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48" r:id="rId5"/>
    <p:sldId id="353" r:id="rId6"/>
    <p:sldId id="468" r:id="rId7"/>
    <p:sldId id="476" r:id="rId8"/>
    <p:sldId id="469" r:id="rId9"/>
    <p:sldId id="477" r:id="rId10"/>
    <p:sldId id="471" r:id="rId11"/>
    <p:sldId id="478" r:id="rId12"/>
    <p:sldId id="467" r:id="rId13"/>
    <p:sldId id="466" r:id="rId14"/>
    <p:sldId id="455" r:id="rId15"/>
    <p:sldId id="454" r:id="rId16"/>
    <p:sldId id="475" r:id="rId17"/>
    <p:sldId id="456" r:id="rId18"/>
    <p:sldId id="473" r:id="rId19"/>
    <p:sldId id="474" r:id="rId20"/>
    <p:sldId id="364" r:id="rId21"/>
  </p:sldIdLst>
  <p:sldSz cx="12192000" cy="6858000"/>
  <p:notesSz cx="6645275" cy="977582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DAF"/>
    <a:srgbClr val="004050"/>
    <a:srgbClr val="F3622C"/>
    <a:srgbClr val="09EDB8"/>
    <a:srgbClr val="F91258"/>
    <a:srgbClr val="7E007C"/>
    <a:srgbClr val="28CFF9"/>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86199" autoAdjust="0"/>
  </p:normalViewPr>
  <p:slideViewPr>
    <p:cSldViewPr snapToGrid="0" snapToObjects="1" showGuides="1">
      <p:cViewPr varScale="1">
        <p:scale>
          <a:sx n="57" d="100"/>
          <a:sy n="57" d="100"/>
        </p:scale>
        <p:origin x="1160" y="48"/>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3198"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pPr/>
              <a:t>16/05/2022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16/05/2022</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1752109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245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6420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6127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8184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043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B6BCC9-ABA4-4C47-9F70-E16E07BB7DFA}"/>
              </a:ext>
            </a:extLst>
          </p:cNvPr>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228442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4461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2EDC061-FEB2-4A6A-9B0F-61BF58381165}"/>
              </a:ext>
            </a:extLst>
          </p:cNvPr>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41288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B6BCC9-ABA4-4C47-9F70-E16E07BB7DFA}"/>
              </a:ext>
            </a:extLst>
          </p:cNvPr>
          <p:cNvSpPr>
            <a:spLocks noGrp="1"/>
          </p:cNvSpPr>
          <p:nvPr>
            <p:ph type="sldNum" sz="quarter" idx="5"/>
          </p:nvPr>
        </p:nvSpPr>
        <p:spPr/>
        <p:txBody>
          <a:bodyPr/>
          <a:lstStyle/>
          <a:p>
            <a:fld id="{548901C6-1DA1-FB44-ABEE-06A0FEB7738E}" type="slidenum">
              <a:rPr lang="en-GB" smtClean="0"/>
              <a:pPr/>
              <a:t>2</a:t>
            </a:fld>
            <a:endParaRPr lang="en-GB"/>
          </a:p>
        </p:txBody>
      </p:sp>
    </p:spTree>
    <p:extLst>
      <p:ext uri="{BB962C8B-B14F-4D97-AF65-F5344CB8AC3E}">
        <p14:creationId xmlns:p14="http://schemas.microsoft.com/office/powerpoint/2010/main" val="354946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B6BCC9-ABA4-4C47-9F70-E16E07BB7DFA}"/>
              </a:ext>
            </a:extLst>
          </p:cNvPr>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197099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a:t>
            </a:r>
            <a:r>
              <a:rPr lang="en-GB" baseline="0" dirty="0"/>
              <a:t> security attacks include:</a:t>
            </a:r>
          </a:p>
          <a:p>
            <a:pPr marL="362448" lvl="1" indent="-181224"/>
            <a:r>
              <a:rPr lang="en-GB" dirty="0"/>
              <a:t>SQL injection – A code injection technique, used to attack data-driven applications, in which ‘deviant’ SQL statements are inserted into an entry field for execution.</a:t>
            </a:r>
          </a:p>
          <a:p>
            <a:pPr marL="362448" lvl="1" indent="-181224"/>
            <a:r>
              <a:rPr lang="en-GB" dirty="0"/>
              <a:t>Cross-site scripting – A type of computer security vulnerability typically found in web applications enabling attackers to inject client-side scripts into web pages viewed by other users.</a:t>
            </a:r>
          </a:p>
          <a:p>
            <a:pPr marL="362448" lvl="1" indent="-181224"/>
            <a:r>
              <a:rPr lang="en-GB" dirty="0"/>
              <a:t>Buffer overflows – An anomaly where a program, while writing data to a buffer, overruns the buffer's boundary and overwrites adjacent memory locations.</a:t>
            </a:r>
          </a:p>
          <a:p>
            <a:pPr marL="362448" lvl="1" indent="-181224"/>
            <a:r>
              <a:rPr lang="en-GB" dirty="0"/>
              <a:t>Malware – An umbrella term used to refer to a variety of forms of hostile or intrusive software including computer viruses, worms, Trojan horses, ransomware, spyware, adware, scareware, and other malicious programs.</a:t>
            </a:r>
          </a:p>
          <a:p>
            <a:endParaRPr lang="en-GB" dirty="0"/>
          </a:p>
        </p:txBody>
      </p:sp>
    </p:spTree>
    <p:extLst>
      <p:ext uri="{BB962C8B-B14F-4D97-AF65-F5344CB8AC3E}">
        <p14:creationId xmlns:p14="http://schemas.microsoft.com/office/powerpoint/2010/main" val="343655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9028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a:t>
            </a:r>
            <a:r>
              <a:rPr lang="en-GB" baseline="0" dirty="0"/>
              <a:t> security attacks include:</a:t>
            </a:r>
          </a:p>
          <a:p>
            <a:pPr marL="362448" lvl="1" indent="-181224"/>
            <a:r>
              <a:rPr lang="en-GB" dirty="0"/>
              <a:t>(Distributed) Denial of Service – A cyber-attack where the perpetrator seeks to make a machine or network resource unavailable to its intended users by temporarily or indefinitely disrupting services of a host connected to the Internet.</a:t>
            </a:r>
          </a:p>
          <a:p>
            <a:pPr marL="362448" lvl="1" indent="-181224"/>
            <a:r>
              <a:rPr lang="en-GB" dirty="0"/>
              <a:t>Hacktivism – Subversive use of computers and computer networks to promote a political agenda or a social change.</a:t>
            </a:r>
          </a:p>
          <a:p>
            <a:pPr marL="362448" lvl="1" indent="-181224"/>
            <a:r>
              <a:rPr lang="en-GB" dirty="0"/>
              <a:t>Privilege escalation – Exploiting a bug, design flaw or configuration oversight in an operating system or software application to gain elevated access to resources that are normally protected from an application or user.</a:t>
            </a:r>
          </a:p>
          <a:p>
            <a:pPr marL="362448" lvl="1" indent="-181224"/>
            <a:r>
              <a:rPr lang="en-GB" dirty="0"/>
              <a:t>Disgruntled Employee – A greater security risk to firms than cyber attacks. A study found that 80% of "damaging incidents" were the work of employees including accidental disclosure of confidential information, misuse of social media and petty theft, through to fraud, corruption, bribery, and industrial espionage.</a:t>
            </a:r>
          </a:p>
          <a:p>
            <a:endParaRPr lang="en-GB" dirty="0"/>
          </a:p>
        </p:txBody>
      </p:sp>
    </p:spTree>
    <p:extLst>
      <p:ext uri="{BB962C8B-B14F-4D97-AF65-F5344CB8AC3E}">
        <p14:creationId xmlns:p14="http://schemas.microsoft.com/office/powerpoint/2010/main" val="380188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Secure design – Secure design requires the designers of the software to be educated in application security principles. This will teach them how to properly implement security features, to minimize and harden the attack surface, and layer multiple security mechanisms into the design.</a:t>
            </a:r>
            <a:endParaRPr lang="en-GB" b="0" dirty="0"/>
          </a:p>
          <a:p>
            <a:r>
              <a:rPr lang="en-GB" dirty="0"/>
              <a:t>Threat modelling</a:t>
            </a:r>
            <a:r>
              <a:rPr lang="en-GB" b="0" dirty="0"/>
              <a:t> – </a:t>
            </a:r>
            <a:r>
              <a:rPr lang="en-GB" dirty="0"/>
              <a:t>After the design is complete, threat modelling is performed to determine whether the design mitigates the risks posed by the software's functionality. Threat </a:t>
            </a:r>
            <a:r>
              <a:rPr lang="en-GB" dirty="0" err="1"/>
              <a:t>modeling</a:t>
            </a:r>
            <a:r>
              <a:rPr lang="en-GB" dirty="0"/>
              <a:t> allows the designers to understand the attacker's point of view: What parts of the software are easiest to compromise? What are the impacts? This enables the threats to be enumerated and prioritized. A check is then made to see if the threat is mitigated with a security control. If it isn't properly mitigated, the design must be changed or the risk assumed.</a:t>
            </a:r>
            <a:endParaRPr lang="en-GB" b="0" dirty="0"/>
          </a:p>
          <a:p>
            <a:r>
              <a:rPr lang="en-GB" dirty="0"/>
              <a:t>Static code analysis</a:t>
            </a:r>
            <a:r>
              <a:rPr lang="en-GB" b="0" dirty="0"/>
              <a:t> - In</a:t>
            </a:r>
            <a:r>
              <a:rPr lang="en-GB" dirty="0"/>
              <a:t> the past, static code analysis was performed manually and called “secure code review.”  A secure code review performed by experts gives great results, but it is very costly due to the time and expertise involved. Thankfully, today there are static analysis tools that can find the majority of the categories of coding errors with an accuracy approaching that of a manual review at a small fraction of the cost of a secure-code review.</a:t>
            </a:r>
          </a:p>
          <a:p>
            <a:r>
              <a:rPr lang="en-GB" b="0" dirty="0"/>
              <a:t>Security testing – It would be great if all flaws could be found with full automation using static techniques, but that isn't the case. Security testing uses dynamic techniques, which are needed to exercise the software much like an attacker would. Sometimes it is called application (or product) penetration testing. Security testing is similar to standard software testing except, instead of verifying that the functionality of the program works as intended, the testing is attempting to get the software to perform functions it wasn't designed to do.</a:t>
            </a:r>
            <a:endParaRPr lang="en-GB" dirty="0"/>
          </a:p>
          <a:p>
            <a:endParaRPr lang="en-GB" dirty="0"/>
          </a:p>
        </p:txBody>
      </p:sp>
    </p:spTree>
    <p:extLst>
      <p:ext uri="{BB962C8B-B14F-4D97-AF65-F5344CB8AC3E}">
        <p14:creationId xmlns:p14="http://schemas.microsoft.com/office/powerpoint/2010/main" val="326703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5940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B6BCC9-ABA4-4C47-9F70-E16E07BB7DFA}"/>
              </a:ext>
            </a:extLst>
          </p:cNvPr>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2474805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spcBef>
                <a:spcPts val="1200"/>
              </a:spcBef>
              <a:defRPr b="1"/>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Tree>
    <p:extLst>
      <p:ext uri="{BB962C8B-B14F-4D97-AF65-F5344CB8AC3E}">
        <p14:creationId xmlns:p14="http://schemas.microsoft.com/office/powerpoint/2010/main" val="105878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hyperlink" Target="http://www.bbc.co.uk/accessibility/"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hyperlink" Target="https://www.w3.org/standards/webdesign/accessibilit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s://app.qa.com/lab/owasp-exercises-cross-site-scripting-attack/"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ctrTitle"/>
          </p:nvPr>
        </p:nvSpPr>
        <p:spPr>
          <a:xfrm>
            <a:off x="376239" y="1556247"/>
            <a:ext cx="5810250" cy="2277604"/>
          </a:xfrm>
        </p:spPr>
        <p:txBody>
          <a:bodyPr/>
          <a:lstStyle/>
          <a:p>
            <a:r>
              <a:rPr lang="en-GB" dirty="0"/>
              <a:t>Chapter 22</a:t>
            </a:r>
            <a:br>
              <a:rPr lang="en-GB" dirty="0"/>
            </a:br>
            <a:r>
              <a:rPr lang="en-GB" dirty="0"/>
              <a:t>Good programming practice</a:t>
            </a:r>
          </a:p>
        </p:txBody>
      </p:sp>
      <p:sp>
        <p:nvSpPr>
          <p:cNvPr id="5" name="Subtitle 2">
            <a:extLst>
              <a:ext uri="{FF2B5EF4-FFF2-40B4-BE49-F238E27FC236}">
                <a16:creationId xmlns:a16="http://schemas.microsoft.com/office/drawing/2014/main" id="{0247F2C3-78A7-40C6-AF52-994495133E3E}"/>
              </a:ext>
            </a:extLst>
          </p:cNvPr>
          <p:cNvSpPr txBox="1">
            <a:spLocks/>
          </p:cNvSpPr>
          <p:nvPr/>
        </p:nvSpPr>
        <p:spPr>
          <a:xfrm>
            <a:off x="376239" y="5608948"/>
            <a:ext cx="6480175" cy="44273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solidFill>
                <a:schemeClr val="bg1"/>
              </a:solidFill>
            </a:endParaRPr>
          </a:p>
        </p:txBody>
      </p:sp>
    </p:spTree>
    <p:extLst>
      <p:ext uri="{BB962C8B-B14F-4D97-AF65-F5344CB8AC3E}">
        <p14:creationId xmlns:p14="http://schemas.microsoft.com/office/powerpoint/2010/main" val="375768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Computer users have a wide range of accessibility requirements</a:t>
            </a:r>
            <a:r>
              <a:rPr lang="en-GB" b="0" dirty="0"/>
              <a:t>.</a:t>
            </a:r>
            <a:endParaRPr lang="en-GB" dirty="0"/>
          </a:p>
          <a:p>
            <a:pPr lvl="1"/>
            <a:r>
              <a:rPr lang="en-GB" dirty="0"/>
              <a:t>If you ignore accessibility, you are ignoring a large part of your user base.</a:t>
            </a:r>
          </a:p>
          <a:p>
            <a:r>
              <a:rPr lang="en-GB" dirty="0"/>
              <a:t>Requirements might include adjustments for</a:t>
            </a:r>
            <a:r>
              <a:rPr lang="en-GB" b="0" dirty="0"/>
              <a:t>:</a:t>
            </a:r>
          </a:p>
          <a:p>
            <a:pPr marL="1080000" lvl="5"/>
            <a:r>
              <a:rPr lang="en-GB" dirty="0"/>
              <a:t>Eyesight.</a:t>
            </a:r>
          </a:p>
          <a:p>
            <a:pPr marL="1080000" lvl="5"/>
            <a:r>
              <a:rPr lang="en-GB" dirty="0"/>
              <a:t>Hearing.</a:t>
            </a:r>
          </a:p>
          <a:p>
            <a:pPr marL="1080000" lvl="5"/>
            <a:r>
              <a:rPr lang="en-GB" dirty="0"/>
              <a:t>Motor abilities, such as using a mouse.</a:t>
            </a:r>
          </a:p>
          <a:p>
            <a:pPr marL="1080000" lvl="5"/>
            <a:r>
              <a:rPr lang="en-GB" dirty="0"/>
              <a:t>Cognitive abilities.</a:t>
            </a:r>
          </a:p>
          <a:p>
            <a:pPr marL="1080000" lvl="5"/>
            <a:r>
              <a:rPr lang="en-GB" dirty="0"/>
              <a:t>Many, many more!</a:t>
            </a:r>
          </a:p>
          <a:p>
            <a:pPr marL="88900" lvl="1" indent="0">
              <a:buNone/>
            </a:pPr>
            <a:endParaRPr lang="en-GB" dirty="0"/>
          </a:p>
        </p:txBody>
      </p:sp>
      <p:sp>
        <p:nvSpPr>
          <p:cNvPr id="3" name="Title 2"/>
          <p:cNvSpPr>
            <a:spLocks noGrp="1"/>
          </p:cNvSpPr>
          <p:nvPr>
            <p:ph type="title"/>
          </p:nvPr>
        </p:nvSpPr>
        <p:spPr>
          <a:xfrm>
            <a:off x="190459" y="279108"/>
            <a:ext cx="11715832" cy="802561"/>
          </a:xfrm>
        </p:spPr>
        <p:txBody>
          <a:bodyPr>
            <a:normAutofit/>
          </a:bodyPr>
          <a:lstStyle/>
          <a:p>
            <a:r>
              <a:rPr lang="en-GB" sz="2800" b="0" dirty="0">
                <a:solidFill>
                  <a:schemeClr val="tx1"/>
                </a:solidFill>
                <a:latin typeface="Montserrat Black" panose="00000A00000000000000" pitchFamily="2" charset="0"/>
              </a:rPr>
              <a:t>Considerations</a:t>
            </a:r>
          </a:p>
        </p:txBody>
      </p:sp>
    </p:spTree>
    <p:extLst>
      <p:ext uri="{BB962C8B-B14F-4D97-AF65-F5344CB8AC3E}">
        <p14:creationId xmlns:p14="http://schemas.microsoft.com/office/powerpoint/2010/main" val="200719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13127" y="928670"/>
            <a:ext cx="11715792" cy="5214974"/>
          </a:xfrm>
        </p:spPr>
        <p:txBody>
          <a:bodyPr>
            <a:normAutofit fontScale="92500" lnSpcReduction="10000"/>
          </a:bodyPr>
          <a:lstStyle/>
          <a:p>
            <a:r>
              <a:rPr lang="en-GB" b="0" dirty="0"/>
              <a:t>Removes barriers for people with disabilities accessing websites.  </a:t>
            </a:r>
          </a:p>
          <a:p>
            <a:r>
              <a:rPr lang="en-GB" dirty="0"/>
              <a:t>Examples</a:t>
            </a:r>
            <a:r>
              <a:rPr lang="en-GB" b="0" dirty="0"/>
              <a:t>:</a:t>
            </a:r>
            <a:endParaRPr lang="en-GB" dirty="0"/>
          </a:p>
          <a:p>
            <a:pPr lvl="1"/>
            <a:r>
              <a:rPr lang="en-GB" dirty="0"/>
              <a:t>Pictures have </a:t>
            </a:r>
            <a:r>
              <a:rPr lang="en-GB" b="1" dirty="0"/>
              <a:t>textual description </a:t>
            </a:r>
            <a:r>
              <a:rPr lang="en-GB" dirty="0"/>
              <a:t>(like the </a:t>
            </a:r>
            <a:r>
              <a:rPr lang="en-GB" b="1" dirty="0"/>
              <a:t>alt</a:t>
            </a:r>
            <a:r>
              <a:rPr lang="en-GB" dirty="0"/>
              <a:t> attribute of </a:t>
            </a:r>
            <a:r>
              <a:rPr lang="en-GB" b="1" dirty="0" err="1"/>
              <a:t>img</a:t>
            </a:r>
            <a:r>
              <a:rPr lang="en-GB" b="1" dirty="0"/>
              <a:t> </a:t>
            </a:r>
            <a:r>
              <a:rPr lang="en-GB" dirty="0"/>
              <a:t>tags).</a:t>
            </a:r>
          </a:p>
          <a:p>
            <a:pPr lvl="1"/>
            <a:r>
              <a:rPr lang="en-GB" b="1" dirty="0"/>
              <a:t>Enlarged images/fonts </a:t>
            </a:r>
            <a:r>
              <a:rPr lang="en-GB" dirty="0"/>
              <a:t>for people with poor eyesight.</a:t>
            </a:r>
          </a:p>
          <a:p>
            <a:pPr lvl="1"/>
            <a:r>
              <a:rPr lang="en-GB" dirty="0"/>
              <a:t>Not exclusively </a:t>
            </a:r>
            <a:r>
              <a:rPr lang="en-GB" b="1" dirty="0"/>
              <a:t>relying on colours </a:t>
            </a:r>
            <a:r>
              <a:rPr lang="en-GB" dirty="0"/>
              <a:t>to convey information.</a:t>
            </a:r>
          </a:p>
          <a:p>
            <a:pPr marL="1008000" lvl="5"/>
            <a:r>
              <a:rPr lang="en-GB" b="1" dirty="0"/>
              <a:t>e.g</a:t>
            </a:r>
            <a:r>
              <a:rPr lang="en-GB" dirty="0"/>
              <a:t>., when links are underlined as well as coloured.</a:t>
            </a:r>
          </a:p>
          <a:p>
            <a:pPr lvl="1"/>
            <a:r>
              <a:rPr lang="en-GB" dirty="0"/>
              <a:t>Ensuring the </a:t>
            </a:r>
            <a:r>
              <a:rPr lang="en-GB" b="1" dirty="0"/>
              <a:t>clickable areas </a:t>
            </a:r>
            <a:r>
              <a:rPr lang="en-GB" dirty="0"/>
              <a:t>are large enough for people who have problems </a:t>
            </a:r>
            <a:br>
              <a:rPr lang="en-GB" dirty="0"/>
            </a:br>
            <a:r>
              <a:rPr lang="en-GB" dirty="0"/>
              <a:t>moving and controlling their mouse with precision.</a:t>
            </a:r>
          </a:p>
          <a:p>
            <a:pPr lvl="2"/>
            <a:r>
              <a:rPr lang="en-GB" dirty="0"/>
              <a:t>Ensure </a:t>
            </a:r>
            <a:r>
              <a:rPr lang="en-GB" b="1" dirty="0"/>
              <a:t>navigation </a:t>
            </a:r>
            <a:r>
              <a:rPr lang="en-GB" dirty="0"/>
              <a:t>can be carried out using a</a:t>
            </a:r>
            <a:r>
              <a:rPr lang="en-GB" b="1" dirty="0"/>
              <a:t> keyboard </a:t>
            </a:r>
            <a:r>
              <a:rPr lang="en-GB" dirty="0"/>
              <a:t>too.</a:t>
            </a:r>
          </a:p>
          <a:p>
            <a:pPr lvl="1"/>
            <a:r>
              <a:rPr lang="en-GB" b="1" dirty="0"/>
              <a:t>Closed caption for videos </a:t>
            </a:r>
            <a:r>
              <a:rPr lang="en-GB" dirty="0"/>
              <a:t>is made available for deaf and hard-of-hearing users. </a:t>
            </a:r>
          </a:p>
          <a:p>
            <a:pPr lvl="1"/>
            <a:r>
              <a:rPr lang="en-GB" b="1" dirty="0"/>
              <a:t>Flashing effects </a:t>
            </a:r>
            <a:r>
              <a:rPr lang="en-GB" dirty="0"/>
              <a:t>are avoided or made optional, for users prone to seizures.</a:t>
            </a:r>
          </a:p>
          <a:p>
            <a:pPr lvl="1"/>
            <a:r>
              <a:rPr lang="en-GB" dirty="0"/>
              <a:t>Content is </a:t>
            </a:r>
            <a:r>
              <a:rPr lang="en-GB" b="1" dirty="0"/>
              <a:t>written in plain language</a:t>
            </a:r>
            <a:r>
              <a:rPr lang="en-GB" dirty="0"/>
              <a:t> and illustrated for users with dyslexia and learning difficulties. </a:t>
            </a:r>
          </a:p>
        </p:txBody>
      </p:sp>
      <p:sp>
        <p:nvSpPr>
          <p:cNvPr id="3" name="Title 2"/>
          <p:cNvSpPr>
            <a:spLocks noGrp="1"/>
          </p:cNvSpPr>
          <p:nvPr>
            <p:ph type="title"/>
          </p:nvPr>
        </p:nvSpPr>
        <p:spPr/>
        <p:txBody>
          <a:bodyPr/>
          <a:lstStyle/>
          <a:p>
            <a:r>
              <a:rPr lang="en-GB" dirty="0">
                <a:solidFill>
                  <a:schemeClr val="tx1"/>
                </a:solidFill>
                <a:latin typeface="Montserrat Black" panose="00000A00000000000000" pitchFamily="2" charset="0"/>
              </a:rPr>
              <a:t>Web Accessibility Initiative (WAI)</a:t>
            </a:r>
          </a:p>
        </p:txBody>
      </p:sp>
    </p:spTree>
    <p:extLst>
      <p:ext uri="{BB962C8B-B14F-4D97-AF65-F5344CB8AC3E}">
        <p14:creationId xmlns:p14="http://schemas.microsoft.com/office/powerpoint/2010/main" val="67735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r>
              <a:rPr lang="en-GB" dirty="0"/>
              <a:t> Legislation</a:t>
            </a:r>
            <a:r>
              <a:rPr lang="en-GB" b="0" dirty="0"/>
              <a:t>:</a:t>
            </a:r>
            <a:endParaRPr lang="en-GB" dirty="0"/>
          </a:p>
          <a:p>
            <a:pPr lvl="1"/>
            <a:r>
              <a:rPr lang="en-GB" b="1" dirty="0"/>
              <a:t>EU</a:t>
            </a:r>
            <a:r>
              <a:rPr lang="en-GB" dirty="0"/>
              <a:t> – </a:t>
            </a:r>
            <a:r>
              <a:rPr lang="en-GB" dirty="0">
                <a:solidFill>
                  <a:schemeClr val="accent4">
                    <a:lumMod val="50000"/>
                  </a:schemeClr>
                </a:solidFill>
              </a:rPr>
              <a:t>public body websites </a:t>
            </a:r>
            <a:r>
              <a:rPr lang="en-GB" dirty="0"/>
              <a:t>accessible by everyone (09/2018).</a:t>
            </a:r>
          </a:p>
          <a:p>
            <a:pPr lvl="1"/>
            <a:r>
              <a:rPr lang="en-GB" b="1" dirty="0"/>
              <a:t>EU</a:t>
            </a:r>
            <a:r>
              <a:rPr lang="en-GB" dirty="0"/>
              <a:t> – </a:t>
            </a:r>
            <a:r>
              <a:rPr lang="en-GB" dirty="0">
                <a:solidFill>
                  <a:schemeClr val="accent4">
                    <a:lumMod val="50000"/>
                  </a:schemeClr>
                </a:solidFill>
              </a:rPr>
              <a:t>public body mobile apps</a:t>
            </a:r>
            <a:r>
              <a:rPr lang="en-GB" b="1" dirty="0">
                <a:solidFill>
                  <a:schemeClr val="accent4">
                    <a:lumMod val="50000"/>
                  </a:schemeClr>
                </a:solidFill>
              </a:rPr>
              <a:t> </a:t>
            </a:r>
            <a:r>
              <a:rPr lang="en-GB" dirty="0"/>
              <a:t>accessible by everyone (06/2021).</a:t>
            </a:r>
          </a:p>
          <a:p>
            <a:pPr lvl="1"/>
            <a:r>
              <a:rPr lang="en-GB" b="1" dirty="0"/>
              <a:t>UK</a:t>
            </a:r>
            <a:r>
              <a:rPr lang="en-GB" dirty="0"/>
              <a:t> – Equality Act 2010 – any service provided to public – </a:t>
            </a:r>
            <a:br>
              <a:rPr lang="en-GB" dirty="0"/>
            </a:br>
            <a:r>
              <a:rPr lang="en-GB" dirty="0"/>
              <a:t>	  </a:t>
            </a:r>
            <a:r>
              <a:rPr lang="en-GB" dirty="0">
                <a:solidFill>
                  <a:schemeClr val="accent4">
                    <a:lumMod val="50000"/>
                  </a:schemeClr>
                </a:solidFill>
              </a:rPr>
              <a:t>illegal to discriminate against people with disabilities </a:t>
            </a:r>
            <a:r>
              <a:rPr lang="en-GB" dirty="0"/>
              <a:t>(</a:t>
            </a:r>
            <a:r>
              <a:rPr lang="en-GB" i="1" dirty="0"/>
              <a:t>includes websites</a:t>
            </a:r>
            <a:r>
              <a:rPr lang="en-GB" dirty="0"/>
              <a:t>).</a:t>
            </a:r>
          </a:p>
          <a:p>
            <a:endParaRPr lang="en-GB" dirty="0"/>
          </a:p>
          <a:p>
            <a:r>
              <a:rPr lang="en-GB" dirty="0"/>
              <a:t>  Improvement in design</a:t>
            </a:r>
            <a:r>
              <a:rPr lang="en-GB" b="0" dirty="0"/>
              <a:t>:</a:t>
            </a:r>
            <a:endParaRPr lang="en-GB" dirty="0"/>
          </a:p>
          <a:p>
            <a:endParaRPr lang="en-GB" dirty="0"/>
          </a:p>
        </p:txBody>
      </p:sp>
      <p:sp>
        <p:nvSpPr>
          <p:cNvPr id="3" name="Title 2"/>
          <p:cNvSpPr>
            <a:spLocks noGrp="1"/>
          </p:cNvSpPr>
          <p:nvPr>
            <p:ph type="title"/>
          </p:nvPr>
        </p:nvSpPr>
        <p:spPr/>
        <p:txBody>
          <a:bodyPr/>
          <a:lstStyle/>
          <a:p>
            <a:r>
              <a:rPr lang="en-GB" dirty="0">
                <a:solidFill>
                  <a:schemeClr val="tx1"/>
                </a:solidFill>
                <a:latin typeface="Montserrat Black" panose="00000A00000000000000" pitchFamily="2" charset="0"/>
              </a:rPr>
              <a:t>Why should I be interested in WAI?</a:t>
            </a:r>
          </a:p>
        </p:txBody>
      </p:sp>
      <p:sp>
        <p:nvSpPr>
          <p:cNvPr id="5" name="Rectangle: Rounded Corners 4">
            <a:extLst>
              <a:ext uri="{FF2B5EF4-FFF2-40B4-BE49-F238E27FC236}">
                <a16:creationId xmlns:a16="http://schemas.microsoft.com/office/drawing/2014/main" id="{ABB82E72-DBF9-4967-9194-169D4E3F99A8}"/>
              </a:ext>
            </a:extLst>
          </p:cNvPr>
          <p:cNvSpPr/>
          <p:nvPr/>
        </p:nvSpPr>
        <p:spPr>
          <a:xfrm>
            <a:off x="1480930" y="4746573"/>
            <a:ext cx="8110331" cy="94421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b="1" dirty="0"/>
              <a:t>Improving accessibility for disabled users will result in a better experience for everyone!</a:t>
            </a:r>
          </a:p>
        </p:txBody>
      </p:sp>
    </p:spTree>
    <p:extLst>
      <p:ext uri="{BB962C8B-B14F-4D97-AF65-F5344CB8AC3E}">
        <p14:creationId xmlns:p14="http://schemas.microsoft.com/office/powerpoint/2010/main" val="280658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Business case</a:t>
            </a:r>
            <a:r>
              <a:rPr lang="en-GB" b="0" dirty="0"/>
              <a:t>:</a:t>
            </a:r>
            <a:endParaRPr lang="en-GB" dirty="0"/>
          </a:p>
          <a:p>
            <a:pPr lvl="1"/>
            <a:r>
              <a:rPr lang="en-GB" dirty="0"/>
              <a:t>Over </a:t>
            </a:r>
            <a:r>
              <a:rPr lang="en-GB" dirty="0">
                <a:solidFill>
                  <a:schemeClr val="accent4">
                    <a:lumMod val="50000"/>
                  </a:schemeClr>
                </a:solidFill>
              </a:rPr>
              <a:t>2 million blind people </a:t>
            </a:r>
            <a:r>
              <a:rPr lang="en-GB" dirty="0"/>
              <a:t>live in UK, and over </a:t>
            </a:r>
            <a:r>
              <a:rPr lang="en-GB" dirty="0">
                <a:solidFill>
                  <a:schemeClr val="accent4">
                    <a:lumMod val="50000"/>
                  </a:schemeClr>
                </a:solidFill>
              </a:rPr>
              <a:t>30 million </a:t>
            </a:r>
            <a:r>
              <a:rPr lang="en-GB" dirty="0"/>
              <a:t>in Europe alone.</a:t>
            </a:r>
          </a:p>
          <a:p>
            <a:pPr lvl="1"/>
            <a:endParaRPr lang="en-GB" dirty="0"/>
          </a:p>
          <a:p>
            <a:pPr lvl="1"/>
            <a:r>
              <a:rPr lang="en-GB" dirty="0"/>
              <a:t>Many more people with other disabilities who could be your clients.</a:t>
            </a:r>
          </a:p>
          <a:p>
            <a:pPr lvl="1"/>
            <a:endParaRPr lang="en-GB" dirty="0"/>
          </a:p>
          <a:p>
            <a:pPr lvl="1"/>
            <a:r>
              <a:rPr lang="en-GB" b="1" dirty="0"/>
              <a:t>This is a huge customer base</a:t>
            </a:r>
            <a:r>
              <a:rPr lang="en-GB" dirty="0"/>
              <a:t>.</a:t>
            </a:r>
            <a:endParaRPr lang="en-GB" b="1" dirty="0"/>
          </a:p>
          <a:p>
            <a:pPr marL="88900" lvl="1" indent="0">
              <a:buNone/>
            </a:pPr>
            <a:endParaRPr lang="en-GB" dirty="0"/>
          </a:p>
          <a:p>
            <a:endParaRPr lang="en-GB" dirty="0"/>
          </a:p>
        </p:txBody>
      </p:sp>
      <p:sp>
        <p:nvSpPr>
          <p:cNvPr id="3" name="Title 2"/>
          <p:cNvSpPr>
            <a:spLocks noGrp="1"/>
          </p:cNvSpPr>
          <p:nvPr>
            <p:ph type="title"/>
          </p:nvPr>
        </p:nvSpPr>
        <p:spPr/>
        <p:txBody>
          <a:bodyPr/>
          <a:lstStyle/>
          <a:p>
            <a:r>
              <a:rPr lang="en-GB" dirty="0">
                <a:solidFill>
                  <a:schemeClr val="tx1"/>
                </a:solidFill>
              </a:rPr>
              <a:t>Why should I be interested in WAI?</a:t>
            </a:r>
          </a:p>
        </p:txBody>
      </p:sp>
      <p:sp>
        <p:nvSpPr>
          <p:cNvPr id="4" name="Rectangle: Rounded Corners 3">
            <a:extLst>
              <a:ext uri="{FF2B5EF4-FFF2-40B4-BE49-F238E27FC236}">
                <a16:creationId xmlns:a16="http://schemas.microsoft.com/office/drawing/2014/main" id="{F40F17BD-F484-446C-8484-EC3020A743D5}"/>
              </a:ext>
            </a:extLst>
          </p:cNvPr>
          <p:cNvSpPr/>
          <p:nvPr/>
        </p:nvSpPr>
        <p:spPr>
          <a:xfrm>
            <a:off x="1520686" y="4204253"/>
            <a:ext cx="6440557" cy="6261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b="1" dirty="0"/>
              <a:t>Prove you care, everyone appreciate this.</a:t>
            </a:r>
          </a:p>
        </p:txBody>
      </p:sp>
    </p:spTree>
    <p:extLst>
      <p:ext uri="{BB962C8B-B14F-4D97-AF65-F5344CB8AC3E}">
        <p14:creationId xmlns:p14="http://schemas.microsoft.com/office/powerpoint/2010/main" val="235218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fontScale="77500" lnSpcReduction="20000"/>
          </a:bodyPr>
          <a:lstStyle/>
          <a:p>
            <a:r>
              <a:rPr lang="en-GB" dirty="0"/>
              <a:t>Use alternative CSS, alternate pages, or even sites.</a:t>
            </a:r>
          </a:p>
          <a:p>
            <a:pPr lvl="1"/>
            <a:r>
              <a:rPr lang="en-GB" dirty="0"/>
              <a:t>See </a:t>
            </a:r>
            <a:r>
              <a:rPr lang="en-GB" dirty="0">
                <a:hlinkClick r:id="rId3"/>
              </a:rPr>
              <a:t>http://www.bbc.co.uk/accessibility/</a:t>
            </a:r>
            <a:endParaRPr lang="en-GB" dirty="0"/>
          </a:p>
          <a:p>
            <a:r>
              <a:rPr lang="en-GB" dirty="0"/>
              <a:t>Use large pictures.</a:t>
            </a:r>
          </a:p>
          <a:p>
            <a:r>
              <a:rPr lang="en-GB" dirty="0"/>
              <a:t>Use Alt attribute for images. Blind people can read these.</a:t>
            </a:r>
          </a:p>
          <a:p>
            <a:r>
              <a:rPr lang="en-GB" dirty="0"/>
              <a:t>Provide alternative method of navigation than just mouse.</a:t>
            </a:r>
          </a:p>
          <a:p>
            <a:pPr lvl="1"/>
            <a:r>
              <a:rPr lang="en-GB" dirty="0"/>
              <a:t>Key gestures, navigation using keyboard.</a:t>
            </a:r>
          </a:p>
          <a:p>
            <a:r>
              <a:rPr lang="en-GB" dirty="0"/>
              <a:t>Use breadcrumbs as a secondary navigation technique for people who </a:t>
            </a:r>
            <a:br>
              <a:rPr lang="en-GB" dirty="0"/>
            </a:br>
            <a:r>
              <a:rPr lang="en-GB" dirty="0"/>
              <a:t>have problem remembering their navigation path.</a:t>
            </a:r>
          </a:p>
          <a:p>
            <a:r>
              <a:rPr lang="en-GB" dirty="0"/>
              <a:t>Use pictures to show your products but also show a dropdown listBox.</a:t>
            </a:r>
          </a:p>
          <a:p>
            <a:pPr lvl="1"/>
            <a:r>
              <a:rPr lang="en-GB" dirty="0"/>
              <a:t>Use as much text as you can. There are tools to analyse texts, but not pictures.</a:t>
            </a:r>
          </a:p>
          <a:p>
            <a:r>
              <a:rPr lang="en-GB" dirty="0"/>
              <a:t>Use default values as much as possible to make input fields easier</a:t>
            </a:r>
            <a:r>
              <a:rPr lang="en-GB" b="0" dirty="0"/>
              <a:t>.</a:t>
            </a:r>
            <a:endParaRPr lang="en-GB" dirty="0"/>
          </a:p>
          <a:p>
            <a:r>
              <a:rPr lang="en-GB" dirty="0"/>
              <a:t>There are many tools (even free ones) to analyse your site and advise you </a:t>
            </a:r>
            <a:br>
              <a:rPr lang="en-GB" dirty="0"/>
            </a:br>
            <a:r>
              <a:rPr lang="en-GB" dirty="0"/>
              <a:t>on how to make your site more accessible</a:t>
            </a:r>
            <a:r>
              <a:rPr lang="en-GB" b="0" dirty="0"/>
              <a:t>.</a:t>
            </a:r>
            <a:endParaRPr lang="en-GB" dirty="0"/>
          </a:p>
          <a:p>
            <a:r>
              <a:rPr lang="en-GB" dirty="0">
                <a:hlinkClick r:id="rId4"/>
              </a:rPr>
              <a:t>https://www.w3.org/standards/webdesign/accessibility</a:t>
            </a:r>
            <a:endParaRPr lang="en-GB" dirty="0"/>
          </a:p>
        </p:txBody>
      </p:sp>
      <p:sp>
        <p:nvSpPr>
          <p:cNvPr id="3" name="Title 2"/>
          <p:cNvSpPr>
            <a:spLocks noGrp="1"/>
          </p:cNvSpPr>
          <p:nvPr>
            <p:ph type="title"/>
          </p:nvPr>
        </p:nvSpPr>
        <p:spPr/>
        <p:txBody>
          <a:bodyPr/>
          <a:lstStyle/>
          <a:p>
            <a:r>
              <a:rPr lang="en-GB" dirty="0">
                <a:solidFill>
                  <a:schemeClr val="tx1"/>
                </a:solidFill>
                <a:latin typeface="Montserrat Black" panose="00000A00000000000000" pitchFamily="2" charset="0"/>
              </a:rPr>
              <a:t>How do I apply WAI?</a:t>
            </a:r>
          </a:p>
        </p:txBody>
      </p:sp>
    </p:spTree>
    <p:extLst>
      <p:ext uri="{BB962C8B-B14F-4D97-AF65-F5344CB8AC3E}">
        <p14:creationId xmlns:p14="http://schemas.microsoft.com/office/powerpoint/2010/main" val="364324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EB51E2-CB30-475B-8A54-88570BA457AB}"/>
              </a:ext>
            </a:extLst>
          </p:cNvPr>
          <p:cNvSpPr>
            <a:spLocks noGrp="1"/>
          </p:cNvSpPr>
          <p:nvPr>
            <p:ph type="body" sz="quarter" idx="10"/>
          </p:nvPr>
        </p:nvSpPr>
        <p:spPr/>
        <p:txBody>
          <a:bodyPr/>
          <a:lstStyle/>
          <a:p>
            <a:r>
              <a:rPr lang="en-GB" dirty="0"/>
              <a:t>GDPR</a:t>
            </a:r>
            <a:endParaRPr lang="en-IN" dirty="0"/>
          </a:p>
        </p:txBody>
      </p:sp>
      <p:sp>
        <p:nvSpPr>
          <p:cNvPr id="5" name="Text Placeholder 4">
            <a:extLst>
              <a:ext uri="{FF2B5EF4-FFF2-40B4-BE49-F238E27FC236}">
                <a16:creationId xmlns:a16="http://schemas.microsoft.com/office/drawing/2014/main" id="{3D8007EF-9BEA-40C9-B529-19F3B666DED6}"/>
              </a:ext>
            </a:extLst>
          </p:cNvPr>
          <p:cNvSpPr>
            <a:spLocks noGrp="1"/>
          </p:cNvSpPr>
          <p:nvPr>
            <p:ph type="body" sz="quarter" idx="15"/>
          </p:nvPr>
        </p:nvSpPr>
        <p:spPr/>
        <p:txBody>
          <a:bodyPr/>
          <a:lstStyle/>
          <a:p>
            <a:pPr marL="342900" lvl="1" indent="-342900">
              <a:buSzPct val="115000"/>
            </a:pPr>
            <a:r>
              <a:rPr lang="en-GB" dirty="0"/>
              <a:t>What is </a:t>
            </a:r>
            <a:r>
              <a:rPr lang="en-GB" b="1" dirty="0"/>
              <a:t>GDPR</a:t>
            </a:r>
            <a:r>
              <a:rPr lang="en-GB" dirty="0"/>
              <a:t>?</a:t>
            </a:r>
            <a:endParaRPr lang="en-GB" b="1" dirty="0"/>
          </a:p>
          <a:p>
            <a:pPr marL="342900" lvl="1" indent="-342900">
              <a:buSzPct val="115000"/>
            </a:pPr>
            <a:r>
              <a:rPr lang="en-GB" dirty="0"/>
              <a:t>Effect on web applications.</a:t>
            </a:r>
          </a:p>
          <a:p>
            <a:pPr marL="355600" lvl="1" indent="-266700">
              <a:buBlip>
                <a:blip r:embed="rId3"/>
              </a:buBlip>
            </a:pPr>
            <a:endParaRPr lang="en-GB" dirty="0"/>
          </a:p>
          <a:p>
            <a:pPr marL="355600" lvl="1" indent="-266700">
              <a:buBlip>
                <a:blip r:embed="rId3"/>
              </a:buBlip>
            </a:pPr>
            <a:endParaRPr lang="en-GB" dirty="0"/>
          </a:p>
          <a:p>
            <a:pPr marL="355600" lvl="1" indent="-266700">
              <a:buBlip>
                <a:blip r:embed="rId3"/>
              </a:buBlip>
            </a:pPr>
            <a:endParaRPr lang="en-GB" dirty="0"/>
          </a:p>
          <a:p>
            <a:pPr marL="342900" indent="-342900">
              <a:buChar char="•"/>
            </a:pPr>
            <a:endParaRPr lang="en-IN" dirty="0"/>
          </a:p>
        </p:txBody>
      </p:sp>
    </p:spTree>
    <p:extLst>
      <p:ext uri="{BB962C8B-B14F-4D97-AF65-F5344CB8AC3E}">
        <p14:creationId xmlns:p14="http://schemas.microsoft.com/office/powerpoint/2010/main" val="36013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0" i="0" dirty="0">
                <a:effectLst/>
                <a:latin typeface="+mn-lt"/>
              </a:rPr>
              <a:t>The Data Protection Act 2018 is the UK’s implementation of the General Data Protection Regulation (GDPR). </a:t>
            </a:r>
            <a:endParaRPr lang="en-GB" dirty="0">
              <a:latin typeface="+mn-lt"/>
            </a:endParaRPr>
          </a:p>
          <a:p>
            <a:r>
              <a:rPr lang="en-GB" dirty="0"/>
              <a:t>Rules for data protection requires information is</a:t>
            </a:r>
            <a:r>
              <a:rPr lang="en-GB" b="0" dirty="0"/>
              <a:t>:</a:t>
            </a:r>
          </a:p>
          <a:p>
            <a:pPr lvl="1"/>
            <a:r>
              <a:rPr lang="en-GB" dirty="0"/>
              <a:t>Acquired and used lawfully.</a:t>
            </a:r>
          </a:p>
          <a:p>
            <a:pPr lvl="1"/>
            <a:r>
              <a:rPr lang="en-GB" dirty="0">
                <a:latin typeface="+mn-lt"/>
              </a:rPr>
              <a:t>Accurate</a:t>
            </a:r>
            <a:r>
              <a:rPr lang="en-GB" dirty="0"/>
              <a:t>, complete.</a:t>
            </a:r>
          </a:p>
          <a:p>
            <a:pPr lvl="1"/>
            <a:r>
              <a:rPr lang="en-GB" dirty="0"/>
              <a:t>Relevant to only what is necessary.</a:t>
            </a:r>
          </a:p>
          <a:p>
            <a:pPr lvl="1"/>
            <a:r>
              <a:rPr lang="en-GB" dirty="0"/>
              <a:t>Kept no </a:t>
            </a:r>
            <a:r>
              <a:rPr lang="en-GB" dirty="0">
                <a:solidFill>
                  <a:srgbClr val="002060"/>
                </a:solidFill>
              </a:rPr>
              <a:t>longer</a:t>
            </a:r>
            <a:r>
              <a:rPr lang="en-GB" dirty="0"/>
              <a:t> than necessary.</a:t>
            </a:r>
          </a:p>
          <a:p>
            <a:pPr lvl="1"/>
            <a:r>
              <a:rPr lang="en-US" dirty="0">
                <a:solidFill>
                  <a:srgbClr val="002060"/>
                </a:solidFill>
                <a:latin typeface="+mn-lt"/>
              </a:rPr>
              <a:t>H</a:t>
            </a:r>
            <a:r>
              <a:rPr lang="en-US" b="0" i="0" dirty="0">
                <a:solidFill>
                  <a:srgbClr val="002060"/>
                </a:solidFill>
                <a:effectLst/>
                <a:latin typeface="+mn-lt"/>
              </a:rPr>
              <a:t>andled in a way that ensures appropriate security, including protection against unlawful or unauthorised processing, access, loss, destruction, or damage.</a:t>
            </a:r>
          </a:p>
          <a:p>
            <a:pPr marL="88900" lvl="1" indent="0">
              <a:buNone/>
            </a:pPr>
            <a:r>
              <a:rPr lang="en-GB" dirty="0"/>
              <a:t>Especially with cloud, it is difficult to confirm where the data resides which could be a challenge in implementing GDPR. </a:t>
            </a:r>
          </a:p>
        </p:txBody>
      </p:sp>
      <p:sp>
        <p:nvSpPr>
          <p:cNvPr id="3" name="Title 2"/>
          <p:cNvSpPr>
            <a:spLocks noGrp="1"/>
          </p:cNvSpPr>
          <p:nvPr>
            <p:ph type="title"/>
          </p:nvPr>
        </p:nvSpPr>
        <p:spPr/>
        <p:txBody>
          <a:bodyPr/>
          <a:lstStyle/>
          <a:p>
            <a:r>
              <a:rPr lang="en-GB" dirty="0">
                <a:solidFill>
                  <a:schemeClr val="tx1"/>
                </a:solidFill>
                <a:latin typeface="Montserrat Black" panose="00000A00000000000000" pitchFamily="2" charset="0"/>
              </a:rPr>
              <a:t>GDPR- General Data Protection Regulation</a:t>
            </a:r>
          </a:p>
        </p:txBody>
      </p:sp>
    </p:spTree>
    <p:extLst>
      <p:ext uri="{BB962C8B-B14F-4D97-AF65-F5344CB8AC3E}">
        <p14:creationId xmlns:p14="http://schemas.microsoft.com/office/powerpoint/2010/main" val="353529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DB5C2F-FAD2-4E0C-A0AC-B2F6037840F9}"/>
              </a:ext>
            </a:extLst>
          </p:cNvPr>
          <p:cNvSpPr>
            <a:spLocks noGrp="1"/>
          </p:cNvSpPr>
          <p:nvPr>
            <p:ph type="body" sz="quarter" idx="10"/>
          </p:nvPr>
        </p:nvSpPr>
        <p:spPr/>
        <p:txBody>
          <a:bodyPr/>
          <a:lstStyle/>
          <a:p>
            <a:r>
              <a:rPr lang="en-GB" dirty="0"/>
              <a:t>Summary</a:t>
            </a:r>
            <a:endParaRPr lang="en-IN" dirty="0"/>
          </a:p>
        </p:txBody>
      </p:sp>
      <p:sp>
        <p:nvSpPr>
          <p:cNvPr id="5" name="Text Placeholder 4">
            <a:extLst>
              <a:ext uri="{FF2B5EF4-FFF2-40B4-BE49-F238E27FC236}">
                <a16:creationId xmlns:a16="http://schemas.microsoft.com/office/drawing/2014/main" id="{C8E6FB13-8080-4D2F-A504-45008813C6A1}"/>
              </a:ext>
            </a:extLst>
          </p:cNvPr>
          <p:cNvSpPr>
            <a:spLocks noGrp="1"/>
          </p:cNvSpPr>
          <p:nvPr>
            <p:ph type="body" sz="quarter" idx="11"/>
          </p:nvPr>
        </p:nvSpPr>
        <p:spPr/>
        <p:txBody>
          <a:bodyPr/>
          <a:lstStyle/>
          <a:p>
            <a:r>
              <a:rPr lang="en-GB" b="1" dirty="0"/>
              <a:t>In this session you learned:</a:t>
            </a:r>
          </a:p>
          <a:p>
            <a:pPr marL="342900" lvl="1" indent="-342900">
              <a:spcAft>
                <a:spcPts val="650"/>
              </a:spcAft>
              <a:buSzPct val="115000"/>
            </a:pPr>
            <a:r>
              <a:rPr lang="en-GB" dirty="0"/>
              <a:t>Different types of security attacks.</a:t>
            </a:r>
          </a:p>
          <a:p>
            <a:pPr marL="342900" lvl="1" indent="-342900">
              <a:spcAft>
                <a:spcPts val="650"/>
              </a:spcAft>
              <a:buSzPct val="115000"/>
            </a:pPr>
            <a:r>
              <a:rPr lang="en-GB" dirty="0"/>
              <a:t>Coder’s role in avoiding such attacks.</a:t>
            </a:r>
          </a:p>
          <a:p>
            <a:pPr marL="342900" lvl="1" indent="-342900">
              <a:spcAft>
                <a:spcPts val="650"/>
              </a:spcAft>
              <a:buSzPct val="115000"/>
            </a:pPr>
            <a:r>
              <a:rPr lang="en-GB" dirty="0"/>
              <a:t>Web Accessibility Initiative (WAI).</a:t>
            </a:r>
          </a:p>
          <a:p>
            <a:pPr marL="342900" lvl="1" indent="-342900">
              <a:spcAft>
                <a:spcPts val="650"/>
              </a:spcAft>
              <a:buSzPct val="115000"/>
            </a:pPr>
            <a:r>
              <a:rPr lang="en-GB" dirty="0"/>
              <a:t>Using WAI.</a:t>
            </a:r>
          </a:p>
          <a:p>
            <a:pPr marL="342900" lvl="1" indent="-342900">
              <a:spcAft>
                <a:spcPts val="650"/>
              </a:spcAft>
              <a:buSzPct val="115000"/>
            </a:pPr>
            <a:r>
              <a:rPr lang="en-GB" dirty="0"/>
              <a:t>GDPR/Data Protection Act.</a:t>
            </a:r>
          </a:p>
          <a:p>
            <a:pPr marL="355600" lvl="1" indent="-266700">
              <a:spcAft>
                <a:spcPts val="650"/>
              </a:spcAft>
              <a:buBlip>
                <a:blip r:embed="rId3"/>
              </a:buBlip>
            </a:pPr>
            <a:endParaRPr lang="en-GB" dirty="0"/>
          </a:p>
          <a:p>
            <a:pPr marL="88900" lvl="1" indent="0">
              <a:spcAft>
                <a:spcPts val="650"/>
              </a:spcAft>
              <a:buNone/>
            </a:pPr>
            <a:endParaRPr lang="en-GB" dirty="0"/>
          </a:p>
          <a:p>
            <a:pPr marL="355600" lvl="1" indent="-266700">
              <a:spcAft>
                <a:spcPts val="650"/>
              </a:spcAft>
              <a:buBlip>
                <a:blip r:embed="rId3"/>
              </a:buBlip>
            </a:pPr>
            <a:endParaRPr lang="en-GB" dirty="0"/>
          </a:p>
          <a:p>
            <a:pPr marL="355600" lvl="1" indent="-266700">
              <a:spcAft>
                <a:spcPts val="650"/>
              </a:spcAft>
              <a:buBlip>
                <a:blip r:embed="rId3"/>
              </a:buBlip>
            </a:pPr>
            <a:endParaRPr lang="en-GB" dirty="0"/>
          </a:p>
          <a:p>
            <a:pPr marL="342900" indent="-342900">
              <a:buChar char="•"/>
            </a:pPr>
            <a:endParaRPr lang="en-IN" dirty="0"/>
          </a:p>
        </p:txBody>
      </p:sp>
    </p:spTree>
    <p:extLst>
      <p:ext uri="{BB962C8B-B14F-4D97-AF65-F5344CB8AC3E}">
        <p14:creationId xmlns:p14="http://schemas.microsoft.com/office/powerpoint/2010/main" val="266103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EB51E2-CB30-475B-8A54-88570BA457AB}"/>
              </a:ext>
            </a:extLst>
          </p:cNvPr>
          <p:cNvSpPr>
            <a:spLocks noGrp="1"/>
          </p:cNvSpPr>
          <p:nvPr>
            <p:ph type="body" sz="quarter" idx="10"/>
          </p:nvPr>
        </p:nvSpPr>
        <p:spPr/>
        <p:txBody>
          <a:bodyPr/>
          <a:lstStyle/>
          <a:p>
            <a:r>
              <a:rPr lang="en-GB" dirty="0"/>
              <a:t>Objective	</a:t>
            </a:r>
            <a:endParaRPr lang="en-IN" dirty="0"/>
          </a:p>
        </p:txBody>
      </p:sp>
      <p:sp>
        <p:nvSpPr>
          <p:cNvPr id="5" name="Text Placeholder 4">
            <a:extLst>
              <a:ext uri="{FF2B5EF4-FFF2-40B4-BE49-F238E27FC236}">
                <a16:creationId xmlns:a16="http://schemas.microsoft.com/office/drawing/2014/main" id="{3D8007EF-9BEA-40C9-B529-19F3B666DED6}"/>
              </a:ext>
            </a:extLst>
          </p:cNvPr>
          <p:cNvSpPr>
            <a:spLocks noGrp="1"/>
          </p:cNvSpPr>
          <p:nvPr>
            <p:ph type="body" sz="quarter" idx="15"/>
          </p:nvPr>
        </p:nvSpPr>
        <p:spPr/>
        <p:txBody>
          <a:bodyPr/>
          <a:lstStyle/>
          <a:p>
            <a:r>
              <a:rPr lang="en-GB" b="1" dirty="0"/>
              <a:t>In this session you'll learn</a:t>
            </a:r>
            <a:r>
              <a:rPr lang="en-GB" dirty="0"/>
              <a:t>:</a:t>
            </a:r>
          </a:p>
          <a:p>
            <a:pPr marL="342900" lvl="1" indent="-342900">
              <a:buSzPct val="115000"/>
            </a:pPr>
            <a:r>
              <a:rPr lang="en-GB" dirty="0"/>
              <a:t>The importance of security in web applications.</a:t>
            </a:r>
          </a:p>
          <a:p>
            <a:pPr marL="342900" lvl="1" indent="-342900">
              <a:buSzPct val="115000"/>
            </a:pPr>
            <a:r>
              <a:rPr lang="en-GB" dirty="0"/>
              <a:t>Tools and techniques to build security in.</a:t>
            </a:r>
          </a:p>
          <a:p>
            <a:pPr marL="342900" lvl="1" indent="-342900">
              <a:buSzPct val="115000"/>
            </a:pPr>
            <a:r>
              <a:rPr lang="en-GB" dirty="0"/>
              <a:t>The importance of accessibility.</a:t>
            </a:r>
          </a:p>
          <a:p>
            <a:pPr marL="342900" lvl="1" indent="-342900">
              <a:buSzPct val="115000"/>
            </a:pPr>
            <a:r>
              <a:rPr lang="en-GB" dirty="0"/>
              <a:t>How to apply WAI. </a:t>
            </a:r>
          </a:p>
          <a:p>
            <a:pPr marL="355600" lvl="1" indent="-266700">
              <a:buBlip>
                <a:blip r:embed="rId3"/>
              </a:buBlip>
            </a:pPr>
            <a:endParaRPr lang="en-GB" dirty="0"/>
          </a:p>
          <a:p>
            <a:pPr marL="355600" lvl="1" indent="-266700">
              <a:buBlip>
                <a:blip r:embed="rId3"/>
              </a:buBlip>
            </a:pPr>
            <a:endParaRPr lang="en-GB" dirty="0"/>
          </a:p>
          <a:p>
            <a:pPr marL="355600" lvl="1" indent="-266700">
              <a:buBlip>
                <a:blip r:embed="rId3"/>
              </a:buBlip>
            </a:pPr>
            <a:endParaRPr lang="en-GB" dirty="0"/>
          </a:p>
          <a:p>
            <a:pPr marL="342900" indent="-342900">
              <a:buChar char="•"/>
            </a:pPr>
            <a:endParaRPr lang="en-IN" dirty="0"/>
          </a:p>
        </p:txBody>
      </p:sp>
    </p:spTree>
    <p:extLst>
      <p:ext uri="{BB962C8B-B14F-4D97-AF65-F5344CB8AC3E}">
        <p14:creationId xmlns:p14="http://schemas.microsoft.com/office/powerpoint/2010/main" val="281070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EB51E2-CB30-475B-8A54-88570BA457AB}"/>
              </a:ext>
            </a:extLst>
          </p:cNvPr>
          <p:cNvSpPr>
            <a:spLocks noGrp="1"/>
          </p:cNvSpPr>
          <p:nvPr>
            <p:ph type="body" sz="quarter" idx="10"/>
          </p:nvPr>
        </p:nvSpPr>
        <p:spPr>
          <a:xfrm>
            <a:off x="78059" y="1349984"/>
            <a:ext cx="3914079" cy="2751998"/>
          </a:xfrm>
        </p:spPr>
        <p:txBody>
          <a:bodyPr/>
          <a:lstStyle/>
          <a:p>
            <a:r>
              <a:rPr lang="en-GB" dirty="0"/>
              <a:t>Security in web Applications	</a:t>
            </a:r>
            <a:endParaRPr lang="en-IN" dirty="0"/>
          </a:p>
        </p:txBody>
      </p:sp>
      <p:sp>
        <p:nvSpPr>
          <p:cNvPr id="5" name="Text Placeholder 4">
            <a:extLst>
              <a:ext uri="{FF2B5EF4-FFF2-40B4-BE49-F238E27FC236}">
                <a16:creationId xmlns:a16="http://schemas.microsoft.com/office/drawing/2014/main" id="{3D8007EF-9BEA-40C9-B529-19F3B666DED6}"/>
              </a:ext>
            </a:extLst>
          </p:cNvPr>
          <p:cNvSpPr>
            <a:spLocks noGrp="1"/>
          </p:cNvSpPr>
          <p:nvPr>
            <p:ph type="body" sz="quarter" idx="15"/>
          </p:nvPr>
        </p:nvSpPr>
        <p:spPr/>
        <p:txBody>
          <a:bodyPr/>
          <a:lstStyle/>
          <a:p>
            <a:r>
              <a:rPr lang="en-GB" b="1" dirty="0"/>
              <a:t>In this session you'll learn</a:t>
            </a:r>
            <a:r>
              <a:rPr lang="en-GB" dirty="0"/>
              <a:t>:</a:t>
            </a:r>
          </a:p>
          <a:p>
            <a:pPr marL="342900" lvl="1" indent="-342900">
              <a:buSzPct val="115000"/>
            </a:pPr>
            <a:r>
              <a:rPr lang="en-GB" dirty="0"/>
              <a:t>The importance of security in web applications.</a:t>
            </a:r>
          </a:p>
          <a:p>
            <a:pPr marL="342900" lvl="1" indent="-342900">
              <a:buSzPct val="115000"/>
            </a:pPr>
            <a:r>
              <a:rPr lang="en-GB" dirty="0"/>
              <a:t>Tools and techniques to build security in. </a:t>
            </a:r>
          </a:p>
          <a:p>
            <a:pPr marL="88900" lvl="1" indent="0">
              <a:buNone/>
            </a:pPr>
            <a:endParaRPr lang="en-GB" dirty="0"/>
          </a:p>
          <a:p>
            <a:pPr marL="355600" lvl="1" indent="-266700">
              <a:buBlip>
                <a:blip r:embed="rId3"/>
              </a:buBlip>
            </a:pPr>
            <a:endParaRPr lang="en-GB" dirty="0"/>
          </a:p>
          <a:p>
            <a:pPr marL="355600" lvl="1" indent="-266700">
              <a:buBlip>
                <a:blip r:embed="rId3"/>
              </a:buBlip>
            </a:pPr>
            <a:endParaRPr lang="en-GB" dirty="0"/>
          </a:p>
          <a:p>
            <a:pPr marL="342900" indent="-342900">
              <a:buChar char="•"/>
            </a:pPr>
            <a:endParaRPr lang="en-IN" dirty="0"/>
          </a:p>
        </p:txBody>
      </p:sp>
    </p:spTree>
    <p:extLst>
      <p:ext uri="{BB962C8B-B14F-4D97-AF65-F5344CB8AC3E}">
        <p14:creationId xmlns:p14="http://schemas.microsoft.com/office/powerpoint/2010/main" val="375254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Common security attacks</a:t>
            </a:r>
          </a:p>
        </p:txBody>
      </p:sp>
      <p:sp>
        <p:nvSpPr>
          <p:cNvPr id="14" name="Content Placeholder 13">
            <a:extLst>
              <a:ext uri="{FF2B5EF4-FFF2-40B4-BE49-F238E27FC236}">
                <a16:creationId xmlns:a16="http://schemas.microsoft.com/office/drawing/2014/main" id="{6703396E-2853-4FBA-A3C0-9E810CC4D5DF}"/>
              </a:ext>
            </a:extLst>
          </p:cNvPr>
          <p:cNvSpPr>
            <a:spLocks noGrp="1"/>
          </p:cNvSpPr>
          <p:nvPr>
            <p:ph idx="1"/>
          </p:nvPr>
        </p:nvSpPr>
        <p:spPr/>
        <p:txBody>
          <a:bodyPr/>
          <a:lstStyle/>
          <a:p>
            <a:pPr marL="742950" lvl="1" indent="-285750">
              <a:lnSpc>
                <a:spcPct val="250000"/>
              </a:lnSpc>
              <a:buFont typeface="Wingdings" panose="05000000000000000000" pitchFamily="2" charset="2"/>
              <a:buChar char="Ø"/>
            </a:pPr>
            <a:r>
              <a:rPr lang="en-GB" b="1" dirty="0">
                <a:solidFill>
                  <a:schemeClr val="tx1"/>
                </a:solidFill>
              </a:rPr>
              <a:t>SQL injection:  </a:t>
            </a:r>
            <a:r>
              <a:rPr lang="en-GB" dirty="0">
                <a:solidFill>
                  <a:schemeClr val="tx1"/>
                </a:solidFill>
              </a:rPr>
              <a:t>one of the most attractive features for intruders.</a:t>
            </a:r>
            <a:br>
              <a:rPr lang="en-GB" dirty="0">
                <a:solidFill>
                  <a:schemeClr val="tx1"/>
                </a:solidFill>
              </a:rPr>
            </a:br>
            <a:r>
              <a:rPr lang="en-US" sz="1800" dirty="0">
                <a:solidFill>
                  <a:schemeClr val="tx1"/>
                </a:solidFill>
                <a:latin typeface="Consolas" panose="020B0609020204030204" pitchFamily="49" charset="0"/>
              </a:rPr>
              <a:t>Setting SQL queries via input must always be validate.</a:t>
            </a:r>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Use parameterized queries or Stored procedures to stop this attack.</a:t>
            </a:r>
          </a:p>
          <a:p>
            <a:endParaRPr lang="en-GB" dirty="0"/>
          </a:p>
        </p:txBody>
      </p:sp>
      <p:sp>
        <p:nvSpPr>
          <p:cNvPr id="8" name="Rectangle 7">
            <a:extLst>
              <a:ext uri="{FF2B5EF4-FFF2-40B4-BE49-F238E27FC236}">
                <a16:creationId xmlns:a16="http://schemas.microsoft.com/office/drawing/2014/main" id="{D10B7EBB-C5F4-457D-94CB-A227546786F3}"/>
              </a:ext>
            </a:extLst>
          </p:cNvPr>
          <p:cNvSpPr/>
          <p:nvPr/>
        </p:nvSpPr>
        <p:spPr>
          <a:xfrm>
            <a:off x="730591" y="3845443"/>
            <a:ext cx="10941783" cy="9498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GB" sz="1800" b="1" dirty="0">
                <a:solidFill>
                  <a:srgbClr val="0000FF"/>
                </a:solidFill>
                <a:latin typeface="Consolas" panose="020B0609020204030204" pitchFamily="49" charset="0"/>
              </a:rPr>
              <a:t>string</a:t>
            </a:r>
            <a:r>
              <a:rPr lang="en-GB" sz="1800" b="1" dirty="0">
                <a:solidFill>
                  <a:srgbClr val="000000"/>
                </a:solidFill>
                <a:latin typeface="Consolas" panose="020B0609020204030204" pitchFamily="49" charset="0"/>
              </a:rPr>
              <a:t> id = </a:t>
            </a:r>
            <a:r>
              <a:rPr lang="en-GB" sz="1800" b="1" dirty="0" err="1">
                <a:solidFill>
                  <a:srgbClr val="000000"/>
                </a:solidFill>
                <a:latin typeface="Consolas" panose="020B0609020204030204" pitchFamily="49" charset="0"/>
              </a:rPr>
              <a:t>txtID.Text</a:t>
            </a:r>
            <a:r>
              <a:rPr lang="en-GB" sz="1800" b="1" dirty="0">
                <a:solidFill>
                  <a:srgbClr val="000000"/>
                </a:solidFill>
                <a:latin typeface="Consolas" panose="020B0609020204030204" pitchFamily="49" charset="0"/>
              </a:rPr>
              <a:t>;</a:t>
            </a:r>
          </a:p>
          <a:p>
            <a:r>
              <a:rPr lang="en-GB" sz="1800" b="1" dirty="0">
                <a:solidFill>
                  <a:srgbClr val="0000FF"/>
                </a:solidFill>
                <a:latin typeface="Consolas" panose="020B0609020204030204" pitchFamily="49" charset="0"/>
              </a:rPr>
              <a:t>string</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sqlStr</a:t>
            </a:r>
            <a:r>
              <a:rPr lang="en-GB" sz="1800" b="1" dirty="0">
                <a:solidFill>
                  <a:srgbClr val="000000"/>
                </a:solidFill>
                <a:latin typeface="Consolas" panose="020B0609020204030204" pitchFamily="49" charset="0"/>
              </a:rPr>
              <a:t> = </a:t>
            </a:r>
            <a:r>
              <a:rPr lang="en-GB" sz="1800" b="1" dirty="0">
                <a:solidFill>
                  <a:srgbClr val="A31515"/>
                </a:solidFill>
                <a:latin typeface="Consolas" panose="020B0609020204030204" pitchFamily="49" charset="0"/>
              </a:rPr>
              <a:t>$"SELECT * FROM customers WHERE </a:t>
            </a:r>
            <a:r>
              <a:rPr lang="en-GB" sz="1800" b="1" dirty="0" err="1">
                <a:solidFill>
                  <a:srgbClr val="A31515"/>
                </a:solidFill>
                <a:latin typeface="Consolas" panose="020B0609020204030204" pitchFamily="49" charset="0"/>
              </a:rPr>
              <a:t>CustomerID</a:t>
            </a:r>
            <a:r>
              <a:rPr lang="en-GB" sz="1800" b="1" dirty="0">
                <a:solidFill>
                  <a:srgbClr val="A31515"/>
                </a:solidFill>
                <a:latin typeface="Consolas" panose="020B0609020204030204" pitchFamily="49" charset="0"/>
              </a:rPr>
              <a:t>='</a:t>
            </a:r>
            <a:r>
              <a:rPr lang="en-GB" sz="1800" b="1" dirty="0">
                <a:solidFill>
                  <a:srgbClr val="000000"/>
                </a:solidFill>
                <a:latin typeface="Consolas" panose="020B0609020204030204" pitchFamily="49" charset="0"/>
              </a:rPr>
              <a:t>{id}</a:t>
            </a:r>
            <a:r>
              <a:rPr lang="en-GB" sz="1800" b="1" dirty="0">
                <a:solidFill>
                  <a:srgbClr val="A31515"/>
                </a:solidFill>
                <a:latin typeface="Consolas" panose="020B0609020204030204" pitchFamily="49" charset="0"/>
              </a:rPr>
              <a:t>' AND City='London'"</a:t>
            </a:r>
            <a:r>
              <a:rPr lang="en-GB" sz="1800" b="1" dirty="0">
                <a:solidFill>
                  <a:srgbClr val="000000"/>
                </a:solidFill>
                <a:latin typeface="Consolas" panose="020B0609020204030204" pitchFamily="49" charset="0"/>
              </a:rPr>
              <a:t>;</a:t>
            </a:r>
          </a:p>
        </p:txBody>
      </p:sp>
      <p:sp>
        <p:nvSpPr>
          <p:cNvPr id="15" name="Rectangle 14">
            <a:extLst>
              <a:ext uri="{FF2B5EF4-FFF2-40B4-BE49-F238E27FC236}">
                <a16:creationId xmlns:a16="http://schemas.microsoft.com/office/drawing/2014/main" id="{64127BBD-2EA6-42D9-8D02-DFDAC8DCDF06}"/>
              </a:ext>
            </a:extLst>
          </p:cNvPr>
          <p:cNvSpPr/>
          <p:nvPr/>
        </p:nvSpPr>
        <p:spPr>
          <a:xfrm>
            <a:off x="1339702" y="5050465"/>
            <a:ext cx="1807535" cy="5528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GB" b="1" dirty="0"/>
              <a:t>ABC' or 1=1--</a:t>
            </a:r>
          </a:p>
        </p:txBody>
      </p:sp>
      <p:sp>
        <p:nvSpPr>
          <p:cNvPr id="16" name="TextBox 15">
            <a:extLst>
              <a:ext uri="{FF2B5EF4-FFF2-40B4-BE49-F238E27FC236}">
                <a16:creationId xmlns:a16="http://schemas.microsoft.com/office/drawing/2014/main" id="{2C6D6657-85F5-4604-B738-73704BA38311}"/>
              </a:ext>
            </a:extLst>
          </p:cNvPr>
          <p:cNvSpPr txBox="1"/>
          <p:nvPr/>
        </p:nvSpPr>
        <p:spPr>
          <a:xfrm>
            <a:off x="911347" y="5156787"/>
            <a:ext cx="914400" cy="372140"/>
          </a:xfrm>
          <a:prstGeom prst="rect">
            <a:avLst/>
          </a:prstGeom>
        </p:spPr>
        <p:txBody>
          <a:bodyPr vert="horz" wrap="none" lIns="0" tIns="0" rIns="0" bIns="0" rtlCol="0" anchor="t" anchorCtr="0">
            <a:normAutofit/>
          </a:bodyPr>
          <a:lstStyle/>
          <a:p>
            <a:pPr algn="l"/>
            <a:r>
              <a:rPr lang="en-GB" b="1" dirty="0">
                <a:solidFill>
                  <a:srgbClr val="0070C0"/>
                </a:solidFill>
              </a:rPr>
              <a:t>ID:</a:t>
            </a:r>
          </a:p>
        </p:txBody>
      </p:sp>
      <p:sp>
        <p:nvSpPr>
          <p:cNvPr id="18" name="TextBox 17">
            <a:extLst>
              <a:ext uri="{FF2B5EF4-FFF2-40B4-BE49-F238E27FC236}">
                <a16:creationId xmlns:a16="http://schemas.microsoft.com/office/drawing/2014/main" id="{54318B49-EA10-43DE-8CC6-692BA07B7D79}"/>
              </a:ext>
            </a:extLst>
          </p:cNvPr>
          <p:cNvSpPr txBox="1"/>
          <p:nvPr/>
        </p:nvSpPr>
        <p:spPr>
          <a:xfrm>
            <a:off x="871870" y="6079105"/>
            <a:ext cx="10713044" cy="369332"/>
          </a:xfrm>
          <a:prstGeom prst="rect">
            <a:avLst/>
          </a:prstGeom>
          <a:noFill/>
        </p:spPr>
        <p:txBody>
          <a:bodyPr wrap="square">
            <a:spAutoFit/>
          </a:bodyPr>
          <a:lstStyle/>
          <a:p>
            <a:r>
              <a:rPr lang="en-GB" b="1" dirty="0"/>
              <a:t>SELECT * FROM customers WHERE </a:t>
            </a:r>
            <a:r>
              <a:rPr lang="en-GB" b="1" dirty="0" err="1"/>
              <a:t>CustomerID</a:t>
            </a:r>
            <a:r>
              <a:rPr lang="en-GB" b="1" dirty="0"/>
              <a:t>='ABC' or 1=1--</a:t>
            </a:r>
            <a:r>
              <a:rPr lang="en-GB" b="1" dirty="0">
                <a:solidFill>
                  <a:schemeClr val="tx2">
                    <a:lumMod val="75000"/>
                  </a:schemeClr>
                </a:solidFill>
              </a:rPr>
              <a:t>' AND City='London'</a:t>
            </a:r>
          </a:p>
        </p:txBody>
      </p:sp>
      <p:sp>
        <p:nvSpPr>
          <p:cNvPr id="19" name="Arrow: Down 18">
            <a:extLst>
              <a:ext uri="{FF2B5EF4-FFF2-40B4-BE49-F238E27FC236}">
                <a16:creationId xmlns:a16="http://schemas.microsoft.com/office/drawing/2014/main" id="{44904609-B01F-4E7E-8ADE-086C637E08C1}"/>
              </a:ext>
            </a:extLst>
          </p:cNvPr>
          <p:cNvSpPr/>
          <p:nvPr/>
        </p:nvSpPr>
        <p:spPr>
          <a:xfrm>
            <a:off x="2328530" y="5603358"/>
            <a:ext cx="552893" cy="475747"/>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or: Curved 25">
            <a:extLst>
              <a:ext uri="{FF2B5EF4-FFF2-40B4-BE49-F238E27FC236}">
                <a16:creationId xmlns:a16="http://schemas.microsoft.com/office/drawing/2014/main" id="{BCE3F229-C331-4DC8-BC99-5469117B300E}"/>
              </a:ext>
            </a:extLst>
          </p:cNvPr>
          <p:cNvCxnSpPr>
            <a:stCxn id="15" idx="3"/>
          </p:cNvCxnSpPr>
          <p:nvPr/>
        </p:nvCxnSpPr>
        <p:spPr>
          <a:xfrm flipV="1">
            <a:off x="3147237" y="4667693"/>
            <a:ext cx="5518298" cy="659219"/>
          </a:xfrm>
          <a:prstGeom prst="curvedConnector3">
            <a:avLst>
              <a:gd name="adj1" fmla="val 9971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1929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Common security attacks</a:t>
            </a:r>
          </a:p>
        </p:txBody>
      </p:sp>
      <p:sp>
        <p:nvSpPr>
          <p:cNvPr id="14" name="Content Placeholder 13">
            <a:extLst>
              <a:ext uri="{FF2B5EF4-FFF2-40B4-BE49-F238E27FC236}">
                <a16:creationId xmlns:a16="http://schemas.microsoft.com/office/drawing/2014/main" id="{D059A6B9-034E-4D8C-B328-AF1545F1AFC0}"/>
              </a:ext>
            </a:extLst>
          </p:cNvPr>
          <p:cNvSpPr>
            <a:spLocks noGrp="1"/>
          </p:cNvSpPr>
          <p:nvPr>
            <p:ph idx="1"/>
          </p:nvPr>
        </p:nvSpPr>
        <p:spPr/>
        <p:txBody>
          <a:bodyPr/>
          <a:lstStyle/>
          <a:p>
            <a:pPr marL="742950" lvl="1" indent="-285750">
              <a:lnSpc>
                <a:spcPct val="250000"/>
              </a:lnSpc>
              <a:buFont typeface="Wingdings" panose="05000000000000000000" pitchFamily="2" charset="2"/>
              <a:buChar char="Ø"/>
            </a:pPr>
            <a:r>
              <a:rPr lang="en-GB" b="1" dirty="0">
                <a:solidFill>
                  <a:schemeClr val="tx1"/>
                </a:solidFill>
              </a:rPr>
              <a:t>Cross-site scripting (XSS)</a:t>
            </a:r>
            <a:r>
              <a:rPr lang="en-GB" dirty="0">
                <a:solidFill>
                  <a:schemeClr val="tx1"/>
                </a:solidFill>
              </a:rPr>
              <a:t>: </a:t>
            </a:r>
            <a:br>
              <a:rPr lang="en-GB" b="1" dirty="0"/>
            </a:br>
            <a:r>
              <a:rPr lang="en-GB" dirty="0"/>
              <a:t>I</a:t>
            </a:r>
            <a:r>
              <a:rPr lang="en-GB" dirty="0">
                <a:solidFill>
                  <a:schemeClr val="tx1"/>
                </a:solidFill>
              </a:rPr>
              <a:t>njecting client-side scripts into web pages. </a:t>
            </a:r>
            <a:br>
              <a:rPr lang="en-GB" dirty="0">
                <a:solidFill>
                  <a:schemeClr val="tx1"/>
                </a:solidFill>
              </a:rPr>
            </a:br>
            <a:r>
              <a:rPr lang="en-GB" dirty="0">
                <a:solidFill>
                  <a:schemeClr val="tx1"/>
                </a:solidFill>
              </a:rPr>
              <a:t>More info is available on </a:t>
            </a:r>
            <a:r>
              <a:rPr lang="en-GB" b="1" dirty="0">
                <a:solidFill>
                  <a:schemeClr val="tx1"/>
                </a:solidFill>
                <a:hlinkClick r:id="rId3"/>
              </a:rPr>
              <a:t>Cloud Academy</a:t>
            </a:r>
            <a:r>
              <a:rPr lang="en-GB" dirty="0">
                <a:solidFill>
                  <a:schemeClr val="tx1"/>
                </a:solidFill>
              </a:rPr>
              <a:t>!</a:t>
            </a:r>
          </a:p>
          <a:p>
            <a:pPr marL="742950" lvl="1" indent="-285750">
              <a:lnSpc>
                <a:spcPct val="150000"/>
              </a:lnSpc>
              <a:buFont typeface="Wingdings" panose="05000000000000000000" pitchFamily="2" charset="2"/>
              <a:buChar char="Ø"/>
            </a:pPr>
            <a:r>
              <a:rPr lang="en-GB" b="1" dirty="0">
                <a:solidFill>
                  <a:schemeClr val="tx1"/>
                </a:solidFill>
              </a:rPr>
              <a:t>Buffer overflow</a:t>
            </a:r>
            <a:r>
              <a:rPr lang="en-GB" dirty="0">
                <a:solidFill>
                  <a:schemeClr val="tx1"/>
                </a:solidFill>
              </a:rPr>
              <a:t>:</a:t>
            </a:r>
            <a:br>
              <a:rPr lang="en-GB" b="1" dirty="0">
                <a:solidFill>
                  <a:schemeClr val="tx1"/>
                </a:solidFill>
              </a:rPr>
            </a:br>
            <a:r>
              <a:rPr lang="en-GB" dirty="0">
                <a:solidFill>
                  <a:schemeClr val="tx1"/>
                </a:solidFill>
              </a:rPr>
              <a:t>Mostly in programming languages where memory allocation needs to be done by the programmer (like C), there is a chance data might not fit in the memory and start writing the adjacent memory locations.</a:t>
            </a:r>
          </a:p>
          <a:p>
            <a:pPr marL="742950" lvl="1" indent="-285750">
              <a:lnSpc>
                <a:spcPct val="250000"/>
              </a:lnSpc>
              <a:buFont typeface="Wingdings" panose="05000000000000000000" pitchFamily="2" charset="2"/>
              <a:buChar char="Ø"/>
            </a:pPr>
            <a:r>
              <a:rPr lang="en-GB" b="1" dirty="0">
                <a:solidFill>
                  <a:schemeClr val="tx1"/>
                </a:solidFill>
              </a:rPr>
              <a:t>Malware</a:t>
            </a:r>
            <a:r>
              <a:rPr lang="en-GB" dirty="0">
                <a:solidFill>
                  <a:schemeClr val="tx1"/>
                </a:solidFill>
              </a:rPr>
              <a:t>:</a:t>
            </a:r>
            <a:r>
              <a:rPr lang="en-GB" b="1" dirty="0">
                <a:solidFill>
                  <a:schemeClr val="tx1"/>
                </a:solidFill>
              </a:rPr>
              <a:t> </a:t>
            </a:r>
            <a:r>
              <a:rPr lang="en-GB" dirty="0">
                <a:solidFill>
                  <a:schemeClr val="tx1"/>
                </a:solidFill>
              </a:rPr>
              <a:t>Umbrella term for various computer intrusions.</a:t>
            </a:r>
          </a:p>
          <a:p>
            <a:endParaRPr lang="en-GB" dirty="0"/>
          </a:p>
        </p:txBody>
      </p:sp>
    </p:spTree>
    <p:extLst>
      <p:ext uri="{BB962C8B-B14F-4D97-AF65-F5344CB8AC3E}">
        <p14:creationId xmlns:p14="http://schemas.microsoft.com/office/powerpoint/2010/main" val="197664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88900" lvl="1" indent="0">
              <a:buNone/>
            </a:pPr>
            <a:endParaRPr lang="en-GB" dirty="0"/>
          </a:p>
          <a:p>
            <a:pPr marL="88900" lvl="1" indent="0">
              <a:buNone/>
            </a:pPr>
            <a:endParaRPr lang="en-GB" dirty="0"/>
          </a:p>
        </p:txBody>
      </p:sp>
      <p:sp>
        <p:nvSpPr>
          <p:cNvPr id="3" name="Title 2"/>
          <p:cNvSpPr>
            <a:spLocks noGrp="1"/>
          </p:cNvSpPr>
          <p:nvPr>
            <p:ph type="title"/>
          </p:nvPr>
        </p:nvSpPr>
        <p:spPr>
          <a:xfrm>
            <a:off x="476168" y="340953"/>
            <a:ext cx="11715832" cy="746805"/>
          </a:xfrm>
        </p:spPr>
        <p:txBody>
          <a:bodyPr>
            <a:normAutofit/>
          </a:bodyPr>
          <a:lstStyle/>
          <a:p>
            <a:r>
              <a:rPr lang="en-GB" sz="2800" dirty="0">
                <a:solidFill>
                  <a:schemeClr val="tx1"/>
                </a:solidFill>
                <a:latin typeface="Montserrat Black" panose="00000A00000000000000" pitchFamily="2" charset="0"/>
              </a:rPr>
              <a:t>Common security attacks</a:t>
            </a:r>
          </a:p>
        </p:txBody>
      </p:sp>
      <p:sp>
        <p:nvSpPr>
          <p:cNvPr id="4" name="Rectangle 3">
            <a:extLst>
              <a:ext uri="{FF2B5EF4-FFF2-40B4-BE49-F238E27FC236}">
                <a16:creationId xmlns:a16="http://schemas.microsoft.com/office/drawing/2014/main" id="{359CC609-6293-42EB-982E-6DD784F9CDD5}"/>
              </a:ext>
            </a:extLst>
          </p:cNvPr>
          <p:cNvSpPr/>
          <p:nvPr/>
        </p:nvSpPr>
        <p:spPr>
          <a:xfrm>
            <a:off x="342900" y="857565"/>
            <a:ext cx="11331649" cy="5830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lnSpc>
                <a:spcPct val="150000"/>
              </a:lnSpc>
              <a:buFont typeface="Wingdings" panose="05000000000000000000" pitchFamily="2" charset="2"/>
              <a:buChar char="Ø"/>
            </a:pPr>
            <a:r>
              <a:rPr lang="en-GB" b="1" dirty="0">
                <a:solidFill>
                  <a:schemeClr val="tx1"/>
                </a:solidFill>
              </a:rPr>
              <a:t>(Distributed) Denial of Service: </a:t>
            </a:r>
          </a:p>
          <a:p>
            <a:pPr marL="1200150" lvl="2" indent="-285750">
              <a:lnSpc>
                <a:spcPct val="150000"/>
              </a:lnSpc>
              <a:buFont typeface="Wingdings" panose="05000000000000000000" pitchFamily="2" charset="2"/>
              <a:buChar char="Ø"/>
            </a:pPr>
            <a:r>
              <a:rPr lang="en-GB" dirty="0">
                <a:solidFill>
                  <a:schemeClr val="tx1"/>
                </a:solidFill>
              </a:rPr>
              <a:t>Genuine users are denied of service as the network or servers are flooded with </a:t>
            </a:r>
            <a:br>
              <a:rPr lang="en-GB" dirty="0">
                <a:solidFill>
                  <a:schemeClr val="tx1"/>
                </a:solidFill>
              </a:rPr>
            </a:br>
            <a:r>
              <a:rPr lang="en-GB" dirty="0">
                <a:solidFill>
                  <a:schemeClr val="tx1"/>
                </a:solidFill>
              </a:rPr>
              <a:t>massive unintended requests.</a:t>
            </a:r>
          </a:p>
          <a:p>
            <a:pPr marL="742950" lvl="1" indent="-285750">
              <a:lnSpc>
                <a:spcPct val="150000"/>
              </a:lnSpc>
              <a:buFont typeface="Wingdings" panose="05000000000000000000" pitchFamily="2" charset="2"/>
              <a:buChar char="Ø"/>
            </a:pPr>
            <a:r>
              <a:rPr lang="en-GB" b="1" dirty="0">
                <a:solidFill>
                  <a:schemeClr val="tx1"/>
                </a:solidFill>
              </a:rPr>
              <a:t>Hacktivism: </a:t>
            </a:r>
          </a:p>
          <a:p>
            <a:pPr marL="1200150" lvl="2" indent="-285750">
              <a:lnSpc>
                <a:spcPct val="150000"/>
              </a:lnSpc>
              <a:buFont typeface="Wingdings" panose="05000000000000000000" pitchFamily="2" charset="2"/>
              <a:buChar char="Ø"/>
            </a:pPr>
            <a:r>
              <a:rPr lang="en-GB" dirty="0">
                <a:solidFill>
                  <a:schemeClr val="tx1"/>
                </a:solidFill>
              </a:rPr>
              <a:t>Combines the act of hacking and activism.</a:t>
            </a:r>
          </a:p>
          <a:p>
            <a:pPr marL="1200150" lvl="2" indent="-285750">
              <a:lnSpc>
                <a:spcPct val="150000"/>
              </a:lnSpc>
              <a:buFont typeface="Wingdings" panose="05000000000000000000" pitchFamily="2" charset="2"/>
              <a:buChar char="Ø"/>
            </a:pPr>
            <a:r>
              <a:rPr lang="en-GB" dirty="0">
                <a:solidFill>
                  <a:schemeClr val="tx1"/>
                </a:solidFill>
              </a:rPr>
              <a:t>Where computers are misused to promote political agenda or other agendas. </a:t>
            </a:r>
          </a:p>
          <a:p>
            <a:pPr marL="742950" lvl="1" indent="-285750">
              <a:lnSpc>
                <a:spcPct val="150000"/>
              </a:lnSpc>
              <a:buFont typeface="Wingdings" panose="05000000000000000000" pitchFamily="2" charset="2"/>
              <a:buChar char="Ø"/>
            </a:pPr>
            <a:endParaRPr lang="en-GB" b="1" dirty="0">
              <a:solidFill>
                <a:schemeClr val="tx1"/>
              </a:solidFill>
            </a:endParaRPr>
          </a:p>
          <a:p>
            <a:pPr marL="742950" lvl="1" indent="-285750">
              <a:lnSpc>
                <a:spcPct val="150000"/>
              </a:lnSpc>
              <a:buFont typeface="Wingdings" panose="05000000000000000000" pitchFamily="2" charset="2"/>
              <a:buChar char="Ø"/>
            </a:pPr>
            <a:r>
              <a:rPr lang="en-GB" b="1" dirty="0">
                <a:solidFill>
                  <a:schemeClr val="tx1"/>
                </a:solidFill>
              </a:rPr>
              <a:t>Privilege escalation: </a:t>
            </a:r>
          </a:p>
          <a:p>
            <a:pPr marL="1200150" lvl="2" indent="-285750">
              <a:lnSpc>
                <a:spcPct val="150000"/>
              </a:lnSpc>
              <a:buFont typeface="Wingdings" panose="05000000000000000000" pitchFamily="2" charset="2"/>
              <a:buChar char="Ø"/>
            </a:pPr>
            <a:r>
              <a:rPr lang="en-GB" dirty="0">
                <a:solidFill>
                  <a:schemeClr val="tx1"/>
                </a:solidFill>
              </a:rPr>
              <a:t>Exploiting a bug or programming flaw to get unauthorised access, </a:t>
            </a:r>
          </a:p>
          <a:p>
            <a:pPr marL="1200150" lvl="2" indent="-285750">
              <a:lnSpc>
                <a:spcPct val="150000"/>
              </a:lnSpc>
              <a:buFont typeface="Wingdings" panose="05000000000000000000" pitchFamily="2" charset="2"/>
              <a:buChar char="Ø"/>
            </a:pPr>
            <a:r>
              <a:rPr lang="en-GB" dirty="0">
                <a:solidFill>
                  <a:schemeClr val="tx1"/>
                </a:solidFill>
              </a:rPr>
              <a:t>Or an unauthorised user gaining access as a general user or as an admin. </a:t>
            </a:r>
            <a:br>
              <a:rPr lang="en-GB" dirty="0">
                <a:solidFill>
                  <a:schemeClr val="tx1"/>
                </a:solidFill>
              </a:rPr>
            </a:br>
            <a:endParaRPr lang="en-GB" dirty="0">
              <a:solidFill>
                <a:schemeClr val="tx1"/>
              </a:solidFill>
            </a:endParaRPr>
          </a:p>
          <a:p>
            <a:pPr marL="742950" lvl="1" indent="-285750">
              <a:lnSpc>
                <a:spcPct val="150000"/>
              </a:lnSpc>
              <a:buFont typeface="Wingdings" panose="05000000000000000000" pitchFamily="2" charset="2"/>
              <a:buChar char="Ø"/>
            </a:pPr>
            <a:r>
              <a:rPr lang="en-GB" b="1" dirty="0">
                <a:solidFill>
                  <a:schemeClr val="tx1"/>
                </a:solidFill>
              </a:rPr>
              <a:t>Disgruntled employee: </a:t>
            </a:r>
          </a:p>
          <a:p>
            <a:pPr marL="1200150" lvl="2" indent="-285750">
              <a:lnSpc>
                <a:spcPct val="150000"/>
              </a:lnSpc>
              <a:buFont typeface="Wingdings" panose="05000000000000000000" pitchFamily="2" charset="2"/>
              <a:buChar char="Ø"/>
            </a:pPr>
            <a:r>
              <a:rPr lang="en-GB" dirty="0">
                <a:solidFill>
                  <a:schemeClr val="tx1"/>
                </a:solidFill>
              </a:rPr>
              <a:t>Poses more threat than any other attacks. Accounts to around </a:t>
            </a:r>
            <a:r>
              <a:rPr lang="en-GB" b="1" dirty="0">
                <a:solidFill>
                  <a:schemeClr val="tx1"/>
                </a:solidFill>
              </a:rPr>
              <a:t>80% </a:t>
            </a:r>
            <a:r>
              <a:rPr lang="en-GB" dirty="0">
                <a:solidFill>
                  <a:schemeClr val="tx1"/>
                </a:solidFill>
              </a:rPr>
              <a:t>of incidents.</a:t>
            </a:r>
          </a:p>
          <a:p>
            <a:pPr marL="742950" lvl="1" indent="-285750">
              <a:lnSpc>
                <a:spcPct val="150000"/>
              </a:lnSpc>
              <a:buFont typeface="Wingdings" panose="05000000000000000000" pitchFamily="2" charset="2"/>
              <a:buChar char="Ø"/>
            </a:pPr>
            <a:endParaRPr lang="en-GB" dirty="0">
              <a:solidFill>
                <a:schemeClr val="tx1"/>
              </a:solidFill>
            </a:endParaRPr>
          </a:p>
        </p:txBody>
      </p:sp>
    </p:spTree>
    <p:extLst>
      <p:ext uri="{BB962C8B-B14F-4D97-AF65-F5344CB8AC3E}">
        <p14:creationId xmlns:p14="http://schemas.microsoft.com/office/powerpoint/2010/main" val="250259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Coder’s Role</a:t>
            </a:r>
          </a:p>
        </p:txBody>
      </p:sp>
      <p:sp>
        <p:nvSpPr>
          <p:cNvPr id="4" name="Content Placeholder 3">
            <a:extLst>
              <a:ext uri="{FF2B5EF4-FFF2-40B4-BE49-F238E27FC236}">
                <a16:creationId xmlns:a16="http://schemas.microsoft.com/office/drawing/2014/main" id="{DAEFA6CB-0A9B-4CCE-B200-34BFECE19D1E}"/>
              </a:ext>
            </a:extLst>
          </p:cNvPr>
          <p:cNvSpPr>
            <a:spLocks noGrp="1"/>
          </p:cNvSpPr>
          <p:nvPr>
            <p:ph idx="1"/>
          </p:nvPr>
        </p:nvSpPr>
        <p:spPr>
          <a:xfrm>
            <a:off x="341550" y="1406245"/>
            <a:ext cx="11516239" cy="4955354"/>
          </a:xfrm>
        </p:spPr>
        <p:txBody>
          <a:bodyPr/>
          <a:lstStyle/>
          <a:p>
            <a:r>
              <a:rPr lang="en-GB" b="1" dirty="0"/>
              <a:t>Proactive approaches to reduce security defects</a:t>
            </a:r>
            <a:r>
              <a:rPr lang="en-GB" dirty="0"/>
              <a:t>:</a:t>
            </a:r>
            <a:endParaRPr lang="en-GB" b="1" dirty="0"/>
          </a:p>
          <a:p>
            <a:endParaRPr lang="en-GB" dirty="0"/>
          </a:p>
          <a:p>
            <a:pPr marL="342900" indent="-342900">
              <a:buFont typeface="Wingdings" panose="05000000000000000000" pitchFamily="2" charset="2"/>
              <a:buChar char="Ø"/>
            </a:pPr>
            <a:r>
              <a:rPr lang="en-GB" b="1" dirty="0"/>
              <a:t>Secure design</a:t>
            </a:r>
            <a:r>
              <a:rPr lang="en-GB" dirty="0"/>
              <a:t>: </a:t>
            </a:r>
          </a:p>
          <a:p>
            <a:pPr marL="698500" lvl="1" indent="-342900">
              <a:buFont typeface="Wingdings" panose="05000000000000000000" pitchFamily="2" charset="2"/>
              <a:buChar char="Ø"/>
            </a:pPr>
            <a:r>
              <a:rPr lang="en-GB" dirty="0"/>
              <a:t>Implementing security principles in design. </a:t>
            </a:r>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r>
              <a:rPr lang="en-GB" b="1" dirty="0"/>
              <a:t>Threat modelling</a:t>
            </a:r>
            <a:r>
              <a:rPr lang="en-GB" dirty="0"/>
              <a:t>:</a:t>
            </a:r>
            <a:r>
              <a:rPr lang="en-GB" b="1" dirty="0"/>
              <a:t> </a:t>
            </a:r>
          </a:p>
          <a:p>
            <a:pPr marL="698500" lvl="1" indent="-342900">
              <a:buFont typeface="Wingdings" panose="05000000000000000000" pitchFamily="2" charset="2"/>
              <a:buChar char="Ø"/>
            </a:pPr>
            <a:r>
              <a:rPr lang="en-GB" dirty="0"/>
              <a:t>Gives an idea about the possible intrusions for the particular type of application, possible access points, impacts of the attack.</a:t>
            </a:r>
          </a:p>
          <a:p>
            <a:r>
              <a:rPr lang="en-GB" dirty="0"/>
              <a:t> </a:t>
            </a:r>
          </a:p>
          <a:p>
            <a:pPr marL="342900" indent="-342900">
              <a:buFont typeface="Wingdings" panose="05000000000000000000" pitchFamily="2" charset="2"/>
              <a:buChar char="Ø"/>
            </a:pPr>
            <a:r>
              <a:rPr lang="en-GB" b="1" dirty="0"/>
              <a:t>Application Security Testing: AST</a:t>
            </a:r>
          </a:p>
          <a:p>
            <a:pPr marL="698500" lvl="1" indent="-342900">
              <a:buFont typeface="Wingdings" panose="05000000000000000000" pitchFamily="2" charset="2"/>
              <a:buChar char="Ø"/>
            </a:pPr>
            <a:r>
              <a:rPr lang="en-GB" b="1" dirty="0"/>
              <a:t>Static AST</a:t>
            </a:r>
            <a:r>
              <a:rPr lang="en-GB" dirty="0"/>
              <a:t>: carried out when application is not running. </a:t>
            </a:r>
          </a:p>
          <a:p>
            <a:pPr marL="698500" lvl="1" indent="-342900">
              <a:buFont typeface="Wingdings" panose="05000000000000000000" pitchFamily="2" charset="2"/>
              <a:buChar char="Ø"/>
            </a:pPr>
            <a:r>
              <a:rPr lang="en-GB" b="1" dirty="0"/>
              <a:t>Dynamic AST</a:t>
            </a:r>
            <a:r>
              <a:rPr lang="en-GB" dirty="0"/>
              <a:t>: testing for security vulnerabilities when application is running.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32623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Coder’s role</a:t>
            </a:r>
          </a:p>
        </p:txBody>
      </p:sp>
      <p:sp>
        <p:nvSpPr>
          <p:cNvPr id="2" name="Text Placeholder 1"/>
          <p:cNvSpPr>
            <a:spLocks noGrp="1"/>
          </p:cNvSpPr>
          <p:nvPr>
            <p:ph idx="1"/>
          </p:nvPr>
        </p:nvSpPr>
        <p:spPr/>
        <p:txBody>
          <a:bodyPr/>
          <a:lstStyle/>
          <a:p>
            <a:r>
              <a:rPr lang="en-GB" dirty="0"/>
              <a:t> </a:t>
            </a:r>
          </a:p>
          <a:p>
            <a:pPr lvl="1">
              <a:buFont typeface="Wingdings" panose="05000000000000000000" pitchFamily="2" charset="2"/>
              <a:buChar char="Ø"/>
            </a:pPr>
            <a:r>
              <a:rPr lang="en-GB" b="1" dirty="0"/>
              <a:t>Consensus Assessments Initiative Questionnaire (CAIQ)</a:t>
            </a:r>
            <a:r>
              <a:rPr lang="en-GB" dirty="0"/>
              <a:t>:</a:t>
            </a:r>
            <a:r>
              <a:rPr lang="en-GB" b="1" dirty="0"/>
              <a:t> </a:t>
            </a:r>
          </a:p>
          <a:p>
            <a:pPr marL="993150" lvl="5" indent="-285750">
              <a:buFont typeface="Wingdings" panose="05000000000000000000" pitchFamily="2" charset="2"/>
              <a:buChar char="Ø"/>
            </a:pPr>
            <a:r>
              <a:rPr lang="en-GB" dirty="0"/>
              <a:t>Cloud Service alliance (CSA) produces a survey that assess the strength of cloud service provider from security aspect. </a:t>
            </a:r>
          </a:p>
          <a:p>
            <a:pPr marL="993150" lvl="5" indent="-285750">
              <a:buFont typeface="Wingdings" panose="05000000000000000000" pitchFamily="2" charset="2"/>
              <a:buChar char="Ø"/>
            </a:pPr>
            <a:endParaRPr lang="en-GB" dirty="0"/>
          </a:p>
          <a:p>
            <a:pPr marL="993150" lvl="5" indent="-285750">
              <a:buFont typeface="Wingdings" panose="05000000000000000000" pitchFamily="2" charset="2"/>
              <a:buChar char="Ø"/>
            </a:pPr>
            <a:r>
              <a:rPr lang="en-GB" b="1" dirty="0"/>
              <a:t>AWS</a:t>
            </a:r>
            <a:r>
              <a:rPr lang="en-GB" dirty="0"/>
              <a:t> publishes its completed CAIQ on its website. </a:t>
            </a:r>
          </a:p>
          <a:p>
            <a:pPr lvl="1">
              <a:buFont typeface="Wingdings" panose="05000000000000000000" pitchFamily="2" charset="2"/>
              <a:buChar char="Ø"/>
            </a:pPr>
            <a:endParaRPr lang="en-GB" dirty="0"/>
          </a:p>
          <a:p>
            <a:pPr lvl="1">
              <a:buFont typeface="Wingdings" panose="05000000000000000000" pitchFamily="2" charset="2"/>
              <a:buChar char="Ø"/>
            </a:pPr>
            <a:endParaRPr lang="en-GB" dirty="0"/>
          </a:p>
          <a:p>
            <a:pPr lvl="1">
              <a:buFont typeface="Wingdings" panose="05000000000000000000" pitchFamily="2" charset="2"/>
              <a:buChar char="Ø"/>
            </a:pPr>
            <a:r>
              <a:rPr lang="en-GB" b="1" dirty="0"/>
              <a:t>W3C security initiatives</a:t>
            </a:r>
            <a:r>
              <a:rPr lang="en-GB" dirty="0"/>
              <a:t>: </a:t>
            </a:r>
          </a:p>
          <a:p>
            <a:pPr marL="957150" lvl="5" indent="-285750">
              <a:buFont typeface="Wingdings" panose="05000000000000000000" pitchFamily="2" charset="2"/>
              <a:buChar char="Ø"/>
            </a:pPr>
            <a:r>
              <a:rPr lang="en-GB" dirty="0"/>
              <a:t>Abiding by the security initiatives of W3C. </a:t>
            </a:r>
          </a:p>
          <a:p>
            <a:pPr marL="957150" lvl="5" indent="-285750">
              <a:buFont typeface="Wingdings" panose="05000000000000000000" pitchFamily="2" charset="2"/>
              <a:buChar char="Ø"/>
            </a:pPr>
            <a:r>
              <a:rPr lang="en-GB" dirty="0"/>
              <a:t>Such as: </a:t>
            </a:r>
          </a:p>
          <a:p>
            <a:pPr marL="1414350" lvl="6" indent="-285750">
              <a:buFont typeface="Wingdings" panose="05000000000000000000" pitchFamily="2" charset="2"/>
              <a:buChar char="Ø"/>
            </a:pPr>
            <a:r>
              <a:rPr lang="en-GB" dirty="0"/>
              <a:t>Secure payments, </a:t>
            </a:r>
          </a:p>
          <a:p>
            <a:pPr marL="1414350" lvl="6" indent="-285750">
              <a:buFont typeface="Wingdings" panose="05000000000000000000" pitchFamily="2" charset="2"/>
              <a:buChar char="Ø"/>
            </a:pPr>
            <a:r>
              <a:rPr lang="en-GB" dirty="0"/>
              <a:t>E-commerce, </a:t>
            </a:r>
          </a:p>
          <a:p>
            <a:pPr marL="1414350" lvl="6" indent="-285750">
              <a:buFont typeface="Wingdings" panose="05000000000000000000" pitchFamily="2" charset="2"/>
              <a:buChar char="Ø"/>
            </a:pPr>
            <a:r>
              <a:rPr lang="en-GB" dirty="0"/>
              <a:t>Use of http/1.1 protocol. </a:t>
            </a:r>
          </a:p>
          <a:p>
            <a:pPr marL="88900" lvl="1" indent="0">
              <a:buNone/>
            </a:pPr>
            <a:endParaRPr lang="en-GB" dirty="0"/>
          </a:p>
        </p:txBody>
      </p:sp>
    </p:spTree>
    <p:extLst>
      <p:ext uri="{BB962C8B-B14F-4D97-AF65-F5344CB8AC3E}">
        <p14:creationId xmlns:p14="http://schemas.microsoft.com/office/powerpoint/2010/main" val="136174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EB51E2-CB30-475B-8A54-88570BA457AB}"/>
              </a:ext>
            </a:extLst>
          </p:cNvPr>
          <p:cNvSpPr>
            <a:spLocks noGrp="1"/>
          </p:cNvSpPr>
          <p:nvPr>
            <p:ph type="body" sz="quarter" idx="10"/>
          </p:nvPr>
        </p:nvSpPr>
        <p:spPr>
          <a:xfrm>
            <a:off x="128306" y="1349984"/>
            <a:ext cx="3953040" cy="2751998"/>
          </a:xfrm>
        </p:spPr>
        <p:txBody>
          <a:bodyPr/>
          <a:lstStyle/>
          <a:p>
            <a:r>
              <a:rPr lang="en-GB" dirty="0"/>
              <a:t>Accessibility</a:t>
            </a:r>
            <a:endParaRPr lang="en-IN" dirty="0"/>
          </a:p>
        </p:txBody>
      </p:sp>
      <p:sp>
        <p:nvSpPr>
          <p:cNvPr id="6" name="Text Placeholder 4">
            <a:extLst>
              <a:ext uri="{FF2B5EF4-FFF2-40B4-BE49-F238E27FC236}">
                <a16:creationId xmlns:a16="http://schemas.microsoft.com/office/drawing/2014/main" id="{BFAE7B70-A3F7-42DD-B2BF-150748999571}"/>
              </a:ext>
            </a:extLst>
          </p:cNvPr>
          <p:cNvSpPr txBox="1">
            <a:spLocks/>
          </p:cNvSpPr>
          <p:nvPr/>
        </p:nvSpPr>
        <p:spPr>
          <a:xfrm>
            <a:off x="5401411" y="1627244"/>
            <a:ext cx="5803900" cy="409416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In this session you'll learn</a:t>
            </a:r>
            <a:r>
              <a:rPr lang="en-GB" dirty="0"/>
              <a:t>:</a:t>
            </a:r>
            <a:br>
              <a:rPr lang="en-GB" dirty="0"/>
            </a:br>
            <a:endParaRPr lang="en-GB" dirty="0"/>
          </a:p>
          <a:p>
            <a:pPr marL="342900" lvl="1" indent="-342900">
              <a:buSzPct val="115000"/>
            </a:pPr>
            <a:r>
              <a:rPr lang="en-GB" dirty="0"/>
              <a:t>The importance of </a:t>
            </a:r>
            <a:r>
              <a:rPr lang="en-GB" b="1" dirty="0"/>
              <a:t>accessibility</a:t>
            </a:r>
            <a:r>
              <a:rPr lang="en-GB" dirty="0"/>
              <a:t>.</a:t>
            </a:r>
          </a:p>
          <a:p>
            <a:pPr marL="342900" lvl="1" indent="-342900">
              <a:buSzPct val="115000"/>
            </a:pPr>
            <a:r>
              <a:rPr lang="en-GB" dirty="0"/>
              <a:t>How to apply </a:t>
            </a:r>
            <a:r>
              <a:rPr lang="en-GB" b="1" dirty="0"/>
              <a:t>WAI</a:t>
            </a:r>
            <a:r>
              <a:rPr lang="en-GB" dirty="0"/>
              <a:t>.</a:t>
            </a:r>
          </a:p>
          <a:p>
            <a:pPr marL="88900" lvl="1" indent="0">
              <a:buFont typeface="Arial" panose="020B0604020202020204" pitchFamily="34" charset="0"/>
              <a:buNone/>
            </a:pPr>
            <a:endParaRPr lang="en-GB" dirty="0"/>
          </a:p>
          <a:p>
            <a:pPr marL="355600" lvl="1" indent="-266700">
              <a:buFont typeface="Arial" panose="020B0604020202020204" pitchFamily="34" charset="0"/>
              <a:buBlip>
                <a:blip r:embed="rId3"/>
              </a:buBlip>
            </a:pPr>
            <a:endParaRPr lang="en-GB" dirty="0"/>
          </a:p>
          <a:p>
            <a:pPr marL="355600" lvl="1" indent="-266700">
              <a:buFont typeface="Arial" panose="020B0604020202020204" pitchFamily="34" charset="0"/>
              <a:buBlip>
                <a:blip r:embed="rId3"/>
              </a:buBlip>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376281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06597EFA3B244ABEEBC679612425A" ma:contentTypeVersion="8" ma:contentTypeDescription="Create a new document." ma:contentTypeScope="" ma:versionID="00c44f6f2ac1741ae432800034da6e6f">
  <xsd:schema xmlns:xsd="http://www.w3.org/2001/XMLSchema" xmlns:xs="http://www.w3.org/2001/XMLSchema" xmlns:p="http://schemas.microsoft.com/office/2006/metadata/properties" xmlns:ns2="dee4f23f-7bfa-42a2-b35b-1325adb8ae28" targetNamespace="http://schemas.microsoft.com/office/2006/metadata/properties" ma:root="true" ma:fieldsID="b506f2e02ae7961c0e39d6a5212f1176" ns2:_="">
    <xsd:import namespace="dee4f23f-7bfa-42a2-b35b-1325adb8ae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4f23f-7bfa-42a2-b35b-1325adb8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571082-CF18-40F3-A353-5108C5918B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4f23f-7bfa-42a2-b35b-1325adb8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91EA0D-C941-4200-B3C1-31212A0E6BAF}">
  <ds:schemaRefs>
    <ds:schemaRef ds:uri="http://schemas.microsoft.com/sharepoint/v3/contenttype/forms"/>
  </ds:schemaRefs>
</ds:datastoreItem>
</file>

<file path=customXml/itemProps3.xml><?xml version="1.0" encoding="utf-8"?>
<ds:datastoreItem xmlns:ds="http://schemas.openxmlformats.org/officeDocument/2006/customXml" ds:itemID="{5EAC9C50-16A0-4B9A-BBC1-1A6369830805}">
  <ds:schemaRefs>
    <ds:schemaRef ds:uri="http://schemas.microsoft.com/office/2006/metadata/properties"/>
    <ds:schemaRef ds:uri="http://schemas.microsoft.com/office/infopath/2007/PartnerControls"/>
    <ds:schemaRef ds:uri="B42EA499-AA80-4ED5-9ED5-37A17D3EB549"/>
  </ds:schemaRefs>
</ds:datastoreItem>
</file>

<file path=docProps/app.xml><?xml version="1.0" encoding="utf-8"?>
<Properties xmlns="http://schemas.openxmlformats.org/officeDocument/2006/extended-properties" xmlns:vt="http://schemas.openxmlformats.org/officeDocument/2006/docPropsVTypes">
  <Template/>
  <TotalTime>2914</TotalTime>
  <Words>1738</Words>
  <Application>Microsoft Office PowerPoint</Application>
  <PresentationFormat>Widescreen</PresentationFormat>
  <Paragraphs>167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Montserrat</vt:lpstr>
      <vt:lpstr>Montserrat Black</vt:lpstr>
      <vt:lpstr>Wingdings</vt:lpstr>
      <vt:lpstr>Master</vt:lpstr>
      <vt:lpstr>Chapter 22 Good programming practice</vt:lpstr>
      <vt:lpstr>PowerPoint Presentation</vt:lpstr>
      <vt:lpstr>PowerPoint Presentation</vt:lpstr>
      <vt:lpstr>Common security attacks</vt:lpstr>
      <vt:lpstr>Common security attacks</vt:lpstr>
      <vt:lpstr>Common security attacks</vt:lpstr>
      <vt:lpstr>Coder’s Role</vt:lpstr>
      <vt:lpstr>Coder’s role</vt:lpstr>
      <vt:lpstr>PowerPoint Presentation</vt:lpstr>
      <vt:lpstr>Considerations</vt:lpstr>
      <vt:lpstr>Web Accessibility Initiative (WAI)</vt:lpstr>
      <vt:lpstr>Why should I be interested in WAI?</vt:lpstr>
      <vt:lpstr>Why should I be interested in WAI?</vt:lpstr>
      <vt:lpstr>How do I apply WAI?</vt:lpstr>
      <vt:lpstr>PowerPoint Presentation</vt:lpstr>
      <vt:lpstr>GDPR- General Data Protection Regulation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Riddell, Amy</cp:lastModifiedBy>
  <cp:revision>181</cp:revision>
  <cp:lastPrinted>2019-07-03T09:46:41Z</cp:lastPrinted>
  <dcterms:created xsi:type="dcterms:W3CDTF">2019-09-05T08:17:12Z</dcterms:created>
  <dcterms:modified xsi:type="dcterms:W3CDTF">2022-05-16T10:03:04Z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0x010100AC606597EFA3B244ABEEBC679612425A</vt:lpwstr>
  </property>
  <property fmtid="{D5CDD505-2E9C-101B-9397-08002B2CF9AE}" pid="3" name="BookType">
    <vt:lpwstr>4</vt:lpwstr>
  </property>
</Properties>
</file>