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22"/>
  </p:notesMasterIdLst>
  <p:sldIdLst>
    <p:sldId id="256" r:id="rId2"/>
    <p:sldId id="275" r:id="rId3"/>
    <p:sldId id="257" r:id="rId4"/>
    <p:sldId id="264" r:id="rId5"/>
    <p:sldId id="263" r:id="rId6"/>
    <p:sldId id="272" r:id="rId7"/>
    <p:sldId id="268" r:id="rId8"/>
    <p:sldId id="258" r:id="rId9"/>
    <p:sldId id="259" r:id="rId10"/>
    <p:sldId id="260" r:id="rId11"/>
    <p:sldId id="265" r:id="rId12"/>
    <p:sldId id="266" r:id="rId13"/>
    <p:sldId id="261" r:id="rId14"/>
    <p:sldId id="271" r:id="rId15"/>
    <p:sldId id="267" r:id="rId16"/>
    <p:sldId id="269" r:id="rId17"/>
    <p:sldId id="270" r:id="rId18"/>
    <p:sldId id="273" r:id="rId19"/>
    <p:sldId id="262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>
        <p:scale>
          <a:sx n="66" d="100"/>
          <a:sy n="66" d="100"/>
        </p:scale>
        <p:origin x="21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FDD17-2648-4946-B828-5DE843875319}" type="datetimeFigureOut">
              <a:rPr lang="en-US" smtClean="0"/>
              <a:t>8/21/2013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117DFC-5FFB-45E9-8F39-D8EFC15D1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24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17DFC-5FFB-45E9-8F39-D8EFC15D1B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46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CA54-4571-4C68-AD5A-A4A2D346A4AE}" type="datetime1">
              <a:rPr lang="en-US" smtClean="0"/>
              <a:t>8/21/2013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212B415-3F7D-43FD-AA33-C7F888C2C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6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46BA7-2EE1-490B-85BD-5A1FE027EB04}" type="datetime1">
              <a:rPr lang="en-US" smtClean="0"/>
              <a:t>8/21/2013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212B415-3F7D-43FD-AA33-C7F888C2C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12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38A9-28BA-48BC-B682-811FF8CD6B52}" type="datetime1">
              <a:rPr lang="en-US" smtClean="0"/>
              <a:t>8/21/2013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212B415-3F7D-43FD-AA33-C7F888C2C03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9439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7929-46A1-4D5B-AF60-F3E99A84EA0C}" type="datetime1">
              <a:rPr lang="en-US" smtClean="0"/>
              <a:t>8/21/2013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212B415-3F7D-43FD-AA33-C7F888C2C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98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D0F4-7684-4A6A-BE14-E0E4428091AD}" type="datetime1">
              <a:rPr lang="en-US" smtClean="0"/>
              <a:t>8/21/2013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212B415-3F7D-43FD-AA33-C7F888C2C03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5385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29D8-C664-4E01-A300-8FAB467FF0C0}" type="datetime1">
              <a:rPr lang="en-US" smtClean="0"/>
              <a:t>8/21/2013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212B415-3F7D-43FD-AA33-C7F888C2C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94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877B-484D-47FD-8296-A9901FB1AE63}" type="datetime1">
              <a:rPr lang="en-US" smtClean="0"/>
              <a:t>8/21/2013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B415-3F7D-43FD-AA33-C7F888C2C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43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4EFF-3518-40ED-9C44-251C80665B2F}" type="datetime1">
              <a:rPr lang="en-US" smtClean="0"/>
              <a:t>8/21/2013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B415-3F7D-43FD-AA33-C7F888C2C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59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6301-D91C-4706-AB9A-464B16690FFC}" type="datetime1">
              <a:rPr lang="en-US" smtClean="0"/>
              <a:t>8/21/2013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B415-3F7D-43FD-AA33-C7F888C2C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42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7C884-226D-4AC8-AB38-8C1A70AEDE9F}" type="datetime1">
              <a:rPr lang="en-US" smtClean="0"/>
              <a:t>8/21/2013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212B415-3F7D-43FD-AA33-C7F888C2C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19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C32C6-BA0E-40CD-8A6B-36B09A7CBAE1}" type="datetime1">
              <a:rPr lang="en-US" smtClean="0"/>
              <a:t>8/21/2013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212B415-3F7D-43FD-AA33-C7F888C2C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60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4848-E08B-4B4A-AC11-75387431831C}" type="datetime1">
              <a:rPr lang="en-US" smtClean="0"/>
              <a:t>8/21/2013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212B415-3F7D-43FD-AA33-C7F888C2C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75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51E05-8A84-4D06-AF85-109EC7200919}" type="datetime1">
              <a:rPr lang="en-US" smtClean="0"/>
              <a:t>8/21/2013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B415-3F7D-43FD-AA33-C7F888C2C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62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D1255-733F-4592-821B-3DE73889A985}" type="datetime1">
              <a:rPr lang="en-US" smtClean="0"/>
              <a:t>8/21/2013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B415-3F7D-43FD-AA33-C7F888C2C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0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7BBC-22FA-4468-BF50-E05683E06AF9}" type="datetime1">
              <a:rPr lang="en-US" smtClean="0"/>
              <a:t>8/21/2013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B415-3F7D-43FD-AA33-C7F888C2C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50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36EF-731D-43ED-9D60-C48D63AE0A71}" type="datetime1">
              <a:rPr lang="en-US" smtClean="0"/>
              <a:t>8/21/2013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212B415-3F7D-43FD-AA33-C7F888C2C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4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1FD85-21B3-4CE1-A3D3-5D5542794A6A}" type="datetime1">
              <a:rPr lang="en-US" smtClean="0"/>
              <a:t>8/21/2013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212B415-3F7D-43FD-AA33-C7F888C2C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7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72.28.0.54/sisact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8072" y="1397508"/>
            <a:ext cx="8574622" cy="2616199"/>
          </a:xfrm>
        </p:spPr>
        <p:txBody>
          <a:bodyPr>
            <a:normAutofit/>
          </a:bodyPr>
          <a:lstStyle/>
          <a:p>
            <a:pPr algn="r"/>
            <a:r>
              <a:rPr lang="en-US" sz="4000" b="1" dirty="0" smtClean="0">
                <a:latin typeface="BigNoodleTitling" panose="02000708030402040100" pitchFamily="2" charset="0"/>
              </a:rPr>
              <a:t>PRESENTASI AKHIR KERJA PRAKTEK</a:t>
            </a:r>
            <a:endParaRPr lang="en-US" sz="4000" b="1" dirty="0">
              <a:latin typeface="BigNoodleTitling" panose="020007080304020401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87" y="4672808"/>
            <a:ext cx="10314713" cy="21851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2" t="-18148" r="53170" b="-14515"/>
          <a:stretch/>
        </p:blipFill>
        <p:spPr>
          <a:xfrm>
            <a:off x="128533" y="-169533"/>
            <a:ext cx="12063467" cy="313408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388072" y="3876015"/>
            <a:ext cx="8574622" cy="785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b="1" dirty="0" smtClean="0">
                <a:latin typeface="BigNoodleTitling" panose="02000708030402040100" pitchFamily="2" charset="0"/>
              </a:rPr>
              <a:t>PT. LINK NET CABANG SURABAYA </a:t>
            </a:r>
            <a:endParaRPr lang="en-US" sz="4000" b="1" dirty="0">
              <a:latin typeface="BigNoodleTitling" panose="02000708030402040100" pitchFamily="2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388072" y="4672808"/>
            <a:ext cx="8574622" cy="4187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2400" dirty="0">
                <a:latin typeface="BigNoodleTitling" panose="02000708030402040100" pitchFamily="2" charset="0"/>
              </a:rPr>
              <a:t>JL. Raya </a:t>
            </a:r>
            <a:r>
              <a:rPr lang="es-ES" sz="2400" dirty="0" err="1">
                <a:latin typeface="BigNoodleTitling" panose="02000708030402040100" pitchFamily="2" charset="0"/>
              </a:rPr>
              <a:t>Gubeng</a:t>
            </a:r>
            <a:r>
              <a:rPr lang="es-ES" sz="2400" dirty="0">
                <a:latin typeface="BigNoodleTitling" panose="02000708030402040100" pitchFamily="2" charset="0"/>
              </a:rPr>
              <a:t> No. </a:t>
            </a:r>
            <a:r>
              <a:rPr lang="es-ES" sz="2400" dirty="0" smtClean="0">
                <a:latin typeface="BigNoodleTitling" panose="02000708030402040100" pitchFamily="2" charset="0"/>
              </a:rPr>
              <a:t>19-21 Surabaya </a:t>
            </a:r>
            <a:r>
              <a:rPr lang="es-ES" sz="2400" dirty="0">
                <a:latin typeface="BigNoodleTitling" panose="02000708030402040100" pitchFamily="2" charset="0"/>
              </a:rPr>
              <a:t>60281</a:t>
            </a:r>
            <a:endParaRPr lang="en-US" sz="2400" b="1" dirty="0">
              <a:latin typeface="BigNoodleTitling" panose="02000708030402040100" pitchFamily="2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B415-3F7D-43FD-AA33-C7F888C2C0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3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961" y="668810"/>
            <a:ext cx="8911687" cy="1280890"/>
          </a:xfrm>
        </p:spPr>
        <p:txBody>
          <a:bodyPr>
            <a:normAutofit/>
          </a:bodyPr>
          <a:lstStyle/>
          <a:p>
            <a:r>
              <a:rPr lang="en-US" sz="4500" dirty="0" err="1" smtClean="0">
                <a:latin typeface="BigNoodleTitling" panose="02000708030402040100" pitchFamily="2" charset="0"/>
              </a:rPr>
              <a:t>Arsitektur</a:t>
            </a:r>
            <a:r>
              <a:rPr lang="en-US" sz="4500" dirty="0" smtClean="0">
                <a:latin typeface="BigNoodleTitling" panose="02000708030402040100" pitchFamily="2" charset="0"/>
              </a:rPr>
              <a:t> Systems</a:t>
            </a:r>
            <a:endParaRPr lang="en-US" sz="4500" dirty="0">
              <a:latin typeface="BigNoodleTitling" panose="02000708030402040100" pitchFamily="2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971800" y="85205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915" y="1087688"/>
            <a:ext cx="5311631" cy="5381222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636960" y="2442113"/>
            <a:ext cx="3600057" cy="3777622"/>
          </a:xfrm>
        </p:spPr>
        <p:txBody>
          <a:bodyPr/>
          <a:lstStyle/>
          <a:p>
            <a:pPr algn="just"/>
            <a:r>
              <a:rPr lang="en-US" b="1" dirty="0" smtClean="0"/>
              <a:t>Client </a:t>
            </a:r>
            <a:r>
              <a:rPr lang="en-US" b="1" dirty="0" err="1" smtClean="0"/>
              <a:t>terhubung</a:t>
            </a:r>
            <a:r>
              <a:rPr lang="en-US" b="1" dirty="0" smtClean="0"/>
              <a:t> </a:t>
            </a:r>
            <a:r>
              <a:rPr lang="en-US" b="1" dirty="0" err="1" smtClean="0"/>
              <a:t>dengan</a:t>
            </a:r>
            <a:r>
              <a:rPr lang="en-US" b="1" dirty="0" smtClean="0"/>
              <a:t> LAN Network </a:t>
            </a:r>
            <a:r>
              <a:rPr lang="en-US" b="1" dirty="0" err="1" smtClean="0"/>
              <a:t>untuk</a:t>
            </a:r>
            <a:r>
              <a:rPr lang="en-US" b="1" dirty="0" smtClean="0"/>
              <a:t> </a:t>
            </a:r>
            <a:r>
              <a:rPr lang="en-US" b="1" dirty="0" err="1" smtClean="0"/>
              <a:t>dapat</a:t>
            </a:r>
            <a:r>
              <a:rPr lang="en-US" b="1" dirty="0" smtClean="0"/>
              <a:t> </a:t>
            </a:r>
            <a:r>
              <a:rPr lang="en-US" b="1" dirty="0" err="1" smtClean="0"/>
              <a:t>mengakses</a:t>
            </a:r>
            <a:r>
              <a:rPr lang="en-US" b="1" dirty="0" smtClean="0"/>
              <a:t> </a:t>
            </a:r>
            <a:r>
              <a:rPr lang="en-US" b="1" dirty="0" err="1" smtClean="0"/>
              <a:t>Aplikasi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Database</a:t>
            </a:r>
          </a:p>
          <a:p>
            <a:pPr algn="just"/>
            <a:r>
              <a:rPr lang="en-US" b="1" dirty="0" smtClean="0"/>
              <a:t>Client-server </a:t>
            </a:r>
            <a:r>
              <a:rPr lang="en-US" b="1" dirty="0" err="1"/>
              <a:t>menunjukkan</a:t>
            </a:r>
            <a:r>
              <a:rPr lang="en-US" b="1" dirty="0"/>
              <a:t> </a:t>
            </a:r>
            <a:r>
              <a:rPr lang="en-US" b="1" dirty="0" err="1"/>
              <a:t>cara</a:t>
            </a:r>
            <a:r>
              <a:rPr lang="en-US" b="1" dirty="0"/>
              <a:t> </a:t>
            </a:r>
            <a:r>
              <a:rPr lang="en-US" b="1" dirty="0" err="1"/>
              <a:t>komponen</a:t>
            </a:r>
            <a:r>
              <a:rPr lang="en-US" b="1" dirty="0"/>
              <a:t> software </a:t>
            </a:r>
            <a:r>
              <a:rPr lang="en-US" b="1" dirty="0" err="1"/>
              <a:t>berinteraksi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bentuk</a:t>
            </a:r>
            <a:r>
              <a:rPr lang="en-US" b="1" dirty="0"/>
              <a:t> </a:t>
            </a:r>
            <a:r>
              <a:rPr lang="en-US" b="1" dirty="0" err="1"/>
              <a:t>sistem</a:t>
            </a:r>
            <a:r>
              <a:rPr lang="en-US" b="1" dirty="0"/>
              <a:t>.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915" y="5440480"/>
            <a:ext cx="6691086" cy="1417520"/>
          </a:xfrm>
          <a:prstGeom prst="rect">
            <a:avLst/>
          </a:prstGeom>
        </p:spPr>
      </p:pic>
      <p:sp>
        <p:nvSpPr>
          <p:cNvPr id="10" name="Flowchart: Off-page Connector 9"/>
          <p:cNvSpPr/>
          <p:nvPr/>
        </p:nvSpPr>
        <p:spPr>
          <a:xfrm>
            <a:off x="9864498" y="0"/>
            <a:ext cx="1640114" cy="1712686"/>
          </a:xfrm>
          <a:prstGeom prst="flowChartOffpage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947" y="208414"/>
            <a:ext cx="1427215" cy="114678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B415-3F7D-43FD-AA33-C7F888C2C0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4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592925" y="1688024"/>
            <a:ext cx="3643086" cy="36074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58342" y="1688025"/>
            <a:ext cx="4209658" cy="36074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92925" y="1712686"/>
            <a:ext cx="3643086" cy="36074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2499" y="541245"/>
            <a:ext cx="8911687" cy="1280890"/>
          </a:xfrm>
        </p:spPr>
        <p:txBody>
          <a:bodyPr>
            <a:normAutofit/>
          </a:bodyPr>
          <a:lstStyle/>
          <a:p>
            <a:r>
              <a:rPr lang="en-US" sz="4500" dirty="0" err="1" smtClean="0">
                <a:latin typeface="BigNoodleTitling" panose="02000708030402040100" pitchFamily="2" charset="0"/>
              </a:rPr>
              <a:t>Desain</a:t>
            </a:r>
            <a:r>
              <a:rPr lang="en-US" sz="4500" dirty="0" smtClean="0">
                <a:latin typeface="BigNoodleTitling" panose="02000708030402040100" pitchFamily="2" charset="0"/>
              </a:rPr>
              <a:t> Database</a:t>
            </a:r>
            <a:endParaRPr lang="en-US" sz="4500" dirty="0">
              <a:latin typeface="BigNoodleTitling" panose="020007080304020401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8343" y="1905000"/>
            <a:ext cx="8915400" cy="341514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KEBUTUHAN DATABASE SYSTEM REPORTS</a:t>
            </a:r>
          </a:p>
          <a:p>
            <a:r>
              <a:rPr lang="en-US" dirty="0" err="1" smtClean="0"/>
              <a:t>Dimensi</a:t>
            </a:r>
            <a:r>
              <a:rPr lang="en-US" dirty="0" smtClean="0"/>
              <a:t> Area</a:t>
            </a:r>
          </a:p>
          <a:p>
            <a:r>
              <a:rPr lang="en-US" dirty="0" err="1" smtClean="0"/>
              <a:t>Dimensi</a:t>
            </a:r>
            <a:r>
              <a:rPr lang="en-US" dirty="0" smtClean="0"/>
              <a:t> Building Type</a:t>
            </a:r>
          </a:p>
          <a:p>
            <a:r>
              <a:rPr lang="en-US" dirty="0" err="1" smtClean="0"/>
              <a:t>Dimensi</a:t>
            </a:r>
            <a:r>
              <a:rPr lang="en-US" dirty="0" smtClean="0"/>
              <a:t> Building Function</a:t>
            </a:r>
          </a:p>
          <a:p>
            <a:r>
              <a:rPr lang="en-US" dirty="0" err="1" smtClean="0"/>
              <a:t>Dimensi</a:t>
            </a:r>
            <a:r>
              <a:rPr lang="en-US" dirty="0" smtClean="0"/>
              <a:t> House Owner Status</a:t>
            </a:r>
          </a:p>
          <a:p>
            <a:r>
              <a:rPr lang="en-US" dirty="0" err="1" smtClean="0"/>
              <a:t>Dimensi</a:t>
            </a:r>
            <a:r>
              <a:rPr lang="en-US" dirty="0" smtClean="0"/>
              <a:t> House Owner Profile</a:t>
            </a:r>
          </a:p>
          <a:p>
            <a:r>
              <a:rPr lang="en-US" dirty="0" err="1" smtClean="0"/>
              <a:t>Dimensi</a:t>
            </a:r>
            <a:r>
              <a:rPr lang="en-US" dirty="0" smtClean="0"/>
              <a:t> Activity Status</a:t>
            </a:r>
          </a:p>
          <a:p>
            <a:r>
              <a:rPr lang="en-US" dirty="0" err="1" smtClean="0"/>
              <a:t>Dimensi</a:t>
            </a:r>
            <a:r>
              <a:rPr lang="en-US" dirty="0" smtClean="0"/>
              <a:t> Failed Status</a:t>
            </a:r>
          </a:p>
          <a:p>
            <a:r>
              <a:rPr lang="en-US" dirty="0" err="1" smtClean="0"/>
              <a:t>Dimensi</a:t>
            </a:r>
            <a:r>
              <a:rPr lang="en-US" dirty="0" smtClean="0"/>
              <a:t> Tim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92925" y="1898073"/>
            <a:ext cx="8915400" cy="2563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 smtClean="0"/>
              <a:t>KEBUTUHAN DATABASE UTAMA</a:t>
            </a:r>
          </a:p>
          <a:p>
            <a:r>
              <a:rPr lang="en-US" dirty="0" err="1" smtClean="0"/>
              <a:t>Pegawai</a:t>
            </a:r>
            <a:endParaRPr lang="en-US" dirty="0" smtClean="0"/>
          </a:p>
          <a:p>
            <a:r>
              <a:rPr lang="en-US" dirty="0" smtClean="0"/>
              <a:t>Master </a:t>
            </a:r>
            <a:r>
              <a:rPr lang="en-US" dirty="0" err="1" smtClean="0"/>
              <a:t>Pelanggan</a:t>
            </a:r>
            <a:endParaRPr lang="en-US" dirty="0" smtClean="0"/>
          </a:p>
          <a:p>
            <a:r>
              <a:rPr lang="en-US" dirty="0" smtClean="0"/>
              <a:t>Report Sales</a:t>
            </a:r>
          </a:p>
          <a:p>
            <a:r>
              <a:rPr lang="en-US" dirty="0" err="1" smtClean="0"/>
              <a:t>Penjadwalan</a:t>
            </a:r>
            <a:endParaRPr lang="en-US" dirty="0" smtClean="0"/>
          </a:p>
          <a:p>
            <a:r>
              <a:rPr lang="en-US" dirty="0" smtClean="0"/>
              <a:t>Tim Sales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915" y="5440480"/>
            <a:ext cx="6691086" cy="1417520"/>
          </a:xfrm>
          <a:prstGeom prst="rect">
            <a:avLst/>
          </a:prstGeom>
        </p:spPr>
      </p:pic>
      <p:sp>
        <p:nvSpPr>
          <p:cNvPr id="6" name="Flowchart: Off-page Connector 5"/>
          <p:cNvSpPr/>
          <p:nvPr/>
        </p:nvSpPr>
        <p:spPr>
          <a:xfrm>
            <a:off x="9864498" y="0"/>
            <a:ext cx="1640114" cy="1712686"/>
          </a:xfrm>
          <a:prstGeom prst="flowChartOffpage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947" y="208414"/>
            <a:ext cx="1427215" cy="114678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B415-3F7D-43FD-AA33-C7F888C2C0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2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73" y="1355194"/>
            <a:ext cx="8593749" cy="53939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2867" y="610542"/>
            <a:ext cx="8911687" cy="1280890"/>
          </a:xfrm>
        </p:spPr>
        <p:txBody>
          <a:bodyPr>
            <a:normAutofit/>
          </a:bodyPr>
          <a:lstStyle/>
          <a:p>
            <a:r>
              <a:rPr lang="en-US" sz="4500" dirty="0" err="1" smtClean="0">
                <a:latin typeface="BigNoodleTitling" panose="02000708030402040100" pitchFamily="2" charset="0"/>
              </a:rPr>
              <a:t>Desain</a:t>
            </a:r>
            <a:r>
              <a:rPr lang="en-US" sz="4500" dirty="0" smtClean="0">
                <a:latin typeface="BigNoodleTitling" panose="02000708030402040100" pitchFamily="2" charset="0"/>
              </a:rPr>
              <a:t> Database (Cont.)</a:t>
            </a:r>
            <a:endParaRPr lang="en-US" sz="4500" dirty="0">
              <a:latin typeface="BigNoodleTitling" panose="02000708030402040100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915" y="5440480"/>
            <a:ext cx="6691086" cy="1417520"/>
          </a:xfrm>
          <a:prstGeom prst="rect">
            <a:avLst/>
          </a:prstGeom>
        </p:spPr>
      </p:pic>
      <p:sp>
        <p:nvSpPr>
          <p:cNvPr id="8" name="Flowchart: Off-page Connector 7"/>
          <p:cNvSpPr/>
          <p:nvPr/>
        </p:nvSpPr>
        <p:spPr>
          <a:xfrm>
            <a:off x="9864498" y="0"/>
            <a:ext cx="1640114" cy="1712686"/>
          </a:xfrm>
          <a:prstGeom prst="flowChartOffpage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947" y="208414"/>
            <a:ext cx="1427215" cy="1146780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B415-3F7D-43FD-AA33-C7F888C2C0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1823" y="520201"/>
            <a:ext cx="8911687" cy="1280890"/>
          </a:xfrm>
        </p:spPr>
        <p:txBody>
          <a:bodyPr>
            <a:normAutofit/>
          </a:bodyPr>
          <a:lstStyle/>
          <a:p>
            <a:r>
              <a:rPr lang="en-US" sz="4500" dirty="0" err="1" smtClean="0">
                <a:latin typeface="BigNoodleTitling" panose="02000708030402040100" pitchFamily="2" charset="0"/>
              </a:rPr>
              <a:t>Kebutuhan</a:t>
            </a:r>
            <a:r>
              <a:rPr lang="en-US" sz="4500" dirty="0" smtClean="0">
                <a:latin typeface="BigNoodleTitling" panose="02000708030402040100" pitchFamily="2" charset="0"/>
              </a:rPr>
              <a:t> </a:t>
            </a:r>
            <a:r>
              <a:rPr lang="en-US" sz="4500" dirty="0" err="1" smtClean="0">
                <a:latin typeface="BigNoodleTitling" panose="02000708030402040100" pitchFamily="2" charset="0"/>
              </a:rPr>
              <a:t>Fungsional</a:t>
            </a:r>
            <a:endParaRPr lang="en-US" sz="4500" dirty="0">
              <a:latin typeface="BigNoodleTitling" panose="020007080304020401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66981"/>
            <a:ext cx="8915400" cy="37776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b="1" dirty="0" smtClean="0"/>
              <a:t>SAIS </a:t>
            </a:r>
            <a:r>
              <a:rPr lang="en-US" sz="2800" b="1" dirty="0" err="1" smtClean="0"/>
              <a:t>memiliki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beberapa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modul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berdasarkan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Hak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Akses</a:t>
            </a:r>
            <a:r>
              <a:rPr lang="en-US" sz="2800" b="1" dirty="0" smtClean="0"/>
              <a:t>:</a:t>
            </a:r>
          </a:p>
          <a:p>
            <a:pPr marL="0" indent="0">
              <a:buNone/>
            </a:pPr>
            <a:r>
              <a:rPr lang="en-US" sz="2800" b="1" dirty="0" smtClean="0"/>
              <a:t>1. Administrator</a:t>
            </a:r>
          </a:p>
          <a:p>
            <a:pPr>
              <a:buFontTx/>
              <a:buChar char="-"/>
            </a:pPr>
            <a:r>
              <a:rPr lang="en-US" sz="2400" dirty="0" err="1" smtClean="0"/>
              <a:t>Modul</a:t>
            </a:r>
            <a:r>
              <a:rPr lang="en-US" sz="2400" dirty="0" smtClean="0"/>
              <a:t> </a:t>
            </a:r>
            <a:r>
              <a:rPr lang="en-US" sz="2400" dirty="0" err="1" smtClean="0"/>
              <a:t>Pegawai</a:t>
            </a:r>
            <a:endParaRPr lang="en-US" sz="2400" dirty="0" smtClean="0"/>
          </a:p>
          <a:p>
            <a:pPr>
              <a:buFontTx/>
              <a:buChar char="-"/>
            </a:pPr>
            <a:r>
              <a:rPr lang="en-US" sz="2400" dirty="0" err="1" smtClean="0"/>
              <a:t>Modul</a:t>
            </a:r>
            <a:r>
              <a:rPr lang="en-US" sz="2400" dirty="0" smtClean="0"/>
              <a:t> Master </a:t>
            </a:r>
            <a:r>
              <a:rPr lang="en-US" sz="2400" dirty="0" err="1" smtClean="0"/>
              <a:t>Pelanggan</a:t>
            </a:r>
            <a:endParaRPr lang="en-US" sz="2400" dirty="0" smtClean="0"/>
          </a:p>
          <a:p>
            <a:pPr>
              <a:buFontTx/>
              <a:buChar char="-"/>
            </a:pPr>
            <a:r>
              <a:rPr lang="en-US" sz="2400" dirty="0" err="1" smtClean="0"/>
              <a:t>Modul</a:t>
            </a:r>
            <a:r>
              <a:rPr lang="en-US" sz="2400" dirty="0" smtClean="0"/>
              <a:t> Report Sales</a:t>
            </a:r>
          </a:p>
          <a:p>
            <a:pPr>
              <a:buFontTx/>
              <a:buChar char="-"/>
            </a:pPr>
            <a:r>
              <a:rPr lang="en-US" sz="2400" dirty="0" err="1" smtClean="0"/>
              <a:t>Modul</a:t>
            </a:r>
            <a:r>
              <a:rPr lang="en-US" sz="2400" dirty="0" smtClean="0"/>
              <a:t> Tim Marketing</a:t>
            </a:r>
          </a:p>
          <a:p>
            <a:pPr>
              <a:buFontTx/>
              <a:buChar char="-"/>
            </a:pPr>
            <a:r>
              <a:rPr lang="en-US" sz="2400" dirty="0" err="1" smtClean="0"/>
              <a:t>Modul</a:t>
            </a:r>
            <a:r>
              <a:rPr lang="en-US" sz="2400" dirty="0" smtClean="0"/>
              <a:t> </a:t>
            </a:r>
            <a:r>
              <a:rPr lang="en-US" sz="2400" dirty="0" err="1" smtClean="0"/>
              <a:t>Penjadwalan</a:t>
            </a:r>
            <a:endParaRPr lang="en-US" sz="2400" dirty="0" smtClean="0"/>
          </a:p>
          <a:p>
            <a:pPr>
              <a:buFontTx/>
              <a:buChar char="-"/>
            </a:pPr>
            <a:r>
              <a:rPr lang="en-US" sz="2400" dirty="0" err="1" smtClean="0"/>
              <a:t>Modul</a:t>
            </a:r>
            <a:r>
              <a:rPr lang="en-US" sz="2400" dirty="0" smtClean="0"/>
              <a:t> Reporting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915" y="5440480"/>
            <a:ext cx="6691086" cy="1417520"/>
          </a:xfrm>
          <a:prstGeom prst="rect">
            <a:avLst/>
          </a:prstGeom>
        </p:spPr>
      </p:pic>
      <p:sp>
        <p:nvSpPr>
          <p:cNvPr id="5" name="Flowchart: Off-page Connector 4"/>
          <p:cNvSpPr/>
          <p:nvPr/>
        </p:nvSpPr>
        <p:spPr>
          <a:xfrm>
            <a:off x="9864498" y="0"/>
            <a:ext cx="1640114" cy="1712686"/>
          </a:xfrm>
          <a:prstGeom prst="flowChartOffpage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947" y="208414"/>
            <a:ext cx="1427215" cy="114678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B415-3F7D-43FD-AA33-C7F888C2C03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6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1823" y="539930"/>
            <a:ext cx="8911687" cy="1280890"/>
          </a:xfrm>
        </p:spPr>
        <p:txBody>
          <a:bodyPr>
            <a:normAutofit/>
          </a:bodyPr>
          <a:lstStyle/>
          <a:p>
            <a:r>
              <a:rPr lang="en-US" sz="4500" dirty="0" err="1" smtClean="0">
                <a:latin typeface="BigNoodleTitling" panose="02000708030402040100" pitchFamily="2" charset="0"/>
              </a:rPr>
              <a:t>Kebutuhan</a:t>
            </a:r>
            <a:r>
              <a:rPr lang="en-US" sz="4500" dirty="0" smtClean="0">
                <a:latin typeface="BigNoodleTitling" panose="02000708030402040100" pitchFamily="2" charset="0"/>
              </a:rPr>
              <a:t> </a:t>
            </a:r>
            <a:r>
              <a:rPr lang="en-US" sz="4500" dirty="0" err="1" smtClean="0">
                <a:latin typeface="BigNoodleTitling" panose="02000708030402040100" pitchFamily="2" charset="0"/>
              </a:rPr>
              <a:t>Fungsional</a:t>
            </a:r>
            <a:r>
              <a:rPr lang="en-US" sz="4500" dirty="0" smtClean="0">
                <a:latin typeface="BigNoodleTitling" panose="02000708030402040100" pitchFamily="2" charset="0"/>
              </a:rPr>
              <a:t> (Cont.)</a:t>
            </a:r>
            <a:endParaRPr lang="en-US" sz="4500" dirty="0">
              <a:latin typeface="BigNoodleTitling" panose="020007080304020401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01091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2</a:t>
            </a:r>
            <a:r>
              <a:rPr lang="en-US" sz="2800" b="1" dirty="0" smtClean="0"/>
              <a:t>. Member</a:t>
            </a:r>
          </a:p>
          <a:p>
            <a:pPr>
              <a:buFontTx/>
              <a:buChar char="-"/>
            </a:pPr>
            <a:r>
              <a:rPr lang="en-US" sz="2400" dirty="0" err="1" smtClean="0"/>
              <a:t>Modul</a:t>
            </a:r>
            <a:r>
              <a:rPr lang="en-US" sz="2400" dirty="0" smtClean="0"/>
              <a:t> Report Sales</a:t>
            </a:r>
          </a:p>
          <a:p>
            <a:pPr>
              <a:buFontTx/>
              <a:buChar char="-"/>
            </a:pPr>
            <a:r>
              <a:rPr lang="en-US" sz="2400" dirty="0" err="1" smtClean="0"/>
              <a:t>Modul</a:t>
            </a:r>
            <a:r>
              <a:rPr lang="en-US" sz="2400" dirty="0" smtClean="0"/>
              <a:t> </a:t>
            </a:r>
            <a:r>
              <a:rPr lang="en-US" sz="2400" dirty="0" err="1" smtClean="0"/>
              <a:t>Melihat</a:t>
            </a:r>
            <a:r>
              <a:rPr lang="en-US" sz="2400" dirty="0" smtClean="0"/>
              <a:t> </a:t>
            </a:r>
            <a:r>
              <a:rPr lang="en-US" sz="2400" dirty="0" err="1" smtClean="0"/>
              <a:t>Penjadwalan</a:t>
            </a: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915" y="5440480"/>
            <a:ext cx="6691086" cy="1417520"/>
          </a:xfrm>
          <a:prstGeom prst="rect">
            <a:avLst/>
          </a:prstGeom>
        </p:spPr>
      </p:pic>
      <p:sp>
        <p:nvSpPr>
          <p:cNvPr id="5" name="Flowchart: Off-page Connector 4"/>
          <p:cNvSpPr/>
          <p:nvPr/>
        </p:nvSpPr>
        <p:spPr>
          <a:xfrm>
            <a:off x="9864498" y="0"/>
            <a:ext cx="1640114" cy="1712686"/>
          </a:xfrm>
          <a:prstGeom prst="flowChartOffpage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947" y="208414"/>
            <a:ext cx="1427215" cy="114678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B415-3F7D-43FD-AA33-C7F888C2C03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2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2867" y="563962"/>
            <a:ext cx="8911687" cy="1280890"/>
          </a:xfrm>
        </p:spPr>
        <p:txBody>
          <a:bodyPr>
            <a:normAutofit/>
          </a:bodyPr>
          <a:lstStyle/>
          <a:p>
            <a:r>
              <a:rPr lang="en-US" sz="4500" dirty="0" err="1" smtClean="0">
                <a:latin typeface="BigNoodleTitling" panose="02000708030402040100" pitchFamily="2" charset="0"/>
              </a:rPr>
              <a:t>Kebutuhan</a:t>
            </a:r>
            <a:r>
              <a:rPr lang="en-US" sz="4500" dirty="0" smtClean="0">
                <a:latin typeface="BigNoodleTitling" panose="02000708030402040100" pitchFamily="2" charset="0"/>
              </a:rPr>
              <a:t> Non-</a:t>
            </a:r>
            <a:r>
              <a:rPr lang="en-US" sz="4500" dirty="0" err="1" smtClean="0">
                <a:latin typeface="BigNoodleTitling" panose="02000708030402040100" pitchFamily="2" charset="0"/>
              </a:rPr>
              <a:t>Fungsional</a:t>
            </a:r>
            <a:endParaRPr lang="en-US" sz="4500" dirty="0">
              <a:latin typeface="BigNoodleTitling" panose="02000708030402040100" pitchFamily="2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92925" y="1898073"/>
            <a:ext cx="8915400" cy="2563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 smtClean="0"/>
              <a:t>1. KEBUTUHAN KINERJA</a:t>
            </a:r>
          </a:p>
          <a:p>
            <a:pPr algn="just"/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 err="1"/>
              <a:t>bekerja</a:t>
            </a:r>
            <a:r>
              <a:rPr lang="en-US" sz="2000" dirty="0"/>
              <a:t> di </a:t>
            </a:r>
            <a:r>
              <a:rPr lang="en-US" sz="2000" dirty="0" err="1"/>
              <a:t>aplikasi</a:t>
            </a:r>
            <a:r>
              <a:rPr lang="en-US" sz="2000" dirty="0"/>
              <a:t> </a:t>
            </a:r>
            <a:r>
              <a:rPr lang="en-US" sz="2000" dirty="0" err="1"/>
              <a:t>berbasis</a:t>
            </a:r>
            <a:r>
              <a:rPr lang="en-US" sz="2000" dirty="0"/>
              <a:t> SQL,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diinstal</a:t>
            </a:r>
            <a:r>
              <a:rPr lang="en-US" sz="2000" dirty="0"/>
              <a:t> di computer </a:t>
            </a:r>
            <a:r>
              <a:rPr lang="en-US" sz="2000" dirty="0" err="1"/>
              <a:t>beristem</a:t>
            </a:r>
            <a:r>
              <a:rPr lang="en-US" sz="2000" dirty="0"/>
              <a:t> </a:t>
            </a:r>
            <a:r>
              <a:rPr lang="en-US" sz="2000" dirty="0" err="1"/>
              <a:t>operasi</a:t>
            </a:r>
            <a:r>
              <a:rPr lang="en-US" sz="2000" dirty="0"/>
              <a:t> minimal Windows </a:t>
            </a:r>
            <a:r>
              <a:rPr lang="en-US" sz="2000" dirty="0" smtClean="0"/>
              <a:t>XP, 7, 8. </a:t>
            </a:r>
            <a:r>
              <a:rPr lang="en-US" sz="2000" dirty="0" err="1"/>
              <a:t>Aplikasi</a:t>
            </a:r>
            <a:r>
              <a:rPr lang="en-US" sz="2000" dirty="0"/>
              <a:t> </a:t>
            </a:r>
            <a:r>
              <a:rPr lang="en-US" sz="2000" dirty="0" err="1"/>
              <a:t>mampu</a:t>
            </a:r>
            <a:r>
              <a:rPr lang="en-US" sz="2000" dirty="0"/>
              <a:t> </a:t>
            </a:r>
            <a:r>
              <a:rPr lang="en-US" sz="2000" dirty="0" err="1"/>
              <a:t>mengolah</a:t>
            </a:r>
            <a:r>
              <a:rPr lang="en-US" sz="2000" dirty="0"/>
              <a:t> database </a:t>
            </a:r>
            <a:r>
              <a:rPr lang="en-US" sz="2000" dirty="0" err="1"/>
              <a:t>hingga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1 </a:t>
            </a:r>
            <a:r>
              <a:rPr lang="en-US" sz="2000" dirty="0" smtClean="0"/>
              <a:t>GB.</a:t>
            </a:r>
          </a:p>
          <a:p>
            <a:pPr algn="just"/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 err="1" smtClean="0"/>
              <a:t>Bekerja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ruang</a:t>
            </a:r>
            <a:r>
              <a:rPr lang="en-US" sz="2000" dirty="0" smtClean="0"/>
              <a:t> </a:t>
            </a:r>
            <a:r>
              <a:rPr lang="en-US" sz="2000" dirty="0" err="1" smtClean="0"/>
              <a:t>lingkup</a:t>
            </a:r>
            <a:r>
              <a:rPr lang="en-US" sz="2000" dirty="0" smtClean="0"/>
              <a:t> </a:t>
            </a:r>
            <a:r>
              <a:rPr lang="en-US" sz="2000" dirty="0" err="1" smtClean="0"/>
              <a:t>jaringan</a:t>
            </a:r>
            <a:r>
              <a:rPr lang="en-US" sz="2000" dirty="0" smtClean="0"/>
              <a:t> intranet (LAN Network) First Media Surabaya </a:t>
            </a:r>
            <a:r>
              <a:rPr lang="en-US" sz="2000" dirty="0" err="1" smtClean="0"/>
              <a:t>Tbk</a:t>
            </a:r>
            <a:r>
              <a:rPr lang="en-US" sz="2000" dirty="0" smtClean="0"/>
              <a:t>.</a:t>
            </a:r>
          </a:p>
          <a:p>
            <a:endParaRPr lang="en-US" sz="1600" dirty="0" smtClean="0"/>
          </a:p>
          <a:p>
            <a:endParaRPr lang="en-US" sz="1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915" y="5440480"/>
            <a:ext cx="6691086" cy="1417520"/>
          </a:xfrm>
          <a:prstGeom prst="rect">
            <a:avLst/>
          </a:prstGeom>
        </p:spPr>
      </p:pic>
      <p:sp>
        <p:nvSpPr>
          <p:cNvPr id="6" name="Flowchart: Off-page Connector 5"/>
          <p:cNvSpPr/>
          <p:nvPr/>
        </p:nvSpPr>
        <p:spPr>
          <a:xfrm>
            <a:off x="9864498" y="0"/>
            <a:ext cx="1640114" cy="1712686"/>
          </a:xfrm>
          <a:prstGeom prst="flowChartOffpage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947" y="208414"/>
            <a:ext cx="1427215" cy="114678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B415-3F7D-43FD-AA33-C7F888C2C03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1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9783" y="563962"/>
            <a:ext cx="8911687" cy="1280890"/>
          </a:xfrm>
        </p:spPr>
        <p:txBody>
          <a:bodyPr>
            <a:normAutofit/>
          </a:bodyPr>
          <a:lstStyle/>
          <a:p>
            <a:r>
              <a:rPr lang="en-US" sz="4500" dirty="0" err="1" smtClean="0">
                <a:latin typeface="BigNoodleTitling" panose="02000708030402040100" pitchFamily="2" charset="0"/>
              </a:rPr>
              <a:t>Kebutuhan</a:t>
            </a:r>
            <a:r>
              <a:rPr lang="en-US" sz="4500" dirty="0" smtClean="0">
                <a:latin typeface="BigNoodleTitling" panose="02000708030402040100" pitchFamily="2" charset="0"/>
              </a:rPr>
              <a:t> Non-</a:t>
            </a:r>
            <a:r>
              <a:rPr lang="en-US" sz="4500" dirty="0" err="1" smtClean="0">
                <a:latin typeface="BigNoodleTitling" panose="02000708030402040100" pitchFamily="2" charset="0"/>
              </a:rPr>
              <a:t>Fungsional</a:t>
            </a:r>
            <a:r>
              <a:rPr lang="en-US" sz="4500" dirty="0" smtClean="0">
                <a:latin typeface="BigNoodleTitling" panose="02000708030402040100" pitchFamily="2" charset="0"/>
              </a:rPr>
              <a:t>(Cont.)</a:t>
            </a:r>
            <a:endParaRPr lang="en-US" sz="4500" dirty="0">
              <a:latin typeface="BigNoodleTitling" panose="02000708030402040100" pitchFamily="2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92925" y="1898073"/>
            <a:ext cx="8915400" cy="34102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sz="2800" b="1" dirty="0"/>
              <a:t>2</a:t>
            </a:r>
            <a:r>
              <a:rPr lang="en-US" sz="2800" b="1" dirty="0" smtClean="0"/>
              <a:t>. BATASAN DESAIN</a:t>
            </a:r>
          </a:p>
          <a:p>
            <a:pPr algn="just">
              <a:lnSpc>
                <a:spcPct val="150000"/>
              </a:lnSpc>
            </a:pPr>
            <a:r>
              <a:rPr lang="en-US" sz="1700" dirty="0" err="1" smtClean="0"/>
              <a:t>Sistem</a:t>
            </a:r>
            <a:r>
              <a:rPr lang="en-US" sz="1700" dirty="0" smtClean="0"/>
              <a:t> </a:t>
            </a:r>
            <a:r>
              <a:rPr lang="en-US" sz="1700" dirty="0" err="1"/>
              <a:t>bekerja</a:t>
            </a:r>
            <a:r>
              <a:rPr lang="en-US" sz="1700" dirty="0"/>
              <a:t> </a:t>
            </a:r>
            <a:r>
              <a:rPr lang="en-US" sz="1700" dirty="0" err="1" smtClean="0"/>
              <a:t>ini</a:t>
            </a:r>
            <a:r>
              <a:rPr lang="en-US" sz="1700" dirty="0" smtClean="0"/>
              <a:t> </a:t>
            </a:r>
            <a:r>
              <a:rPr lang="en-US" sz="1700" dirty="0" err="1" smtClean="0"/>
              <a:t>bekerja</a:t>
            </a:r>
            <a:r>
              <a:rPr lang="en-US" sz="1700" dirty="0" smtClean="0"/>
              <a:t> </a:t>
            </a:r>
            <a:r>
              <a:rPr lang="en-US" sz="1700" dirty="0" err="1" smtClean="0"/>
              <a:t>pada</a:t>
            </a:r>
            <a:r>
              <a:rPr lang="en-US" sz="1700" dirty="0" smtClean="0"/>
              <a:t> </a:t>
            </a:r>
            <a:r>
              <a:rPr lang="en-US" sz="1700" dirty="0" err="1" smtClean="0"/>
              <a:t>lingkungan</a:t>
            </a:r>
            <a:r>
              <a:rPr lang="en-US" sz="1700" dirty="0" smtClean="0"/>
              <a:t> </a:t>
            </a:r>
            <a:r>
              <a:rPr lang="en-US" sz="1700" dirty="0" err="1" smtClean="0"/>
              <a:t>desain</a:t>
            </a:r>
            <a:r>
              <a:rPr lang="en-US" sz="1700" dirty="0" smtClean="0"/>
              <a:t> </a:t>
            </a:r>
            <a:r>
              <a:rPr lang="en-US" sz="1700" dirty="0" err="1" smtClean="0"/>
              <a:t>mysql</a:t>
            </a:r>
            <a:r>
              <a:rPr lang="en-US" sz="1700" dirty="0" smtClean="0"/>
              <a:t> </a:t>
            </a:r>
            <a:r>
              <a:rPr lang="en-US" sz="1700" dirty="0" err="1" smtClean="0"/>
              <a:t>dan</a:t>
            </a:r>
            <a:r>
              <a:rPr lang="en-US" sz="1700" dirty="0" smtClean="0"/>
              <a:t> server apache.</a:t>
            </a:r>
          </a:p>
          <a:p>
            <a:pPr algn="just">
              <a:lnSpc>
                <a:spcPct val="150000"/>
              </a:lnSpc>
            </a:pPr>
            <a:r>
              <a:rPr lang="en-US" sz="1700" dirty="0" err="1" smtClean="0"/>
              <a:t>Dokumen</a:t>
            </a:r>
            <a:r>
              <a:rPr lang="en-US" sz="1700" dirty="0" smtClean="0"/>
              <a:t> yang </a:t>
            </a:r>
            <a:r>
              <a:rPr lang="en-US" sz="1700" dirty="0" err="1" smtClean="0"/>
              <a:t>dihasilkan</a:t>
            </a:r>
            <a:r>
              <a:rPr lang="en-US" sz="1700" dirty="0" smtClean="0"/>
              <a:t> </a:t>
            </a:r>
            <a:r>
              <a:rPr lang="en-US" sz="1700" dirty="0" err="1" smtClean="0"/>
              <a:t>dalam</a:t>
            </a:r>
            <a:r>
              <a:rPr lang="en-US" sz="1700" dirty="0" smtClean="0"/>
              <a:t> </a:t>
            </a:r>
            <a:r>
              <a:rPr lang="en-US" sz="1700" dirty="0" err="1" smtClean="0"/>
              <a:t>desain</a:t>
            </a:r>
            <a:r>
              <a:rPr lang="en-US" sz="1700" dirty="0" smtClean="0"/>
              <a:t> </a:t>
            </a:r>
            <a:r>
              <a:rPr lang="en-US" sz="1700" dirty="0" err="1" smtClean="0"/>
              <a:t>dan</a:t>
            </a:r>
            <a:r>
              <a:rPr lang="en-US" sz="1700" dirty="0" smtClean="0"/>
              <a:t> </a:t>
            </a:r>
            <a:r>
              <a:rPr lang="en-US" sz="1700" dirty="0" err="1" smtClean="0"/>
              <a:t>pengembangan</a:t>
            </a:r>
            <a:r>
              <a:rPr lang="en-US" sz="1700" dirty="0" smtClean="0"/>
              <a:t> </a:t>
            </a:r>
            <a:r>
              <a:rPr lang="en-US" sz="1700" dirty="0" err="1" smtClean="0"/>
              <a:t>aplikasi</a:t>
            </a:r>
            <a:r>
              <a:rPr lang="en-US" sz="1700" dirty="0" smtClean="0"/>
              <a:t> </a:t>
            </a:r>
            <a:r>
              <a:rPr lang="en-US" sz="1700" dirty="0" err="1" smtClean="0"/>
              <a:t>ini</a:t>
            </a:r>
            <a:r>
              <a:rPr lang="en-US" sz="1700" dirty="0" smtClean="0"/>
              <a:t> </a:t>
            </a:r>
            <a:r>
              <a:rPr lang="en-US" sz="1700" dirty="0" err="1" smtClean="0"/>
              <a:t>berupa</a:t>
            </a:r>
            <a:r>
              <a:rPr lang="en-US" sz="1700" dirty="0" smtClean="0"/>
              <a:t> </a:t>
            </a:r>
            <a:r>
              <a:rPr lang="en-US" sz="1700" dirty="0" err="1" smtClean="0"/>
              <a:t>Spesifikasi</a:t>
            </a:r>
            <a:r>
              <a:rPr lang="en-US" sz="1700" dirty="0" smtClean="0"/>
              <a:t> </a:t>
            </a:r>
            <a:r>
              <a:rPr lang="en-US" sz="1700" dirty="0" err="1" smtClean="0"/>
              <a:t>Kebutuhan</a:t>
            </a:r>
            <a:r>
              <a:rPr lang="en-US" sz="1700" dirty="0" smtClean="0"/>
              <a:t> </a:t>
            </a:r>
            <a:r>
              <a:rPr lang="en-US" sz="1700" dirty="0" err="1" smtClean="0"/>
              <a:t>Perangkat</a:t>
            </a:r>
            <a:r>
              <a:rPr lang="en-US" sz="1700" dirty="0" smtClean="0"/>
              <a:t> </a:t>
            </a:r>
            <a:r>
              <a:rPr lang="en-US" sz="1700" dirty="0" err="1" smtClean="0"/>
              <a:t>Lunak</a:t>
            </a:r>
            <a:r>
              <a:rPr lang="en-US" sz="1700" dirty="0" smtClean="0"/>
              <a:t> (SKPL) </a:t>
            </a:r>
            <a:r>
              <a:rPr lang="en-US" sz="1700" dirty="0" err="1" smtClean="0"/>
              <a:t>dan</a:t>
            </a:r>
            <a:r>
              <a:rPr lang="en-US" sz="1700" dirty="0" smtClean="0"/>
              <a:t> </a:t>
            </a:r>
            <a:r>
              <a:rPr lang="en-US" sz="1700" dirty="0" err="1" smtClean="0"/>
              <a:t>petunjuk</a:t>
            </a:r>
            <a:r>
              <a:rPr lang="en-US" sz="1700" dirty="0" smtClean="0"/>
              <a:t> </a:t>
            </a:r>
            <a:r>
              <a:rPr lang="en-US" sz="1700" dirty="0" err="1" smtClean="0"/>
              <a:t>pengoperasian</a:t>
            </a:r>
            <a:r>
              <a:rPr lang="en-US" sz="1700" dirty="0" smtClean="0"/>
              <a:t> (User Manual)</a:t>
            </a:r>
          </a:p>
          <a:p>
            <a:pPr algn="just">
              <a:lnSpc>
                <a:spcPct val="150000"/>
              </a:lnSpc>
            </a:pPr>
            <a:r>
              <a:rPr lang="en-US" sz="1700" dirty="0" err="1" smtClean="0"/>
              <a:t>Segala</a:t>
            </a:r>
            <a:r>
              <a:rPr lang="en-US" sz="1700" dirty="0" smtClean="0"/>
              <a:t> </a:t>
            </a:r>
            <a:r>
              <a:rPr lang="en-US" sz="1700" dirty="0" err="1" smtClean="0"/>
              <a:t>bentuk</a:t>
            </a:r>
            <a:r>
              <a:rPr lang="en-US" sz="1700" dirty="0" smtClean="0"/>
              <a:t> </a:t>
            </a:r>
            <a:r>
              <a:rPr lang="en-US" sz="1700" dirty="0" err="1" smtClean="0"/>
              <a:t>perubahan</a:t>
            </a:r>
            <a:r>
              <a:rPr lang="en-US" sz="1700" dirty="0" smtClean="0"/>
              <a:t> </a:t>
            </a:r>
            <a:r>
              <a:rPr lang="en-US" sz="1700" dirty="0" err="1" smtClean="0"/>
              <a:t>sistem</a:t>
            </a:r>
            <a:r>
              <a:rPr lang="en-US" sz="1700" dirty="0" smtClean="0"/>
              <a:t> data, </a:t>
            </a:r>
            <a:r>
              <a:rPr lang="en-US" sz="1700" dirty="0" err="1" smtClean="0"/>
              <a:t>harus</a:t>
            </a:r>
            <a:r>
              <a:rPr lang="en-US" sz="1700" dirty="0" smtClean="0"/>
              <a:t> </a:t>
            </a:r>
            <a:r>
              <a:rPr lang="en-US" sz="1700" dirty="0" err="1" smtClean="0"/>
              <a:t>dilakukan</a:t>
            </a:r>
            <a:r>
              <a:rPr lang="en-US" sz="1700" dirty="0" smtClean="0"/>
              <a:t> recovery back up </a:t>
            </a:r>
            <a:r>
              <a:rPr lang="en-US" sz="1700" dirty="0" err="1" smtClean="0"/>
              <a:t>terlebih</a:t>
            </a:r>
            <a:r>
              <a:rPr lang="en-US" sz="1700" dirty="0" smtClean="0"/>
              <a:t> </a:t>
            </a:r>
            <a:r>
              <a:rPr lang="en-US" sz="1700" dirty="0" err="1" smtClean="0"/>
              <a:t>dahulu</a:t>
            </a:r>
            <a:r>
              <a:rPr lang="en-US" sz="1700" dirty="0" smtClean="0"/>
              <a:t> </a:t>
            </a:r>
            <a:r>
              <a:rPr lang="en-US" sz="1700" dirty="0" err="1" smtClean="0"/>
              <a:t>untuk</a:t>
            </a:r>
            <a:r>
              <a:rPr lang="en-US" sz="1700" dirty="0" smtClean="0"/>
              <a:t> </a:t>
            </a:r>
            <a:r>
              <a:rPr lang="en-US" sz="1700" dirty="0" err="1" smtClean="0"/>
              <a:t>menghindari</a:t>
            </a:r>
            <a:r>
              <a:rPr lang="en-US" sz="1700" dirty="0" smtClean="0"/>
              <a:t> </a:t>
            </a:r>
            <a:r>
              <a:rPr lang="en-US" sz="1700" dirty="0" err="1" smtClean="0"/>
              <a:t>adanya</a:t>
            </a:r>
            <a:r>
              <a:rPr lang="en-US" sz="1700" dirty="0" smtClean="0"/>
              <a:t> lost data </a:t>
            </a:r>
            <a:r>
              <a:rPr lang="en-US" sz="1700" dirty="0" err="1" smtClean="0"/>
              <a:t>atau</a:t>
            </a:r>
            <a:r>
              <a:rPr lang="en-US" sz="1700" dirty="0" smtClean="0"/>
              <a:t> </a:t>
            </a:r>
            <a:r>
              <a:rPr lang="en-US" sz="1700" dirty="0" err="1" smtClean="0"/>
              <a:t>kerusakan</a:t>
            </a:r>
            <a:r>
              <a:rPr lang="en-US" sz="1700" dirty="0" smtClean="0"/>
              <a:t> data</a:t>
            </a:r>
          </a:p>
          <a:p>
            <a:pPr algn="just">
              <a:lnSpc>
                <a:spcPct val="150000"/>
              </a:lnSpc>
            </a:pPr>
            <a:endParaRPr lang="en-US" sz="1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915" y="5440480"/>
            <a:ext cx="6691086" cy="1417520"/>
          </a:xfrm>
          <a:prstGeom prst="rect">
            <a:avLst/>
          </a:prstGeom>
        </p:spPr>
      </p:pic>
      <p:sp>
        <p:nvSpPr>
          <p:cNvPr id="6" name="Flowchart: Off-page Connector 5"/>
          <p:cNvSpPr/>
          <p:nvPr/>
        </p:nvSpPr>
        <p:spPr>
          <a:xfrm>
            <a:off x="9864498" y="0"/>
            <a:ext cx="1640114" cy="1712686"/>
          </a:xfrm>
          <a:prstGeom prst="flowChartOffpage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947" y="208414"/>
            <a:ext cx="1427215" cy="114678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B415-3F7D-43FD-AA33-C7F888C2C03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7461" y="550836"/>
            <a:ext cx="8911687" cy="1280890"/>
          </a:xfrm>
        </p:spPr>
        <p:txBody>
          <a:bodyPr>
            <a:normAutofit/>
          </a:bodyPr>
          <a:lstStyle/>
          <a:p>
            <a:r>
              <a:rPr lang="en-US" sz="4500" dirty="0" err="1" smtClean="0">
                <a:latin typeface="BigNoodleTitling" panose="02000708030402040100" pitchFamily="2" charset="0"/>
              </a:rPr>
              <a:t>Kebutuhan</a:t>
            </a:r>
            <a:r>
              <a:rPr lang="en-US" sz="4500" dirty="0" smtClean="0">
                <a:latin typeface="BigNoodleTitling" panose="02000708030402040100" pitchFamily="2" charset="0"/>
              </a:rPr>
              <a:t> Non-</a:t>
            </a:r>
            <a:r>
              <a:rPr lang="en-US" sz="4500" dirty="0" err="1" smtClean="0">
                <a:latin typeface="BigNoodleTitling" panose="02000708030402040100" pitchFamily="2" charset="0"/>
              </a:rPr>
              <a:t>Fungsional</a:t>
            </a:r>
            <a:r>
              <a:rPr lang="en-US" sz="4500" dirty="0" smtClean="0">
                <a:latin typeface="BigNoodleTitling" panose="02000708030402040100" pitchFamily="2" charset="0"/>
              </a:rPr>
              <a:t>(Cont.)</a:t>
            </a:r>
            <a:endParaRPr lang="en-US" sz="4500" dirty="0">
              <a:latin typeface="BigNoodleTitling" panose="02000708030402040100" pitchFamily="2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89212" y="1593273"/>
            <a:ext cx="8915400" cy="37281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sz="2800" b="1" dirty="0" smtClean="0"/>
              <a:t>3. </a:t>
            </a:r>
            <a:r>
              <a:rPr lang="en-US" sz="2800" b="1" dirty="0" err="1" smtClean="0"/>
              <a:t>Atribut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Kualitas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Perangkat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Lunak</a:t>
            </a:r>
            <a:endParaRPr lang="en-US" sz="2800" b="1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b="1" dirty="0" err="1"/>
              <a:t>Kehandalan</a:t>
            </a:r>
            <a:r>
              <a:rPr lang="en-US" b="1" dirty="0"/>
              <a:t> 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b="1" dirty="0" err="1"/>
              <a:t>Reliabilitas</a:t>
            </a:r>
            <a:r>
              <a:rPr lang="en-US" b="1" dirty="0"/>
              <a:t> </a:t>
            </a:r>
            <a:endParaRPr lang="en-US" dirty="0"/>
          </a:p>
          <a:p>
            <a:pPr lvl="0" algn="just">
              <a:lnSpc>
                <a:spcPct val="150000"/>
              </a:lnSpc>
            </a:pP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administrator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bersamaan</a:t>
            </a:r>
            <a:r>
              <a:rPr lang="en-US" dirty="0"/>
              <a:t>. (KnF002)</a:t>
            </a:r>
          </a:p>
          <a:p>
            <a:pPr lvl="0" algn="just">
              <a:lnSpc>
                <a:spcPct val="150000"/>
              </a:lnSpc>
            </a:pPr>
            <a:r>
              <a:rPr lang="en-US" dirty="0"/>
              <a:t>Data yang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administrator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. (KnF003)</a:t>
            </a:r>
          </a:p>
          <a:p>
            <a:pPr lvl="0" algn="just">
              <a:lnSpc>
                <a:spcPct val="150000"/>
              </a:lnSpc>
            </a:pP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data yang </a:t>
            </a:r>
            <a:r>
              <a:rPr lang="en-US" i="1" dirty="0"/>
              <a:t>up to date.</a:t>
            </a:r>
            <a:r>
              <a:rPr lang="en-US" dirty="0"/>
              <a:t> (KnF004)</a:t>
            </a:r>
          </a:p>
          <a:p>
            <a:pPr lvl="0" algn="just">
              <a:lnSpc>
                <a:spcPct val="150000"/>
              </a:lnSpc>
            </a:pP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menangani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permintaan</a:t>
            </a:r>
            <a:r>
              <a:rPr lang="en-US" dirty="0"/>
              <a:t> yang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bersamaan</a:t>
            </a:r>
            <a:r>
              <a:rPr lang="en-US" dirty="0"/>
              <a:t>. (KnF005)</a:t>
            </a:r>
          </a:p>
          <a:p>
            <a:pPr algn="just">
              <a:lnSpc>
                <a:spcPct val="150000"/>
              </a:lnSpc>
            </a:pPr>
            <a:endParaRPr lang="en-US" sz="5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915" y="5440480"/>
            <a:ext cx="6691086" cy="1417520"/>
          </a:xfrm>
          <a:prstGeom prst="rect">
            <a:avLst/>
          </a:prstGeom>
        </p:spPr>
      </p:pic>
      <p:sp>
        <p:nvSpPr>
          <p:cNvPr id="6" name="Flowchart: Off-page Connector 5"/>
          <p:cNvSpPr/>
          <p:nvPr/>
        </p:nvSpPr>
        <p:spPr>
          <a:xfrm>
            <a:off x="9864498" y="0"/>
            <a:ext cx="1640114" cy="1712686"/>
          </a:xfrm>
          <a:prstGeom prst="flowChartOffpage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947" y="208414"/>
            <a:ext cx="1427215" cy="114678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B415-3F7D-43FD-AA33-C7F888C2C03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6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4126" y="1781898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/>
              <a:t>Keamanan</a:t>
            </a:r>
            <a:r>
              <a:rPr lang="en-US" sz="2000" b="1" dirty="0"/>
              <a:t> </a:t>
            </a:r>
            <a:r>
              <a:rPr lang="en-US" sz="2000" b="1" dirty="0" err="1"/>
              <a:t>atau</a:t>
            </a:r>
            <a:r>
              <a:rPr lang="en-US" sz="2000" b="1" dirty="0"/>
              <a:t> Security</a:t>
            </a:r>
            <a:endParaRPr lang="en-US" sz="2000" dirty="0"/>
          </a:p>
          <a:p>
            <a:pPr lvl="0"/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menu login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verifikasi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</a:t>
            </a:r>
            <a:r>
              <a:rPr lang="en-US" sz="2000" dirty="0" err="1"/>
              <a:t>pengguna</a:t>
            </a:r>
            <a:r>
              <a:rPr lang="en-US" sz="2000" dirty="0"/>
              <a:t>. (KnF006)</a:t>
            </a:r>
          </a:p>
          <a:p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pengguna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username </a:t>
            </a:r>
            <a:r>
              <a:rPr lang="en-US" sz="2000" dirty="0" err="1"/>
              <a:t>dan</a:t>
            </a:r>
            <a:r>
              <a:rPr lang="en-US" sz="2000" dirty="0"/>
              <a:t> password </a:t>
            </a:r>
            <a:r>
              <a:rPr lang="en-US" sz="2000" dirty="0" err="1"/>
              <a:t>masing-masing</a:t>
            </a:r>
            <a:r>
              <a:rPr lang="en-US" sz="2000" dirty="0"/>
              <a:t>. (</a:t>
            </a:r>
            <a:r>
              <a:rPr lang="en-US" sz="2000" dirty="0" smtClean="0"/>
              <a:t>KnF007</a:t>
            </a:r>
          </a:p>
          <a:p>
            <a:pPr marL="0" indent="0">
              <a:buNone/>
            </a:pPr>
            <a:r>
              <a:rPr lang="en-US" sz="2000" b="1" dirty="0" err="1" smtClean="0"/>
              <a:t>Ketersediaan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atau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Avability</a:t>
            </a:r>
            <a:endParaRPr lang="en-US" sz="2000" b="1" dirty="0" smtClean="0"/>
          </a:p>
          <a:p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 err="1" smtClean="0"/>
              <a:t>memiliki</a:t>
            </a:r>
            <a:r>
              <a:rPr lang="en-US" sz="2000" dirty="0" smtClean="0"/>
              <a:t> </a:t>
            </a:r>
            <a:r>
              <a:rPr lang="en-US" sz="2000" dirty="0" err="1" smtClean="0"/>
              <a:t>fasilitas</a:t>
            </a:r>
            <a:r>
              <a:rPr lang="en-US" sz="2000" dirty="0" smtClean="0"/>
              <a:t> import data </a:t>
            </a:r>
            <a:r>
              <a:rPr lang="en-US" sz="2000" dirty="0" err="1" smtClean="0"/>
              <a:t>dari</a:t>
            </a:r>
            <a:r>
              <a:rPr lang="en-US" sz="2000" dirty="0" smtClean="0"/>
              <a:t> file Microsoft excel</a:t>
            </a:r>
          </a:p>
          <a:p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 err="1" smtClean="0"/>
              <a:t>memiliki</a:t>
            </a:r>
            <a:r>
              <a:rPr lang="en-US" sz="2000" dirty="0" smtClean="0"/>
              <a:t> </a:t>
            </a:r>
            <a:r>
              <a:rPr lang="en-US" sz="2000" dirty="0" err="1" smtClean="0"/>
              <a:t>fasilitas</a:t>
            </a:r>
            <a:r>
              <a:rPr lang="en-US" sz="2000" dirty="0" smtClean="0"/>
              <a:t> autocomplete </a:t>
            </a:r>
            <a:r>
              <a:rPr lang="en-US" sz="2000" dirty="0" err="1" smtClean="0"/>
              <a:t>dan</a:t>
            </a:r>
            <a:r>
              <a:rPr lang="en-US" sz="2000" dirty="0" smtClean="0"/>
              <a:t> search engine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plugin </a:t>
            </a:r>
            <a:r>
              <a:rPr lang="en-US" sz="2000" dirty="0" err="1" smtClean="0"/>
              <a:t>Jquery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B415-3F7D-43FD-AA33-C7F888C2C03C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915" y="5440480"/>
            <a:ext cx="6691086" cy="1417520"/>
          </a:xfrm>
          <a:prstGeom prst="rect">
            <a:avLst/>
          </a:prstGeom>
        </p:spPr>
      </p:pic>
      <p:sp>
        <p:nvSpPr>
          <p:cNvPr id="6" name="Flowchart: Off-page Connector 5"/>
          <p:cNvSpPr/>
          <p:nvPr/>
        </p:nvSpPr>
        <p:spPr>
          <a:xfrm>
            <a:off x="9864498" y="0"/>
            <a:ext cx="1640114" cy="1712686"/>
          </a:xfrm>
          <a:prstGeom prst="flowChartOffpage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947" y="208414"/>
            <a:ext cx="1427215" cy="114678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877461" y="550836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500" smtClean="0">
                <a:latin typeface="BigNoodleTitling" panose="02000708030402040100" pitchFamily="2" charset="0"/>
              </a:rPr>
              <a:t>Kebutuhan Non-Fungsional(Cont.)</a:t>
            </a:r>
            <a:endParaRPr lang="en-US" sz="4500" dirty="0">
              <a:latin typeface="BigNoodleTitling" panose="020007080304020401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38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3953" y="610542"/>
            <a:ext cx="8911687" cy="1280890"/>
          </a:xfrm>
        </p:spPr>
        <p:txBody>
          <a:bodyPr>
            <a:normAutofit/>
          </a:bodyPr>
          <a:lstStyle/>
          <a:p>
            <a:r>
              <a:rPr lang="en-US" sz="4500" dirty="0" smtClean="0">
                <a:latin typeface="BigNoodleTitling" panose="02000708030402040100" pitchFamily="2" charset="0"/>
              </a:rPr>
              <a:t>Additional Features</a:t>
            </a:r>
            <a:endParaRPr lang="en-US" sz="4500" dirty="0">
              <a:latin typeface="BigNoodleTitling" panose="020007080304020401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2762" y="1801902"/>
            <a:ext cx="8915400" cy="3777622"/>
          </a:xfrm>
        </p:spPr>
        <p:txBody>
          <a:bodyPr/>
          <a:lstStyle/>
          <a:p>
            <a:r>
              <a:rPr lang="en-US" sz="2800" dirty="0" err="1" smtClean="0"/>
              <a:t>Pengisian</a:t>
            </a:r>
            <a:r>
              <a:rPr lang="en-US" sz="2800" dirty="0" smtClean="0"/>
              <a:t> Data Autocomplete</a:t>
            </a:r>
          </a:p>
          <a:p>
            <a:r>
              <a:rPr lang="en-US" sz="2800" dirty="0" err="1" smtClean="0"/>
              <a:t>Jquery</a:t>
            </a:r>
            <a:r>
              <a:rPr lang="en-US" sz="2800" dirty="0" smtClean="0"/>
              <a:t> </a:t>
            </a:r>
            <a:r>
              <a:rPr lang="en-US" sz="2800" dirty="0" err="1" smtClean="0"/>
              <a:t>Seraching</a:t>
            </a:r>
            <a:endParaRPr lang="en-US" sz="2800" dirty="0"/>
          </a:p>
          <a:p>
            <a:r>
              <a:rPr lang="en-US" sz="2800" dirty="0" err="1" smtClean="0"/>
              <a:t>Jquery</a:t>
            </a:r>
            <a:r>
              <a:rPr lang="en-US" sz="2800" dirty="0" smtClean="0"/>
              <a:t> load systems</a:t>
            </a:r>
          </a:p>
          <a:p>
            <a:r>
              <a:rPr lang="en-US" sz="2800" dirty="0" err="1" smtClean="0"/>
              <a:t>Fushian</a:t>
            </a:r>
            <a:r>
              <a:rPr lang="en-US" sz="2800" dirty="0" smtClean="0"/>
              <a:t> Chart (</a:t>
            </a:r>
            <a:r>
              <a:rPr lang="en-US" sz="2800" dirty="0" err="1" smtClean="0"/>
              <a:t>Dashboarding</a:t>
            </a:r>
            <a:r>
              <a:rPr lang="en-US" sz="2800" dirty="0" smtClean="0"/>
              <a:t>) </a:t>
            </a:r>
          </a:p>
          <a:p>
            <a:endParaRPr lang="en-US" sz="24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915" y="5440480"/>
            <a:ext cx="6691086" cy="1417520"/>
          </a:xfrm>
          <a:prstGeom prst="rect">
            <a:avLst/>
          </a:prstGeom>
        </p:spPr>
      </p:pic>
      <p:sp>
        <p:nvSpPr>
          <p:cNvPr id="5" name="Flowchart: Off-page Connector 4"/>
          <p:cNvSpPr/>
          <p:nvPr/>
        </p:nvSpPr>
        <p:spPr>
          <a:xfrm>
            <a:off x="9864498" y="0"/>
            <a:ext cx="1640114" cy="1712686"/>
          </a:xfrm>
          <a:prstGeom prst="flowChartOffpage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947" y="208414"/>
            <a:ext cx="1427215" cy="1146780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B415-3F7D-43FD-AA33-C7F888C2C03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7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915" y="5440480"/>
            <a:ext cx="6691086" cy="1417520"/>
          </a:xfrm>
          <a:prstGeom prst="rect">
            <a:avLst/>
          </a:prstGeom>
        </p:spPr>
      </p:pic>
      <p:sp>
        <p:nvSpPr>
          <p:cNvPr id="6" name="Flowchart: Off-page Connector 5"/>
          <p:cNvSpPr/>
          <p:nvPr/>
        </p:nvSpPr>
        <p:spPr>
          <a:xfrm>
            <a:off x="9864498" y="0"/>
            <a:ext cx="1640114" cy="1712686"/>
          </a:xfrm>
          <a:prstGeom prst="flowChartOffpage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947" y="208414"/>
            <a:ext cx="1427215" cy="114678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B415-3F7D-43FD-AA33-C7F888C2C03C}" type="slidenum">
              <a:rPr lang="en-US" smtClean="0"/>
              <a:t>2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85270" y="1642375"/>
            <a:ext cx="8915400" cy="17249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/>
              <a:t>TIM 1 :</a:t>
            </a:r>
          </a:p>
          <a:p>
            <a:r>
              <a:rPr lang="en-US" b="1" dirty="0" err="1" smtClean="0"/>
              <a:t>Afrizal</a:t>
            </a:r>
            <a:r>
              <a:rPr lang="en-US" b="1" dirty="0" smtClean="0"/>
              <a:t> </a:t>
            </a:r>
            <a:r>
              <a:rPr lang="en-US" b="1" dirty="0" err="1" smtClean="0"/>
              <a:t>Maulana</a:t>
            </a:r>
            <a:endParaRPr lang="en-US" b="1" dirty="0" smtClean="0"/>
          </a:p>
          <a:p>
            <a:r>
              <a:rPr lang="en-US" b="1" dirty="0" smtClean="0"/>
              <a:t>Faridl Mughoffar</a:t>
            </a:r>
          </a:p>
          <a:p>
            <a:pPr marL="0" indent="0">
              <a:buNone/>
            </a:pPr>
            <a:r>
              <a:rPr lang="en-US" b="1" dirty="0" smtClean="0"/>
              <a:t>TIM 2 :</a:t>
            </a:r>
          </a:p>
          <a:p>
            <a:r>
              <a:rPr lang="en-US" b="1" dirty="0" smtClean="0"/>
              <a:t>Muhammad </a:t>
            </a:r>
            <a:r>
              <a:rPr lang="en-US" b="1" dirty="0" err="1" smtClean="0"/>
              <a:t>Abdurahman</a:t>
            </a:r>
            <a:r>
              <a:rPr lang="en-US" b="1" dirty="0" smtClean="0"/>
              <a:t> </a:t>
            </a:r>
            <a:r>
              <a:rPr lang="en-US" b="1" dirty="0" err="1" smtClean="0"/>
              <a:t>Baraja</a:t>
            </a:r>
            <a:endParaRPr lang="en-US" b="1" dirty="0" smtClean="0"/>
          </a:p>
          <a:p>
            <a:r>
              <a:rPr lang="en-US" b="1" dirty="0" err="1" smtClean="0"/>
              <a:t>Muchammad</a:t>
            </a:r>
            <a:r>
              <a:rPr lang="en-US" b="1" dirty="0" smtClean="0"/>
              <a:t> </a:t>
            </a:r>
            <a:r>
              <a:rPr lang="en-US" b="1" dirty="0" err="1" smtClean="0"/>
              <a:t>Rijaludin</a:t>
            </a:r>
            <a:r>
              <a:rPr lang="en-US" b="1" dirty="0" smtClean="0"/>
              <a:t> </a:t>
            </a:r>
            <a:r>
              <a:rPr lang="en-US" b="1" dirty="0" err="1" smtClean="0"/>
              <a:t>Hanafi</a:t>
            </a:r>
            <a:r>
              <a:rPr lang="en-US" b="1" dirty="0" smtClean="0"/>
              <a:t> </a:t>
            </a:r>
            <a:r>
              <a:rPr lang="en-US" b="1" dirty="0" err="1" smtClean="0"/>
              <a:t>Rabani</a:t>
            </a:r>
            <a:endParaRPr lang="en-US" b="1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1885270" y="515257"/>
            <a:ext cx="8915400" cy="374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500" b="1" dirty="0" smtClean="0">
                <a:latin typeface="BigNoodleTitling" panose="02000708030402040100" pitchFamily="2" charset="0"/>
              </a:rPr>
              <a:t>ANGGOTA TIM </a:t>
            </a:r>
            <a:r>
              <a:rPr lang="en-US" sz="4500" b="1" dirty="0" err="1" smtClean="0">
                <a:latin typeface="BigNoodleTitling" panose="02000708030402040100" pitchFamily="2" charset="0"/>
              </a:rPr>
              <a:t>kerja</a:t>
            </a:r>
            <a:r>
              <a:rPr lang="en-US" sz="4500" b="1" dirty="0" smtClean="0">
                <a:latin typeface="BigNoodleTitling" panose="02000708030402040100" pitchFamily="2" charset="0"/>
              </a:rPr>
              <a:t> </a:t>
            </a:r>
            <a:r>
              <a:rPr lang="en-US" sz="4500" b="1" dirty="0" err="1" smtClean="0">
                <a:latin typeface="BigNoodleTitling" panose="02000708030402040100" pitchFamily="2" charset="0"/>
              </a:rPr>
              <a:t>praktek</a:t>
            </a:r>
            <a:endParaRPr lang="en-US" sz="4500" b="1" dirty="0">
              <a:latin typeface="BigNoodleTitling" panose="02000708030402040100" pitchFamily="2" charset="0"/>
            </a:endParaRPr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1885270" y="4952819"/>
            <a:ext cx="8915400" cy="958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 smtClean="0"/>
              <a:t>Dosen</a:t>
            </a:r>
            <a:r>
              <a:rPr lang="en-US" b="1" dirty="0" smtClean="0"/>
              <a:t> </a:t>
            </a:r>
            <a:r>
              <a:rPr lang="en-US" b="1" dirty="0" err="1" smtClean="0"/>
              <a:t>Pembimbing</a:t>
            </a:r>
            <a:r>
              <a:rPr lang="en-US" b="1" dirty="0" smtClean="0"/>
              <a:t> :</a:t>
            </a:r>
          </a:p>
          <a:p>
            <a:pPr marL="0" indent="0">
              <a:buNone/>
            </a:pPr>
            <a:r>
              <a:rPr lang="en-US" b="1" dirty="0" err="1" smtClean="0"/>
              <a:t>Feby</a:t>
            </a:r>
            <a:r>
              <a:rPr lang="en-US" b="1" dirty="0" smtClean="0"/>
              <a:t> </a:t>
            </a:r>
            <a:r>
              <a:rPr lang="en-US" b="1" dirty="0" err="1" smtClean="0"/>
              <a:t>Artwodini</a:t>
            </a:r>
            <a:r>
              <a:rPr lang="en-US" b="1" dirty="0" smtClean="0"/>
              <a:t>, S. </a:t>
            </a:r>
            <a:r>
              <a:rPr lang="en-US" b="1" dirty="0" err="1" smtClean="0"/>
              <a:t>Kom</a:t>
            </a:r>
            <a:r>
              <a:rPr lang="en-US" b="1" dirty="0" smtClean="0"/>
              <a:t>, MT</a:t>
            </a:r>
            <a:endParaRPr lang="en-US" b="1" dirty="0"/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7046912" y="5082988"/>
            <a:ext cx="8915400" cy="9580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 smtClean="0"/>
              <a:t>Jurusan</a:t>
            </a:r>
            <a:r>
              <a:rPr lang="en-US" b="1" dirty="0" smtClean="0"/>
              <a:t> </a:t>
            </a:r>
            <a:r>
              <a:rPr lang="en-US" b="1" dirty="0" err="1" smtClean="0"/>
              <a:t>Sistem</a:t>
            </a:r>
            <a:r>
              <a:rPr lang="en-US" b="1" dirty="0" smtClean="0"/>
              <a:t> </a:t>
            </a:r>
            <a:r>
              <a:rPr lang="en-US" b="1" dirty="0" err="1" smtClean="0"/>
              <a:t>Informasi</a:t>
            </a:r>
            <a:r>
              <a:rPr lang="en-US" b="1" dirty="0" smtClean="0"/>
              <a:t> </a:t>
            </a:r>
          </a:p>
          <a:p>
            <a:pPr marL="0" indent="0">
              <a:buNone/>
            </a:pPr>
            <a:r>
              <a:rPr lang="en-US" b="1" dirty="0" err="1" smtClean="0"/>
              <a:t>Institut</a:t>
            </a:r>
            <a:r>
              <a:rPr lang="en-US" b="1" dirty="0" smtClean="0"/>
              <a:t> </a:t>
            </a:r>
            <a:r>
              <a:rPr lang="en-US" b="1" dirty="0" err="1" smtClean="0"/>
              <a:t>Teknologi</a:t>
            </a:r>
            <a:r>
              <a:rPr lang="en-US" b="1" dirty="0" smtClean="0"/>
              <a:t> </a:t>
            </a:r>
            <a:r>
              <a:rPr lang="en-US" b="1" dirty="0" err="1" smtClean="0"/>
              <a:t>Sepuluh</a:t>
            </a:r>
            <a:r>
              <a:rPr lang="en-US" b="1" dirty="0" smtClean="0"/>
              <a:t> </a:t>
            </a:r>
            <a:r>
              <a:rPr lang="en-US" b="1" dirty="0" err="1" smtClean="0"/>
              <a:t>Nopember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Surabaya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972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512462"/>
            <a:ext cx="8911687" cy="1280890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BigNoodleTitling" panose="02000708030402040100" pitchFamily="2" charset="0"/>
              </a:rPr>
              <a:t>DEMO TIME </a:t>
            </a:r>
            <a:endParaRPr lang="en-US" sz="6000" dirty="0">
              <a:latin typeface="BigNoodleTitling" panose="020007080304020401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B415-3F7D-43FD-AA33-C7F888C2C03C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915" y="5440480"/>
            <a:ext cx="6691086" cy="1417520"/>
          </a:xfrm>
          <a:prstGeom prst="rect">
            <a:avLst/>
          </a:prstGeom>
        </p:spPr>
      </p:pic>
      <p:sp>
        <p:nvSpPr>
          <p:cNvPr id="6" name="Flowchart: Off-page Connector 5"/>
          <p:cNvSpPr/>
          <p:nvPr/>
        </p:nvSpPr>
        <p:spPr>
          <a:xfrm>
            <a:off x="9864498" y="0"/>
            <a:ext cx="1640114" cy="1712686"/>
          </a:xfrm>
          <a:prstGeom prst="flowChartOffpage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947" y="208414"/>
            <a:ext cx="1427215" cy="11467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64972" y="2305814"/>
            <a:ext cx="5471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hlinkClick r:id="rId4"/>
              </a:rPr>
              <a:t>http://172.28.0.54/sisact/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7607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6240" y="546377"/>
            <a:ext cx="8911687" cy="1280890"/>
          </a:xfrm>
        </p:spPr>
        <p:txBody>
          <a:bodyPr>
            <a:normAutofit/>
          </a:bodyPr>
          <a:lstStyle/>
          <a:p>
            <a:r>
              <a:rPr lang="en-US" sz="4500" dirty="0" smtClean="0">
                <a:latin typeface="BigNoodleTitling" panose="02000708030402040100" pitchFamily="2" charset="0"/>
              </a:rPr>
              <a:t>Background</a:t>
            </a:r>
            <a:endParaRPr lang="en-US" sz="4500" dirty="0">
              <a:latin typeface="BigNoodleTitling" panose="020007080304020401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Adanya</a:t>
            </a:r>
            <a:r>
              <a:rPr lang="en-US" sz="2400" dirty="0" smtClean="0"/>
              <a:t> </a:t>
            </a:r>
            <a:r>
              <a:rPr lang="en-US" sz="2400" dirty="0" err="1" smtClean="0"/>
              <a:t>proyek</a:t>
            </a:r>
            <a:r>
              <a:rPr lang="en-US" sz="2400" dirty="0" smtClean="0"/>
              <a:t> </a:t>
            </a:r>
            <a:r>
              <a:rPr lang="en-US" sz="2400" dirty="0" err="1" smtClean="0"/>
              <a:t>perluasan</a:t>
            </a:r>
            <a:r>
              <a:rPr lang="en-US" sz="2400" dirty="0" smtClean="0"/>
              <a:t> </a:t>
            </a:r>
            <a:r>
              <a:rPr lang="en-US" sz="2400" dirty="0" err="1" smtClean="0"/>
              <a:t>jarringan</a:t>
            </a:r>
            <a:r>
              <a:rPr lang="en-US" sz="2400" dirty="0" smtClean="0"/>
              <a:t> (NRO) fiber optic </a:t>
            </a:r>
            <a:r>
              <a:rPr lang="en-US" sz="2400" dirty="0" err="1" smtClean="0"/>
              <a:t>dan</a:t>
            </a:r>
            <a:r>
              <a:rPr lang="en-US" sz="2400" dirty="0" smtClean="0"/>
              <a:t> internet di </a:t>
            </a:r>
            <a:r>
              <a:rPr lang="en-US" sz="2400" dirty="0" err="1" smtClean="0"/>
              <a:t>Kawasan</a:t>
            </a:r>
            <a:r>
              <a:rPr lang="en-US" sz="2400" dirty="0" smtClean="0"/>
              <a:t> Kota Surabaya</a:t>
            </a:r>
          </a:p>
          <a:p>
            <a:r>
              <a:rPr lang="en-US" sz="2400" dirty="0" err="1" smtClean="0"/>
              <a:t>Meningkatnya</a:t>
            </a:r>
            <a:r>
              <a:rPr lang="en-US" sz="2400" dirty="0" smtClean="0"/>
              <a:t> </a:t>
            </a:r>
            <a:r>
              <a:rPr lang="en-US" sz="2400" dirty="0" err="1" smtClean="0"/>
              <a:t>jumlah</a:t>
            </a:r>
            <a:r>
              <a:rPr lang="en-US" sz="2400" dirty="0" smtClean="0"/>
              <a:t> </a:t>
            </a:r>
            <a:r>
              <a:rPr lang="en-US" sz="2400" dirty="0" err="1" smtClean="0"/>
              <a:t>homepased</a:t>
            </a:r>
            <a:r>
              <a:rPr lang="en-US" sz="2400" dirty="0" smtClean="0"/>
              <a:t> </a:t>
            </a:r>
            <a:r>
              <a:rPr lang="en-US" sz="2400" dirty="0" err="1" smtClean="0"/>
              <a:t>jaringan</a:t>
            </a:r>
            <a:endParaRPr lang="en-US" sz="2400" dirty="0" smtClean="0"/>
          </a:p>
          <a:p>
            <a:r>
              <a:rPr lang="en-US" sz="2400" dirty="0" err="1" smtClean="0"/>
              <a:t>Adanya</a:t>
            </a:r>
            <a:r>
              <a:rPr lang="en-US" sz="2400" dirty="0" smtClean="0"/>
              <a:t> </a:t>
            </a:r>
            <a:r>
              <a:rPr lang="en-US" sz="2400" dirty="0" err="1" smtClean="0"/>
              <a:t>aktivitas</a:t>
            </a:r>
            <a:r>
              <a:rPr lang="en-US" sz="2400" dirty="0" smtClean="0"/>
              <a:t> sales </a:t>
            </a:r>
            <a:r>
              <a:rPr lang="en-US" sz="2400" dirty="0" err="1" smtClean="0"/>
              <a:t>harian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memasarkan</a:t>
            </a:r>
            <a:r>
              <a:rPr lang="en-US" sz="2400" dirty="0" smtClean="0"/>
              <a:t> </a:t>
            </a:r>
            <a:r>
              <a:rPr lang="en-US" sz="2400" dirty="0" err="1" smtClean="0"/>
              <a:t>produk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layanan</a:t>
            </a:r>
            <a:r>
              <a:rPr lang="en-US" sz="2400" dirty="0" smtClean="0"/>
              <a:t> </a:t>
            </a:r>
            <a:r>
              <a:rPr lang="en-US" sz="2400" dirty="0" err="1" smtClean="0"/>
              <a:t>perusahan</a:t>
            </a:r>
            <a:endParaRPr lang="en-US" sz="2400" dirty="0" smtClean="0"/>
          </a:p>
          <a:p>
            <a:r>
              <a:rPr lang="en-US" sz="2400" dirty="0" err="1" smtClean="0"/>
              <a:t>Kebutuhan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tracking </a:t>
            </a:r>
            <a:r>
              <a:rPr lang="en-US" sz="2400" dirty="0" err="1" smtClean="0"/>
              <a:t>aktivitas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dirty="0" err="1" smtClean="0"/>
              <a:t>tim</a:t>
            </a:r>
            <a:r>
              <a:rPr lang="en-US" sz="2400" dirty="0" smtClean="0"/>
              <a:t> sales </a:t>
            </a:r>
            <a:r>
              <a:rPr lang="en-US" sz="2400" dirty="0" err="1" smtClean="0"/>
              <a:t>dilapangan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915" y="5440480"/>
            <a:ext cx="6691086" cy="1417520"/>
          </a:xfrm>
          <a:prstGeom prst="rect">
            <a:avLst/>
          </a:prstGeom>
        </p:spPr>
      </p:pic>
      <p:sp>
        <p:nvSpPr>
          <p:cNvPr id="6" name="Flowchart: Off-page Connector 5"/>
          <p:cNvSpPr/>
          <p:nvPr/>
        </p:nvSpPr>
        <p:spPr>
          <a:xfrm>
            <a:off x="9864498" y="0"/>
            <a:ext cx="1640114" cy="1712686"/>
          </a:xfrm>
          <a:prstGeom prst="flowChartOffpage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947" y="208414"/>
            <a:ext cx="1427215" cy="114678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B415-3F7D-43FD-AA33-C7F888C2C0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2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915" y="5440480"/>
            <a:ext cx="6691086" cy="141752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131396" y="5440480"/>
            <a:ext cx="8915400" cy="3777622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2400" dirty="0" smtClean="0"/>
              <a:t>Kami </a:t>
            </a:r>
            <a:r>
              <a:rPr lang="en-US" sz="2400" dirty="0" err="1" smtClean="0"/>
              <a:t>mempersembahkan</a:t>
            </a:r>
            <a:r>
              <a:rPr lang="en-US" sz="2400" dirty="0" smtClean="0"/>
              <a:t>….</a:t>
            </a:r>
            <a:endParaRPr lang="en-US" sz="2400" dirty="0"/>
          </a:p>
        </p:txBody>
      </p:sp>
      <p:sp>
        <p:nvSpPr>
          <p:cNvPr id="6" name="Flowchart: Off-page Connector 5"/>
          <p:cNvSpPr/>
          <p:nvPr/>
        </p:nvSpPr>
        <p:spPr>
          <a:xfrm>
            <a:off x="9864498" y="0"/>
            <a:ext cx="1640114" cy="1712686"/>
          </a:xfrm>
          <a:prstGeom prst="flowChartOffpage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947" y="208414"/>
            <a:ext cx="1427215" cy="114678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B415-3F7D-43FD-AA33-C7F888C2C0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0300" y="2842590"/>
            <a:ext cx="8574622" cy="2616199"/>
          </a:xfrm>
        </p:spPr>
        <p:txBody>
          <a:bodyPr>
            <a:normAutofit/>
          </a:bodyPr>
          <a:lstStyle/>
          <a:p>
            <a:r>
              <a:rPr lang="en-US" sz="13800" dirty="0" smtClean="0">
                <a:solidFill>
                  <a:schemeClr val="tx1"/>
                </a:solidFill>
                <a:latin typeface="BigNoodleTitling" panose="02000708030402040100" pitchFamily="2" charset="0"/>
              </a:rPr>
              <a:t>SAIS </a:t>
            </a:r>
            <a:endParaRPr lang="en-US" sz="13800" dirty="0">
              <a:solidFill>
                <a:schemeClr val="tx1"/>
              </a:solidFill>
              <a:latin typeface="BigNoodleTitling" panose="020007080304020401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10340" y="3628571"/>
            <a:ext cx="6987645" cy="1388534"/>
          </a:xfrm>
        </p:spPr>
        <p:txBody>
          <a:bodyPr>
            <a:noAutofit/>
          </a:bodyPr>
          <a:lstStyle/>
          <a:p>
            <a:r>
              <a:rPr lang="en-US" sz="4500" b="1" dirty="0" smtClean="0">
                <a:solidFill>
                  <a:schemeClr val="tx1"/>
                </a:solidFill>
                <a:latin typeface="BigNoodleTitling" panose="02000708030402040100" pitchFamily="2" charset="0"/>
              </a:rPr>
              <a:t>SALES ACTIVITY </a:t>
            </a:r>
          </a:p>
          <a:p>
            <a:r>
              <a:rPr lang="en-US" sz="4500" b="1" dirty="0" smtClean="0">
                <a:solidFill>
                  <a:schemeClr val="tx1"/>
                </a:solidFill>
                <a:latin typeface="BigNoodleTitling" panose="02000708030402040100" pitchFamily="2" charset="0"/>
              </a:rPr>
              <a:t>INFORMATION SYSTEMS</a:t>
            </a:r>
            <a:endParaRPr lang="en-US" sz="4500" b="1" dirty="0">
              <a:solidFill>
                <a:schemeClr val="tx1"/>
              </a:solidFill>
              <a:latin typeface="BigNoodleTitling" panose="020007080304020401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87" y="4672808"/>
            <a:ext cx="10314713" cy="21851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238"/>
          <a:stretch/>
        </p:blipFill>
        <p:spPr>
          <a:xfrm>
            <a:off x="1" y="215658"/>
            <a:ext cx="12192000" cy="181340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B415-3F7D-43FD-AA33-C7F888C2C03C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67086" y="3628571"/>
            <a:ext cx="72571" cy="15675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2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915" y="5440480"/>
            <a:ext cx="6691086" cy="1417520"/>
          </a:xfrm>
          <a:prstGeom prst="rect">
            <a:avLst/>
          </a:prstGeom>
        </p:spPr>
      </p:pic>
      <p:sp>
        <p:nvSpPr>
          <p:cNvPr id="7" name="Flowchart: Off-page Connector 6"/>
          <p:cNvSpPr/>
          <p:nvPr/>
        </p:nvSpPr>
        <p:spPr>
          <a:xfrm>
            <a:off x="9864498" y="0"/>
            <a:ext cx="1640114" cy="1712686"/>
          </a:xfrm>
          <a:prstGeom prst="flowChartOffpage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947" y="208414"/>
            <a:ext cx="1427215" cy="1146780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2007092" y="559327"/>
            <a:ext cx="7857405" cy="7958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500" b="1" dirty="0" err="1" smtClean="0">
                <a:solidFill>
                  <a:schemeClr val="tx1"/>
                </a:solidFill>
                <a:latin typeface="BigNoodleTitling" panose="02000708030402040100" pitchFamily="2" charset="0"/>
              </a:rPr>
              <a:t>SAis</a:t>
            </a:r>
            <a:r>
              <a:rPr lang="en-US" sz="4500" b="1" dirty="0" smtClean="0">
                <a:solidFill>
                  <a:schemeClr val="tx1"/>
                </a:solidFill>
                <a:latin typeface="BigNoodleTitling" panose="02000708030402040100" pitchFamily="2" charset="0"/>
              </a:rPr>
              <a:t> – sales ACTIVITY information systems</a:t>
            </a:r>
            <a:endParaRPr lang="en-US" sz="4500" b="1" dirty="0">
              <a:solidFill>
                <a:schemeClr val="tx1"/>
              </a:solidFill>
              <a:latin typeface="BigNoodleTitling" panose="02000708030402040100" pitchFamily="2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769154" y="1921100"/>
            <a:ext cx="8915400" cy="37776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 smtClean="0"/>
              <a:t>SAIS </a:t>
            </a:r>
            <a:r>
              <a:rPr lang="en-US" sz="3200" dirty="0" err="1" smtClean="0"/>
              <a:t>merupakan</a:t>
            </a:r>
            <a:r>
              <a:rPr lang="en-US" sz="3200" dirty="0" smtClean="0"/>
              <a:t> </a:t>
            </a:r>
            <a:r>
              <a:rPr lang="en-US" sz="3200" dirty="0" err="1" smtClean="0"/>
              <a:t>sebuah</a:t>
            </a:r>
            <a:r>
              <a:rPr lang="en-US" sz="3200" dirty="0" smtClean="0"/>
              <a:t> </a:t>
            </a:r>
            <a:r>
              <a:rPr lang="en-US" sz="3200" dirty="0" err="1" smtClean="0"/>
              <a:t>aplikasi</a:t>
            </a:r>
            <a:r>
              <a:rPr lang="en-US" sz="3200" dirty="0" smtClean="0"/>
              <a:t> </a:t>
            </a:r>
            <a:r>
              <a:rPr lang="en-US" sz="3200" dirty="0" err="1" smtClean="0"/>
              <a:t>berbasis</a:t>
            </a:r>
            <a:r>
              <a:rPr lang="en-US" sz="3200" dirty="0" smtClean="0"/>
              <a:t> web yang </a:t>
            </a:r>
            <a:r>
              <a:rPr lang="en-US" sz="3200" dirty="0" err="1" smtClean="0"/>
              <a:t>memberikan</a:t>
            </a:r>
            <a:r>
              <a:rPr lang="en-US" sz="3200" dirty="0" smtClean="0"/>
              <a:t> </a:t>
            </a:r>
            <a:r>
              <a:rPr lang="en-US" sz="3200" dirty="0" err="1" smtClean="0"/>
              <a:t>kemudahan</a:t>
            </a:r>
            <a:r>
              <a:rPr lang="en-US" sz="3200" dirty="0" smtClean="0"/>
              <a:t> </a:t>
            </a:r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dirty="0" err="1" smtClean="0"/>
              <a:t>melakukan</a:t>
            </a:r>
            <a:r>
              <a:rPr lang="en-US" sz="3200" dirty="0" smtClean="0"/>
              <a:t> </a:t>
            </a:r>
            <a:r>
              <a:rPr lang="en-US" sz="3200" dirty="0" err="1" smtClean="0"/>
              <a:t>pengolahan</a:t>
            </a:r>
            <a:r>
              <a:rPr lang="en-US" sz="3200" dirty="0" smtClean="0"/>
              <a:t> data </a:t>
            </a:r>
            <a:r>
              <a:rPr lang="en-US" sz="3200" dirty="0" err="1" smtClean="0"/>
              <a:t>aktivitas</a:t>
            </a:r>
            <a:r>
              <a:rPr lang="en-US" sz="3200" dirty="0" smtClean="0"/>
              <a:t> sales </a:t>
            </a:r>
            <a:r>
              <a:rPr lang="en-US" sz="3200" dirty="0" err="1" smtClean="0"/>
              <a:t>secara</a:t>
            </a:r>
            <a:r>
              <a:rPr lang="en-US" sz="3200" dirty="0" smtClean="0"/>
              <a:t> </a:t>
            </a:r>
            <a:r>
              <a:rPr lang="en-US" sz="3200" dirty="0" err="1" smtClean="0"/>
              <a:t>harian</a:t>
            </a:r>
            <a:r>
              <a:rPr lang="en-US" sz="3200" dirty="0" smtClean="0"/>
              <a:t>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dirty="0" err="1" smtClean="0"/>
              <a:t>berberapa</a:t>
            </a:r>
            <a:r>
              <a:rPr lang="en-US" sz="3200" dirty="0" smtClean="0"/>
              <a:t> </a:t>
            </a:r>
            <a:r>
              <a:rPr lang="en-US" sz="3200" dirty="0" err="1" smtClean="0"/>
              <a:t>fitur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memberikan</a:t>
            </a:r>
            <a:r>
              <a:rPr lang="en-US" sz="3200" dirty="0" smtClean="0"/>
              <a:t> </a:t>
            </a:r>
            <a:r>
              <a:rPr lang="en-US" sz="3200" dirty="0" err="1" smtClean="0"/>
              <a:t>interprestasi</a:t>
            </a:r>
            <a:r>
              <a:rPr lang="en-US" sz="3200" dirty="0" smtClean="0"/>
              <a:t> data </a:t>
            </a:r>
            <a:r>
              <a:rPr lang="en-US" sz="3200" dirty="0" err="1" smtClean="0"/>
              <a:t>hasil</a:t>
            </a:r>
            <a:r>
              <a:rPr lang="en-US" sz="3200" dirty="0" smtClean="0"/>
              <a:t> </a:t>
            </a:r>
            <a:r>
              <a:rPr lang="en-US" sz="3200" dirty="0" err="1" smtClean="0"/>
              <a:t>pengolahan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B415-3F7D-43FD-AA33-C7F888C2C0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7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725" y="610542"/>
            <a:ext cx="8911687" cy="1280890"/>
          </a:xfrm>
        </p:spPr>
        <p:txBody>
          <a:bodyPr>
            <a:normAutofit/>
          </a:bodyPr>
          <a:lstStyle/>
          <a:p>
            <a:r>
              <a:rPr lang="en-US" sz="4500" dirty="0" smtClean="0">
                <a:latin typeface="BigNoodleTitling" panose="02000708030402040100" pitchFamily="2" charset="0"/>
              </a:rPr>
              <a:t>Target </a:t>
            </a:r>
            <a:r>
              <a:rPr lang="en-US" sz="4500" dirty="0" err="1" smtClean="0">
                <a:latin typeface="BigNoodleTitling" panose="02000708030402040100" pitchFamily="2" charset="0"/>
              </a:rPr>
              <a:t>Pengguna</a:t>
            </a:r>
            <a:endParaRPr lang="en-US" sz="4500" dirty="0">
              <a:latin typeface="BigNoodleTitling" panose="02000708030402040100" pitchFamily="2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7578448"/>
              </p:ext>
            </p:extLst>
          </p:nvPr>
        </p:nvGraphicFramePr>
        <p:xfrm>
          <a:off x="2008642" y="2096028"/>
          <a:ext cx="8915400" cy="2211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169"/>
                <a:gridCol w="5235431"/>
                <a:gridCol w="2971800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/>
                        <a:t>No.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/>
                        <a:t>Target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Pengguna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err="1" smtClean="0"/>
                        <a:t>Hak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Akses</a:t>
                      </a:r>
                      <a:r>
                        <a:rPr lang="en-US" b="1" baseline="0" dirty="0" smtClean="0"/>
                        <a:t> (Role)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b="1" dirty="0" smtClean="0"/>
                        <a:t>1.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b="1" dirty="0" err="1" smtClean="0"/>
                        <a:t>Kepala</a:t>
                      </a:r>
                      <a:r>
                        <a:rPr lang="en-US" b="1" dirty="0" smtClean="0"/>
                        <a:t> </a:t>
                      </a:r>
                      <a:r>
                        <a:rPr lang="en-US" b="1" dirty="0" err="1" smtClean="0"/>
                        <a:t>Departemen</a:t>
                      </a:r>
                      <a:r>
                        <a:rPr lang="en-US" b="1" dirty="0" smtClean="0"/>
                        <a:t> Sales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b="1" dirty="0" smtClean="0"/>
                        <a:t>Administrator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b="1" dirty="0" smtClean="0"/>
                        <a:t>2.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b="1" dirty="0" smtClean="0"/>
                        <a:t>Supervisor </a:t>
                      </a:r>
                      <a:r>
                        <a:rPr lang="en-US" b="1" dirty="0" err="1" smtClean="0"/>
                        <a:t>atau</a:t>
                      </a:r>
                      <a:r>
                        <a:rPr lang="en-US" b="1" dirty="0" smtClean="0"/>
                        <a:t> yang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terdaftar</a:t>
                      </a:r>
                      <a:r>
                        <a:rPr lang="en-US" b="1" baseline="0" dirty="0" smtClean="0"/>
                        <a:t>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b="1" dirty="0" smtClean="0"/>
                        <a:t>Administrator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b="1" dirty="0" smtClean="0"/>
                        <a:t>3.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b="1" dirty="0" smtClean="0"/>
                        <a:t>Sales Person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b="1" dirty="0" smtClean="0"/>
                        <a:t>Member (Registered User)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915" y="5440480"/>
            <a:ext cx="6691086" cy="1417520"/>
          </a:xfrm>
          <a:prstGeom prst="rect">
            <a:avLst/>
          </a:prstGeom>
        </p:spPr>
      </p:pic>
      <p:sp>
        <p:nvSpPr>
          <p:cNvPr id="7" name="Flowchart: Off-page Connector 6"/>
          <p:cNvSpPr/>
          <p:nvPr/>
        </p:nvSpPr>
        <p:spPr>
          <a:xfrm>
            <a:off x="9864498" y="0"/>
            <a:ext cx="1640114" cy="1712686"/>
          </a:xfrm>
          <a:prstGeom prst="flowChartOffpage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947" y="208414"/>
            <a:ext cx="1427215" cy="114678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B415-3F7D-43FD-AA33-C7F888C2C0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3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0925" y="546377"/>
            <a:ext cx="8911687" cy="1280890"/>
          </a:xfrm>
        </p:spPr>
        <p:txBody>
          <a:bodyPr>
            <a:normAutofit/>
          </a:bodyPr>
          <a:lstStyle/>
          <a:p>
            <a:r>
              <a:rPr lang="en-US" sz="4500" dirty="0" smtClean="0">
                <a:latin typeface="BigNoodleTitling" panose="02000708030402040100" pitchFamily="2" charset="0"/>
              </a:rPr>
              <a:t>Requirement Analysis</a:t>
            </a:r>
            <a:endParaRPr lang="en-US" sz="4500" dirty="0">
              <a:latin typeface="BigNoodleTitling" panose="020007080304020401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77439"/>
            <a:ext cx="8915400" cy="3777622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Kebutuhan</a:t>
            </a:r>
            <a:r>
              <a:rPr lang="en-US" sz="2800" dirty="0" smtClean="0"/>
              <a:t> </a:t>
            </a:r>
            <a:r>
              <a:rPr lang="en-US" sz="2800" dirty="0" err="1" smtClean="0"/>
              <a:t>Pengguna</a:t>
            </a:r>
            <a:endParaRPr lang="en-US" sz="2800" dirty="0" smtClean="0"/>
          </a:p>
          <a:p>
            <a:r>
              <a:rPr lang="en-US" sz="2800" dirty="0" err="1" smtClean="0"/>
              <a:t>Arsitektur</a:t>
            </a:r>
            <a:r>
              <a:rPr lang="en-US" sz="2800" dirty="0" smtClean="0"/>
              <a:t> Database</a:t>
            </a:r>
          </a:p>
          <a:p>
            <a:r>
              <a:rPr lang="en-US" sz="2800" dirty="0" err="1" smtClean="0"/>
              <a:t>Desain</a:t>
            </a:r>
            <a:r>
              <a:rPr lang="en-US" sz="2800" dirty="0" smtClean="0"/>
              <a:t> Database </a:t>
            </a:r>
          </a:p>
          <a:p>
            <a:r>
              <a:rPr lang="en-US" sz="2800" dirty="0" err="1" smtClean="0"/>
              <a:t>Kebutuhan</a:t>
            </a:r>
            <a:r>
              <a:rPr lang="en-US" sz="2800" dirty="0" smtClean="0"/>
              <a:t> </a:t>
            </a:r>
            <a:r>
              <a:rPr lang="en-US" sz="2800" dirty="0" err="1" smtClean="0"/>
              <a:t>Fungsional</a:t>
            </a:r>
            <a:r>
              <a:rPr lang="en-US" sz="2800" dirty="0" smtClean="0"/>
              <a:t> Systems</a:t>
            </a:r>
          </a:p>
          <a:p>
            <a:r>
              <a:rPr lang="en-US" sz="2800" dirty="0" err="1" smtClean="0"/>
              <a:t>Kebutuhan</a:t>
            </a:r>
            <a:r>
              <a:rPr lang="en-US" sz="2800" dirty="0" smtClean="0"/>
              <a:t> Non-</a:t>
            </a:r>
            <a:r>
              <a:rPr lang="en-US" sz="2800" dirty="0" err="1" smtClean="0"/>
              <a:t>Fungsional</a:t>
            </a:r>
            <a:r>
              <a:rPr lang="en-US" sz="2800" dirty="0" smtClean="0"/>
              <a:t> Systems</a:t>
            </a:r>
          </a:p>
          <a:p>
            <a:r>
              <a:rPr lang="en-US" sz="2800" dirty="0" smtClean="0"/>
              <a:t>Additional Features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915" y="5440480"/>
            <a:ext cx="6691086" cy="1417520"/>
          </a:xfrm>
          <a:prstGeom prst="rect">
            <a:avLst/>
          </a:prstGeom>
        </p:spPr>
      </p:pic>
      <p:sp>
        <p:nvSpPr>
          <p:cNvPr id="5" name="Flowchart: Off-page Connector 4"/>
          <p:cNvSpPr/>
          <p:nvPr/>
        </p:nvSpPr>
        <p:spPr>
          <a:xfrm>
            <a:off x="9864498" y="0"/>
            <a:ext cx="1640114" cy="1712686"/>
          </a:xfrm>
          <a:prstGeom prst="flowChartOffpage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947" y="208414"/>
            <a:ext cx="1427215" cy="114678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B415-3F7D-43FD-AA33-C7F888C2C0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3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6239" y="546377"/>
            <a:ext cx="8911687" cy="1280890"/>
          </a:xfrm>
        </p:spPr>
        <p:txBody>
          <a:bodyPr>
            <a:normAutofit/>
          </a:bodyPr>
          <a:lstStyle/>
          <a:p>
            <a:r>
              <a:rPr lang="en-US" sz="4500" dirty="0" err="1" smtClean="0">
                <a:latin typeface="BigNoodleTitling" panose="02000708030402040100" pitchFamily="2" charset="0"/>
              </a:rPr>
              <a:t>Kebutuhan</a:t>
            </a:r>
            <a:r>
              <a:rPr lang="en-US" sz="4500" dirty="0" smtClean="0">
                <a:latin typeface="BigNoodleTitling" panose="02000708030402040100" pitchFamily="2" charset="0"/>
              </a:rPr>
              <a:t> </a:t>
            </a:r>
            <a:r>
              <a:rPr lang="en-US" sz="4500" dirty="0" err="1" smtClean="0">
                <a:latin typeface="BigNoodleTitling" panose="02000708030402040100" pitchFamily="2" charset="0"/>
              </a:rPr>
              <a:t>Pengguna</a:t>
            </a:r>
            <a:endParaRPr lang="en-US" sz="4500" dirty="0">
              <a:latin typeface="BigNoodleTitling" panose="020007080304020401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analisis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yang kami </a:t>
            </a:r>
            <a:r>
              <a:rPr lang="en-US" sz="2400" dirty="0" err="1" smtClean="0"/>
              <a:t>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memberikan</a:t>
            </a:r>
            <a:r>
              <a:rPr lang="en-US" sz="2400" dirty="0" smtClean="0"/>
              <a:t> </a:t>
            </a:r>
            <a:r>
              <a:rPr lang="en-US" sz="2400" dirty="0" err="1" smtClean="0"/>
              <a:t>gambaran</a:t>
            </a:r>
            <a:r>
              <a:rPr lang="en-US" sz="2400" dirty="0" smtClean="0"/>
              <a:t> </a:t>
            </a:r>
            <a:r>
              <a:rPr lang="en-US" sz="2400" dirty="0" err="1" smtClean="0"/>
              <a:t>kebutuhan</a:t>
            </a:r>
            <a:r>
              <a:rPr lang="en-US" sz="2400" dirty="0" smtClean="0"/>
              <a:t> </a:t>
            </a:r>
            <a:r>
              <a:rPr lang="en-US" sz="2400" dirty="0" err="1" smtClean="0"/>
              <a:t>pengelolaan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dirty="0" err="1" smtClean="0"/>
              <a:t>pengguna</a:t>
            </a:r>
            <a:r>
              <a:rPr lang="en-US" sz="2400" dirty="0" smtClean="0"/>
              <a:t> </a:t>
            </a:r>
            <a:r>
              <a:rPr lang="en-US" sz="2400" dirty="0" err="1" smtClean="0"/>
              <a:t>yaitu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berikut</a:t>
            </a:r>
            <a:r>
              <a:rPr lang="en-US" sz="2400" dirty="0" smtClean="0"/>
              <a:t> :</a:t>
            </a:r>
          </a:p>
          <a:p>
            <a:r>
              <a:rPr lang="en-US" sz="2400" dirty="0" err="1" smtClean="0"/>
              <a:t>Pengelolaan</a:t>
            </a:r>
            <a:r>
              <a:rPr lang="en-US" sz="2400" dirty="0" smtClean="0"/>
              <a:t> Data </a:t>
            </a:r>
            <a:r>
              <a:rPr lang="en-US" sz="2400" dirty="0" err="1" smtClean="0"/>
              <a:t>Pegawai</a:t>
            </a:r>
            <a:r>
              <a:rPr lang="en-US" sz="2400" dirty="0" smtClean="0"/>
              <a:t> </a:t>
            </a:r>
          </a:p>
          <a:p>
            <a:r>
              <a:rPr lang="en-US" sz="2400" dirty="0" err="1" smtClean="0"/>
              <a:t>Pengelolaan</a:t>
            </a:r>
            <a:r>
              <a:rPr lang="en-US" sz="2400" dirty="0" smtClean="0"/>
              <a:t> Data Tim Sales</a:t>
            </a:r>
          </a:p>
          <a:p>
            <a:r>
              <a:rPr lang="en-US" sz="2400" dirty="0" err="1" smtClean="0"/>
              <a:t>Pengelolaan</a:t>
            </a:r>
            <a:r>
              <a:rPr lang="en-US" sz="2400" dirty="0" smtClean="0"/>
              <a:t> Data Customer</a:t>
            </a:r>
          </a:p>
          <a:p>
            <a:r>
              <a:rPr lang="en-US" sz="2400" dirty="0" err="1" smtClean="0"/>
              <a:t>Pengelolaan</a:t>
            </a:r>
            <a:r>
              <a:rPr lang="en-US" sz="2400" dirty="0" smtClean="0"/>
              <a:t> Data Report Sales </a:t>
            </a:r>
          </a:p>
          <a:p>
            <a:r>
              <a:rPr lang="en-US" sz="2400" dirty="0" err="1" smtClean="0"/>
              <a:t>Pengelolaan</a:t>
            </a:r>
            <a:r>
              <a:rPr lang="en-US" sz="2400" dirty="0" smtClean="0"/>
              <a:t> </a:t>
            </a:r>
            <a:r>
              <a:rPr lang="en-US" sz="2400" dirty="0" err="1" smtClean="0"/>
              <a:t>Penjadwalan</a:t>
            </a:r>
            <a:r>
              <a:rPr lang="en-US" sz="2400" dirty="0" smtClean="0"/>
              <a:t> Tim Sales</a:t>
            </a:r>
          </a:p>
          <a:p>
            <a:r>
              <a:rPr lang="en-US" sz="2400" dirty="0" err="1" smtClean="0"/>
              <a:t>Pembuatan</a:t>
            </a:r>
            <a:r>
              <a:rPr lang="en-US" sz="2400" dirty="0" smtClean="0"/>
              <a:t> </a:t>
            </a:r>
            <a:r>
              <a:rPr lang="en-US" sz="2400" dirty="0" err="1" smtClean="0"/>
              <a:t>Representatif</a:t>
            </a:r>
            <a:r>
              <a:rPr lang="en-US" sz="2400" dirty="0" smtClean="0"/>
              <a:t> </a:t>
            </a:r>
            <a:r>
              <a:rPr lang="en-US" sz="2400" dirty="0" err="1" smtClean="0"/>
              <a:t>Pengelolaan</a:t>
            </a:r>
            <a:r>
              <a:rPr lang="en-US" sz="2400" dirty="0" smtClean="0"/>
              <a:t> Data (Reporting)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915" y="5440480"/>
            <a:ext cx="6691086" cy="1417520"/>
          </a:xfrm>
          <a:prstGeom prst="rect">
            <a:avLst/>
          </a:prstGeom>
        </p:spPr>
      </p:pic>
      <p:sp>
        <p:nvSpPr>
          <p:cNvPr id="5" name="Flowchart: Off-page Connector 4"/>
          <p:cNvSpPr/>
          <p:nvPr/>
        </p:nvSpPr>
        <p:spPr>
          <a:xfrm>
            <a:off x="9864498" y="0"/>
            <a:ext cx="1640114" cy="1712686"/>
          </a:xfrm>
          <a:prstGeom prst="flowChartOffpage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947" y="208414"/>
            <a:ext cx="1427215" cy="114678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B415-3F7D-43FD-AA33-C7F888C2C0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3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245</TotalTime>
  <Words>627</Words>
  <Application>Microsoft Office PowerPoint</Application>
  <PresentationFormat>Widescreen</PresentationFormat>
  <Paragraphs>138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BigNoodleTitling</vt:lpstr>
      <vt:lpstr>Calibri</vt:lpstr>
      <vt:lpstr>Century Gothic</vt:lpstr>
      <vt:lpstr>Wingdings 3</vt:lpstr>
      <vt:lpstr>Wisp</vt:lpstr>
      <vt:lpstr>PRESENTASI AKHIR KERJA PRAKTEK</vt:lpstr>
      <vt:lpstr>PowerPoint Presentation</vt:lpstr>
      <vt:lpstr>Background</vt:lpstr>
      <vt:lpstr>PowerPoint Presentation</vt:lpstr>
      <vt:lpstr>SAIS </vt:lpstr>
      <vt:lpstr>PowerPoint Presentation</vt:lpstr>
      <vt:lpstr>Target Pengguna</vt:lpstr>
      <vt:lpstr>Requirement Analysis</vt:lpstr>
      <vt:lpstr>Kebutuhan Pengguna</vt:lpstr>
      <vt:lpstr>Arsitektur Systems</vt:lpstr>
      <vt:lpstr>Desain Database</vt:lpstr>
      <vt:lpstr>Desain Database (Cont.)</vt:lpstr>
      <vt:lpstr>Kebutuhan Fungsional</vt:lpstr>
      <vt:lpstr>Kebutuhan Fungsional (Cont.)</vt:lpstr>
      <vt:lpstr>Kebutuhan Non-Fungsional</vt:lpstr>
      <vt:lpstr>Kebutuhan Non-Fungsional(Cont.)</vt:lpstr>
      <vt:lpstr>Kebutuhan Non-Fungsional(Cont.)</vt:lpstr>
      <vt:lpstr>PowerPoint Presentation</vt:lpstr>
      <vt:lpstr>Additional Features</vt:lpstr>
      <vt:lpstr>DEMO TIME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Faridl Mughoffar</dc:creator>
  <cp:lastModifiedBy>Faridl Mughoffar</cp:lastModifiedBy>
  <cp:revision>16</cp:revision>
  <dcterms:created xsi:type="dcterms:W3CDTF">2013-08-21T03:25:10Z</dcterms:created>
  <dcterms:modified xsi:type="dcterms:W3CDTF">2013-08-21T07:30:13Z</dcterms:modified>
</cp:coreProperties>
</file>