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26"/>
  </p:notesMasterIdLst>
  <p:handoutMasterIdLst>
    <p:handoutMasterId r:id="rId27"/>
  </p:handoutMasterIdLst>
  <p:sldIdLst>
    <p:sldId id="272" r:id="rId2"/>
    <p:sldId id="273" r:id="rId3"/>
    <p:sldId id="259" r:id="rId4"/>
    <p:sldId id="278" r:id="rId5"/>
    <p:sldId id="261" r:id="rId6"/>
    <p:sldId id="268" r:id="rId7"/>
    <p:sldId id="283" r:id="rId8"/>
    <p:sldId id="284" r:id="rId9"/>
    <p:sldId id="285" r:id="rId10"/>
    <p:sldId id="292" r:id="rId11"/>
    <p:sldId id="291" r:id="rId12"/>
    <p:sldId id="286" r:id="rId13"/>
    <p:sldId id="287" r:id="rId14"/>
    <p:sldId id="294" r:id="rId15"/>
    <p:sldId id="295" r:id="rId16"/>
    <p:sldId id="289" r:id="rId17"/>
    <p:sldId id="290" r:id="rId18"/>
    <p:sldId id="296" r:id="rId19"/>
    <p:sldId id="297" r:id="rId20"/>
    <p:sldId id="288" r:id="rId21"/>
    <p:sldId id="298" r:id="rId22"/>
    <p:sldId id="299" r:id="rId23"/>
    <p:sldId id="30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D1D8B7"/>
    <a:srgbClr val="A09D79"/>
    <a:srgbClr val="AD5C4D"/>
    <a:srgbClr val="543E35"/>
    <a:srgbClr val="637700"/>
    <a:srgbClr val="FFF4ED"/>
    <a:srgbClr val="5E6A76"/>
    <a:srgbClr val="000000"/>
    <a:srgbClr val="F8F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7" d="100"/>
          <a:sy n="67" d="100"/>
        </p:scale>
        <p:origin x="644" y="3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10/23/2022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298986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108817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403803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281250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2009058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1367326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4113851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141790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0751B920-475E-7201-285A-27553E4AC762}"/>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74C7B388-0FEE-EE19-FD25-3B2D2763B67B}"/>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BD930EA3-9E9A-46A7-9A54-FE3E69D1CC3C}"/>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8B5B5E4E-4A29-A629-F993-61DE1B5CDE57}"/>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842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03046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04282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9965447C-851D-1D66-6EFA-FE7E09255BC3}"/>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5B59927A-0B78-B303-2398-12F7E4126F2A}"/>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8284362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2D4FEE0F-DC7D-5341-630D-2E9552E8266A}"/>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03C5F10-8258-D0C0-52C5-B7EABFD3D364}"/>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474CBAEF-F20A-E4C1-ACB0-B6F5035F817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C335A2D-62C7-483A-21D8-E8091B288560}"/>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E3A6E9E-4E71-2BA0-0726-C9D768732952}"/>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2460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A77F4C10-94BD-DD4C-3BE3-FDAD254C946E}"/>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58E972F6-CFE2-9931-2C68-187C5CAEC7E9}"/>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0721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Freeform: Shape 9">
            <a:extLst>
              <a:ext uri="{FF2B5EF4-FFF2-40B4-BE49-F238E27FC236}">
                <a16:creationId xmlns:a16="http://schemas.microsoft.com/office/drawing/2014/main" id="{96903BC4-EF82-4BD2-263F-87935F7D1C99}"/>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88C0BB07-49D7-D4D6-A872-829165E16B3B}"/>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5FF346CF-FA49-7C80-6222-3E255C0231D6}"/>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8218CC7E-0634-349A-319D-22367C15F180}"/>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885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23565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842298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D21B8C7B-E7D4-98E4-A925-4321DFD75AC5}"/>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487495F-DD16-9DF5-46A5-C3938D0C90B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8414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Picture 8" descr="Shape, circle&#10;&#10;Description automatically generated">
            <a:extLst>
              <a:ext uri="{FF2B5EF4-FFF2-40B4-BE49-F238E27FC236}">
                <a16:creationId xmlns:a16="http://schemas.microsoft.com/office/drawing/2014/main" id="{988E2C1F-F8D5-F4A7-2DB2-FDAB0AD9E872}"/>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0" name="Freeform: Shape 9">
            <a:extLst>
              <a:ext uri="{FF2B5EF4-FFF2-40B4-BE49-F238E27FC236}">
                <a16:creationId xmlns:a16="http://schemas.microsoft.com/office/drawing/2014/main" id="{5762DCBA-E054-CCC2-0841-67843936B0B0}"/>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0454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FB4751-880F-D840-AAA9-3A15815CC996}"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2A8BB5-1806-416C-5E0C-50F4118F8EE6}"/>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517331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657" r:id="rId12"/>
    <p:sldLayoutId id="2147483660" r:id="rId13"/>
    <p:sldLayoutId id="2147483664" r:id="rId14"/>
    <p:sldLayoutId id="2147483661" r:id="rId15"/>
    <p:sldLayoutId id="2147483662" r:id="rId16"/>
    <p:sldLayoutId id="2147483663" r:id="rId17"/>
    <p:sldLayoutId id="2147483654" r:id="rId18"/>
    <p:sldLayoutId id="2147483653" r:id="rId19"/>
    <p:sldLayoutId id="2147483667" r:id="rId20"/>
    <p:sldLayoutId id="2147483652" r:id="rId21"/>
    <p:sldLayoutId id="2147483655" r:id="rId22"/>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enterpriseai/definition/AI-Artificial-Intelligence" TargetMode="External"/><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10-algorithms-machine-learning-engineers-need-to-know-articl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normAutofit fontScale="90000"/>
          </a:bodyPr>
          <a:lstStyle/>
          <a:p>
            <a:r>
              <a:rPr lang="en-US" dirty="0">
                <a:solidFill>
                  <a:srgbClr val="FF0000"/>
                </a:solidFill>
              </a:rPr>
              <a:t>Presentation</a:t>
            </a:r>
            <a:r>
              <a:rPr lang="en-US" dirty="0"/>
              <a:t> </a:t>
            </a:r>
            <a:r>
              <a:rPr lang="en-US" dirty="0">
                <a:solidFill>
                  <a:srgbClr val="FF0000"/>
                </a:solidFill>
              </a:rPr>
              <a:t>by</a:t>
            </a:r>
            <a:r>
              <a:rPr lang="en-US" dirty="0"/>
              <a:t> </a:t>
            </a:r>
            <a:r>
              <a:rPr lang="en-US" dirty="0">
                <a:solidFill>
                  <a:srgbClr val="FF0000"/>
                </a:solidFill>
              </a:rPr>
              <a:t>team</a:t>
            </a:r>
            <a:r>
              <a:rPr lang="en-US" dirty="0"/>
              <a:t> </a:t>
            </a:r>
            <a:r>
              <a:rPr lang="en-US" dirty="0">
                <a:solidFill>
                  <a:schemeClr val="tx2">
                    <a:lumMod val="50000"/>
                  </a:schemeClr>
                </a:solidFill>
              </a:rPr>
              <a:t>signature</a:t>
            </a:r>
            <a:r>
              <a:rPr lang="en-US" dirty="0"/>
              <a:t> </a:t>
            </a:r>
            <a:r>
              <a:rPr lang="en-US" dirty="0">
                <a:solidFill>
                  <a:schemeClr val="tx2">
                    <a:lumMod val="50000"/>
                  </a:schemeClr>
                </a:solidFill>
              </a:rPr>
              <a:t>artificial</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Team members-Amit Mishra, manish kumar, Koushik </a:t>
            </a:r>
            <a:r>
              <a:rPr lang="en-US" dirty="0" err="1">
                <a:solidFill>
                  <a:schemeClr val="tx2">
                    <a:lumMod val="50000"/>
                  </a:schemeClr>
                </a:solidFill>
              </a:rPr>
              <a:t>chakrabarty</a:t>
            </a:r>
            <a:endParaRPr lang="en-US" dirty="0">
              <a:solidFill>
                <a:schemeClr val="tx2">
                  <a:lumMod val="50000"/>
                </a:schemeClr>
              </a:solidFill>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MOST PREFERRED LANGUAGE TO BEGIN WITH….</a:t>
            </a: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a:xfrm>
            <a:off x="1923218" y="258244"/>
            <a:ext cx="5938836" cy="309201"/>
          </a:xfrm>
        </p:spPr>
        <p:txBody>
          <a:bodyPr/>
          <a:lstStyle/>
          <a:p>
            <a:endParaRPr lang="en-US" dirty="0"/>
          </a:p>
        </p:txBody>
      </p:sp>
      <p:pic>
        <p:nvPicPr>
          <p:cNvPr id="8" name="Content Placeholder 7">
            <a:extLst>
              <a:ext uri="{FF2B5EF4-FFF2-40B4-BE49-F238E27FC236}">
                <a16:creationId xmlns:a16="http://schemas.microsoft.com/office/drawing/2014/main" id="{7D63D226-E0D2-E376-313E-B7C90E440CDA}"/>
              </a:ext>
            </a:extLst>
          </p:cNvPr>
          <p:cNvPicPr>
            <a:picLocks noGrp="1" noChangeAspect="1"/>
          </p:cNvPicPr>
          <p:nvPr>
            <p:ph idx="1"/>
          </p:nvPr>
        </p:nvPicPr>
        <p:blipFill>
          <a:blip r:embed="rId2"/>
          <a:stretch>
            <a:fillRect/>
          </a:stretch>
        </p:blipFill>
        <p:spPr>
          <a:xfrm>
            <a:off x="1553592" y="2018701"/>
            <a:ext cx="7581530" cy="4034779"/>
          </a:xfrm>
        </p:spPr>
      </p:pic>
    </p:spTree>
    <p:extLst>
      <p:ext uri="{BB962C8B-B14F-4D97-AF65-F5344CB8AC3E}">
        <p14:creationId xmlns:p14="http://schemas.microsoft.com/office/powerpoint/2010/main" val="129603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53BEC-EA72-2809-8BB7-A2ECBDEC54E7}"/>
              </a:ext>
            </a:extLst>
          </p:cNvPr>
          <p:cNvSpPr>
            <a:spLocks noGrp="1"/>
          </p:cNvSpPr>
          <p:nvPr>
            <p:ph idx="1"/>
          </p:nvPr>
        </p:nvSpPr>
        <p:spPr/>
        <p:txBody>
          <a:bodyPr/>
          <a:lstStyle/>
          <a:p>
            <a:r>
              <a:rPr lang="en-IN" sz="2400" dirty="0"/>
              <a:t>As seen from the graph ,Python is the most preferred language in learning of ML and Data Science</a:t>
            </a:r>
            <a:r>
              <a:rPr lang="en-IN" dirty="0"/>
              <a:t>.</a:t>
            </a:r>
          </a:p>
          <a:p>
            <a:r>
              <a:rPr lang="en-IN" sz="2400" dirty="0"/>
              <a:t>Also SQL is secondly preferred language after python.</a:t>
            </a:r>
          </a:p>
        </p:txBody>
      </p:sp>
    </p:spTree>
    <p:extLst>
      <p:ext uri="{BB962C8B-B14F-4D97-AF65-F5344CB8AC3E}">
        <p14:creationId xmlns:p14="http://schemas.microsoft.com/office/powerpoint/2010/main" val="395966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flipV="1">
            <a:off x="2624328" y="-146304"/>
            <a:ext cx="2726870" cy="146305"/>
          </a:xfrm>
        </p:spPr>
        <p:txBody>
          <a:bodyPr>
            <a:normAutofit fontScale="25000" lnSpcReduction="20000"/>
          </a:bodyPr>
          <a:lstStyle/>
          <a:p>
            <a:endParaRPr lang="en-IN" sz="5400" u="sng" dirty="0"/>
          </a:p>
        </p:txBody>
      </p:sp>
      <p:pic>
        <p:nvPicPr>
          <p:cNvPr id="4" name="Content Placeholder 3">
            <a:extLst>
              <a:ext uri="{FF2B5EF4-FFF2-40B4-BE49-F238E27FC236}">
                <a16:creationId xmlns:a16="http://schemas.microsoft.com/office/drawing/2014/main" id="{060D92E6-D596-E0EE-114F-281406DEB30E}"/>
              </a:ext>
            </a:extLst>
          </p:cNvPr>
          <p:cNvPicPr>
            <a:picLocks noGrp="1" noChangeAspect="1"/>
          </p:cNvPicPr>
          <p:nvPr>
            <p:ph sz="half" idx="2"/>
          </p:nvPr>
        </p:nvPicPr>
        <p:blipFill>
          <a:blip r:embed="rId3"/>
          <a:stretch>
            <a:fillRect/>
          </a:stretch>
        </p:blipFill>
        <p:spPr>
          <a:xfrm>
            <a:off x="2624328" y="1645920"/>
            <a:ext cx="5934456" cy="4425695"/>
          </a:xfrm>
        </p:spPr>
      </p:pic>
      <p:sp>
        <p:nvSpPr>
          <p:cNvPr id="3" name="Content Placeholder 2">
            <a:extLst>
              <a:ext uri="{FF2B5EF4-FFF2-40B4-BE49-F238E27FC236}">
                <a16:creationId xmlns:a16="http://schemas.microsoft.com/office/drawing/2014/main" id="{844A0819-186C-1436-5223-5307DC24E726}"/>
              </a:ext>
            </a:extLst>
          </p:cNvPr>
          <p:cNvSpPr>
            <a:spLocks noGrp="1"/>
          </p:cNvSpPr>
          <p:nvPr>
            <p:ph sz="quarter" idx="4"/>
          </p:nvPr>
        </p:nvSpPr>
        <p:spPr>
          <a:xfrm>
            <a:off x="-128016" y="452760"/>
            <a:ext cx="11185530" cy="5929751"/>
          </a:xfrm>
        </p:spPr>
        <p:txBody>
          <a:bodyPr>
            <a:normAutofit/>
          </a:bodyPr>
          <a:lstStyle/>
          <a:p>
            <a:pPr lvl="5"/>
            <a:r>
              <a:rPr lang="en-IN" sz="4000" dirty="0"/>
              <a:t>MOST PREFERRED IDEs</a:t>
            </a:r>
            <a:r>
              <a:rPr lang="en-IN" sz="3600" dirty="0"/>
              <a:t>…</a:t>
            </a:r>
          </a:p>
        </p:txBody>
      </p:sp>
    </p:spTree>
    <p:extLst>
      <p:ext uri="{BB962C8B-B14F-4D97-AF65-F5344CB8AC3E}">
        <p14:creationId xmlns:p14="http://schemas.microsoft.com/office/powerpoint/2010/main" val="315230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flipV="1">
            <a:off x="2624328" y="-146304"/>
            <a:ext cx="2726870" cy="146305"/>
          </a:xfrm>
        </p:spPr>
        <p:txBody>
          <a:bodyPr>
            <a:normAutofit fontScale="25000" lnSpcReduction="20000"/>
          </a:bodyPr>
          <a:lstStyle/>
          <a:p>
            <a:endParaRPr lang="en-IN" sz="5400" u="sng" dirty="0"/>
          </a:p>
        </p:txBody>
      </p:sp>
      <p:sp>
        <p:nvSpPr>
          <p:cNvPr id="3" name="Content Placeholder 2">
            <a:extLst>
              <a:ext uri="{FF2B5EF4-FFF2-40B4-BE49-F238E27FC236}">
                <a16:creationId xmlns:a16="http://schemas.microsoft.com/office/drawing/2014/main" id="{844A0819-186C-1436-5223-5307DC24E726}"/>
              </a:ext>
            </a:extLst>
          </p:cNvPr>
          <p:cNvSpPr>
            <a:spLocks noGrp="1"/>
          </p:cNvSpPr>
          <p:nvPr>
            <p:ph sz="quarter" idx="4"/>
          </p:nvPr>
        </p:nvSpPr>
        <p:spPr>
          <a:xfrm>
            <a:off x="-1316736" y="1600201"/>
            <a:ext cx="12374250" cy="3858662"/>
          </a:xfrm>
        </p:spPr>
        <p:txBody>
          <a:bodyPr>
            <a:normAutofit/>
          </a:bodyPr>
          <a:lstStyle/>
          <a:p>
            <a:pPr lvl="5"/>
            <a:r>
              <a:rPr lang="en-IN" sz="3600" dirty="0" err="1"/>
              <a:t>Jupyter</a:t>
            </a:r>
            <a:r>
              <a:rPr lang="en-IN" sz="3600" dirty="0"/>
              <a:t> Notebook is highly preferred IDE in ML and Data Science learning as it includes different features required to show data in different forms.</a:t>
            </a:r>
          </a:p>
          <a:p>
            <a:pPr lvl="5"/>
            <a:r>
              <a:rPr lang="en-IN" sz="3600" dirty="0"/>
              <a:t>VS Code and </a:t>
            </a:r>
            <a:r>
              <a:rPr lang="en-IN" sz="3600" dirty="0" err="1"/>
              <a:t>Pycharm</a:t>
            </a:r>
            <a:r>
              <a:rPr lang="en-IN" sz="3600" dirty="0"/>
              <a:t> may also be used if not </a:t>
            </a:r>
            <a:r>
              <a:rPr lang="en-IN" sz="3600" dirty="0" err="1"/>
              <a:t>Jupyter</a:t>
            </a:r>
            <a:r>
              <a:rPr lang="en-IN" sz="3600" dirty="0"/>
              <a:t> Notebook.</a:t>
            </a:r>
          </a:p>
        </p:txBody>
      </p:sp>
    </p:spTree>
    <p:extLst>
      <p:ext uri="{BB962C8B-B14F-4D97-AF65-F5344CB8AC3E}">
        <p14:creationId xmlns:p14="http://schemas.microsoft.com/office/powerpoint/2010/main" val="410621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Best data visualization libraries …</a:t>
            </a:r>
          </a:p>
        </p:txBody>
      </p:sp>
      <p:pic>
        <p:nvPicPr>
          <p:cNvPr id="10" name="Content Placeholder 9">
            <a:extLst>
              <a:ext uri="{FF2B5EF4-FFF2-40B4-BE49-F238E27FC236}">
                <a16:creationId xmlns:a16="http://schemas.microsoft.com/office/drawing/2014/main" id="{017F4146-AC83-7D6F-1A5A-F26B9AADC537}"/>
              </a:ext>
            </a:extLst>
          </p:cNvPr>
          <p:cNvPicPr>
            <a:picLocks noGrp="1" noChangeAspect="1"/>
          </p:cNvPicPr>
          <p:nvPr>
            <p:ph idx="1"/>
          </p:nvPr>
        </p:nvPicPr>
        <p:blipFill>
          <a:blip r:embed="rId2"/>
          <a:stretch>
            <a:fillRect/>
          </a:stretch>
        </p:blipFill>
        <p:spPr>
          <a:xfrm>
            <a:off x="1664643" y="2018702"/>
            <a:ext cx="7426091" cy="3843137"/>
          </a:xfrm>
        </p:spPr>
      </p:pic>
    </p:spTree>
    <p:extLst>
      <p:ext uri="{BB962C8B-B14F-4D97-AF65-F5344CB8AC3E}">
        <p14:creationId xmlns:p14="http://schemas.microsoft.com/office/powerpoint/2010/main" val="299830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8CDE0-80E5-63CA-37AA-A7958970CD16}"/>
              </a:ext>
            </a:extLst>
          </p:cNvPr>
          <p:cNvSpPr>
            <a:spLocks noGrp="1"/>
          </p:cNvSpPr>
          <p:nvPr>
            <p:ph idx="1"/>
          </p:nvPr>
        </p:nvSpPr>
        <p:spPr/>
        <p:txBody>
          <a:bodyPr>
            <a:normAutofit/>
          </a:bodyPr>
          <a:lstStyle/>
          <a:p>
            <a:r>
              <a:rPr lang="en-IN" sz="2800" dirty="0">
                <a:solidFill>
                  <a:schemeClr val="accent3">
                    <a:lumMod val="75000"/>
                  </a:schemeClr>
                </a:solidFill>
              </a:rPr>
              <a:t>Matplotlib is the best data visualization library and is highly preferred.</a:t>
            </a:r>
          </a:p>
          <a:p>
            <a:r>
              <a:rPr lang="en-IN" sz="2800" dirty="0">
                <a:solidFill>
                  <a:schemeClr val="accent3">
                    <a:lumMod val="75000"/>
                  </a:schemeClr>
                </a:solidFill>
              </a:rPr>
              <a:t>Matplotlib allows users to create numerous and diverse plot types. It can be used in variety of user interfaces such as python scripts, </a:t>
            </a:r>
            <a:r>
              <a:rPr lang="en-IN" sz="2800" dirty="0" err="1">
                <a:solidFill>
                  <a:schemeClr val="accent3">
                    <a:lumMod val="75000"/>
                  </a:schemeClr>
                </a:solidFill>
              </a:rPr>
              <a:t>jupyter</a:t>
            </a:r>
            <a:r>
              <a:rPr lang="en-IN" sz="2800" dirty="0">
                <a:solidFill>
                  <a:schemeClr val="accent3">
                    <a:lumMod val="75000"/>
                  </a:schemeClr>
                </a:solidFill>
              </a:rPr>
              <a:t> notebooks as well as web applications.</a:t>
            </a:r>
          </a:p>
        </p:txBody>
      </p:sp>
    </p:spTree>
    <p:extLst>
      <p:ext uri="{BB962C8B-B14F-4D97-AF65-F5344CB8AC3E}">
        <p14:creationId xmlns:p14="http://schemas.microsoft.com/office/powerpoint/2010/main" val="361844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flipV="1">
            <a:off x="2624328" y="-146304"/>
            <a:ext cx="2726870" cy="146305"/>
          </a:xfrm>
        </p:spPr>
        <p:txBody>
          <a:bodyPr>
            <a:normAutofit fontScale="25000" lnSpcReduction="20000"/>
          </a:bodyPr>
          <a:lstStyle/>
          <a:p>
            <a:endParaRPr lang="en-IN" sz="5400" u="sng" dirty="0"/>
          </a:p>
        </p:txBody>
      </p:sp>
      <p:pic>
        <p:nvPicPr>
          <p:cNvPr id="4" name="Content Placeholder 3">
            <a:extLst>
              <a:ext uri="{FF2B5EF4-FFF2-40B4-BE49-F238E27FC236}">
                <a16:creationId xmlns:a16="http://schemas.microsoft.com/office/drawing/2014/main" id="{F0107B06-1307-0ECE-1EE7-8EDF473C3C77}"/>
              </a:ext>
            </a:extLst>
          </p:cNvPr>
          <p:cNvPicPr>
            <a:picLocks noGrp="1" noChangeAspect="1"/>
          </p:cNvPicPr>
          <p:nvPr>
            <p:ph sz="half" idx="2"/>
          </p:nvPr>
        </p:nvPicPr>
        <p:blipFill>
          <a:blip r:embed="rId3"/>
          <a:stretch>
            <a:fillRect/>
          </a:stretch>
        </p:blipFill>
        <p:spPr>
          <a:xfrm>
            <a:off x="2485748" y="1677880"/>
            <a:ext cx="5566299" cy="4092605"/>
          </a:xfrm>
        </p:spPr>
      </p:pic>
      <p:sp>
        <p:nvSpPr>
          <p:cNvPr id="3" name="Content Placeholder 2">
            <a:extLst>
              <a:ext uri="{FF2B5EF4-FFF2-40B4-BE49-F238E27FC236}">
                <a16:creationId xmlns:a16="http://schemas.microsoft.com/office/drawing/2014/main" id="{844A0819-186C-1436-5223-5307DC24E726}"/>
              </a:ext>
            </a:extLst>
          </p:cNvPr>
          <p:cNvSpPr>
            <a:spLocks noGrp="1"/>
          </p:cNvSpPr>
          <p:nvPr>
            <p:ph sz="quarter" idx="4"/>
          </p:nvPr>
        </p:nvSpPr>
        <p:spPr>
          <a:xfrm>
            <a:off x="-1316736" y="594804"/>
            <a:ext cx="12374250" cy="949911"/>
          </a:xfrm>
        </p:spPr>
        <p:txBody>
          <a:bodyPr>
            <a:normAutofit/>
          </a:bodyPr>
          <a:lstStyle/>
          <a:p>
            <a:pPr lvl="5"/>
            <a:r>
              <a:rPr lang="en-IN" sz="4000" dirty="0"/>
              <a:t>Best Machine learning Frameworks</a:t>
            </a:r>
          </a:p>
        </p:txBody>
      </p:sp>
    </p:spTree>
    <p:extLst>
      <p:ext uri="{BB962C8B-B14F-4D97-AF65-F5344CB8AC3E}">
        <p14:creationId xmlns:p14="http://schemas.microsoft.com/office/powerpoint/2010/main" val="344266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flipV="1">
            <a:off x="2624328" y="-146304"/>
            <a:ext cx="2726870" cy="146305"/>
          </a:xfrm>
        </p:spPr>
        <p:txBody>
          <a:bodyPr>
            <a:normAutofit fontScale="25000" lnSpcReduction="20000"/>
          </a:bodyPr>
          <a:lstStyle/>
          <a:p>
            <a:endParaRPr lang="en-IN" sz="5400" u="sng" dirty="0"/>
          </a:p>
        </p:txBody>
      </p:sp>
      <p:sp>
        <p:nvSpPr>
          <p:cNvPr id="3" name="Content Placeholder 2">
            <a:extLst>
              <a:ext uri="{FF2B5EF4-FFF2-40B4-BE49-F238E27FC236}">
                <a16:creationId xmlns:a16="http://schemas.microsoft.com/office/drawing/2014/main" id="{844A0819-186C-1436-5223-5307DC24E726}"/>
              </a:ext>
            </a:extLst>
          </p:cNvPr>
          <p:cNvSpPr>
            <a:spLocks noGrp="1"/>
          </p:cNvSpPr>
          <p:nvPr>
            <p:ph sz="quarter" idx="4"/>
          </p:nvPr>
        </p:nvSpPr>
        <p:spPr>
          <a:xfrm>
            <a:off x="-1316736" y="1600201"/>
            <a:ext cx="12374250" cy="3858662"/>
          </a:xfrm>
        </p:spPr>
        <p:txBody>
          <a:bodyPr>
            <a:normAutofit/>
          </a:bodyPr>
          <a:lstStyle/>
          <a:p>
            <a:pPr lvl="5"/>
            <a:r>
              <a:rPr lang="en-IN" sz="3600" dirty="0"/>
              <a:t>Scikit-Learn is the most useful and robust library for machine learning in python and is highly preferred.</a:t>
            </a:r>
          </a:p>
          <a:p>
            <a:pPr lvl="5"/>
            <a:r>
              <a:rPr lang="en-IN" sz="3600" dirty="0"/>
              <a:t>TensorFlow is an open-source library developed by Google primarily for deep learning applications.</a:t>
            </a:r>
          </a:p>
        </p:txBody>
      </p:sp>
    </p:spTree>
    <p:extLst>
      <p:ext uri="{BB962C8B-B14F-4D97-AF65-F5344CB8AC3E}">
        <p14:creationId xmlns:p14="http://schemas.microsoft.com/office/powerpoint/2010/main" val="2551031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451579" y="804520"/>
            <a:ext cx="10160413" cy="740196"/>
          </a:xfrm>
        </p:spPr>
        <p:txBody>
          <a:bodyPr>
            <a:normAutofit/>
          </a:bodyPr>
          <a:lstStyle/>
          <a:p>
            <a:r>
              <a:rPr lang="en-US" sz="4400" dirty="0"/>
              <a:t>Best ml model hubs/repositories</a:t>
            </a:r>
          </a:p>
        </p:txBody>
      </p:sp>
      <p:pic>
        <p:nvPicPr>
          <p:cNvPr id="12" name="Content Placeholder 11">
            <a:extLst>
              <a:ext uri="{FF2B5EF4-FFF2-40B4-BE49-F238E27FC236}">
                <a16:creationId xmlns:a16="http://schemas.microsoft.com/office/drawing/2014/main" id="{3432985A-11A4-E7A2-9942-38017E340467}"/>
              </a:ext>
            </a:extLst>
          </p:cNvPr>
          <p:cNvPicPr>
            <a:picLocks noGrp="1" noChangeAspect="1"/>
          </p:cNvPicPr>
          <p:nvPr>
            <p:ph idx="1"/>
          </p:nvPr>
        </p:nvPicPr>
        <p:blipFill>
          <a:blip r:embed="rId2"/>
          <a:stretch>
            <a:fillRect/>
          </a:stretch>
        </p:blipFill>
        <p:spPr>
          <a:xfrm>
            <a:off x="1451579" y="1781792"/>
            <a:ext cx="7178071" cy="4271688"/>
          </a:xfrm>
        </p:spPr>
      </p:pic>
    </p:spTree>
    <p:extLst>
      <p:ext uri="{BB962C8B-B14F-4D97-AF65-F5344CB8AC3E}">
        <p14:creationId xmlns:p14="http://schemas.microsoft.com/office/powerpoint/2010/main" val="298083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normAutofit/>
          </a:bodyPr>
          <a:lstStyle/>
          <a:p>
            <a:r>
              <a:rPr lang="en-US" sz="4400" dirty="0"/>
              <a:t>HIGHLY USED ML ALGORITHMS…</a:t>
            </a:r>
          </a:p>
        </p:txBody>
      </p:sp>
      <p:pic>
        <p:nvPicPr>
          <p:cNvPr id="6" name="Content Placeholder 5">
            <a:extLst>
              <a:ext uri="{FF2B5EF4-FFF2-40B4-BE49-F238E27FC236}">
                <a16:creationId xmlns:a16="http://schemas.microsoft.com/office/drawing/2014/main" id="{915F21DE-249B-B828-6D48-C451D06C4B8B}"/>
              </a:ext>
            </a:extLst>
          </p:cNvPr>
          <p:cNvPicPr>
            <a:picLocks noGrp="1" noChangeAspect="1"/>
          </p:cNvPicPr>
          <p:nvPr>
            <p:ph idx="1"/>
          </p:nvPr>
        </p:nvPicPr>
        <p:blipFill>
          <a:blip r:embed="rId2"/>
          <a:stretch>
            <a:fillRect/>
          </a:stretch>
        </p:blipFill>
        <p:spPr>
          <a:xfrm>
            <a:off x="1225118" y="1917577"/>
            <a:ext cx="8131946" cy="3959440"/>
          </a:xfrm>
        </p:spPr>
      </p:pic>
    </p:spTree>
    <p:extLst>
      <p:ext uri="{BB962C8B-B14F-4D97-AF65-F5344CB8AC3E}">
        <p14:creationId xmlns:p14="http://schemas.microsoft.com/office/powerpoint/2010/main" val="250579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normAutofit/>
          </a:bodyPr>
          <a:lstStyle/>
          <a:p>
            <a:r>
              <a:rPr lang="en-US" sz="4400" u="sng"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564156087"/>
              </p:ext>
            </p:extLst>
          </p:nvPr>
        </p:nvGraphicFramePr>
        <p:xfrm>
          <a:off x="288757" y="2964581"/>
          <a:ext cx="7911966" cy="5332170"/>
        </p:xfrm>
        <a:graphic>
          <a:graphicData uri="http://schemas.openxmlformats.org/drawingml/2006/table">
            <a:tbl>
              <a:tblPr firstRow="1" bandRow="1"/>
              <a:tblGrid>
                <a:gridCol w="7911966">
                  <a:extLst>
                    <a:ext uri="{9D8B030D-6E8A-4147-A177-3AD203B41FA5}">
                      <a16:colId xmlns:a16="http://schemas.microsoft.com/office/drawing/2014/main" val="1563570424"/>
                    </a:ext>
                  </a:extLst>
                </a:gridCol>
              </a:tblGrid>
              <a:tr h="33783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4000" dirty="0">
                          <a:solidFill>
                            <a:srgbClr val="00B050"/>
                          </a:solidFill>
                          <a:latin typeface="+mj-lt"/>
                        </a:rPr>
                        <a:t>Finding the best ways to start in the field of Data Science and Machine Learning (ML) and the ways of staying strong in this field…</a:t>
                      </a:r>
                    </a:p>
                  </a:txBody>
                  <a:tcPr marL="212530" marR="212530">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4884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marL="212530" marR="212530"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4884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marL="212530" marR="212530"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4884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marL="212530" marR="212530"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488443">
                <a:tc>
                  <a:txBody>
                    <a:bodyPr/>
                    <a:lstStyle/>
                    <a:p>
                      <a:pPr marL="0" algn="r" defTabSz="914400" rtl="0" eaLnBrk="1" latinLnBrk="0" hangingPunct="1"/>
                      <a:endParaRPr lang="en-US" sz="1800" kern="1200" dirty="0">
                        <a:solidFill>
                          <a:schemeClr val="tx1"/>
                        </a:solidFill>
                        <a:latin typeface="+mj-lt"/>
                        <a:ea typeface="+mn-ea"/>
                        <a:cs typeface="+mn-cs"/>
                      </a:endParaRPr>
                    </a:p>
                  </a:txBody>
                  <a:tcPr marL="212530" marR="212530"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A0819-186C-1436-5223-5307DC24E726}"/>
              </a:ext>
            </a:extLst>
          </p:cNvPr>
          <p:cNvSpPr>
            <a:spLocks noGrp="1"/>
          </p:cNvSpPr>
          <p:nvPr>
            <p:ph sz="quarter" idx="4"/>
          </p:nvPr>
        </p:nvSpPr>
        <p:spPr>
          <a:xfrm>
            <a:off x="-935736" y="1849053"/>
            <a:ext cx="12374250" cy="4428960"/>
          </a:xfrm>
        </p:spPr>
        <p:txBody>
          <a:bodyPr>
            <a:normAutofit/>
          </a:bodyPr>
          <a:lstStyle/>
          <a:p>
            <a:pPr lvl="5"/>
            <a:r>
              <a:rPr lang="en-IN" sz="2800" dirty="0">
                <a:solidFill>
                  <a:srgbClr val="FFC000"/>
                </a:solidFill>
              </a:rPr>
              <a:t>As seen from the graph it can be said that Linear or Logistic Regression is the most frequently used ML algorithm.</a:t>
            </a:r>
          </a:p>
          <a:p>
            <a:pPr lvl="5"/>
            <a:r>
              <a:rPr lang="en-IN" sz="2800" dirty="0">
                <a:solidFill>
                  <a:srgbClr val="FFC000"/>
                </a:solidFill>
              </a:rPr>
              <a:t>After that decision trees or random forests are also highly used in different fields of ML .</a:t>
            </a:r>
          </a:p>
          <a:p>
            <a:pPr lvl="5"/>
            <a:r>
              <a:rPr lang="en-IN" sz="2800" dirty="0">
                <a:solidFill>
                  <a:srgbClr val="FFC000"/>
                </a:solidFill>
              </a:rPr>
              <a:t>So a beginner should first more focus on the basic understanding of these algorithms that will help them in future to hold a grasp in this field</a:t>
            </a:r>
            <a:r>
              <a:rPr lang="en-IN" sz="2400" dirty="0">
                <a:solidFill>
                  <a:srgbClr val="6699FF"/>
                </a:solidFill>
              </a:rPr>
              <a:t>.</a:t>
            </a:r>
          </a:p>
        </p:txBody>
      </p:sp>
    </p:spTree>
    <p:extLst>
      <p:ext uri="{BB962C8B-B14F-4D97-AF65-F5344CB8AC3E}">
        <p14:creationId xmlns:p14="http://schemas.microsoft.com/office/powerpoint/2010/main" val="2417278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451579" y="804520"/>
            <a:ext cx="10160413" cy="740196"/>
          </a:xfrm>
        </p:spPr>
        <p:txBody>
          <a:bodyPr>
            <a:normAutofit fontScale="90000"/>
          </a:bodyPr>
          <a:lstStyle/>
          <a:p>
            <a:r>
              <a:rPr lang="en-US" sz="4400" dirty="0"/>
              <a:t>Favorite social media sites that report on data science</a:t>
            </a: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a:xfrm>
            <a:off x="1923218" y="258244"/>
            <a:ext cx="5938836" cy="309201"/>
          </a:xfrm>
        </p:spPr>
        <p:txBody>
          <a:bodyPr/>
          <a:lstStyle/>
          <a:p>
            <a:endParaRPr lang="en-US" dirty="0"/>
          </a:p>
        </p:txBody>
      </p:sp>
      <p:pic>
        <p:nvPicPr>
          <p:cNvPr id="14" name="Content Placeholder 13">
            <a:extLst>
              <a:ext uri="{FF2B5EF4-FFF2-40B4-BE49-F238E27FC236}">
                <a16:creationId xmlns:a16="http://schemas.microsoft.com/office/drawing/2014/main" id="{4241BBD1-5A03-0E6F-B39D-A56A1421017D}"/>
              </a:ext>
            </a:extLst>
          </p:cNvPr>
          <p:cNvPicPr>
            <a:picLocks noGrp="1" noChangeAspect="1"/>
          </p:cNvPicPr>
          <p:nvPr>
            <p:ph idx="1"/>
          </p:nvPr>
        </p:nvPicPr>
        <p:blipFill>
          <a:blip r:embed="rId2"/>
          <a:stretch>
            <a:fillRect/>
          </a:stretch>
        </p:blipFill>
        <p:spPr>
          <a:xfrm>
            <a:off x="1451579" y="1781791"/>
            <a:ext cx="7111396" cy="4390409"/>
          </a:xfrm>
        </p:spPr>
      </p:pic>
    </p:spTree>
    <p:extLst>
      <p:ext uri="{BB962C8B-B14F-4D97-AF65-F5344CB8AC3E}">
        <p14:creationId xmlns:p14="http://schemas.microsoft.com/office/powerpoint/2010/main" val="346942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8A709-D627-F4D5-7C58-928A279D87B0}"/>
              </a:ext>
            </a:extLst>
          </p:cNvPr>
          <p:cNvSpPr>
            <a:spLocks noGrp="1"/>
          </p:cNvSpPr>
          <p:nvPr>
            <p:ph idx="1"/>
          </p:nvPr>
        </p:nvSpPr>
        <p:spPr/>
        <p:txBody>
          <a:bodyPr/>
          <a:lstStyle/>
          <a:p>
            <a:r>
              <a:rPr lang="en-IN" sz="2400" dirty="0">
                <a:solidFill>
                  <a:srgbClr val="7030A0"/>
                </a:solidFill>
              </a:rPr>
              <a:t>You tube is the most favourite social media site that report on data science so it should be followed.</a:t>
            </a:r>
          </a:p>
          <a:p>
            <a:r>
              <a:rPr lang="en-IN" sz="2400" dirty="0" err="1">
                <a:solidFill>
                  <a:srgbClr val="7030A0"/>
                </a:solidFill>
              </a:rPr>
              <a:t>Nextly</a:t>
            </a:r>
            <a:r>
              <a:rPr lang="en-IN" sz="2400" dirty="0">
                <a:solidFill>
                  <a:srgbClr val="7030A0"/>
                </a:solidFill>
              </a:rPr>
              <a:t> Kaggle is also one of the favourite sites among ML and data science community. It allows users to collaborate with other users ,find and publish datasets and compete with other data scientists to solve data science challenges.</a:t>
            </a:r>
          </a:p>
          <a:p>
            <a:r>
              <a:rPr lang="en-IN" sz="2400" dirty="0">
                <a:solidFill>
                  <a:srgbClr val="7030A0"/>
                </a:solidFill>
              </a:rPr>
              <a:t>Blogs can also be followed.</a:t>
            </a:r>
          </a:p>
          <a:p>
            <a:pPr marL="0" indent="0">
              <a:buNone/>
            </a:pPr>
            <a:endParaRPr lang="en-IN" dirty="0"/>
          </a:p>
        </p:txBody>
      </p:sp>
    </p:spTree>
    <p:extLst>
      <p:ext uri="{BB962C8B-B14F-4D97-AF65-F5344CB8AC3E}">
        <p14:creationId xmlns:p14="http://schemas.microsoft.com/office/powerpoint/2010/main" val="1322898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451579" y="804520"/>
            <a:ext cx="10160413" cy="740196"/>
          </a:xfrm>
        </p:spPr>
        <p:txBody>
          <a:bodyPr>
            <a:normAutofit/>
          </a:bodyPr>
          <a:lstStyle/>
          <a:p>
            <a:r>
              <a:rPr lang="en-US" sz="4400" u="sng" dirty="0"/>
              <a:t>Key points to be followed</a:t>
            </a:r>
          </a:p>
        </p:txBody>
      </p:sp>
      <p:sp>
        <p:nvSpPr>
          <p:cNvPr id="3" name="Content Placeholder 2">
            <a:extLst>
              <a:ext uri="{FF2B5EF4-FFF2-40B4-BE49-F238E27FC236}">
                <a16:creationId xmlns:a16="http://schemas.microsoft.com/office/drawing/2014/main" id="{B7D0A85E-94CE-678D-7B81-71EBD4C343B7}"/>
              </a:ext>
            </a:extLst>
          </p:cNvPr>
          <p:cNvSpPr>
            <a:spLocks noGrp="1"/>
          </p:cNvSpPr>
          <p:nvPr>
            <p:ph idx="1"/>
          </p:nvPr>
        </p:nvSpPr>
        <p:spPr>
          <a:xfrm>
            <a:off x="885569" y="1709665"/>
            <a:ext cx="10415705" cy="4343815"/>
          </a:xfrm>
        </p:spPr>
        <p:txBody>
          <a:bodyPr/>
          <a:lstStyle/>
          <a:p>
            <a:r>
              <a:rPr lang="en-IN" dirty="0"/>
              <a:t>From all these discussion to begin or staying in the field of Data Science and ML, it can be concluded that one should prefer a Coursera course in beginning to grasp some basics.</a:t>
            </a:r>
          </a:p>
          <a:p>
            <a:r>
              <a:rPr lang="en-IN" dirty="0"/>
              <a:t>Python should be selected as the programming language.</a:t>
            </a:r>
          </a:p>
          <a:p>
            <a:r>
              <a:rPr lang="en-IN" dirty="0" err="1"/>
              <a:t>Jupyter</a:t>
            </a:r>
            <a:r>
              <a:rPr lang="en-IN" dirty="0"/>
              <a:t> Notebook should be </a:t>
            </a:r>
            <a:r>
              <a:rPr lang="en-IN" dirty="0" err="1"/>
              <a:t>choosed</a:t>
            </a:r>
            <a:r>
              <a:rPr lang="en-IN" dirty="0"/>
              <a:t> over other IDEs.</a:t>
            </a:r>
          </a:p>
          <a:p>
            <a:r>
              <a:rPr lang="en-IN" dirty="0"/>
              <a:t>Different video platforms should be used in positive learning.</a:t>
            </a:r>
          </a:p>
          <a:p>
            <a:r>
              <a:rPr lang="en-IN" dirty="0"/>
              <a:t>Algorithms like Linear and Logistic regression should be learnt in deep detail .</a:t>
            </a:r>
          </a:p>
          <a:p>
            <a:r>
              <a:rPr lang="en-IN" dirty="0"/>
              <a:t>Libraries like Matplotlib ,Scikit Learn should be more focussed.</a:t>
            </a:r>
          </a:p>
          <a:p>
            <a:r>
              <a:rPr lang="en-IN" dirty="0"/>
              <a:t>Platforms like Kaggle should be used to practice different ML algorithms on real time datasets.</a:t>
            </a:r>
          </a:p>
          <a:p>
            <a:endParaRPr lang="en-IN" dirty="0"/>
          </a:p>
          <a:p>
            <a:endParaRPr lang="en-IN" dirty="0"/>
          </a:p>
        </p:txBody>
      </p:sp>
    </p:spTree>
    <p:extLst>
      <p:ext uri="{BB962C8B-B14F-4D97-AF65-F5344CB8AC3E}">
        <p14:creationId xmlns:p14="http://schemas.microsoft.com/office/powerpoint/2010/main" val="3589131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451206" y="1472665"/>
            <a:ext cx="5532328" cy="1487432"/>
          </a:xfrm>
        </p:spPr>
        <p:txBody>
          <a:bodyPr>
            <a:normAutofit/>
          </a:bodyPr>
          <a:lstStyle/>
          <a:p>
            <a:r>
              <a:rPr lang="en-US" sz="4400" dirty="0"/>
              <a:t>introduction</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l="360" r="360"/>
          <a:stretch/>
        </p:blipFill>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450329" y="3149330"/>
            <a:ext cx="5524404" cy="2003742"/>
          </a:xfrm>
        </p:spPr>
        <p:txBody>
          <a:bodyPr>
            <a:normAutofit lnSpcReduction="10000"/>
          </a:bodyPr>
          <a:lstStyle/>
          <a:p>
            <a:r>
              <a:rPr lang="en-US" sz="2800" dirty="0"/>
              <a:t>WHAT IS MACHINE LEARNING?</a:t>
            </a:r>
          </a:p>
          <a:p>
            <a:r>
              <a:rPr lang="en-US" b="0" i="0" dirty="0">
                <a:solidFill>
                  <a:srgbClr val="666666"/>
                </a:solidFill>
                <a:effectLst/>
                <a:latin typeface="Arial" panose="020B0604020202020204" pitchFamily="34" charset="0"/>
              </a:rPr>
              <a:t>Machine learning (ML) is a type of artificial intelligence (</a:t>
            </a:r>
            <a:r>
              <a:rPr lang="en-US" b="0" i="0" u="sng" dirty="0">
                <a:solidFill>
                  <a:srgbClr val="007CAD"/>
                </a:solidFill>
                <a:effectLst/>
                <a:latin typeface="Arial" panose="020B0604020202020204" pitchFamily="34" charset="0"/>
                <a:hlinkClick r:id="rId3"/>
              </a:rPr>
              <a:t>AI</a:t>
            </a:r>
            <a:r>
              <a:rPr lang="en-US" b="0" i="0" dirty="0">
                <a:solidFill>
                  <a:srgbClr val="666666"/>
                </a:solidFill>
                <a:effectLst/>
                <a:latin typeface="Arial" panose="020B0604020202020204" pitchFamily="34" charset="0"/>
              </a:rPr>
              <a:t>) that allows software applications to become more accurate at predicting outcomes without being explicitly programmed to do so.</a:t>
            </a:r>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normAutofit fontScale="90000"/>
          </a:bodyPr>
          <a:lstStyle/>
          <a:p>
            <a:r>
              <a:rPr lang="en-US" sz="5300" dirty="0"/>
              <a:t>What is data science?</a:t>
            </a:r>
            <a:br>
              <a:rPr lang="en-US" sz="5300" dirty="0"/>
            </a:br>
            <a:r>
              <a:rPr lang="en-US" sz="2700" b="0" i="0" dirty="0">
                <a:solidFill>
                  <a:srgbClr val="002060"/>
                </a:solidFill>
                <a:effectLst/>
                <a:latin typeface="Roboto" panose="020B0604020202020204" pitchFamily="2" charset="0"/>
              </a:rPr>
              <a:t>Data science is the domain of study that deals with vast volumes of data using modern tools and techniques to find unseen patterns, derive meaningful information, and make business decisions. Data science uses complex </a:t>
            </a:r>
            <a:r>
              <a:rPr lang="en-US" sz="2700" b="0" i="0" u="none" strike="noStrike" dirty="0">
                <a:solidFill>
                  <a:srgbClr val="002060"/>
                </a:solidFill>
                <a:effectLst/>
                <a:latin typeface="Roboto" panose="020B0604020202020204" pitchFamily="2" charset="0"/>
                <a:hlinkClick r:id="rId2" tooltip="machine learning algorithms">
                  <a:extLst>
                    <a:ext uri="{A12FA001-AC4F-418D-AE19-62706E023703}">
                      <ahyp:hlinkClr xmlns:ahyp="http://schemas.microsoft.com/office/drawing/2018/hyperlinkcolor" val="tx"/>
                    </a:ext>
                  </a:extLst>
                </a:hlinkClick>
              </a:rPr>
              <a:t>machine learning algorithms</a:t>
            </a:r>
            <a:r>
              <a:rPr lang="en-US" sz="2700" b="0" i="0" dirty="0">
                <a:solidFill>
                  <a:srgbClr val="002060"/>
                </a:solidFill>
                <a:effectLst/>
                <a:latin typeface="Roboto" panose="020B0604020202020204" pitchFamily="2" charset="0"/>
              </a:rPr>
              <a:t> to build predictive models</a:t>
            </a:r>
            <a:r>
              <a:rPr lang="en-US" b="0" i="0" dirty="0">
                <a:solidFill>
                  <a:srgbClr val="002060"/>
                </a:solidFill>
                <a:effectLst/>
                <a:latin typeface="Roboto" panose="020B0604020202020204" pitchFamily="2" charset="0"/>
              </a:rPr>
              <a:t>.</a:t>
            </a:r>
            <a:endParaRPr lang="en-US" dirty="0">
              <a:solidFill>
                <a:srgbClr val="002060"/>
              </a:solidFill>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RELATION BETWEEN MACHINE LEARNING AND DATA SCIENCE</a:t>
            </a:r>
          </a:p>
        </p:txBody>
      </p:sp>
      <p:pic>
        <p:nvPicPr>
          <p:cNvPr id="10" name="Content Placeholder 9">
            <a:extLst>
              <a:ext uri="{FF2B5EF4-FFF2-40B4-BE49-F238E27FC236}">
                <a16:creationId xmlns:a16="http://schemas.microsoft.com/office/drawing/2014/main" id="{5CBB6F5A-0B7B-AD34-D113-6C4BBA42F011}"/>
              </a:ext>
            </a:extLst>
          </p:cNvPr>
          <p:cNvPicPr>
            <a:picLocks noGrp="1" noChangeAspect="1"/>
          </p:cNvPicPr>
          <p:nvPr>
            <p:ph idx="1"/>
          </p:nvPr>
        </p:nvPicPr>
        <p:blipFill>
          <a:blip r:embed="rId2"/>
          <a:stretch>
            <a:fillRect/>
          </a:stretch>
        </p:blipFill>
        <p:spPr>
          <a:xfrm>
            <a:off x="1896178" y="2098675"/>
            <a:ext cx="7527910" cy="3367088"/>
          </a:xfrm>
        </p:spPr>
      </p:pic>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a:off x="706046" y="0"/>
            <a:ext cx="4645152" cy="801943"/>
          </a:xfrm>
        </p:spPr>
        <p:txBody>
          <a:bodyPr>
            <a:normAutofit fontScale="85000" lnSpcReduction="10000"/>
          </a:bodyPr>
          <a:lstStyle/>
          <a:p>
            <a:r>
              <a:rPr lang="en-IN" sz="5800" u="sng" dirty="0"/>
              <a:t>PATH</a:t>
            </a:r>
            <a:r>
              <a:rPr lang="en-IN" u="sng" dirty="0"/>
              <a:t> </a:t>
            </a:r>
            <a:r>
              <a:rPr lang="en-IN" sz="5800" u="sng" dirty="0"/>
              <a:t>TO</a:t>
            </a:r>
            <a:r>
              <a:rPr lang="en-IN" u="sng" dirty="0"/>
              <a:t> </a:t>
            </a:r>
            <a:r>
              <a:rPr lang="en-IN" sz="5400" u="sng" dirty="0"/>
              <a:t>BEGIN</a:t>
            </a:r>
          </a:p>
        </p:txBody>
      </p:sp>
      <p:sp>
        <p:nvSpPr>
          <p:cNvPr id="11" name="Content Placeholder 10">
            <a:extLst>
              <a:ext uri="{FF2B5EF4-FFF2-40B4-BE49-F238E27FC236}">
                <a16:creationId xmlns:a16="http://schemas.microsoft.com/office/drawing/2014/main" id="{9E2467B4-5AF5-AB5E-905C-090585D442F8}"/>
              </a:ext>
            </a:extLst>
          </p:cNvPr>
          <p:cNvSpPr>
            <a:spLocks noGrp="1"/>
          </p:cNvSpPr>
          <p:nvPr>
            <p:ph sz="half" idx="2"/>
          </p:nvPr>
        </p:nvSpPr>
        <p:spPr>
          <a:xfrm>
            <a:off x="1447191" y="1029903"/>
            <a:ext cx="4645152" cy="644893"/>
          </a:xfrm>
        </p:spPr>
        <p:txBody>
          <a:bodyPr>
            <a:normAutofit/>
          </a:bodyPr>
          <a:lstStyle/>
          <a:p>
            <a:r>
              <a:rPr lang="en-IN" sz="2800" dirty="0"/>
              <a:t>Platforms to start learn with</a:t>
            </a:r>
          </a:p>
        </p:txBody>
      </p:sp>
      <p:pic>
        <p:nvPicPr>
          <p:cNvPr id="17" name="Content Placeholder 16">
            <a:extLst>
              <a:ext uri="{FF2B5EF4-FFF2-40B4-BE49-F238E27FC236}">
                <a16:creationId xmlns:a16="http://schemas.microsoft.com/office/drawing/2014/main" id="{AC9C6F19-6A83-00B8-E4C1-3049F41E33A0}"/>
              </a:ext>
            </a:extLst>
          </p:cNvPr>
          <p:cNvPicPr>
            <a:picLocks noGrp="1" noChangeAspect="1"/>
          </p:cNvPicPr>
          <p:nvPr>
            <p:ph sz="quarter" idx="4"/>
          </p:nvPr>
        </p:nvPicPr>
        <p:blipFill>
          <a:blip r:embed="rId3"/>
          <a:stretch>
            <a:fillRect/>
          </a:stretch>
        </p:blipFill>
        <p:spPr>
          <a:xfrm>
            <a:off x="1366788" y="1553592"/>
            <a:ext cx="8185585" cy="4722080"/>
          </a:xfrm>
        </p:spPr>
      </p:pic>
    </p:spTree>
    <p:extLst>
      <p:ext uri="{BB962C8B-B14F-4D97-AF65-F5344CB8AC3E}">
        <p14:creationId xmlns:p14="http://schemas.microsoft.com/office/powerpoint/2010/main" val="275960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flipV="1">
            <a:off x="2624328" y="-146304"/>
            <a:ext cx="2726870" cy="146305"/>
          </a:xfrm>
        </p:spPr>
        <p:txBody>
          <a:bodyPr>
            <a:normAutofit fontScale="25000" lnSpcReduction="20000"/>
          </a:bodyPr>
          <a:lstStyle/>
          <a:p>
            <a:endParaRPr lang="en-IN" sz="5400" u="sng" dirty="0"/>
          </a:p>
        </p:txBody>
      </p:sp>
      <p:sp>
        <p:nvSpPr>
          <p:cNvPr id="3" name="Content Placeholder 2">
            <a:extLst>
              <a:ext uri="{FF2B5EF4-FFF2-40B4-BE49-F238E27FC236}">
                <a16:creationId xmlns:a16="http://schemas.microsoft.com/office/drawing/2014/main" id="{844A0819-186C-1436-5223-5307DC24E726}"/>
              </a:ext>
            </a:extLst>
          </p:cNvPr>
          <p:cNvSpPr>
            <a:spLocks noGrp="1"/>
          </p:cNvSpPr>
          <p:nvPr>
            <p:ph sz="quarter" idx="4"/>
          </p:nvPr>
        </p:nvSpPr>
        <p:spPr>
          <a:xfrm>
            <a:off x="-1316736" y="1600201"/>
            <a:ext cx="12374250" cy="3858662"/>
          </a:xfrm>
        </p:spPr>
        <p:txBody>
          <a:bodyPr>
            <a:normAutofit/>
          </a:bodyPr>
          <a:lstStyle/>
          <a:p>
            <a:pPr lvl="5"/>
            <a:r>
              <a:rPr lang="en-IN" sz="3600" dirty="0"/>
              <a:t>From the previous given graph the most popular learning platform to begin with is COURSERA. It is very beginner friendly.</a:t>
            </a:r>
          </a:p>
          <a:p>
            <a:pPr lvl="5"/>
            <a:r>
              <a:rPr lang="en-IN" sz="3600" dirty="0"/>
              <a:t>Udemy and University courses may also be </a:t>
            </a:r>
            <a:r>
              <a:rPr lang="en-IN" sz="3600" dirty="0" err="1"/>
              <a:t>prefered</a:t>
            </a:r>
            <a:r>
              <a:rPr lang="en-IN" sz="3600" dirty="0"/>
              <a:t> as seen from the graph</a:t>
            </a:r>
          </a:p>
        </p:txBody>
      </p:sp>
    </p:spTree>
    <p:extLst>
      <p:ext uri="{BB962C8B-B14F-4D97-AF65-F5344CB8AC3E}">
        <p14:creationId xmlns:p14="http://schemas.microsoft.com/office/powerpoint/2010/main" val="380592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flipV="1">
            <a:off x="2624328" y="-146304"/>
            <a:ext cx="2726870" cy="146305"/>
          </a:xfrm>
        </p:spPr>
        <p:txBody>
          <a:bodyPr>
            <a:normAutofit fontScale="25000" lnSpcReduction="20000"/>
          </a:bodyPr>
          <a:lstStyle/>
          <a:p>
            <a:endParaRPr lang="en-IN" sz="5400" u="sng" dirty="0"/>
          </a:p>
        </p:txBody>
      </p:sp>
      <p:sp>
        <p:nvSpPr>
          <p:cNvPr id="11" name="Content Placeholder 10">
            <a:extLst>
              <a:ext uri="{FF2B5EF4-FFF2-40B4-BE49-F238E27FC236}">
                <a16:creationId xmlns:a16="http://schemas.microsoft.com/office/drawing/2014/main" id="{9E2467B4-5AF5-AB5E-905C-090585D442F8}"/>
              </a:ext>
            </a:extLst>
          </p:cNvPr>
          <p:cNvSpPr>
            <a:spLocks noGrp="1"/>
          </p:cNvSpPr>
          <p:nvPr>
            <p:ph sz="half" idx="2"/>
          </p:nvPr>
        </p:nvSpPr>
        <p:spPr>
          <a:xfrm>
            <a:off x="-320040" y="548641"/>
            <a:ext cx="9500616" cy="850496"/>
          </a:xfrm>
        </p:spPr>
        <p:txBody>
          <a:bodyPr>
            <a:noAutofit/>
          </a:bodyPr>
          <a:lstStyle/>
          <a:p>
            <a:pPr lvl="4"/>
            <a:r>
              <a:rPr lang="en-US" sz="2800" dirty="0"/>
              <a:t>What products or platforms find to be most helpful when first started studying data science?</a:t>
            </a:r>
            <a:endParaRPr lang="en-IN" sz="2800" dirty="0"/>
          </a:p>
        </p:txBody>
      </p:sp>
      <p:pic>
        <p:nvPicPr>
          <p:cNvPr id="16" name="Content Placeholder 15">
            <a:extLst>
              <a:ext uri="{FF2B5EF4-FFF2-40B4-BE49-F238E27FC236}">
                <a16:creationId xmlns:a16="http://schemas.microsoft.com/office/drawing/2014/main" id="{D5BFEE26-3F49-C4C7-E60E-CA7EC7F5EAC5}"/>
              </a:ext>
            </a:extLst>
          </p:cNvPr>
          <p:cNvPicPr>
            <a:picLocks noGrp="1" noChangeAspect="1"/>
          </p:cNvPicPr>
          <p:nvPr>
            <p:ph sz="quarter" idx="4"/>
          </p:nvPr>
        </p:nvPicPr>
        <p:blipFill>
          <a:blip r:embed="rId3"/>
          <a:stretch>
            <a:fillRect/>
          </a:stretch>
        </p:blipFill>
        <p:spPr>
          <a:xfrm>
            <a:off x="1314450" y="1927860"/>
            <a:ext cx="7372350" cy="4381499"/>
          </a:xfrm>
        </p:spPr>
      </p:pic>
    </p:spTree>
    <p:extLst>
      <p:ext uri="{BB962C8B-B14F-4D97-AF65-F5344CB8AC3E}">
        <p14:creationId xmlns:p14="http://schemas.microsoft.com/office/powerpoint/2010/main" val="65969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37B3B93-6A4C-B273-99DA-6760DD8637F5}"/>
              </a:ext>
            </a:extLst>
          </p:cNvPr>
          <p:cNvSpPr>
            <a:spLocks noGrp="1"/>
          </p:cNvSpPr>
          <p:nvPr>
            <p:ph type="body" idx="1"/>
          </p:nvPr>
        </p:nvSpPr>
        <p:spPr>
          <a:xfrm flipV="1">
            <a:off x="2624328" y="-146304"/>
            <a:ext cx="2726870" cy="146305"/>
          </a:xfrm>
        </p:spPr>
        <p:txBody>
          <a:bodyPr>
            <a:normAutofit fontScale="25000" lnSpcReduction="20000"/>
          </a:bodyPr>
          <a:lstStyle/>
          <a:p>
            <a:endParaRPr lang="en-IN" sz="5400" u="sng" dirty="0"/>
          </a:p>
        </p:txBody>
      </p:sp>
      <p:sp>
        <p:nvSpPr>
          <p:cNvPr id="3" name="Content Placeholder 2">
            <a:extLst>
              <a:ext uri="{FF2B5EF4-FFF2-40B4-BE49-F238E27FC236}">
                <a16:creationId xmlns:a16="http://schemas.microsoft.com/office/drawing/2014/main" id="{844A0819-186C-1436-5223-5307DC24E726}"/>
              </a:ext>
            </a:extLst>
          </p:cNvPr>
          <p:cNvSpPr>
            <a:spLocks noGrp="1"/>
          </p:cNvSpPr>
          <p:nvPr>
            <p:ph sz="quarter" idx="4"/>
          </p:nvPr>
        </p:nvSpPr>
        <p:spPr>
          <a:xfrm>
            <a:off x="-1316736" y="1600201"/>
            <a:ext cx="12374250" cy="3858662"/>
          </a:xfrm>
        </p:spPr>
        <p:txBody>
          <a:bodyPr>
            <a:normAutofit fontScale="92500" lnSpcReduction="20000"/>
          </a:bodyPr>
          <a:lstStyle/>
          <a:p>
            <a:pPr lvl="5"/>
            <a:r>
              <a:rPr lang="en-IN" sz="3600" dirty="0"/>
              <a:t>As it can be seen from the previous attached graph that the online courses are most useful tool when started studying data science.</a:t>
            </a:r>
          </a:p>
          <a:p>
            <a:pPr lvl="5"/>
            <a:r>
              <a:rPr lang="en-IN" sz="3600" dirty="0"/>
              <a:t>Also video platforms like YouTube are useful to learn from different free available contents and sites like Kaggle are useful to get datasets to practice ML algorithms.</a:t>
            </a:r>
          </a:p>
        </p:txBody>
      </p:sp>
    </p:spTree>
    <p:extLst>
      <p:ext uri="{BB962C8B-B14F-4D97-AF65-F5344CB8AC3E}">
        <p14:creationId xmlns:p14="http://schemas.microsoft.com/office/powerpoint/2010/main" val="37055921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713</TotalTime>
  <Words>689</Words>
  <Application>Microsoft Office PowerPoint</Application>
  <PresentationFormat>Widescreen</PresentationFormat>
  <Paragraphs>56</Paragraphs>
  <Slides>24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Gill Sans MT</vt:lpstr>
      <vt:lpstr>Gill Sans Nova</vt:lpstr>
      <vt:lpstr>Roboto</vt:lpstr>
      <vt:lpstr>Gallery</vt:lpstr>
      <vt:lpstr>Presentation by team signature artificial</vt:lpstr>
      <vt:lpstr>agenda</vt:lpstr>
      <vt:lpstr>introduction</vt:lpstr>
      <vt:lpstr>What is data science? Data science is the domain of study that deals with vast volumes of data using modern tools and techniques to find unseen patterns, derive meaningful information, and make business decisions. Data science uses complex machine learning algorithms to build predictive models.</vt:lpstr>
      <vt:lpstr>RELATION BETWEEN MACHINE LEARNING AND DATA SCIENCE</vt:lpstr>
      <vt:lpstr>PowerPoint Presentation</vt:lpstr>
      <vt:lpstr>PowerPoint Presentation</vt:lpstr>
      <vt:lpstr>PowerPoint Presentation</vt:lpstr>
      <vt:lpstr>PowerPoint Presentation</vt:lpstr>
      <vt:lpstr>MOST PREFERRED LANGUAGE TO BEGIN WITH….</vt:lpstr>
      <vt:lpstr>PowerPoint Presentation</vt:lpstr>
      <vt:lpstr>PowerPoint Presentation</vt:lpstr>
      <vt:lpstr>PowerPoint Presentation</vt:lpstr>
      <vt:lpstr>Best data visualization libraries …</vt:lpstr>
      <vt:lpstr>PowerPoint Presentation</vt:lpstr>
      <vt:lpstr>PowerPoint Presentation</vt:lpstr>
      <vt:lpstr>PowerPoint Presentation</vt:lpstr>
      <vt:lpstr>Best ml model hubs/repositories</vt:lpstr>
      <vt:lpstr>HIGHLY USED ML ALGORITHMS…</vt:lpstr>
      <vt:lpstr>PowerPoint Presentation</vt:lpstr>
      <vt:lpstr>Favorite social media sites that report on data science</vt:lpstr>
      <vt:lpstr>PowerPoint Presentation</vt:lpstr>
      <vt:lpstr>Key points to be followed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team signature artificial</dc:title>
  <dc:creator>manish kumar</dc:creator>
  <cp:lastModifiedBy>manish kumar</cp:lastModifiedBy>
  <cp:revision>3</cp:revision>
  <dcterms:created xsi:type="dcterms:W3CDTF">2022-10-22T22:34:25Z</dcterms:created>
  <dcterms:modified xsi:type="dcterms:W3CDTF">2022-10-23T10:28:19Z</dcterms:modified>
</cp:coreProperties>
</file>