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84" r:id="rId4"/>
    <p:sldId id="285" r:id="rId5"/>
    <p:sldId id="260" r:id="rId6"/>
    <p:sldId id="261" r:id="rId7"/>
    <p:sldId id="262" r:id="rId8"/>
    <p:sldId id="263" r:id="rId9"/>
    <p:sldId id="264" r:id="rId10"/>
    <p:sldId id="286" r:id="rId11"/>
    <p:sldId id="287" r:id="rId12"/>
    <p:sldId id="288" r:id="rId13"/>
    <p:sldId id="289" r:id="rId14"/>
    <p:sldId id="290" r:id="rId15"/>
    <p:sldId id="291" r:id="rId16"/>
    <p:sldId id="270" r:id="rId17"/>
    <p:sldId id="292" r:id="rId18"/>
    <p:sldId id="293" r:id="rId19"/>
    <p:sldId id="294" r:id="rId20"/>
    <p:sldId id="279" r:id="rId21"/>
    <p:sldId id="266"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271" r:id="rId46"/>
    <p:sldId id="31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44:58.952"/>
    </inkml:context>
    <inkml:brush xml:id="br0">
      <inkml:brushProperty name="width" value="0.05292" units="cm"/>
      <inkml:brushProperty name="height" value="0.05292" units="cm"/>
      <inkml:brushProperty name="color" value="#FF0000"/>
    </inkml:brush>
  </inkml:definitions>
  <inkml:trace contextRef="#ctx0" brushRef="#br0">1729 16051 0,'35'-17'281,"1"-19"-265,-1 19 0,0-36-16,71 0 15,-71 18-15,0 17 16,54-52-1,-54 34-15,71-52 16,-71 70-16,-17-17 16,52-18-1,54-17 1,-54 17 0,-17 0-1,-18 18 1,1 17-16,-19-17 15,1 17 1,0 0-16,17 1 31,-17-1-31,-1 18 16,-17-18-16,18 18 16,17-35-1,-17 0 1,17 17-1,0 1 1,-17 17-16,17-36 16,-35 19-16,18 17 15,0-18 1,-1 18-16,1-18 16,-1 18-1,1 0-15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36:29.077"/>
    </inkml:context>
    <inkml:brush xml:id="br0">
      <inkml:brushProperty name="width" value="0.05292" units="cm"/>
      <inkml:brushProperty name="height" value="0.05292" units="cm"/>
      <inkml:brushProperty name="color" value="#FF0000"/>
    </inkml:brush>
  </inkml:definitions>
  <inkml:trace contextRef="#ctx0" brushRef="#br0">2382 15628 0,'35'-35'219,"53"-18"-219,0-18 15,106-105 1,18 17 0,-141 124-16,52-106 15,-88 105-15,1 19 16,34-36-1,-52 53-15,52-53 16,-52 35-16,0 18 16,17-35-1,0 17-15,18 1 16,-35-1 0,17 1-16,18-36 15,0 17 1,17 1-1,-34 0 17,-19 17-32,19 1 15,-19-1-15,1 18 16,-1 0 0,1-18-1,0 1 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41:25.322"/>
    </inkml:context>
    <inkml:brush xml:id="br0">
      <inkml:brushProperty name="width" value="0.05292" units="cm"/>
      <inkml:brushProperty name="height" value="0.05292" units="cm"/>
      <inkml:brushProperty name="color" value="#FF0000"/>
    </inkml:brush>
  </inkml:definitions>
  <inkml:trace contextRef="#ctx0" brushRef="#br0">882 9155 0,'53'-18'203,"141"-88"-203,177-53 16,-19 1 15,-246 105-31,53-18 16,-106 36-16,-18 17 15,18 1 1,-18-1-16,-17 18 16,0 0-16,-1 0 31,1 0-31,0-18 16,-1 1-1,1 17 1,-1 0-1,19-18 1,-19 0 0,1 18-1,0 0 1,-1 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41:55.319"/>
    </inkml:context>
    <inkml:brush xml:id="br0">
      <inkml:brushProperty name="width" value="0.05292" units="cm"/>
      <inkml:brushProperty name="height" value="0.05292" units="cm"/>
      <inkml:brushProperty name="color" value="#FF0000"/>
    </inkml:brush>
  </inkml:definitions>
  <inkml:trace contextRef="#ctx0" brushRef="#br0">1747 6491 0,'35'-35'281,"88"-36"-281,71-17 16,388-177-1,-211 107 1,-283 140-16,0-17 16,-52 17-1,-1 1-15,0 17 16,-17-18-16,-1 0 15,1 18 1,0 0 0,-1 0-1,1 0 1,0 0 0,17-17-1,-18 17 1,19-18-1,17 18 1,-18-18 0,0 1-1,-17 17 1,-1 0 0,1 0-1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49:19.412"/>
    </inkml:context>
    <inkml:brush xml:id="br0">
      <inkml:brushProperty name="width" value="0.05292" units="cm"/>
      <inkml:brushProperty name="height" value="0.05292" units="cm"/>
      <inkml:brushProperty name="color" value="#FF0000"/>
    </inkml:brush>
  </inkml:definitions>
  <inkml:trace contextRef="#ctx0" brushRef="#br0">7726 2064 0,'53'-18'250,"106"-35"-250,352-194 32,706-264-17,-1040 423 1,-160 70 0,1 18-1,0 0 1,-1 0-1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49:38.042"/>
    </inkml:context>
    <inkml:brush xml:id="br0">
      <inkml:brushProperty name="width" value="0.05292" units="cm"/>
      <inkml:brushProperty name="height" value="0.05292" units="cm"/>
      <inkml:brushProperty name="color" value="#FF0000"/>
    </inkml:brush>
  </inkml:definitions>
  <inkml:trace contextRef="#ctx0" brushRef="#br0">1517 1676 0,'88'-18'312,"-35"0"-312,-3986 1 16,8025-18-1,-4004-18 1,-70 53-16,17 0 16,-17-18-1,0 18-15,-1-18 16,18 18-1,-17 0 1,0 0 15,-1 0-15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6T13:24:00.419"/>
    </inkml:context>
    <inkml:brush xml:id="br0">
      <inkml:brushProperty name="width" value="0.05292" units="cm"/>
      <inkml:brushProperty name="height" value="0.05292" units="cm"/>
      <inkml:brushProperty name="color" value="#FF0000"/>
    </inkml:brush>
  </inkml:definitions>
  <inkml:trace contextRef="#ctx0" brushRef="#br0">1164 11060 0,'53'-36'219,"36"-17"-204,34 18-15,-35-35 16,36 17-16,87-36 15,-122 19-15,34 17 16,36-35 0,52 17-1,-87 1 1,-36 52 0,0-17-1,-52 17 1,-1 18 15,-4004-18-15,7991 1-1,-4005 17 1,1 0 0</inkml:trace>
  <inkml:trace contextRef="#ctx0" brushRef="#br0" timeOffset="2313.6384">1288 653 0,'106'-36'218,"194"-87"-202,52 35-16,195-106 16,-388 105-1,-124 89 1,-35-17 0,18 17-1,0 0 1,-1 0-1,1-18 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45:21.472"/>
    </inkml:context>
    <inkml:brush xml:id="br0">
      <inkml:brushProperty name="width" value="0.05292" units="cm"/>
      <inkml:brushProperty name="height" value="0.05292" units="cm"/>
      <inkml:brushProperty name="color" value="#FF0000"/>
    </inkml:brush>
  </inkml:definitions>
  <inkml:trace contextRef="#ctx0" brushRef="#br0">1782 7867 0,'70'-18'219,"-17"1"-204,36-36-15,34 0 16,-17 0 0,53-18-1,-124 54 1,0 17 0,-17-18 15,-1 18-31,1-18 15,0 1-15,-1 17 16,1-18 0,0 1-1,17-1 1,-17 18 0,-1 0-16,1 0 15</inkml:trace>
  <inkml:trace contextRef="#ctx0" brushRef="#br0" timeOffset="34826.4258">6615 11359 0,'35'0'359,"-17"0"-343,17 0-16,0 0 15,36 0 1,0 0 0,17 0-1,-53 0-15,36 0 16,-36 0-1,18 0-15,35 0 32,-18 0-17,-17 0 1,18 0 0,-1 0-1,-17 0 1,-4004 18-1,7991-18 1,-4023 0-16,54 0 16,-54 0-16,19 0 15,-1 0 1,-17 0-16,35 0 16,-18 0-1,-18 0-15,36 0 16,-17 0-16,52-18 15,-18 18 1,-17 0 0,53 0-1,-18-17-15,18 17 16,-53 0-16,18 0 16,17 0-1,-53 0-15,71 0 16,-71 0-16,18 0 15,35 0 1,-17 0-16,17 0 16,-53 0-16,18 0 15,36 0 1,34 0 0,-35 0-1,-35 0 1,-18 0-1,1 0 1,17 17 0,-36-17-16,18 0 15,-17 0 1,0 0-16,17 0 16,-17 0-16,-1 0 15,1 0 1,17 0-1,-17 0 17,-1 0-17,1 0-15,0 0 47,-1 0-31,1 0 15,0 0-15,-1 0-1,1 0 17,-18 18-1,18-18 0,-1 0-15,1 0-1,0 0 251,-1 0-235</inkml:trace>
  <inkml:trace contextRef="#ctx0" brushRef="#br0" timeOffset="36679.833">10266 11377 0,'18'0'266,"17"0"-250,0 0-1,-17 0-15,35 0 16,-35 0 0,-1 0-16,36 0 15,0 0 1,-18 0-16,-17 0 15,17 0 1,1 0-16,16 0 31,-34 0-31,17 0 16,1 0-16,-1 0 16,0 0-1,-17 0-15,35 0 16,-36 0-16,19 0 15,17 0 1,-36 0-16,18 0 16,1 0-16,-19 0 15,36 0 1,-35 0-16,17 0 16,-17 0-1,-1 0-15,19 0 16,-19 0-1,19 0-15,-19 0 16,19 0-16,-19 0 31,19 0-15,-19 0-16,18 0 16,-17 0-16,17 0 15,18 0 1,-17 0-1,-1 0 1,0 0 0,-17 0-16,17 0 15,0 0-15,-17 0 16,0 0 0,-1 0-16,54 0 15,-54 0 1,1 0-16,35 0 15,-35 0 1,35 0 0,-36 0-16,18 0 15,1 0 1,-19 0-16,36 0 16,-35 0-16,0 0 15,-1 0 1,18 0-1,-17 0-15,0 0 16,-1 0-16,1 0 31,0 0-15,-1 0 0,1 0-1,0 0 1,-1 0-1</inkml:trace>
  <inkml:trace contextRef="#ctx0" brushRef="#br0" timeOffset="63176.9798">1994 14587 0,'35'0'266,"0"-17"-266,106-54 15,0 18 1,0 18-1,-105 0-15,70-1 16,-89 36 0,1-17-16,17-1 15,-17 18 1,35-17 0,-53-1-16,17 18 0,1 0 31,0-18-16,-18 1-15,17 17 16,1 0-16,-1 0 31,1 0-15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46:58.579"/>
    </inkml:context>
    <inkml:brush xml:id="br0">
      <inkml:brushProperty name="width" value="0.05292" units="cm"/>
      <inkml:brushProperty name="height" value="0.05292" units="cm"/>
      <inkml:brushProperty name="color" value="#FF0000"/>
    </inkml:brush>
  </inkml:definitions>
  <inkml:trace contextRef="#ctx0" brushRef="#br0">1694 4957 0,'35'0'250,"18"-18"-235,0 18-15,-18-18 16,36-17-1,-36 35-15,18-35 16,0 17-16,-18 18 16,18-53-1,-18 35-15,53-17 16,-52 18-16,-1-1 16,0-17-1,-17 35-15,35-18 16,-36 0 15,1 1-15,0 17-1,-1-18 1,-17 0 0,18 18-16,0 0 15</inkml:trace>
  <inkml:trace contextRef="#ctx0" brushRef="#br0" timeOffset="27470.152">2011 3210 0,'18'0'344,"-1"-17"-328,19-1-16,-1-17 15,18 17 17,35-17-17,-35 0 1,0 17-1,0 0 1,-36 1-16,36-1 16,-35 0-16,17 1 15,18-1 1,-53 0-16,71-17 16,-54 35-16,1-17 15,17 17 1,-17 0-16,0-18 15,-1 18 1,1 0-16,-18-18 16,18 18-16,-1-17 15,1 17 17</inkml:trace>
  <inkml:trace contextRef="#ctx0" brushRef="#br0" timeOffset="192931.5425">2011 10495 0,'35'0'297,"1"0"-297,-36-17 16,35 17-1,18 0 1,-35-18-16,-1 0 16,1 18-16,-1 0 15,1-17 1,0 17-16,-1-18 16,-17 0-1,18 18-15,0-17 16,-1 17-1,1-18 17,0 18-17,-1 0 17,1 0 30,-18-18-46,0 1 31,17 17-47,1-18 15,0 0 1,-1 1 15,1 17-31,0-18 16,17 1-16,-35-1 15,35-17 1,1 17 0,-19 18-1,-17-18 1,18 18-16,17-17 15,-17-1-15,-1 18 16,1-35 0,0 35-1,17-35 1,0 35 0,-17-18-16,17-17 15,-17 35 1,-1-18-16,36-17 15,-17 17 17,-1 18-17,-17-18 1,-1 18-16,1-17 16,-18-1-16,17 18 31,1 0-16</inkml:trace>
  <inkml:trace contextRef="#ctx0" brushRef="#br0" timeOffset="214570.5251">1923 14517 0,'71'0'235,"-19"0"-235,90-53 15,-37 18 1,-69 35-16,17-36 15,-36 36 1,1 0-16,-1-17 16,1 17-16,17-18 31,-17 18-31,0-18 16,-1-17-1,1 18-15,35-1 16,-35 0-16,-1 18 15,1-35 1,35 17 0,-53 1-16,53-1 15,-36 0-15,1 1 16,0-1 0,-1 0-16,18 1 15,-17-1 1,0 18-1,-18-17 1,17 17 15,1 0-15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55:21.094"/>
    </inkml:context>
    <inkml:brush xml:id="br0">
      <inkml:brushProperty name="width" value="0.05292" units="cm"/>
      <inkml:brushProperty name="height" value="0.05292" units="cm"/>
      <inkml:brushProperty name="color" value="#FF0000"/>
    </inkml:brush>
  </inkml:definitions>
  <inkml:trace contextRef="#ctx0" brushRef="#br0">2170 9701 0,'176'-88'250,"54"-53"-250,17 18 15,-159 34 16,-53 89-15,-17-17 0,-1-1-1,1 18 1</inkml:trace>
  <inkml:trace contextRef="#ctx0" brushRef="#br0" timeOffset="2291.8436">7955 12771 0</inkml:trace>
  <inkml:trace contextRef="#ctx0" brushRef="#br0" timeOffset="6138.0105">4481 11042 0,'105'-35'218,"-16"-1"-218,-19 1 16,18 0 0,-35 17-16,35-17 15,-52 17-15,-19 1 16,1 17 0,0-18-16,-1 0 15,19 18-15,-19 0 16,1-17-1,0-1-15,52 0 16,-35 1 0,1-1-16,17 18 15,17-35 1,-35 17 0,1 1-1,-19 17 16,1-18-31,0 0 16,-1 18-16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56:09.331"/>
    </inkml:context>
    <inkml:brush xml:id="br0">
      <inkml:brushProperty name="width" value="0.05292" units="cm"/>
      <inkml:brushProperty name="height" value="0.05292" units="cm"/>
      <inkml:brushProperty name="color" value="#FF0000"/>
    </inkml:brush>
  </inkml:definitions>
  <inkml:trace contextRef="#ctx0" brushRef="#br0">2346 5115 0,'459'-194'203,"299"-176"-187,-140 52-16,105-140 16,-441 281-1,-229 142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56:51.213"/>
    </inkml:context>
    <inkml:brush xml:id="br0">
      <inkml:brushProperty name="width" value="0.05292" units="cm"/>
      <inkml:brushProperty name="height" value="0.05292" units="cm"/>
      <inkml:brushProperty name="color" value="#FF0000"/>
    </inkml:brush>
  </inkml:definitions>
  <inkml:trace contextRef="#ctx0" brushRef="#br0">2364 7038 0,'35'-18'266,"89"-70"-266,-36 18 16,0-1-1,36-35-15,-1-17 16,-88 87-16,18 1 16,-35 0-1,17 17-15,-17-17 16,-1 17-16,1 18 15,17-17 1,-35-1 0,18 0-1,0 18 1,-18-17-16,17 17 16,-17-18-16,18 18 15,0-18 1,-1 18-1,-17-17 1,18 17 15,-1 0-15,1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2:58:56.223"/>
    </inkml:context>
    <inkml:brush xml:id="br0">
      <inkml:brushProperty name="width" value="0.05292" units="cm"/>
      <inkml:brushProperty name="height" value="0.05292" units="cm"/>
      <inkml:brushProperty name="color" value="#FF0000"/>
    </inkml:brush>
  </inkml:definitions>
  <inkml:trace contextRef="#ctx0" brushRef="#br0">2470 2258 0,'35'0'265,"36"-18"-249,34-52 0,-16 34-16,87-70 15,-123 54-15,0 16 16,106-52 0,-124 53-16,106-18 15,-88 18 1,35-18-16,36 0 15,-19 0 1,-69 35 15,-1 1-15,-17-1 0,-1 18-16,19-18 15,-19 18 1</inkml:trace>
  <inkml:trace contextRef="#ctx0" brushRef="#br0" timeOffset="184413.7447">10037 12506 0,'17'0'344,"1"0"-329,0 0-15,-1 0 16,1 0 0,0 0-1,17 0 1,0 0 0,-17 0-1,17 0 1,18 0-1,-35 0 17,-1 0-32,19 0 15,-19 0-15,1 0 16,17 0 0,-17 0-16,17 0 15,-17 0 1,-1 0-16,1 0 15,0 0 1,17 0 0,-17 0-1,-1 0-15,1 0 16,0 0 0,-1 0-1,18 0 1,1 0-1,-1 0 17,0 0-17,-17 0-15,17 0 16,-17 0-16,-1 0 16,54 0-1,-53 0 1,35 0-1,-18 0 1,-18 0-16,1 0 16,17 0-16,-17 0 15,17 0 1,-17 0-16,0 0 16,-1 0-1,18 0 1,1 0-16,-1 0 31,0 0-15,18 0-1,18 0 1,-36 0 0,18 0-1,-18 0 1,1 0-16,-19 0 15,1 0-15,-1 0 16,19 0 0,-19 0-16,19 0 15,-19 0-15,1 0 16,53 0 0,-54 0-16,18 0 15,-17 0 1,17 0-16,1 0 31,-1 0-15,18 0-1,-18 0 1,-17 0-16,17 0 16,-17 0-16,-1 0 15,19 0 1,-19 0-16,1 0 15,-1 0-15,1 0 16,17 0 0,-17 0-1,0 0 1,17 0 0,-17 0-1,-1 0-15,1 0 31,-1 0-31,1 0 32,0 0-32,35 0 15,-36 0-15,1 0 16,0 0 0,-1 0-16,19 0 15,-19 0-15,18 0 16,-17 0-1,0 0-15,17 0 16,-17 0-16,-1-18 16,36 18-1,-35-17-15,52 17 16,-34 0 0,17-18-16,17 18 15,-35 0-15,1 0 16,-19 0-1,19 0-15,-1 0 32,18 0-17,-36 0-15,1 0 16,17 0-16,-17 0 16,0 0-1,-1 0-15,1 0 16,0 0-1,-1 0-15,1 0 16,35 0 0,-36 0-1,54 0 1,-53 0 0,17 0-1,0 0 1,-17 0-1,35 0-15,-36 0 16,1 0 0,0 0-1,17 0 1,-17 0 0,-1 0-1,1 0-15,-1 0 16,1 0-16,0 0 15,-1 0 1,19 0 0,-19 0-1,19 0 1,-19 0 0,1 0-1,17 0 1,0 0-1,-17 0 1,0 0 15,17 0-15,-17 0-16,-1 0 16,1 0 15,0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21:02.297"/>
    </inkml:context>
    <inkml:brush xml:id="br0">
      <inkml:brushProperty name="width" value="0.05292" units="cm"/>
      <inkml:brushProperty name="height" value="0.05292" units="cm"/>
      <inkml:brushProperty name="color" value="#FF0000"/>
    </inkml:brush>
  </inkml:definitions>
  <inkml:trace contextRef="#ctx0" brushRef="#br0">2170 6138 0,'88'-53'250,"-53"18"-234,54-35-16,-1 34 15,18-34 1,-71 34-16,0 19 16,-17-18-16,-1 35 15,19-36 1,-19 36-16,19-35 16,-19 35 15,1 0-16,-18-18-15,18 1 16,-1 17 0,1 0-1,-1 0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5-05T13:32:36.191"/>
    </inkml:context>
    <inkml:brush xml:id="br0">
      <inkml:brushProperty name="width" value="0.05292" units="cm"/>
      <inkml:brushProperty name="height" value="0.05292" units="cm"/>
      <inkml:brushProperty name="color" value="#FF0000"/>
    </inkml:brush>
  </inkml:definitions>
  <inkml:trace contextRef="#ctx0" brushRef="#br0">3987 2593 0,'17'0'250,"19"0"-235,-1-18-15,53-35 16,53-17 0,-70 17-1,-18 35 17,-18-17-17,-17 17-15,-1 1 16,19-1-16,-19 0 15,18 18 1,-17-17 0,0 17-1,-18-18 17,17 18-17</inkml:trace>
  <inkml:trace contextRef="#ctx0" brushRef="#br0" timeOffset="1676.8512">4639 2240 0,'36'0'219,"17"-35"-204,17-18-15,18-18 16,-17 18 0,-1 1-1,-70 34 1,36-17 0,-19 17-16,-17 0 15,53 1 1,-35-1-16,0-17 15,-1 0-15,1 17 16,35 0 0,-53 1-16,17-19 15,1 19-15,-18-1 16,35 0 0,-17 1-1,0-1 1,-1 18-1,-17-17 1,0-1 0,18 0-1,-1 18 1,-17-17 0,18 17-1,0-18 1,-1 18-1,-17-18 1</inkml:trace>
  <inkml:trace contextRef="#ctx0" brushRef="#br0" timeOffset="87821.6208">1641 16475 0,'35'-36'297,"0"19"-297,-17-1 16,17 1-16,18-19 15,-35 36-15,-18-17 16,70-1-1,-52 0-15,17-17 16,-17 17-16,0 1 16,17 17-1,18-36 1,-36 19 0,1-1 15,0 1-31,-1-1 15,1 18-15,0 0 16,-18-18 0,17 18-1,1 0 17,-1-17-1,1-1-16,0 0 1,-1-35 0,1 53-1,-18-17 1,18-1-16,-1-17 16,1 17 15,-18 1 0,18 17 188,-1-18-219,1 18 15,-18-18 1,17 18 0,19-17-1,-1-1 1,-17 18 0,-1-18-1,19 18 1,-19 0-16,19 0 15,-19 0 1,1 0 0,-1 0-16,1 0 15,17 0 1,-17 0 15,0 0-15,-1 0 15,1 0-15,0 0-1</inkml:trace>
  <inkml:trace contextRef="#ctx0" brushRef="#br0" timeOffset="91504.5289">1306 16775 0,'17'0'422,"1"-18"-422,-18 0 16,18 18 0,-1-17-1,1 17 16,-1-18-15,1 18-16,0-18 16,-18 1-1,17-1-15,1 18 16,0-18-16,-1 1 16,1 17-16,-18-18 15,18-17 1,17 0-1,-18 35 1,-17-18 0,18 18-1,0-18-15,-18 1 16,0-1 0,17 18-1,-17-18 1,18 18-16,0-17 31,-1 17-15,1-18-1,0 1 1,-18-1 0,17 18-1,1 0 1,0 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sp>
        <p:nvSpPr>
          <p:cNvPr id="8" name="Footer Placeholder 7"/>
          <p:cNvSpPr>
            <a:spLocks noGrp="1"/>
          </p:cNvSpPr>
          <p:nvPr>
            <p:ph type="ftr" sz="quarter" idx="11"/>
          </p:nvPr>
        </p:nvSpPr>
        <p:spPr>
          <a:xfrm>
            <a:off x="2819400" y="6019800"/>
            <a:ext cx="4953000" cy="365125"/>
          </a:xfrm>
        </p:spPr>
        <p:txBody>
          <a:bodyPr/>
          <a:lstStyle>
            <a:lvl1pPr>
              <a:defRPr sz="1200" b="1"/>
            </a:lvl1pPr>
            <a:extLst/>
          </a:lstStyle>
          <a:p>
            <a:r>
              <a:rPr lang="en-US" smtClean="0"/>
              <a:t>Dr. Harish Kumar B T, Dept. of CSE, BIT, Bangalore</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1"/>
          <p:cNvSpPr txBox="1">
            <a:spLocks/>
          </p:cNvSpPr>
          <p:nvPr userDrawn="1"/>
        </p:nvSpPr>
        <p:spPr>
          <a:xfrm rot="19634114">
            <a:off x="335630" y="3237678"/>
            <a:ext cx="8183880" cy="548640"/>
          </a:xfrm>
          <a:prstGeom prst="rect">
            <a:avLst/>
          </a:prstGeom>
        </p:spPr>
        <p:txBody>
          <a:bodyPr vert="horz" anchor="b">
            <a:noAutofit/>
          </a:bodyPr>
          <a:lstStyle>
            <a:lvl1pPr algn="ctr">
              <a:defRPr sz="1800" baseline="0"/>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Dr. Harish Kumar B T, Dept of CSE, BIT, Bangalore</a:t>
            </a:r>
            <a:endParaRPr kumimoji="0" lang="en-US" sz="18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1"/>
          <p:cNvSpPr>
            <a:spLocks noGrp="1"/>
          </p:cNvSpPr>
          <p:nvPr>
            <p:ph type="title" hasCustomPrompt="1"/>
          </p:nvPr>
        </p:nvSpPr>
        <p:spPr>
          <a:xfrm rot="19634114">
            <a:off x="335630" y="3237678"/>
            <a:ext cx="8183880" cy="548640"/>
          </a:xfrm>
        </p:spPr>
        <p:txBody>
          <a:bodyPr>
            <a:noAutofit/>
          </a:bodyPr>
          <a:lstStyle>
            <a:lvl1pPr algn="ctr">
              <a:defRPr sz="1800" baseline="0"/>
            </a:lvl1pPr>
            <a:extLst/>
          </a:lstStyle>
          <a:p>
            <a:r>
              <a:rPr kumimoji="0" lang="en-US" dirty="0" smtClean="0"/>
              <a:t>Dr. Harish Kumar B T, Dept of CSE, BIT, Bangalore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dirty="0" smtClean="0"/>
              <a:t>Dr. Harish Kumar B T, Dept of CSE, BIT, Bangalore.</a:t>
            </a:r>
          </a:p>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
        <p:nvSpPr>
          <p:cNvPr id="10" name="Title 1"/>
          <p:cNvSpPr txBox="1">
            <a:spLocks/>
          </p:cNvSpPr>
          <p:nvPr userDrawn="1"/>
        </p:nvSpPr>
        <p:spPr>
          <a:xfrm rot="19634114">
            <a:off x="335630" y="3237678"/>
            <a:ext cx="8183880" cy="548640"/>
          </a:xfrm>
          <a:prstGeom prst="rect">
            <a:avLst/>
          </a:prstGeom>
        </p:spPr>
        <p:txBody>
          <a:bodyPr>
            <a:noAutofit/>
          </a:bodyPr>
          <a:lstStyle>
            <a:lvl1pPr algn="ctr">
              <a:defRPr sz="1800" baseline="0"/>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Dr. Harish Kumar B T, Dept of CSE, BIT, Bangalore</a:t>
            </a:r>
            <a:endParaRPr kumimoji="0" lang="en-US" sz="18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shkumarbt@bit-bangalore.edu.in" TargetMode="External"/><Relationship Id="rId2" Type="http://schemas.openxmlformats.org/officeDocument/2006/relationships/hyperlink" Target="mailto:harish.bitcse82@gmail.com/harishkumarbt@bit-bangalore.edu.in" TargetMode="External"/><Relationship Id="rId1" Type="http://schemas.openxmlformats.org/officeDocument/2006/relationships/slideLayout" Target="../slideLayouts/slideLayout1.xml"/><Relationship Id="rId4" Type="http://schemas.openxmlformats.org/officeDocument/2006/relationships/hyperlink" Target="https://sites.google.com/site/harishbitcs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828799"/>
          </a:xfrm>
        </p:spPr>
        <p:txBody>
          <a:bodyPr>
            <a:normAutofit fontScale="90000"/>
          </a:bodyPr>
          <a:lstStyle/>
          <a:p>
            <a:pPr algn="ct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600" dirty="0" smtClean="0">
                <a:solidFill>
                  <a:srgbClr val="C00000"/>
                </a:solidFill>
              </a:rPr>
              <a:t/>
            </a:r>
            <a:br>
              <a:rPr lang="en-US" sz="3600" dirty="0" smtClean="0">
                <a:solidFill>
                  <a:srgbClr val="C00000"/>
                </a:solidFill>
              </a:rPr>
            </a:br>
            <a:r>
              <a:rPr lang="en-US" sz="3100" dirty="0" smtClean="0">
                <a:solidFill>
                  <a:srgbClr val="C00000"/>
                </a:solidFill>
              </a:rPr>
              <a:t>Microcontroller and Embedded Systems</a:t>
            </a:r>
            <a:br>
              <a:rPr lang="en-US" sz="3100" dirty="0" smtClean="0">
                <a:solidFill>
                  <a:srgbClr val="C00000"/>
                </a:solidFill>
              </a:rPr>
            </a:br>
            <a:r>
              <a:rPr lang="en-US" sz="3100" dirty="0" smtClean="0">
                <a:solidFill>
                  <a:srgbClr val="C00000"/>
                </a:solidFill>
              </a:rPr>
              <a:t>18CS44</a:t>
            </a:r>
            <a:endParaRPr lang="en-US" sz="3100" dirty="0">
              <a:solidFill>
                <a:srgbClr val="C00000"/>
              </a:solidFill>
            </a:endParaRPr>
          </a:p>
        </p:txBody>
      </p:sp>
      <p:sp>
        <p:nvSpPr>
          <p:cNvPr id="3" name="Subtitle 2"/>
          <p:cNvSpPr>
            <a:spLocks noGrp="1"/>
          </p:cNvSpPr>
          <p:nvPr>
            <p:ph type="subTitle" idx="1"/>
          </p:nvPr>
        </p:nvSpPr>
        <p:spPr>
          <a:xfrm>
            <a:off x="533400" y="3733800"/>
            <a:ext cx="8153400" cy="2514600"/>
          </a:xfrm>
        </p:spPr>
        <p:txBody>
          <a:bodyPr>
            <a:normAutofit fontScale="92500" lnSpcReduction="10000"/>
          </a:bodyPr>
          <a:lstStyle/>
          <a:p>
            <a:pPr algn="ctr"/>
            <a:endParaRPr lang="en-US" dirty="0" smtClean="0">
              <a:solidFill>
                <a:srgbClr val="002060"/>
              </a:solidFill>
            </a:endParaRPr>
          </a:p>
          <a:p>
            <a:pPr algn="ctr"/>
            <a:r>
              <a:rPr lang="en-US" b="1" dirty="0" smtClean="0">
                <a:solidFill>
                  <a:srgbClr val="002060"/>
                </a:solidFill>
              </a:rPr>
              <a:t> </a:t>
            </a:r>
          </a:p>
          <a:p>
            <a:pPr algn="ctr"/>
            <a:endParaRPr lang="en-US" b="1" dirty="0" smtClean="0">
              <a:solidFill>
                <a:srgbClr val="002060"/>
              </a:solidFill>
            </a:endParaRPr>
          </a:p>
          <a:p>
            <a:pPr algn="ctr"/>
            <a:r>
              <a:rPr lang="en-US" sz="2400" b="1" dirty="0" smtClean="0">
                <a:solidFill>
                  <a:srgbClr val="002060"/>
                </a:solidFill>
              </a:rPr>
              <a:t>Dr. Harish Kumar B T, </a:t>
            </a:r>
            <a:r>
              <a:rPr lang="en-US" sz="1600" b="1" dirty="0" smtClean="0">
                <a:solidFill>
                  <a:srgbClr val="002060"/>
                </a:solidFill>
              </a:rPr>
              <a:t>B.E., </a:t>
            </a:r>
            <a:r>
              <a:rPr lang="en-US" sz="1600" b="1" dirty="0" err="1" smtClean="0">
                <a:solidFill>
                  <a:srgbClr val="002060"/>
                </a:solidFill>
              </a:rPr>
              <a:t>M.Tech</a:t>
            </a:r>
            <a:r>
              <a:rPr lang="en-US" sz="1600" b="1" dirty="0" smtClean="0">
                <a:solidFill>
                  <a:srgbClr val="002060"/>
                </a:solidFill>
              </a:rPr>
              <a:t>., </a:t>
            </a:r>
            <a:r>
              <a:rPr lang="en-US" sz="1600" b="1" dirty="0" err="1" smtClean="0">
                <a:solidFill>
                  <a:srgbClr val="002060"/>
                </a:solidFill>
              </a:rPr>
              <a:t>Ph.D</a:t>
            </a:r>
            <a:endParaRPr lang="en-US" sz="2400" b="1" dirty="0" smtClean="0">
              <a:solidFill>
                <a:srgbClr val="002060"/>
              </a:solidFill>
            </a:endParaRPr>
          </a:p>
          <a:p>
            <a:pPr algn="ctr"/>
            <a:r>
              <a:rPr lang="en-US" sz="2400" b="1" dirty="0" smtClean="0">
                <a:solidFill>
                  <a:srgbClr val="002060"/>
                </a:solidFill>
              </a:rPr>
              <a:t>Assistant Professor, CSE, BIT</a:t>
            </a:r>
          </a:p>
          <a:p>
            <a:pPr algn="ctr"/>
            <a:endParaRPr lang="en-US" sz="2400" b="1" dirty="0" smtClean="0">
              <a:solidFill>
                <a:srgbClr val="002060"/>
              </a:solidFill>
            </a:endParaRPr>
          </a:p>
          <a:p>
            <a:pPr algn="l"/>
            <a:r>
              <a:rPr lang="en-US" sz="2400" b="1" dirty="0" smtClean="0">
                <a:solidFill>
                  <a:srgbClr val="002060"/>
                </a:solidFill>
              </a:rPr>
              <a:t>Email: </a:t>
            </a:r>
            <a:r>
              <a:rPr lang="en-US" sz="1500" b="1" dirty="0" smtClean="0">
                <a:solidFill>
                  <a:srgbClr val="002060"/>
                </a:solidFill>
                <a:hlinkClick r:id="rId2"/>
              </a:rPr>
              <a:t>harish.bitcse82@gmail.com, </a:t>
            </a:r>
            <a:r>
              <a:rPr lang="en-US" sz="1500" b="1" dirty="0" smtClean="0">
                <a:solidFill>
                  <a:srgbClr val="002060"/>
                </a:solidFill>
                <a:hlinkClick r:id="rId3"/>
              </a:rPr>
              <a:t>harishkumarbt@bit-bangalore.edu.in</a:t>
            </a:r>
            <a:endParaRPr lang="en-US" sz="1500" b="1" dirty="0" smtClean="0">
              <a:solidFill>
                <a:srgbClr val="002060"/>
              </a:solidFill>
            </a:endParaRPr>
          </a:p>
          <a:p>
            <a:pPr algn="l"/>
            <a:r>
              <a:rPr lang="en-US" sz="2400" b="1" dirty="0" smtClean="0">
                <a:solidFill>
                  <a:srgbClr val="002060"/>
                </a:solidFill>
              </a:rPr>
              <a:t>Website: </a:t>
            </a:r>
            <a:r>
              <a:rPr lang="en-US" sz="2400" dirty="0" smtClean="0">
                <a:hlinkClick r:id="rId4"/>
              </a:rPr>
              <a:t>https://sites.google.com/site/harishbitcse</a:t>
            </a:r>
            <a:endParaRPr lang="en-US" sz="2400" b="1" dirty="0" smtClean="0">
              <a:solidFill>
                <a:srgbClr val="002060"/>
              </a:solidFill>
            </a:endParaRPr>
          </a:p>
          <a:p>
            <a:pPr algn="l"/>
            <a:endParaRPr lang="en-US" sz="15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533400"/>
            <a:ext cx="4261103" cy="461665"/>
          </a:xfrm>
          <a:prstGeom prst="rect">
            <a:avLst/>
          </a:prstGeom>
        </p:spPr>
        <p:txBody>
          <a:bodyPr wrap="none">
            <a:spAutoFit/>
          </a:bodyPr>
          <a:lstStyle/>
          <a:p>
            <a:r>
              <a:rPr lang="en-US" sz="2400" b="1" dirty="0" smtClean="0">
                <a:latin typeface="Book Antiqua" pitchFamily="18" charset="0"/>
              </a:rPr>
              <a:t>The RISC design philosophy</a:t>
            </a:r>
            <a:endParaRPr lang="en-US" sz="2400" dirty="0">
              <a:latin typeface="Book Antiqua" pitchFamily="18" charset="0"/>
            </a:endParaRPr>
          </a:p>
        </p:txBody>
      </p:sp>
      <p:sp>
        <p:nvSpPr>
          <p:cNvPr id="3" name="Rectangle 2"/>
          <p:cNvSpPr/>
          <p:nvPr/>
        </p:nvSpPr>
        <p:spPr>
          <a:xfrm>
            <a:off x="609600" y="838200"/>
            <a:ext cx="8077200" cy="5755422"/>
          </a:xfrm>
          <a:prstGeom prst="rect">
            <a:avLst/>
          </a:prstGeom>
        </p:spPr>
        <p:txBody>
          <a:bodyPr wrap="square">
            <a:spAutoFit/>
          </a:bodyPr>
          <a:lstStyle/>
          <a:p>
            <a:pPr marL="457200" indent="-457200" algn="just">
              <a:buFont typeface="Wingdings" pitchFamily="2" charset="2"/>
              <a:buChar char="q"/>
            </a:pPr>
            <a:r>
              <a:rPr lang="en-US" sz="2000" dirty="0" smtClean="0">
                <a:latin typeface="Book Antiqua" pitchFamily="18" charset="0"/>
              </a:rPr>
              <a:t> The ARM processors uses a RISC architecture.</a:t>
            </a:r>
          </a:p>
          <a:p>
            <a:pPr marL="457200" indent="-457200" algn="just">
              <a:buFont typeface="Wingdings" pitchFamily="2" charset="2"/>
              <a:buChar char="q"/>
            </a:pPr>
            <a:endParaRPr lang="en-US" sz="2000" dirty="0" smtClean="0">
              <a:latin typeface="Book Antiqua" pitchFamily="18" charset="0"/>
            </a:endParaRPr>
          </a:p>
          <a:p>
            <a:pPr marL="457200" indent="-457200" algn="just">
              <a:buFont typeface="Wingdings" pitchFamily="2" charset="2"/>
              <a:buChar char="q"/>
            </a:pPr>
            <a:r>
              <a:rPr lang="en-US" sz="2000" dirty="0" smtClean="0">
                <a:latin typeface="Book Antiqua" pitchFamily="18" charset="0"/>
              </a:rPr>
              <a:t> RICS-Reduced Instruction Set Computing</a:t>
            </a:r>
          </a:p>
          <a:p>
            <a:pPr marL="457200" indent="-457200" algn="just"/>
            <a:endParaRPr lang="en-US" sz="2400" b="1" dirty="0" smtClean="0">
              <a:latin typeface="Book Antiqua" pitchFamily="18" charset="0"/>
            </a:endParaRPr>
          </a:p>
          <a:p>
            <a:pPr marL="457200" indent="-457200" algn="just"/>
            <a:r>
              <a:rPr lang="en-US" sz="2400" b="1" dirty="0" smtClean="0">
                <a:latin typeface="Book Antiqua" pitchFamily="18" charset="0"/>
              </a:rPr>
              <a:t>Instructions:</a:t>
            </a:r>
          </a:p>
          <a:p>
            <a:pPr marL="457200" indent="-457200" algn="just">
              <a:buFont typeface="Wingdings" pitchFamily="2" charset="2"/>
              <a:buChar char="q"/>
            </a:pPr>
            <a:r>
              <a:rPr lang="en-US" sz="2000" dirty="0" smtClean="0">
                <a:latin typeface="Book Antiqua" pitchFamily="18" charset="0"/>
              </a:rPr>
              <a:t> RISC is a design philosophy aims to provide few simple but powerful instructions that execute within a single clock cycle.</a:t>
            </a:r>
          </a:p>
          <a:p>
            <a:pPr marL="457200" indent="-457200" algn="just">
              <a:buFont typeface="Wingdings" pitchFamily="2" charset="2"/>
              <a:buChar char="q"/>
            </a:pPr>
            <a:endParaRPr lang="en-US" sz="2000" dirty="0" smtClean="0">
              <a:latin typeface="Book Antiqua" pitchFamily="18" charset="0"/>
            </a:endParaRPr>
          </a:p>
          <a:p>
            <a:pPr marL="457200" indent="-457200" algn="just">
              <a:buFont typeface="Wingdings" pitchFamily="2" charset="2"/>
              <a:buChar char="q"/>
            </a:pPr>
            <a:r>
              <a:rPr lang="en-US" sz="2000" dirty="0" smtClean="0">
                <a:latin typeface="Book Antiqua" pitchFamily="18" charset="0"/>
              </a:rPr>
              <a:t> The RISC philosophy aims to reduce the complexity of instructions performed by the hardware because it is easier to provide greater flexibility and intelligence in software rather than hardware. </a:t>
            </a:r>
          </a:p>
          <a:p>
            <a:pPr marL="457200" indent="-457200" algn="just">
              <a:buFont typeface="Wingdings" pitchFamily="2" charset="2"/>
              <a:buChar char="q"/>
            </a:pPr>
            <a:endParaRPr lang="en-US" sz="2000" dirty="0" smtClean="0">
              <a:latin typeface="Book Antiqua" pitchFamily="18" charset="0"/>
            </a:endParaRPr>
          </a:p>
          <a:p>
            <a:pPr marL="457200" indent="-457200" algn="just">
              <a:buFont typeface="Wingdings" pitchFamily="2" charset="2"/>
              <a:buChar char="q"/>
            </a:pPr>
            <a:r>
              <a:rPr lang="en-US" sz="2000" dirty="0" smtClean="0">
                <a:latin typeface="Book Antiqua" pitchFamily="18" charset="0"/>
              </a:rPr>
              <a:t> RISC design places greater burden/load on the compiler.</a:t>
            </a:r>
          </a:p>
          <a:p>
            <a:pPr marL="457200" indent="-457200" algn="just">
              <a:buFont typeface="Wingdings" pitchFamily="2" charset="2"/>
              <a:buChar char="q"/>
            </a:pPr>
            <a:endParaRPr lang="en-US" sz="2000" dirty="0" smtClean="0">
              <a:latin typeface="Book Antiqua" pitchFamily="18" charset="0"/>
            </a:endParaRPr>
          </a:p>
          <a:p>
            <a:pPr marL="457200" indent="-457200" algn="just">
              <a:buFont typeface="Wingdings" pitchFamily="2" charset="2"/>
              <a:buChar char="q"/>
            </a:pPr>
            <a:r>
              <a:rPr lang="en-US" sz="2000" dirty="0" smtClean="0">
                <a:latin typeface="Book Antiqua" pitchFamily="18" charset="0"/>
              </a:rPr>
              <a:t> Traditional complex instruction set computer (CISC) relies more on the hardware (processor) for instruction functionality, as CISC instructions are more complicated.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09840" y="1009800"/>
              <a:ext cx="520920" cy="4216680"/>
            </p14:xfrm>
          </p:contentPart>
        </mc:Choice>
        <mc:Fallback xmlns="">
          <p:pic>
            <p:nvPicPr>
              <p:cNvPr id="4" name="Ink 3"/>
              <p:cNvPicPr/>
              <p:nvPr/>
            </p:nvPicPr>
            <p:blipFill>
              <a:blip r:embed="rId3"/>
              <a:stretch>
                <a:fillRect/>
              </a:stretch>
            </p:blipFill>
            <p:spPr>
              <a:xfrm>
                <a:off x="600480" y="1000440"/>
                <a:ext cx="539640" cy="42354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762000"/>
            <a:ext cx="7364061"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620000" cy="5509200"/>
          </a:xfrm>
          <a:prstGeom prst="rect">
            <a:avLst/>
          </a:prstGeom>
        </p:spPr>
        <p:txBody>
          <a:bodyPr wrap="square">
            <a:spAutoFit/>
          </a:bodyPr>
          <a:lstStyle/>
          <a:p>
            <a:pPr algn="just"/>
            <a:r>
              <a:rPr lang="en-US" sz="3200" b="1" dirty="0" smtClean="0">
                <a:latin typeface="Book Antiqua" pitchFamily="18" charset="0"/>
              </a:rPr>
              <a:t>Pipelining:</a:t>
            </a:r>
          </a:p>
          <a:p>
            <a:pPr algn="just"/>
            <a:endParaRPr lang="en-US" sz="3200" b="1" i="1" dirty="0" smtClean="0">
              <a:latin typeface="Book Antiqua" pitchFamily="18" charset="0"/>
            </a:endParaRPr>
          </a:p>
          <a:p>
            <a:pPr algn="just">
              <a:buFont typeface="Wingdings" pitchFamily="2" charset="2"/>
              <a:buChar char="q"/>
            </a:pPr>
            <a:r>
              <a:rPr lang="en-US" i="1" dirty="0" smtClean="0"/>
              <a:t> Instruction execution is done in pipelined fashion</a:t>
            </a:r>
          </a:p>
          <a:p>
            <a:pPr algn="just">
              <a:buFont typeface="Wingdings" pitchFamily="2" charset="2"/>
              <a:buChar char="q"/>
            </a:pPr>
            <a:endParaRPr lang="en-US" i="1" dirty="0" smtClean="0"/>
          </a:p>
          <a:p>
            <a:pPr algn="just">
              <a:buFont typeface="Wingdings" pitchFamily="2" charset="2"/>
              <a:buChar char="q"/>
            </a:pPr>
            <a:r>
              <a:rPr lang="en-US" dirty="0" smtClean="0"/>
              <a:t> Ideal pipeline stage clock cycle is 1 to have maximum throughput. </a:t>
            </a:r>
          </a:p>
          <a:p>
            <a:pPr algn="just">
              <a:buFont typeface="Wingdings" pitchFamily="2" charset="2"/>
              <a:buChar char="q"/>
            </a:pPr>
            <a:endParaRPr lang="en-US" dirty="0" smtClean="0"/>
          </a:p>
          <a:p>
            <a:pPr algn="just">
              <a:buFont typeface="Wingdings" pitchFamily="2" charset="2"/>
              <a:buChar char="q"/>
            </a:pPr>
            <a:r>
              <a:rPr lang="en-US" dirty="0" smtClean="0"/>
              <a:t>Instructions are executed in pipeline stages.</a:t>
            </a:r>
          </a:p>
          <a:p>
            <a:pPr algn="just"/>
            <a:endParaRPr lang="en-US" dirty="0" smtClean="0"/>
          </a:p>
          <a:p>
            <a:pPr algn="just"/>
            <a:r>
              <a:rPr lang="en-US" dirty="0" smtClean="0"/>
              <a:t>	ARM7 is a 3 stage pipelined processor</a:t>
            </a:r>
          </a:p>
          <a:p>
            <a:pPr algn="just"/>
            <a:endParaRPr lang="en-US" dirty="0" smtClean="0"/>
          </a:p>
          <a:p>
            <a:pPr algn="just"/>
            <a:r>
              <a:rPr lang="en-US" dirty="0" smtClean="0"/>
              <a:t>	First stage 	– fetches the instruction</a:t>
            </a:r>
          </a:p>
          <a:p>
            <a:pPr algn="just"/>
            <a:r>
              <a:rPr lang="en-US" dirty="0" smtClean="0"/>
              <a:t>	Second Stage	- Decodes the instruction and fetches 					the operands</a:t>
            </a:r>
          </a:p>
          <a:p>
            <a:pPr algn="just"/>
            <a:r>
              <a:rPr lang="en-US" dirty="0" smtClean="0"/>
              <a:t>	Third Stage	- Executes the instruction and stores 					the result</a:t>
            </a:r>
          </a:p>
          <a:p>
            <a:pPr algn="just"/>
            <a:r>
              <a:rPr lang="en-US" dirty="0" smtClean="0"/>
              <a:t>		</a:t>
            </a:r>
          </a:p>
          <a:p>
            <a:pPr algn="just">
              <a:buFont typeface="Wingdings" pitchFamily="2" charset="2"/>
              <a:buChar char="q"/>
            </a:pPr>
            <a:endParaRPr lang="en-US" dirty="0" smtClean="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81200" y="3321000"/>
              <a:ext cx="2082960" cy="1276920"/>
            </p14:xfrm>
          </p:contentPart>
        </mc:Choice>
        <mc:Fallback xmlns="">
          <p:pic>
            <p:nvPicPr>
              <p:cNvPr id="3" name="Ink 2"/>
              <p:cNvPicPr/>
              <p:nvPr/>
            </p:nvPicPr>
            <p:blipFill>
              <a:blip r:embed="rId3"/>
              <a:stretch>
                <a:fillRect/>
              </a:stretch>
            </p:blipFill>
            <p:spPr>
              <a:xfrm>
                <a:off x="771840" y="3311640"/>
                <a:ext cx="2101680" cy="129564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620000" cy="3908762"/>
          </a:xfrm>
          <a:prstGeom prst="rect">
            <a:avLst/>
          </a:prstGeom>
        </p:spPr>
        <p:txBody>
          <a:bodyPr wrap="square">
            <a:spAutoFit/>
          </a:bodyPr>
          <a:lstStyle/>
          <a:p>
            <a:pPr algn="just"/>
            <a:r>
              <a:rPr lang="en-US" sz="3200" b="1" dirty="0" smtClean="0">
                <a:latin typeface="Book Antiqua" pitchFamily="18" charset="0"/>
              </a:rPr>
              <a:t>Registers:</a:t>
            </a:r>
          </a:p>
          <a:p>
            <a:pPr algn="just"/>
            <a:endParaRPr lang="en-US" dirty="0" smtClean="0"/>
          </a:p>
          <a:p>
            <a:pPr algn="just">
              <a:buFont typeface="Wingdings" pitchFamily="2" charset="2"/>
              <a:buChar char="q"/>
            </a:pPr>
            <a:r>
              <a:rPr lang="en-US" sz="2000" dirty="0" smtClean="0">
                <a:latin typeface="Book Antiqua" pitchFamily="18" charset="0"/>
              </a:rPr>
              <a:t> RISC machines have a large general-purpose register set.</a:t>
            </a:r>
          </a:p>
          <a:p>
            <a:pPr algn="just">
              <a:buFont typeface="Wingdings" pitchFamily="2" charset="2"/>
              <a:buChar char="q"/>
            </a:pPr>
            <a:endParaRPr lang="en-US" sz="2000" dirty="0" smtClean="0">
              <a:latin typeface="Book Antiqua" pitchFamily="18" charset="0"/>
            </a:endParaRPr>
          </a:p>
          <a:p>
            <a:pPr algn="just">
              <a:buFont typeface="Wingdings" pitchFamily="2" charset="2"/>
              <a:buChar char="q"/>
            </a:pPr>
            <a:r>
              <a:rPr lang="en-US" sz="2000" dirty="0" smtClean="0">
                <a:latin typeface="Book Antiqua" pitchFamily="18" charset="0"/>
              </a:rPr>
              <a:t> Any register can contain either data or an address.</a:t>
            </a:r>
          </a:p>
          <a:p>
            <a:pPr algn="just">
              <a:buFont typeface="Wingdings" pitchFamily="2" charset="2"/>
              <a:buChar char="q"/>
            </a:pPr>
            <a:endParaRPr lang="en-US" sz="2000" dirty="0" smtClean="0">
              <a:latin typeface="Book Antiqua" pitchFamily="18" charset="0"/>
            </a:endParaRPr>
          </a:p>
          <a:p>
            <a:pPr algn="just">
              <a:buFont typeface="Wingdings" pitchFamily="2" charset="2"/>
              <a:buChar char="q"/>
            </a:pPr>
            <a:r>
              <a:rPr lang="en-US" sz="2000" dirty="0" smtClean="0">
                <a:latin typeface="Book Antiqua" pitchFamily="18" charset="0"/>
              </a:rPr>
              <a:t> Registers act as the fast local memory store for all data processing operations. </a:t>
            </a:r>
          </a:p>
          <a:p>
            <a:pPr algn="just">
              <a:buFont typeface="Wingdings" pitchFamily="2" charset="2"/>
              <a:buChar char="q"/>
            </a:pPr>
            <a:endParaRPr lang="en-US" sz="2000" dirty="0" smtClean="0">
              <a:latin typeface="Book Antiqua" pitchFamily="18" charset="0"/>
            </a:endParaRPr>
          </a:p>
          <a:p>
            <a:pPr algn="just">
              <a:buFont typeface="Wingdings" pitchFamily="2" charset="2"/>
              <a:buChar char="q"/>
            </a:pPr>
            <a:r>
              <a:rPr lang="en-US" sz="2000" dirty="0" smtClean="0">
                <a:latin typeface="Book Antiqua" pitchFamily="18" charset="0"/>
              </a:rPr>
              <a:t> In contrast, CISC processors have dedicated registers for specific purposes. 		</a:t>
            </a:r>
          </a:p>
          <a:p>
            <a:pPr algn="just">
              <a:buFont typeface="Wingdings" pitchFamily="2" charset="2"/>
              <a:buChar char="q"/>
            </a:pPr>
            <a:endParaRPr lang="en-US" dirty="0" smtClean="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844560" y="1282680"/>
              <a:ext cx="1041840" cy="559080"/>
            </p14:xfrm>
          </p:contentPart>
        </mc:Choice>
        <mc:Fallback xmlns="">
          <p:pic>
            <p:nvPicPr>
              <p:cNvPr id="3" name="Ink 2"/>
              <p:cNvPicPr/>
              <p:nvPr/>
            </p:nvPicPr>
            <p:blipFill>
              <a:blip r:embed="rId3"/>
              <a:stretch>
                <a:fillRect/>
              </a:stretch>
            </p:blipFill>
            <p:spPr>
              <a:xfrm>
                <a:off x="835200" y="1273320"/>
                <a:ext cx="1060560" cy="57780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7620000" cy="4924425"/>
          </a:xfrm>
          <a:prstGeom prst="rect">
            <a:avLst/>
          </a:prstGeom>
        </p:spPr>
        <p:txBody>
          <a:bodyPr wrap="square">
            <a:spAutoFit/>
          </a:bodyPr>
          <a:lstStyle/>
          <a:p>
            <a:pPr algn="just"/>
            <a:r>
              <a:rPr lang="en-US" sz="3200" dirty="0" smtClean="0">
                <a:latin typeface="Book Antiqua" pitchFamily="18" charset="0"/>
              </a:rPr>
              <a:t>Load-store architecture:</a:t>
            </a:r>
            <a:endParaRPr lang="en-US" sz="3200" b="1" dirty="0" smtClean="0">
              <a:latin typeface="Book Antiqua" pitchFamily="18" charset="0"/>
            </a:endParaRPr>
          </a:p>
          <a:p>
            <a:pPr algn="just"/>
            <a:endParaRPr lang="en-US" dirty="0" smtClean="0">
              <a:latin typeface="Book Antiqua" pitchFamily="18" charset="0"/>
            </a:endParaRPr>
          </a:p>
          <a:p>
            <a:pPr algn="just">
              <a:buFont typeface="Wingdings" pitchFamily="2" charset="2"/>
              <a:buChar char="q"/>
            </a:pPr>
            <a:r>
              <a:rPr lang="en-US" dirty="0" smtClean="0">
                <a:latin typeface="Book Antiqua" pitchFamily="18" charset="0"/>
              </a:rPr>
              <a:t> </a:t>
            </a:r>
            <a:r>
              <a:rPr lang="en-US" sz="2200" dirty="0" smtClean="0">
                <a:latin typeface="Book Antiqua" pitchFamily="18" charset="0"/>
              </a:rPr>
              <a:t>Processor operates only on data held in registers.</a:t>
            </a:r>
          </a:p>
          <a:p>
            <a:pPr algn="just">
              <a:buFont typeface="Wingdings" pitchFamily="2" charset="2"/>
              <a:buChar char="q"/>
            </a:pPr>
            <a:endParaRPr lang="en-US" sz="2200" dirty="0" smtClean="0">
              <a:latin typeface="Book Antiqua" pitchFamily="18" charset="0"/>
            </a:endParaRPr>
          </a:p>
          <a:p>
            <a:pPr algn="just">
              <a:buFont typeface="Wingdings" pitchFamily="2" charset="2"/>
              <a:buChar char="q"/>
            </a:pPr>
            <a:r>
              <a:rPr lang="en-US" sz="2200" dirty="0" smtClean="0">
                <a:latin typeface="Book Antiqua" pitchFamily="18" charset="0"/>
              </a:rPr>
              <a:t> Separate load and store instructions transfer data between the register bank and external memory.</a:t>
            </a:r>
          </a:p>
          <a:p>
            <a:pPr algn="just">
              <a:buFont typeface="Wingdings" pitchFamily="2" charset="2"/>
              <a:buChar char="q"/>
            </a:pPr>
            <a:endParaRPr lang="en-US" sz="2200" dirty="0" smtClean="0">
              <a:latin typeface="Book Antiqua" pitchFamily="18" charset="0"/>
            </a:endParaRPr>
          </a:p>
          <a:p>
            <a:pPr algn="just">
              <a:buFont typeface="Wingdings" pitchFamily="2" charset="2"/>
              <a:buChar char="q"/>
            </a:pPr>
            <a:r>
              <a:rPr lang="en-US" sz="2200" dirty="0" smtClean="0">
                <a:latin typeface="Book Antiqua" pitchFamily="18" charset="0"/>
              </a:rPr>
              <a:t> Memory accesses are costly, so separating memory accesses from data processing provides an advantage because you can use data items held in the register bank multiple times without needing multiple memory accesses.</a:t>
            </a:r>
          </a:p>
          <a:p>
            <a:pPr algn="just">
              <a:buFont typeface="Wingdings" pitchFamily="2" charset="2"/>
              <a:buChar char="q"/>
            </a:pPr>
            <a:endParaRPr lang="en-US" sz="2200" dirty="0" smtClean="0">
              <a:latin typeface="Book Antiqua" pitchFamily="18" charset="0"/>
            </a:endParaRPr>
          </a:p>
          <a:p>
            <a:pPr algn="just">
              <a:buFont typeface="Wingdings" pitchFamily="2" charset="2"/>
              <a:buChar char="q"/>
            </a:pPr>
            <a:r>
              <a:rPr lang="en-US" sz="2200" dirty="0" smtClean="0">
                <a:latin typeface="Book Antiqua" pitchFamily="18" charset="0"/>
              </a:rPr>
              <a:t> In contrast, with a CISC design the data processing operations can act on memory directly.</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851040" y="2254320"/>
              <a:ext cx="349560" cy="279720"/>
            </p14:xfrm>
          </p:contentPart>
        </mc:Choice>
        <mc:Fallback xmlns="">
          <p:pic>
            <p:nvPicPr>
              <p:cNvPr id="3" name="Ink 2"/>
              <p:cNvPicPr/>
              <p:nvPr/>
            </p:nvPicPr>
            <p:blipFill>
              <a:blip r:embed="rId3"/>
              <a:stretch>
                <a:fillRect/>
              </a:stretch>
            </p:blipFill>
            <p:spPr>
              <a:xfrm>
                <a:off x="841680" y="2244960"/>
                <a:ext cx="368280" cy="29844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71600"/>
            <a:ext cx="7848600" cy="4154984"/>
          </a:xfrm>
          <a:prstGeom prst="rect">
            <a:avLst/>
          </a:prstGeom>
        </p:spPr>
        <p:txBody>
          <a:bodyPr wrap="square">
            <a:spAutoFit/>
          </a:bodyPr>
          <a:lstStyle/>
          <a:p>
            <a:pPr algn="just">
              <a:buFont typeface="Wingdings" pitchFamily="2" charset="2"/>
              <a:buChar char="Ø"/>
            </a:pPr>
            <a:r>
              <a:rPr lang="en-US" sz="2200" dirty="0" smtClean="0">
                <a:latin typeface="Book Antiqua" pitchFamily="18" charset="0"/>
              </a:rPr>
              <a:t>These RICS design rules allow a RISC processor to be simpler, and thus the core can operate at higher clock frequencies.</a:t>
            </a:r>
          </a:p>
          <a:p>
            <a:pPr algn="just">
              <a:buFont typeface="Wingdings" pitchFamily="2" charset="2"/>
              <a:buChar char="Ø"/>
            </a:pPr>
            <a:endParaRPr lang="en-US" sz="2200" dirty="0" smtClean="0">
              <a:latin typeface="Book Antiqua" pitchFamily="18" charset="0"/>
            </a:endParaRPr>
          </a:p>
          <a:p>
            <a:pPr algn="just">
              <a:buFont typeface="Wingdings" pitchFamily="2" charset="2"/>
              <a:buChar char="Ø"/>
            </a:pPr>
            <a:endParaRPr lang="en-US" sz="2200" dirty="0" smtClean="0">
              <a:latin typeface="Book Antiqua" pitchFamily="18" charset="0"/>
            </a:endParaRPr>
          </a:p>
          <a:p>
            <a:pPr algn="just">
              <a:buFont typeface="Wingdings" pitchFamily="2" charset="2"/>
              <a:buChar char="Ø"/>
            </a:pPr>
            <a:r>
              <a:rPr lang="en-US" sz="2200" dirty="0" smtClean="0">
                <a:latin typeface="Book Antiqua" pitchFamily="18" charset="0"/>
              </a:rPr>
              <a:t> In contrast, traditional CISC processors are more complex and operate at lower clock frequencies. </a:t>
            </a:r>
          </a:p>
          <a:p>
            <a:pPr algn="just">
              <a:buFont typeface="Wingdings" pitchFamily="2" charset="2"/>
              <a:buChar char="Ø"/>
            </a:pPr>
            <a:endParaRPr lang="en-US" sz="2200" dirty="0" smtClean="0">
              <a:latin typeface="Book Antiqua" pitchFamily="18" charset="0"/>
            </a:endParaRPr>
          </a:p>
          <a:p>
            <a:pPr algn="just">
              <a:buFont typeface="Wingdings" pitchFamily="2" charset="2"/>
              <a:buChar char="Ø"/>
            </a:pPr>
            <a:endParaRPr lang="en-US" sz="2200" dirty="0" smtClean="0">
              <a:latin typeface="Book Antiqua" pitchFamily="18" charset="0"/>
            </a:endParaRPr>
          </a:p>
          <a:p>
            <a:pPr algn="just">
              <a:buFont typeface="Wingdings" pitchFamily="2" charset="2"/>
              <a:buChar char="Ø"/>
            </a:pPr>
            <a:r>
              <a:rPr lang="en-US" sz="2200" dirty="0" smtClean="0">
                <a:latin typeface="Book Antiqua" pitchFamily="18" charset="0"/>
              </a:rPr>
              <a:t>Over the course of two decades, however, the distinction between RISC and CISC has blurred as CISC processors have implemented more RISC concepts.</a:t>
            </a:r>
            <a:endParaRPr lang="en-US" sz="2200" dirty="0">
              <a:latin typeface="Book Antiq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33400"/>
            <a:ext cx="7315200" cy="5334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rgbClr val="C00000"/>
                </a:solidFill>
                <a:effectLst/>
                <a:uLnTx/>
                <a:uFillTx/>
                <a:latin typeface="Book Antiqua" pitchFamily="18" charset="0"/>
                <a:ea typeface="+mj-ea"/>
                <a:cs typeface="+mj-cs"/>
              </a:rPr>
              <a:t>RISC : Reduced Instruction Set Computing</a:t>
            </a:r>
            <a:endParaRPr kumimoji="0" lang="en-US" sz="2800" b="1" i="0" u="none" strike="noStrike" kern="1200" cap="none" spc="0" normalizeH="0" baseline="0" noProof="0" dirty="0">
              <a:ln>
                <a:noFill/>
              </a:ln>
              <a:solidFill>
                <a:srgbClr val="C00000"/>
              </a:solidFill>
              <a:effectLst/>
              <a:uLnTx/>
              <a:uFillTx/>
              <a:latin typeface="Book Antiqua" pitchFamily="18" charset="0"/>
              <a:ea typeface="+mj-ea"/>
              <a:cs typeface="+mj-cs"/>
            </a:endParaRPr>
          </a:p>
        </p:txBody>
      </p:sp>
      <p:sp>
        <p:nvSpPr>
          <p:cNvPr id="3" name="Content Placeholder 2"/>
          <p:cNvSpPr txBox="1">
            <a:spLocks/>
          </p:cNvSpPr>
          <p:nvPr/>
        </p:nvSpPr>
        <p:spPr>
          <a:xfrm>
            <a:off x="457200" y="1143000"/>
            <a:ext cx="8183880" cy="4797552"/>
          </a:xfrm>
          <a:prstGeom prst="rect">
            <a:avLst/>
          </a:prstGeom>
        </p:spPr>
        <p:txBody>
          <a:bodyPr/>
          <a:lstStyle/>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Lesser number of fixed length instructions.</a:t>
            </a:r>
          </a:p>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Fewer addressing modes.</a:t>
            </a:r>
          </a:p>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Increased pipelining and increased execution speed.</a:t>
            </a:r>
          </a:p>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Orthogonal instruction set(Allows each instruction to operate on any register and use any addressing mode).</a:t>
            </a:r>
          </a:p>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Operations are performed on registers only. Memory operations are load and store. (Load Store Architecture).</a:t>
            </a:r>
          </a:p>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A large number of register are available.</a:t>
            </a:r>
          </a:p>
          <a:p>
            <a:pPr marL="265176" marR="0" lvl="0" indent="-265176" algn="l" defTabSz="914400" rtl="0" eaLnBrk="1" fontAlgn="auto" latinLnBrk="0" hangingPunct="1">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Programmer needs to write more code to execute a task since the instructions are simpler once.</a:t>
            </a:r>
          </a:p>
          <a:p>
            <a:pPr marL="265176" marR="0" lvl="0" indent="-265176" algn="l" defTabSz="914400" rtl="0" eaLnBrk="1" fontAlgn="auto" latinLnBrk="0" hangingPunct="1">
              <a:lnSpc>
                <a:spcPct val="150000"/>
              </a:lnSpc>
              <a:spcBef>
                <a:spcPts val="250"/>
              </a:spcBef>
              <a:spcAft>
                <a:spcPts val="0"/>
              </a:spcAft>
              <a:buClr>
                <a:srgbClr val="C00000"/>
              </a:buClr>
              <a:buSzPct val="80000"/>
              <a:buFont typeface="Wingdings" pitchFamily="2" charset="2"/>
              <a:buChar char="v"/>
              <a:tabLst/>
              <a:defRPr/>
            </a:pPr>
            <a:r>
              <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rPr>
              <a:t>Instruction take one clock cycle. The average clock cycle per instruction (CPI) is 1.5.</a:t>
            </a:r>
          </a:p>
          <a:p>
            <a:pPr marL="265176" marR="0" lvl="0" indent="-265176" algn="l" defTabSz="914400" rtl="0" eaLnBrk="1" fontAlgn="auto" latinLnBrk="0" hangingPunct="1">
              <a:lnSpc>
                <a:spcPct val="100000"/>
              </a:lnSpc>
              <a:spcBef>
                <a:spcPts val="250"/>
              </a:spcBef>
              <a:spcAft>
                <a:spcPts val="0"/>
              </a:spcAft>
              <a:buClr>
                <a:srgbClr val="C00000"/>
              </a:buClr>
              <a:buSzPct val="80000"/>
              <a:tabLst/>
              <a:defRPr/>
            </a:pPr>
            <a:endPar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endParaRPr>
          </a:p>
          <a:p>
            <a:pPr marL="265176" marR="0" lvl="0" indent="-265176" algn="l" defTabSz="914400" rtl="0" eaLnBrk="1" fontAlgn="auto" latinLnBrk="0" hangingPunct="1">
              <a:lnSpc>
                <a:spcPct val="100000"/>
              </a:lnSpc>
              <a:spcBef>
                <a:spcPts val="250"/>
              </a:spcBef>
              <a:spcAft>
                <a:spcPts val="0"/>
              </a:spcAft>
              <a:buClr>
                <a:srgbClr val="C00000"/>
              </a:buClr>
              <a:buSzPct val="80000"/>
              <a:buFont typeface="Wingdings" pitchFamily="2" charset="2"/>
              <a:buChar char="v"/>
              <a:tabLst/>
              <a:defRPr/>
            </a:pPr>
            <a:endPar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89200" y="539640"/>
              <a:ext cx="4331160" cy="3962880"/>
            </p14:xfrm>
          </p:contentPart>
        </mc:Choice>
        <mc:Fallback xmlns="">
          <p:pic>
            <p:nvPicPr>
              <p:cNvPr id="4" name="Ink 3"/>
              <p:cNvPicPr/>
              <p:nvPr/>
            </p:nvPicPr>
            <p:blipFill>
              <a:blip r:embed="rId3"/>
              <a:stretch>
                <a:fillRect/>
              </a:stretch>
            </p:blipFill>
            <p:spPr>
              <a:xfrm>
                <a:off x="879840" y="530280"/>
                <a:ext cx="4349880" cy="398160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533400"/>
            <a:ext cx="4346062" cy="461665"/>
          </a:xfrm>
          <a:prstGeom prst="rect">
            <a:avLst/>
          </a:prstGeom>
        </p:spPr>
        <p:txBody>
          <a:bodyPr wrap="none">
            <a:spAutoFit/>
          </a:bodyPr>
          <a:lstStyle/>
          <a:p>
            <a:r>
              <a:rPr lang="en-US" sz="2400" b="1" dirty="0" smtClean="0">
                <a:latin typeface="Book Antiqua" panose="02040602050305030304" pitchFamily="18" charset="0"/>
              </a:rPr>
              <a:t>The ARM Design Philosophy</a:t>
            </a:r>
            <a:endParaRPr lang="en-US" sz="2400" dirty="0">
              <a:latin typeface="Book Antiqua" panose="02040602050305030304" pitchFamily="18" charset="0"/>
            </a:endParaRPr>
          </a:p>
        </p:txBody>
      </p:sp>
      <p:sp>
        <p:nvSpPr>
          <p:cNvPr id="3" name="Rectangle 2"/>
          <p:cNvSpPr/>
          <p:nvPr/>
        </p:nvSpPr>
        <p:spPr>
          <a:xfrm>
            <a:off x="609600" y="1905000"/>
            <a:ext cx="8229600" cy="3231654"/>
          </a:xfrm>
          <a:prstGeom prst="rect">
            <a:avLst/>
          </a:prstGeom>
        </p:spPr>
        <p:txBody>
          <a:bodyPr wrap="square">
            <a:spAutoFit/>
          </a:bodyPr>
          <a:lstStyle/>
          <a:p>
            <a:r>
              <a:rPr lang="en-US" sz="2400" b="1" dirty="0" smtClean="0">
                <a:latin typeface="Book Antiqua" panose="02040602050305030304" pitchFamily="18" charset="0"/>
              </a:rPr>
              <a:t>RICS features accepted by ARM</a:t>
            </a:r>
          </a:p>
          <a:p>
            <a:endParaRPr lang="en-US" sz="2000" b="1" dirty="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A large set of uniform register file</a:t>
            </a:r>
          </a:p>
          <a:p>
            <a:pPr marL="285750" indent="-285750">
              <a:buFont typeface="Wingdings" panose="05000000000000000000" pitchFamily="2" charset="2"/>
              <a:buChar char="q"/>
            </a:pPr>
            <a:endParaRPr lang="en-US" sz="2000" dirty="0" smtClean="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A load store architecture</a:t>
            </a:r>
          </a:p>
          <a:p>
            <a:pPr marL="285750" indent="-285750">
              <a:buFont typeface="Wingdings" panose="05000000000000000000" pitchFamily="2" charset="2"/>
              <a:buChar char="q"/>
            </a:pPr>
            <a:endParaRPr lang="en-US" sz="2000" dirty="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Uniform and fixed length (32-bit) instruction fields</a:t>
            </a:r>
          </a:p>
          <a:p>
            <a:pPr marL="285750" indent="-285750">
              <a:buFont typeface="Wingdings" panose="05000000000000000000" pitchFamily="2" charset="2"/>
              <a:buChar char="q"/>
            </a:pPr>
            <a:endParaRPr lang="en-US" sz="2000" dirty="0" smtClean="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Three address instruction formats</a:t>
            </a:r>
          </a:p>
          <a:p>
            <a:endParaRPr lang="en-US" sz="2000" dirty="0">
              <a:latin typeface="Book Antiqua" panose="0204060205030503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81200" y="2044800"/>
              <a:ext cx="254160" cy="165240"/>
            </p14:xfrm>
          </p:contentPart>
        </mc:Choice>
        <mc:Fallback xmlns="">
          <p:pic>
            <p:nvPicPr>
              <p:cNvPr id="4" name="Ink 3"/>
              <p:cNvPicPr/>
              <p:nvPr/>
            </p:nvPicPr>
            <p:blipFill>
              <a:blip r:embed="rId3"/>
              <a:stretch>
                <a:fillRect/>
              </a:stretch>
            </p:blipFill>
            <p:spPr>
              <a:xfrm>
                <a:off x="771840" y="2035440"/>
                <a:ext cx="272880" cy="18396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533400"/>
            <a:ext cx="4346062" cy="461665"/>
          </a:xfrm>
          <a:prstGeom prst="rect">
            <a:avLst/>
          </a:prstGeom>
        </p:spPr>
        <p:txBody>
          <a:bodyPr wrap="none">
            <a:spAutoFit/>
          </a:bodyPr>
          <a:lstStyle/>
          <a:p>
            <a:r>
              <a:rPr lang="en-US" sz="2400" b="1" dirty="0" smtClean="0">
                <a:latin typeface="Book Antiqua" panose="02040602050305030304" pitchFamily="18" charset="0"/>
              </a:rPr>
              <a:t>The ARM Design Philosophy</a:t>
            </a:r>
            <a:endParaRPr lang="en-US" sz="2400" dirty="0">
              <a:latin typeface="Book Antiqua" panose="02040602050305030304" pitchFamily="18" charset="0"/>
            </a:endParaRPr>
          </a:p>
        </p:txBody>
      </p:sp>
      <p:sp>
        <p:nvSpPr>
          <p:cNvPr id="3" name="Rectangle 2"/>
          <p:cNvSpPr/>
          <p:nvPr/>
        </p:nvSpPr>
        <p:spPr>
          <a:xfrm>
            <a:off x="609600" y="1905000"/>
            <a:ext cx="8229600" cy="3231654"/>
          </a:xfrm>
          <a:prstGeom prst="rect">
            <a:avLst/>
          </a:prstGeom>
        </p:spPr>
        <p:txBody>
          <a:bodyPr wrap="square">
            <a:spAutoFit/>
          </a:bodyPr>
          <a:lstStyle/>
          <a:p>
            <a:r>
              <a:rPr lang="en-US" sz="2400" b="1" dirty="0" smtClean="0">
                <a:latin typeface="Book Antiqua" panose="02040602050305030304" pitchFamily="18" charset="0"/>
              </a:rPr>
              <a:t>RICS features rejected by ARM</a:t>
            </a:r>
          </a:p>
          <a:p>
            <a:endParaRPr lang="en-US" sz="2000" b="1" dirty="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Register windows – because they occupy large chip area.</a:t>
            </a:r>
          </a:p>
          <a:p>
            <a:pPr marL="285750" indent="-285750">
              <a:buFont typeface="Wingdings" panose="05000000000000000000" pitchFamily="2" charset="2"/>
              <a:buChar char="q"/>
            </a:pPr>
            <a:endParaRPr lang="en-US" sz="2000" dirty="0" smtClean="0">
              <a:latin typeface="Book Antiqua" panose="02040602050305030304" pitchFamily="18" charset="0"/>
            </a:endParaRPr>
          </a:p>
          <a:p>
            <a:endParaRPr lang="en-US" sz="2000" dirty="0" smtClean="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Delayed Branches </a:t>
            </a:r>
          </a:p>
          <a:p>
            <a:pPr marL="285750" indent="-285750"/>
            <a:endParaRPr lang="en-US" sz="2000" dirty="0" smtClean="0">
              <a:latin typeface="Book Antiqua" panose="02040602050305030304" pitchFamily="18" charset="0"/>
            </a:endParaRPr>
          </a:p>
          <a:p>
            <a:pPr marL="285750" indent="-285750">
              <a:buFont typeface="Wingdings" panose="05000000000000000000" pitchFamily="2" charset="2"/>
              <a:buChar char="q"/>
            </a:pPr>
            <a:endParaRPr lang="en-US" sz="2000" dirty="0">
              <a:latin typeface="Book Antiqua" panose="02040602050305030304" pitchFamily="18" charset="0"/>
            </a:endParaRPr>
          </a:p>
          <a:p>
            <a:pPr marL="285750" indent="-285750">
              <a:buFont typeface="Wingdings" panose="05000000000000000000" pitchFamily="2" charset="2"/>
              <a:buChar char="q"/>
            </a:pPr>
            <a:r>
              <a:rPr lang="en-US" sz="2000" dirty="0" smtClean="0">
                <a:latin typeface="Book Antiqua" panose="02040602050305030304" pitchFamily="18" charset="0"/>
              </a:rPr>
              <a:t>Single cycle execution of all instructions.</a:t>
            </a:r>
          </a:p>
          <a:p>
            <a:endParaRPr lang="en-US" sz="2000" dirty="0">
              <a:latin typeface="Book Antiqua" panose="02040602050305030304" pitchFamily="18" charset="0"/>
            </a:endParaRPr>
          </a:p>
        </p:txBody>
      </p:sp>
    </p:spTree>
    <p:extLst>
      <p:ext uri="{BB962C8B-B14F-4D97-AF65-F5344CB8AC3E}">
        <p14:creationId xmlns:p14="http://schemas.microsoft.com/office/powerpoint/2010/main" val="3423104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0"/>
            <a:ext cx="8229600" cy="5632311"/>
          </a:xfrm>
          <a:prstGeom prst="rect">
            <a:avLst/>
          </a:prstGeom>
        </p:spPr>
        <p:txBody>
          <a:bodyPr wrap="square">
            <a:spAutoFit/>
          </a:bodyPr>
          <a:lstStyle/>
          <a:p>
            <a:pPr algn="just"/>
            <a:r>
              <a:rPr lang="en-US" sz="2400" b="1" dirty="0" smtClean="0">
                <a:latin typeface="Book Antiqua" panose="02040602050305030304" pitchFamily="18" charset="0"/>
              </a:rPr>
              <a:t>Additional Features in ARM architecture</a:t>
            </a:r>
          </a:p>
          <a:p>
            <a:pPr algn="just"/>
            <a:endParaRPr lang="en-US" sz="2000" b="1" dirty="0">
              <a:latin typeface="Book Antiqua" panose="02040602050305030304" pitchFamily="18" charset="0"/>
            </a:endParaRPr>
          </a:p>
          <a:p>
            <a:pPr marL="285750" indent="-285750" algn="just">
              <a:buFont typeface="Wingdings" panose="05000000000000000000" pitchFamily="2" charset="2"/>
              <a:buChar char="q"/>
            </a:pPr>
            <a:r>
              <a:rPr lang="en-US" sz="2000" dirty="0" smtClean="0">
                <a:latin typeface="Book Antiqua" panose="02040602050305030304" pitchFamily="18" charset="0"/>
              </a:rPr>
              <a:t>Has </a:t>
            </a:r>
            <a:r>
              <a:rPr lang="en-US" sz="2400" b="1" dirty="0" smtClean="0">
                <a:latin typeface="Book Antiqua" panose="02040602050305030304" pitchFamily="18" charset="0"/>
              </a:rPr>
              <a:t>control over both the ALU and the barrel shifter </a:t>
            </a:r>
            <a:r>
              <a:rPr lang="en-US" sz="2000" dirty="0" smtClean="0">
                <a:latin typeface="Book Antiqua" panose="02040602050305030304" pitchFamily="18" charset="0"/>
              </a:rPr>
              <a:t>in every data pre-processing instructions.</a:t>
            </a:r>
          </a:p>
          <a:p>
            <a:pPr marL="285750" indent="-285750" algn="just">
              <a:buFont typeface="Wingdings" panose="05000000000000000000" pitchFamily="2" charset="2"/>
              <a:buChar char="q"/>
            </a:pPr>
            <a:endParaRPr lang="en-US" sz="2000" dirty="0" smtClean="0">
              <a:latin typeface="Book Antiqua" panose="02040602050305030304" pitchFamily="18" charset="0"/>
            </a:endParaRPr>
          </a:p>
          <a:p>
            <a:pPr algn="just"/>
            <a:endParaRPr lang="en-US" sz="2000" dirty="0" smtClean="0">
              <a:latin typeface="Book Antiqua" panose="02040602050305030304" pitchFamily="18" charset="0"/>
            </a:endParaRPr>
          </a:p>
          <a:p>
            <a:pPr marL="285750" indent="-285750" algn="just">
              <a:buFont typeface="Wingdings" panose="05000000000000000000" pitchFamily="2" charset="2"/>
              <a:buChar char="q"/>
            </a:pPr>
            <a:r>
              <a:rPr lang="en-US" sz="2400" b="1" dirty="0" smtClean="0">
                <a:latin typeface="Book Antiqua" panose="02040602050305030304" pitchFamily="18" charset="0"/>
              </a:rPr>
              <a:t>Auto increment and auto decrement </a:t>
            </a:r>
            <a:r>
              <a:rPr lang="en-US" sz="2000" dirty="0" smtClean="0">
                <a:latin typeface="Book Antiqua" panose="02040602050305030304" pitchFamily="18" charset="0"/>
              </a:rPr>
              <a:t>addressing modes to optimize program loops.</a:t>
            </a:r>
          </a:p>
          <a:p>
            <a:pPr marL="285750" indent="-285750" algn="just">
              <a:buFont typeface="Wingdings" panose="05000000000000000000" pitchFamily="2" charset="2"/>
              <a:buChar char="q"/>
            </a:pPr>
            <a:endParaRPr lang="en-US" sz="2000" dirty="0">
              <a:latin typeface="Book Antiqua" panose="02040602050305030304" pitchFamily="18" charset="0"/>
            </a:endParaRPr>
          </a:p>
          <a:p>
            <a:pPr algn="just"/>
            <a:endParaRPr lang="en-US" sz="2000" dirty="0" smtClean="0">
              <a:latin typeface="Book Antiqua" panose="02040602050305030304" pitchFamily="18" charset="0"/>
            </a:endParaRPr>
          </a:p>
          <a:p>
            <a:pPr marL="285750" indent="-285750" algn="just">
              <a:buFont typeface="Wingdings" panose="05000000000000000000" pitchFamily="2" charset="2"/>
              <a:buChar char="q"/>
            </a:pPr>
            <a:r>
              <a:rPr lang="en-US" sz="2400" b="1" dirty="0" smtClean="0">
                <a:latin typeface="Book Antiqua" panose="02040602050305030304" pitchFamily="18" charset="0"/>
              </a:rPr>
              <a:t>Load and store multiple instructions</a:t>
            </a:r>
            <a:r>
              <a:rPr lang="en-US" sz="2000" dirty="0" smtClean="0">
                <a:latin typeface="Book Antiqua" panose="02040602050305030304" pitchFamily="18" charset="0"/>
              </a:rPr>
              <a:t> to maximize execution throughput.</a:t>
            </a:r>
          </a:p>
          <a:p>
            <a:pPr marL="285750" indent="-285750" algn="just">
              <a:buFont typeface="Wingdings" panose="05000000000000000000" pitchFamily="2" charset="2"/>
              <a:buChar char="q"/>
            </a:pPr>
            <a:endParaRPr lang="en-US" sz="2000" dirty="0" smtClean="0">
              <a:latin typeface="Book Antiqua" panose="02040602050305030304" pitchFamily="18" charset="0"/>
            </a:endParaRPr>
          </a:p>
          <a:p>
            <a:pPr marL="285750" indent="-285750" algn="just">
              <a:buFont typeface="Wingdings" panose="05000000000000000000" pitchFamily="2" charset="2"/>
              <a:buChar char="q"/>
            </a:pPr>
            <a:endParaRPr lang="en-US" sz="2000" dirty="0">
              <a:latin typeface="Book Antiqua" panose="02040602050305030304" pitchFamily="18" charset="0"/>
            </a:endParaRPr>
          </a:p>
          <a:p>
            <a:pPr marL="285750" indent="-285750" algn="just">
              <a:buFont typeface="Wingdings" panose="05000000000000000000" pitchFamily="2" charset="2"/>
              <a:buChar char="q"/>
            </a:pPr>
            <a:r>
              <a:rPr lang="en-US" sz="2400" b="1" dirty="0" smtClean="0">
                <a:latin typeface="Book Antiqua" panose="02040602050305030304" pitchFamily="18" charset="0"/>
              </a:rPr>
              <a:t>Conditional execution of all instructions </a:t>
            </a:r>
            <a:r>
              <a:rPr lang="en-US" sz="2000" dirty="0" smtClean="0">
                <a:latin typeface="Book Antiqua" panose="02040602050305030304" pitchFamily="18" charset="0"/>
              </a:rPr>
              <a:t>to maximize data throughput.</a:t>
            </a:r>
          </a:p>
          <a:p>
            <a:pPr algn="just"/>
            <a:endParaRPr lang="en-US" sz="2000" dirty="0">
              <a:latin typeface="Book Antiqua" panose="02040602050305030304" pitchFamily="18" charset="0"/>
            </a:endParaRPr>
          </a:p>
        </p:txBody>
      </p:sp>
    </p:spTree>
    <p:extLst>
      <p:ext uri="{BB962C8B-B14F-4D97-AF65-F5344CB8AC3E}">
        <p14:creationId xmlns:p14="http://schemas.microsoft.com/office/powerpoint/2010/main" val="4139882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609600" y="552037"/>
            <a:ext cx="80772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2060"/>
                </a:solidFill>
                <a:effectLst/>
                <a:latin typeface="Book Antiqua" pitchFamily="18" charset="0"/>
                <a:ea typeface="Arial" pitchFamily="34" charset="0"/>
                <a:cs typeface="Arial" pitchFamily="34" charset="0"/>
              </a:rPr>
              <a:t>ARM Microprocessor Basics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rgbClr val="002060"/>
              </a:solidFill>
              <a:effectLst/>
              <a:latin typeface="Book Antiqua" pitchFamily="18" charset="0"/>
              <a:ea typeface="Arial" pitchFamily="34" charset="0"/>
              <a:cs typeface="Arial" pitchFamily="34" charset="0"/>
            </a:endParaRPr>
          </a:p>
          <a:p>
            <a:pPr fontAlgn="base">
              <a:spcBef>
                <a:spcPct val="0"/>
              </a:spcBef>
              <a:spcAft>
                <a:spcPct val="0"/>
              </a:spcAft>
              <a:buFont typeface="Wingdings" pitchFamily="2" charset="2"/>
              <a:buChar char="v"/>
            </a:pPr>
            <a:r>
              <a:rPr lang="en-US" sz="2000" dirty="0" smtClean="0">
                <a:latin typeface="Book Antiqua" pitchFamily="18" charset="0"/>
              </a:rPr>
              <a:t>ARM: Advance RISC Machine.</a:t>
            </a:r>
          </a:p>
          <a:p>
            <a:pPr fontAlgn="base">
              <a:spcBef>
                <a:spcPct val="0"/>
              </a:spcBef>
              <a:spcAft>
                <a:spcPct val="0"/>
              </a:spcAft>
            </a:pPr>
            <a:endParaRPr lang="en-US" sz="2000" dirty="0" smtClean="0">
              <a:latin typeface="Book Antiqua" pitchFamily="18" charset="0"/>
            </a:endParaRPr>
          </a:p>
          <a:p>
            <a:pPr fontAlgn="base">
              <a:spcBef>
                <a:spcPct val="0"/>
              </a:spcBef>
              <a:spcAft>
                <a:spcPct val="0"/>
              </a:spcAft>
              <a:buFont typeface="Wingdings" pitchFamily="2" charset="2"/>
              <a:buChar char="v"/>
            </a:pPr>
            <a:r>
              <a:rPr lang="en-US" sz="2000" dirty="0" smtClean="0">
                <a:latin typeface="Book Antiqua" pitchFamily="18" charset="0"/>
              </a:rPr>
              <a:t>ARM was established as a joint venture between Acorn, Apple and VLSI in November 1990.</a:t>
            </a:r>
          </a:p>
          <a:p>
            <a:pPr fontAlgn="base">
              <a:spcBef>
                <a:spcPct val="0"/>
              </a:spcBef>
              <a:spcAft>
                <a:spcPct val="0"/>
              </a:spcAft>
            </a:pPr>
            <a:endParaRPr lang="en-US" sz="2000" dirty="0" smtClean="0">
              <a:latin typeface="Book Antiqua" pitchFamily="18" charset="0"/>
            </a:endParaRPr>
          </a:p>
          <a:p>
            <a:pPr fontAlgn="base">
              <a:spcBef>
                <a:spcPct val="0"/>
              </a:spcBef>
              <a:spcAft>
                <a:spcPct val="0"/>
              </a:spcAft>
              <a:buFont typeface="Wingdings" pitchFamily="2" charset="2"/>
              <a:buChar char="v"/>
            </a:pPr>
            <a:r>
              <a:rPr lang="en-US" sz="2000" dirty="0" smtClean="0">
                <a:latin typeface="Book Antiqua" pitchFamily="18" charset="0"/>
              </a:rPr>
              <a:t>ARM is the industry's leading provider of 16/32-bit embedded RISC microprocessor solutions.</a:t>
            </a:r>
          </a:p>
          <a:p>
            <a:pPr fontAlgn="base">
              <a:spcBef>
                <a:spcPct val="0"/>
              </a:spcBef>
              <a:spcAft>
                <a:spcPct val="0"/>
              </a:spcAft>
            </a:pPr>
            <a:endParaRPr lang="en-US" sz="2000" dirty="0" smtClean="0">
              <a:latin typeface="Book Antiqua" pitchFamily="18" charset="0"/>
            </a:endParaRPr>
          </a:p>
          <a:p>
            <a:pPr fontAlgn="base">
              <a:spcBef>
                <a:spcPct val="0"/>
              </a:spcBef>
              <a:spcAft>
                <a:spcPct val="0"/>
              </a:spcAft>
              <a:buFont typeface="Wingdings" pitchFamily="2" charset="2"/>
              <a:buChar char="v"/>
            </a:pPr>
            <a:r>
              <a:rPr lang="en-US" sz="2000" dirty="0" smtClean="0">
                <a:latin typeface="Book Antiqua" pitchFamily="18" charset="0"/>
              </a:rPr>
              <a:t>The company licenses its high-performance, low-cost, power-designs to leading international electronics companies.</a:t>
            </a:r>
          </a:p>
          <a:p>
            <a:pPr fontAlgn="base">
              <a:spcBef>
                <a:spcPct val="0"/>
              </a:spcBef>
              <a:spcAft>
                <a:spcPct val="0"/>
              </a:spcAft>
            </a:pPr>
            <a:endParaRPr lang="en-US" sz="2000" dirty="0" smtClean="0">
              <a:latin typeface="Book Antiqua" pitchFamily="18" charset="0"/>
            </a:endParaRPr>
          </a:p>
          <a:p>
            <a:pPr fontAlgn="base">
              <a:spcBef>
                <a:spcPct val="0"/>
              </a:spcBef>
              <a:spcAft>
                <a:spcPct val="0"/>
              </a:spcAft>
              <a:buFont typeface="Wingdings" pitchFamily="2" charset="2"/>
              <a:buChar char="v"/>
            </a:pPr>
            <a:r>
              <a:rPr lang="en-US" sz="2000" dirty="0" smtClean="0">
                <a:latin typeface="Book Antiqua" pitchFamily="18" charset="0"/>
              </a:rPr>
              <a:t>ARM provides comprehensive support required in developing a complete system.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183880" cy="5562600"/>
          </a:xfrm>
          <a:prstGeom prst="rect">
            <a:avLst/>
          </a:prstGeom>
        </p:spPr>
        <p:txBody>
          <a:bodyPr/>
          <a:lstStyle/>
          <a:p>
            <a:pPr algn="ctr">
              <a:buClr>
                <a:srgbClr val="C00000"/>
              </a:buClr>
            </a:pPr>
            <a:r>
              <a:rPr lang="en-US" sz="2800" b="1" dirty="0" smtClean="0">
                <a:latin typeface="Book Antiqua" pitchFamily="18" charset="0"/>
              </a:rPr>
              <a:t>Instruction Set for Embedded System</a:t>
            </a:r>
          </a:p>
          <a:p>
            <a:pPr algn="just">
              <a:buClr>
                <a:srgbClr val="C00000"/>
              </a:buClr>
              <a:buFont typeface="Wingdings" pitchFamily="2" charset="2"/>
              <a:buChar char="v"/>
            </a:pPr>
            <a:endParaRPr lang="en-US" sz="2000" dirty="0">
              <a:latin typeface="Book Antiqua" pitchFamily="18" charset="0"/>
            </a:endParaRPr>
          </a:p>
          <a:p>
            <a:pPr algn="just">
              <a:buClr>
                <a:srgbClr val="C00000"/>
              </a:buClr>
            </a:pPr>
            <a:r>
              <a:rPr lang="en-US" sz="2000" dirty="0" smtClean="0">
                <a:latin typeface="Book Antiqua" pitchFamily="18" charset="0"/>
              </a:rPr>
              <a:t>The </a:t>
            </a:r>
            <a:r>
              <a:rPr lang="en-US" sz="2400" b="1" dirty="0" smtClean="0">
                <a:latin typeface="Book Antiqua" pitchFamily="18" charset="0"/>
              </a:rPr>
              <a:t>ARM instruction set differs from pure RISC definition </a:t>
            </a:r>
            <a:r>
              <a:rPr lang="en-US" sz="2000" dirty="0" smtClean="0">
                <a:latin typeface="Book Antiqua" pitchFamily="18" charset="0"/>
              </a:rPr>
              <a:t>in several ways that make the ARM instruction set suitable for embedded applications.</a:t>
            </a:r>
          </a:p>
          <a:p>
            <a:pPr algn="just">
              <a:buClr>
                <a:srgbClr val="C00000"/>
              </a:buClr>
              <a:buFont typeface="Wingdings" pitchFamily="2" charset="2"/>
              <a:buChar char="v"/>
            </a:pPr>
            <a:endParaRPr lang="en-US" sz="2000" dirty="0">
              <a:latin typeface="Book Antiqua" pitchFamily="18" charset="0"/>
            </a:endParaRPr>
          </a:p>
          <a:p>
            <a:pPr algn="just">
              <a:buClr>
                <a:srgbClr val="C00000"/>
              </a:buClr>
              <a:buFont typeface="Wingdings" pitchFamily="2" charset="2"/>
              <a:buChar char="v"/>
            </a:pPr>
            <a:r>
              <a:rPr lang="en-US" sz="2000" dirty="0" smtClean="0">
                <a:latin typeface="Book Antiqua" pitchFamily="18" charset="0"/>
              </a:rPr>
              <a:t> </a:t>
            </a:r>
            <a:r>
              <a:rPr lang="en-US" sz="2400" b="1" dirty="0" smtClean="0">
                <a:latin typeface="Book Antiqua" pitchFamily="18" charset="0"/>
              </a:rPr>
              <a:t>Variable cycle </a:t>
            </a:r>
            <a:r>
              <a:rPr lang="en-US" sz="2000" dirty="0" smtClean="0">
                <a:latin typeface="Book Antiqua" pitchFamily="18" charset="0"/>
              </a:rPr>
              <a:t>execution for certain instruction</a:t>
            </a:r>
          </a:p>
          <a:p>
            <a:pPr algn="just">
              <a:buClr>
                <a:srgbClr val="C00000"/>
              </a:buClr>
            </a:pPr>
            <a:endParaRPr lang="en-US" sz="2000" dirty="0" smtClean="0">
              <a:latin typeface="Book Antiqua" pitchFamily="18" charset="0"/>
            </a:endParaRPr>
          </a:p>
          <a:p>
            <a:pPr algn="just">
              <a:buClr>
                <a:srgbClr val="C00000"/>
              </a:buClr>
              <a:buFont typeface="Wingdings" pitchFamily="2" charset="2"/>
              <a:buChar char="v"/>
            </a:pPr>
            <a:r>
              <a:rPr lang="en-US" sz="2000" dirty="0" smtClean="0">
                <a:latin typeface="Book Antiqua" pitchFamily="18" charset="0"/>
              </a:rPr>
              <a:t> </a:t>
            </a:r>
            <a:r>
              <a:rPr lang="en-US" sz="2400" b="1" dirty="0" smtClean="0">
                <a:latin typeface="Book Antiqua" pitchFamily="18" charset="0"/>
              </a:rPr>
              <a:t>Barrel shifter: </a:t>
            </a:r>
            <a:r>
              <a:rPr lang="en-US" sz="2000" dirty="0" smtClean="0">
                <a:latin typeface="Book Antiqua" pitchFamily="18" charset="0"/>
              </a:rPr>
              <a:t>Inline barrel shifter for more complex instructions. </a:t>
            </a:r>
          </a:p>
          <a:p>
            <a:pPr algn="just"/>
            <a:endParaRPr lang="en-US" sz="2000" dirty="0" smtClean="0">
              <a:latin typeface="Book Antiqua" pitchFamily="18" charset="0"/>
            </a:endParaRPr>
          </a:p>
          <a:p>
            <a:pPr algn="just">
              <a:buClr>
                <a:srgbClr val="C00000"/>
              </a:buClr>
              <a:buFont typeface="Wingdings" pitchFamily="2" charset="2"/>
              <a:buChar char="v"/>
            </a:pPr>
            <a:r>
              <a:rPr lang="en-US" sz="2000" dirty="0" smtClean="0">
                <a:latin typeface="Book Antiqua" pitchFamily="18" charset="0"/>
              </a:rPr>
              <a:t> </a:t>
            </a:r>
            <a:r>
              <a:rPr lang="en-US" sz="2400" b="1" dirty="0" smtClean="0">
                <a:latin typeface="Book Antiqua" pitchFamily="18" charset="0"/>
              </a:rPr>
              <a:t>Conditional execution</a:t>
            </a:r>
            <a:r>
              <a:rPr lang="en-US" sz="2000" b="1" dirty="0" smtClean="0">
                <a:latin typeface="Book Antiqua" pitchFamily="18" charset="0"/>
              </a:rPr>
              <a:t> </a:t>
            </a:r>
            <a:r>
              <a:rPr lang="en-US" sz="2000" dirty="0" smtClean="0">
                <a:latin typeface="Book Antiqua" pitchFamily="18" charset="0"/>
              </a:rPr>
              <a:t>facility in majority of the instructions.</a:t>
            </a:r>
          </a:p>
          <a:p>
            <a:pPr algn="just">
              <a:buClr>
                <a:srgbClr val="C00000"/>
              </a:buClr>
            </a:pPr>
            <a:endParaRPr lang="en-US" sz="2000" dirty="0" smtClean="0">
              <a:latin typeface="Book Antiqua" pitchFamily="18" charset="0"/>
            </a:endParaRPr>
          </a:p>
          <a:p>
            <a:pPr algn="just">
              <a:buClr>
                <a:srgbClr val="C00000"/>
              </a:buClr>
              <a:buFont typeface="Wingdings" pitchFamily="2" charset="2"/>
              <a:buChar char="v"/>
            </a:pPr>
            <a:r>
              <a:rPr lang="en-US" sz="2000" b="1" dirty="0" smtClean="0">
                <a:latin typeface="Book Antiqua" pitchFamily="18" charset="0"/>
              </a:rPr>
              <a:t> </a:t>
            </a:r>
            <a:r>
              <a:rPr lang="en-US" sz="2400" b="1" dirty="0" smtClean="0">
                <a:latin typeface="Book Antiqua" pitchFamily="18" charset="0"/>
              </a:rPr>
              <a:t>Enhanced instruction </a:t>
            </a:r>
            <a:r>
              <a:rPr lang="en-US" sz="2000" dirty="0" smtClean="0">
                <a:latin typeface="Book Antiqua" pitchFamily="18" charset="0"/>
              </a:rPr>
              <a:t>– Enhanced DSP instructions were added to the standard ARM instruction. </a:t>
            </a:r>
          </a:p>
          <a:p>
            <a:pPr algn="just">
              <a:buClr>
                <a:srgbClr val="C00000"/>
              </a:buClr>
              <a:buFont typeface="Wingdings" pitchFamily="2" charset="2"/>
              <a:buChar char="v"/>
            </a:pPr>
            <a:endParaRPr lang="en-US" sz="2000" dirty="0">
              <a:latin typeface="Book Antiqua" pitchFamily="18" charset="0"/>
            </a:endParaRPr>
          </a:p>
          <a:p>
            <a:pPr algn="just">
              <a:buClr>
                <a:srgbClr val="C00000"/>
              </a:buClr>
              <a:buFont typeface="Wingdings" pitchFamily="2" charset="2"/>
              <a:buChar char="v"/>
            </a:pPr>
            <a:r>
              <a:rPr lang="en-US" sz="2000" b="1" dirty="0" smtClean="0">
                <a:latin typeface="Book Antiqua" pitchFamily="18" charset="0"/>
              </a:rPr>
              <a:t> </a:t>
            </a:r>
            <a:r>
              <a:rPr lang="en-US" sz="2400" b="1" dirty="0" smtClean="0">
                <a:latin typeface="Book Antiqua" pitchFamily="18" charset="0"/>
              </a:rPr>
              <a:t>Thumb state (16 bit- instruction  set) </a:t>
            </a:r>
            <a:r>
              <a:rPr lang="en-US" sz="2000" dirty="0" smtClean="0">
                <a:latin typeface="Book Antiqua" pitchFamily="18" charset="0"/>
              </a:rPr>
              <a:t>– improves the code density by 30% to 35% over 32-bit fixed length instructions</a:t>
            </a: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000" b="0" i="0" u="none" strike="noStrike" kern="1200" cap="none" spc="0" normalizeH="0" baseline="0" noProof="0" dirty="0">
              <a:ln>
                <a:noFill/>
              </a:ln>
              <a:solidFill>
                <a:schemeClr val="tx1"/>
              </a:solidFill>
              <a:effectLst/>
              <a:uLnTx/>
              <a:uFillTx/>
              <a:latin typeface="Book Antiqua"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70160" y="539640"/>
              <a:ext cx="1498680" cy="5499720"/>
            </p14:xfrm>
          </p:contentPart>
        </mc:Choice>
        <mc:Fallback xmlns="">
          <p:pic>
            <p:nvPicPr>
              <p:cNvPr id="3" name="Ink 2"/>
              <p:cNvPicPr/>
              <p:nvPr/>
            </p:nvPicPr>
            <p:blipFill>
              <a:blip r:embed="rId3"/>
              <a:stretch>
                <a:fillRect/>
              </a:stretch>
            </p:blipFill>
            <p:spPr>
              <a:xfrm>
                <a:off x="460800" y="530280"/>
                <a:ext cx="1517400" cy="551844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183880" cy="5562600"/>
          </a:xfrm>
          <a:prstGeom prst="rect">
            <a:avLst/>
          </a:prstGeom>
        </p:spPr>
        <p:txBody>
          <a:bodyPr/>
          <a:lstStyle/>
          <a:p>
            <a:pPr algn="ctr">
              <a:buClr>
                <a:srgbClr val="C00000"/>
              </a:buClr>
            </a:pPr>
            <a:r>
              <a:rPr lang="en-US" sz="2800" b="1" dirty="0" smtClean="0"/>
              <a:t>Embedded System Hardware</a:t>
            </a:r>
          </a:p>
          <a:p>
            <a:pPr algn="ctr">
              <a:buClr>
                <a:srgbClr val="C00000"/>
              </a:buClr>
            </a:pPr>
            <a:endParaRPr lang="en-US" sz="2000" dirty="0">
              <a:latin typeface="Book Antiqua" pitchFamily="18" charset="0"/>
            </a:endParaRPr>
          </a:p>
          <a:p>
            <a:pPr algn="just">
              <a:buFont typeface="Wingdings" pitchFamily="2" charset="2"/>
              <a:buChar char="v"/>
            </a:pPr>
            <a:r>
              <a:rPr lang="en-US" sz="2000" dirty="0" smtClean="0">
                <a:latin typeface="Book Antiqua" pitchFamily="18" charset="0"/>
              </a:rPr>
              <a:t>Embedded systems are designed to control many different devices,</a:t>
            </a:r>
          </a:p>
          <a:p>
            <a:pPr algn="just"/>
            <a:r>
              <a:rPr lang="en-US" sz="2000" dirty="0" smtClean="0">
                <a:latin typeface="Book Antiqua" pitchFamily="18" charset="0"/>
              </a:rPr>
              <a:t> </a:t>
            </a:r>
          </a:p>
          <a:p>
            <a:pPr algn="just"/>
            <a:r>
              <a:rPr lang="en-US" sz="2000" dirty="0" smtClean="0">
                <a:latin typeface="Book Antiqua" pitchFamily="18" charset="0"/>
              </a:rPr>
              <a:t>	-- from </a:t>
            </a:r>
            <a:r>
              <a:rPr lang="en-US" sz="2800" b="1" dirty="0" smtClean="0">
                <a:solidFill>
                  <a:srgbClr val="FF0000"/>
                </a:solidFill>
                <a:latin typeface="Book Antiqua" pitchFamily="18" charset="0"/>
              </a:rPr>
              <a:t>small sensors </a:t>
            </a:r>
            <a:r>
              <a:rPr lang="en-US" sz="2000" dirty="0" smtClean="0">
                <a:latin typeface="Book Antiqua" pitchFamily="18" charset="0"/>
              </a:rPr>
              <a:t>found on a production line, to </a:t>
            </a:r>
          </a:p>
          <a:p>
            <a:pPr algn="just"/>
            <a:r>
              <a:rPr lang="en-US" sz="2000" dirty="0" smtClean="0">
                <a:latin typeface="Book Antiqua" pitchFamily="18" charset="0"/>
              </a:rPr>
              <a:t>	-- the real-time control systems used on a </a:t>
            </a:r>
            <a:r>
              <a:rPr lang="en-US" sz="2400" b="1" dirty="0" smtClean="0">
                <a:solidFill>
                  <a:srgbClr val="FF0000"/>
                </a:solidFill>
                <a:latin typeface="Book Antiqua" pitchFamily="18" charset="0"/>
              </a:rPr>
              <a:t>NASA space </a:t>
            </a:r>
            <a:r>
              <a:rPr lang="en-US" sz="2000" dirty="0" smtClean="0">
                <a:latin typeface="Book Antiqua" pitchFamily="18" charset="0"/>
              </a:rPr>
              <a:t>probe.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All these devices use a combination of </a:t>
            </a:r>
            <a:r>
              <a:rPr lang="en-US" sz="2400" b="1" dirty="0" smtClean="0">
                <a:solidFill>
                  <a:srgbClr val="FF0000"/>
                </a:solidFill>
                <a:latin typeface="Book Antiqua" pitchFamily="18" charset="0"/>
              </a:rPr>
              <a:t>software and hardware components. </a:t>
            </a:r>
            <a:endParaRPr lang="en-US" sz="2000" b="1" dirty="0" smtClean="0">
              <a:solidFill>
                <a:srgbClr val="FF0000"/>
              </a:solidFill>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Each component is designed to provide </a:t>
            </a:r>
            <a:r>
              <a:rPr lang="en-US" sz="2400" b="1" dirty="0" smtClean="0">
                <a:solidFill>
                  <a:srgbClr val="FF0000"/>
                </a:solidFill>
                <a:latin typeface="Book Antiqua" pitchFamily="18" charset="0"/>
              </a:rPr>
              <a:t>higher efficiency </a:t>
            </a:r>
            <a:r>
              <a:rPr lang="en-US" sz="2000" dirty="0" smtClean="0">
                <a:latin typeface="Book Antiqua" pitchFamily="18" charset="0"/>
              </a:rPr>
              <a:t>and, is designed for </a:t>
            </a:r>
            <a:r>
              <a:rPr lang="en-US" sz="2400" b="1" dirty="0" smtClean="0">
                <a:solidFill>
                  <a:srgbClr val="FF0000"/>
                </a:solidFill>
                <a:latin typeface="Book Antiqua" pitchFamily="18" charset="0"/>
              </a:rPr>
              <a:t>future extension and expansion</a:t>
            </a:r>
            <a:r>
              <a:rPr lang="en-US" sz="2000" dirty="0" smtClean="0">
                <a:latin typeface="Book Antiqua" pitchFamily="18" charset="0"/>
              </a:rPr>
              <a:t>.</a:t>
            </a: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000" b="0" i="0" u="none" strike="noStrike" kern="1200" cap="none" spc="0" normalizeH="0" baseline="0" noProof="0" dirty="0">
              <a:ln>
                <a:noFill/>
              </a:ln>
              <a:solidFill>
                <a:schemeClr val="tx1"/>
              </a:solidFill>
              <a:effectLst/>
              <a:uLnTx/>
              <a:uFillTx/>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183880" cy="914400"/>
          </a:xfrm>
          <a:prstGeom prst="rect">
            <a:avLst/>
          </a:prstGeom>
        </p:spPr>
        <p:txBody>
          <a:bodyPr/>
          <a:lstStyle/>
          <a:p>
            <a:pPr algn="ctr">
              <a:buClr>
                <a:srgbClr val="C00000"/>
              </a:buClr>
            </a:pPr>
            <a:r>
              <a:rPr lang="en-US" sz="2400" b="1" dirty="0" smtClean="0">
                <a:latin typeface="Book Antiqua" pitchFamily="18" charset="0"/>
              </a:rPr>
              <a:t>An example of an ARM-based Embedded Device, a Microcontroller</a:t>
            </a:r>
            <a:endParaRPr lang="en-US" sz="2400" b="1" dirty="0">
              <a:latin typeface="Book Antiqua" pitchFamily="18" charset="0"/>
            </a:endParaRPr>
          </a:p>
          <a:p>
            <a:pPr algn="just">
              <a:buClr>
                <a:srgbClr val="C00000"/>
              </a:buClr>
            </a:pPr>
            <a:endParaRPr lang="en-US" sz="2400" b="1" dirty="0" smtClean="0">
              <a:latin typeface="Book Antiqua" pitchFamily="18" charset="0"/>
            </a:endParaRPr>
          </a:p>
          <a:p>
            <a:pPr algn="just">
              <a:buClr>
                <a:srgbClr val="C00000"/>
              </a:buClr>
              <a:buFont typeface="Wingdings" pitchFamily="2" charset="2"/>
              <a:buChar char="v"/>
            </a:pPr>
            <a:endParaRPr kumimoji="0" lang="en-US" sz="2400" b="1"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400" b="1" dirty="0" smtClean="0">
              <a:latin typeface="Book Antiqua" pitchFamily="18" charset="0"/>
            </a:endParaRPr>
          </a:p>
          <a:p>
            <a:pPr algn="just">
              <a:buClr>
                <a:srgbClr val="C00000"/>
              </a:buClr>
              <a:buFont typeface="Wingdings" pitchFamily="2" charset="2"/>
              <a:buChar char="v"/>
            </a:pPr>
            <a:endParaRPr kumimoji="0" lang="en-US" sz="2400" b="1"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400" b="1" i="0" u="none" strike="noStrike" kern="1200" cap="none" spc="0" normalizeH="0" baseline="0" noProof="0" dirty="0">
              <a:ln>
                <a:noFill/>
              </a:ln>
              <a:solidFill>
                <a:schemeClr val="tx1"/>
              </a:solidFill>
              <a:effectLst/>
              <a:uLnTx/>
              <a:uFillTx/>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533400" y="1600200"/>
            <a:ext cx="5769429" cy="4038600"/>
          </a:xfrm>
          <a:prstGeom prst="rect">
            <a:avLst/>
          </a:prstGeom>
          <a:noFill/>
          <a:ln w="9525">
            <a:solidFill>
              <a:schemeClr val="tx1"/>
            </a:solidFill>
            <a:miter lim="800000"/>
            <a:headEnd/>
            <a:tailEnd/>
          </a:ln>
          <a:effectLst/>
        </p:spPr>
      </p:pic>
      <p:sp>
        <p:nvSpPr>
          <p:cNvPr id="4" name="Content Placeholder 2"/>
          <p:cNvSpPr txBox="1">
            <a:spLocks/>
          </p:cNvSpPr>
          <p:nvPr/>
        </p:nvSpPr>
        <p:spPr>
          <a:xfrm>
            <a:off x="6477000" y="1524000"/>
            <a:ext cx="2438400" cy="4419600"/>
          </a:xfrm>
          <a:prstGeom prst="rect">
            <a:avLst/>
          </a:prstGeom>
        </p:spPr>
        <p:txBody>
          <a:bodyPr/>
          <a:lstStyle/>
          <a:p>
            <a:pPr>
              <a:buClr>
                <a:srgbClr val="C00000"/>
              </a:buClr>
            </a:pPr>
            <a:r>
              <a:rPr lang="en-US" sz="2000" b="1" dirty="0" smtClean="0">
                <a:latin typeface="Book Antiqua" pitchFamily="18" charset="0"/>
              </a:rPr>
              <a:t>Boxes represent- </a:t>
            </a:r>
            <a:r>
              <a:rPr lang="en-US" sz="2000" dirty="0" smtClean="0">
                <a:latin typeface="Book Antiqua" pitchFamily="18" charset="0"/>
              </a:rPr>
              <a:t>feature or function</a:t>
            </a:r>
          </a:p>
          <a:p>
            <a:pPr>
              <a:buClr>
                <a:srgbClr val="C00000"/>
              </a:buClr>
            </a:pPr>
            <a:endParaRPr lang="en-US" sz="2000" dirty="0" smtClean="0">
              <a:latin typeface="Book Antiqua" pitchFamily="18" charset="0"/>
            </a:endParaRPr>
          </a:p>
          <a:p>
            <a:pPr>
              <a:buClr>
                <a:srgbClr val="C00000"/>
              </a:buClr>
            </a:pPr>
            <a:r>
              <a:rPr lang="en-US" sz="2000" b="1" dirty="0" smtClean="0">
                <a:latin typeface="Book Antiqua" pitchFamily="18" charset="0"/>
              </a:rPr>
              <a:t>Lines represent –</a:t>
            </a:r>
          </a:p>
          <a:p>
            <a:pPr>
              <a:buClr>
                <a:srgbClr val="C00000"/>
              </a:buClr>
            </a:pPr>
            <a:r>
              <a:rPr lang="en-US" sz="2000" dirty="0" smtClean="0">
                <a:latin typeface="Book Antiqua" pitchFamily="18" charset="0"/>
              </a:rPr>
              <a:t>Busses connecting the devices</a:t>
            </a:r>
          </a:p>
          <a:p>
            <a:pPr>
              <a:buClr>
                <a:srgbClr val="C00000"/>
              </a:buClr>
            </a:pPr>
            <a:endParaRPr lang="en-US" sz="2000" dirty="0" smtClean="0">
              <a:latin typeface="Book Antiqua" pitchFamily="18" charset="0"/>
            </a:endParaRPr>
          </a:p>
          <a:p>
            <a:pPr>
              <a:buClr>
                <a:srgbClr val="C00000"/>
              </a:buClr>
            </a:pPr>
            <a:r>
              <a:rPr lang="en-US" sz="2000" b="1" dirty="0" smtClean="0">
                <a:latin typeface="Book Antiqua" pitchFamily="18" charset="0"/>
              </a:rPr>
              <a:t>Divided into 4 Major components</a:t>
            </a:r>
            <a:endParaRPr lang="en-US" sz="2000" b="1" dirty="0">
              <a:latin typeface="Book Antiqua" pitchFamily="18" charset="0"/>
            </a:endParaRPr>
          </a:p>
          <a:p>
            <a:pPr algn="just">
              <a:buClr>
                <a:srgbClr val="C00000"/>
              </a:buClr>
              <a:buFontTx/>
              <a:buChar char="-"/>
            </a:pPr>
            <a:r>
              <a:rPr lang="en-US" sz="2000" dirty="0" smtClean="0">
                <a:latin typeface="Book Antiqua" pitchFamily="18" charset="0"/>
              </a:rPr>
              <a:t>ARM processor</a:t>
            </a:r>
          </a:p>
          <a:p>
            <a:pPr algn="just">
              <a:buClr>
                <a:srgbClr val="C00000"/>
              </a:buClr>
              <a:buFontTx/>
              <a:buChar char="-"/>
            </a:pPr>
            <a:r>
              <a:rPr lang="en-US" sz="2000" dirty="0" smtClean="0">
                <a:latin typeface="Book Antiqua" pitchFamily="18" charset="0"/>
              </a:rPr>
              <a:t>Controllers</a:t>
            </a:r>
          </a:p>
          <a:p>
            <a:pPr algn="just">
              <a:buClr>
                <a:srgbClr val="C00000"/>
              </a:buClr>
              <a:buFontTx/>
              <a:buChar char="-"/>
            </a:pPr>
            <a:r>
              <a:rPr lang="en-US" sz="2000" dirty="0" smtClean="0">
                <a:latin typeface="Book Antiqua" pitchFamily="18" charset="0"/>
              </a:rPr>
              <a:t>Peripherals</a:t>
            </a:r>
          </a:p>
          <a:p>
            <a:pPr algn="just">
              <a:buClr>
                <a:srgbClr val="C00000"/>
              </a:buClr>
              <a:buFontTx/>
              <a:buChar char="-"/>
            </a:pPr>
            <a:r>
              <a:rPr lang="en-US" sz="2000" dirty="0" smtClean="0">
                <a:latin typeface="Book Antiqua" pitchFamily="18" charset="0"/>
              </a:rPr>
              <a:t>Bus</a:t>
            </a:r>
          </a:p>
          <a:p>
            <a:pPr algn="just">
              <a:buClr>
                <a:srgbClr val="C00000"/>
              </a:buClr>
              <a:buFont typeface="Wingdings" pitchFamily="2" charset="2"/>
              <a:buChar char="v"/>
            </a:pPr>
            <a:endParaRPr kumimoji="0" lang="en-US" sz="200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000" i="0" u="none" strike="noStrike" kern="1200" cap="none" spc="0" normalizeH="0" baseline="0" noProof="0" dirty="0">
              <a:ln>
                <a:noFill/>
              </a:ln>
              <a:solidFill>
                <a:schemeClr val="tx1"/>
              </a:solidFill>
              <a:effectLst/>
              <a:uLnTx/>
              <a:uFillTx/>
              <a:latin typeface="Book Antiqua" pitchFamily="18" charset="0"/>
            </a:endParaRPr>
          </a:p>
        </p:txBody>
      </p:sp>
      <p:sp>
        <p:nvSpPr>
          <p:cNvPr id="5" name="Content Placeholder 2"/>
          <p:cNvSpPr txBox="1">
            <a:spLocks/>
          </p:cNvSpPr>
          <p:nvPr/>
        </p:nvSpPr>
        <p:spPr>
          <a:xfrm>
            <a:off x="762000" y="5715000"/>
            <a:ext cx="7239000" cy="838200"/>
          </a:xfrm>
          <a:prstGeom prst="rect">
            <a:avLst/>
          </a:prstGeom>
        </p:spPr>
        <p:txBody>
          <a:bodyPr/>
          <a:lstStyle/>
          <a:p>
            <a:pPr>
              <a:buClr>
                <a:srgbClr val="C00000"/>
              </a:buClr>
            </a:pPr>
            <a:r>
              <a:rPr lang="en-US" sz="2000" b="1" dirty="0" smtClean="0">
                <a:latin typeface="Book Antiqua" pitchFamily="18" charset="0"/>
              </a:rPr>
              <a:t>AHB – </a:t>
            </a:r>
            <a:r>
              <a:rPr lang="en-US" sz="2000" dirty="0" smtClean="0">
                <a:latin typeface="Book Antiqua" pitchFamily="18" charset="0"/>
              </a:rPr>
              <a:t>ARM High performance Bus</a:t>
            </a:r>
          </a:p>
          <a:p>
            <a:pPr>
              <a:buClr>
                <a:srgbClr val="C00000"/>
              </a:buClr>
            </a:pPr>
            <a:r>
              <a:rPr lang="en-US" sz="2000" b="1" dirty="0" smtClean="0">
                <a:latin typeface="Book Antiqua" pitchFamily="18" charset="0"/>
              </a:rPr>
              <a:t>APB  - </a:t>
            </a:r>
            <a:r>
              <a:rPr lang="en-US" sz="2000" dirty="0" smtClean="0">
                <a:latin typeface="Book Antiqua" pitchFamily="18" charset="0"/>
              </a:rPr>
              <a:t>ARM Peripheral Bus</a:t>
            </a:r>
            <a:endParaRPr lang="en-US" sz="2000" b="1" dirty="0" smtClean="0">
              <a:latin typeface="Book Antiqua" pitchFamily="18" charset="0"/>
            </a:endParaRPr>
          </a:p>
          <a:p>
            <a:pPr>
              <a:buClr>
                <a:srgbClr val="C00000"/>
              </a:buClr>
            </a:pPr>
            <a:endParaRPr lang="en-US" sz="2000" dirty="0" smtClean="0">
              <a:latin typeface="Book Antiqua" pitchFamily="18" charset="0"/>
            </a:endParaRPr>
          </a:p>
          <a:p>
            <a:pPr algn="just">
              <a:buClr>
                <a:srgbClr val="C00000"/>
              </a:buClr>
              <a:buFont typeface="Wingdings" pitchFamily="2" charset="2"/>
              <a:buChar char="v"/>
            </a:pPr>
            <a:endParaRPr kumimoji="0" lang="en-US" sz="200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000" i="0" u="none" strike="noStrike" kern="1200" cap="none" spc="0" normalizeH="0" baseline="0" noProof="0" dirty="0">
              <a:ln>
                <a:noFill/>
              </a:ln>
              <a:solidFill>
                <a:schemeClr val="tx1"/>
              </a:solidFill>
              <a:effectLst/>
              <a:uLnTx/>
              <a:uFillTx/>
              <a:latin typeface="Book Antiqua"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57520" y="5194440"/>
              <a:ext cx="578160" cy="432000"/>
            </p14:xfrm>
          </p:contentPart>
        </mc:Choice>
        <mc:Fallback xmlns="">
          <p:pic>
            <p:nvPicPr>
              <p:cNvPr id="3" name="Ink 2"/>
              <p:cNvPicPr/>
              <p:nvPr/>
            </p:nvPicPr>
            <p:blipFill>
              <a:blip r:embed="rId4"/>
              <a:stretch>
                <a:fillRect/>
              </a:stretch>
            </p:blipFill>
            <p:spPr>
              <a:xfrm>
                <a:off x="848160" y="5185080"/>
                <a:ext cx="596880" cy="45072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183880" cy="5562600"/>
          </a:xfrm>
          <a:prstGeom prst="rect">
            <a:avLst/>
          </a:prstGeom>
        </p:spPr>
        <p:txBody>
          <a:bodyPr/>
          <a:lstStyle/>
          <a:p>
            <a:pPr algn="just">
              <a:buClr>
                <a:srgbClr val="C00000"/>
              </a:buClr>
            </a:pPr>
            <a:r>
              <a:rPr lang="en-US" sz="2400" b="1" dirty="0" smtClean="0">
                <a:latin typeface="Book Antiqua" pitchFamily="18" charset="0"/>
              </a:rPr>
              <a:t>ARM Processor</a:t>
            </a:r>
          </a:p>
          <a:p>
            <a:pPr algn="just">
              <a:buClr>
                <a:srgbClr val="C00000"/>
              </a:buClr>
            </a:pPr>
            <a:endParaRPr lang="en-US" sz="2000" dirty="0">
              <a:latin typeface="Book Antiqua" pitchFamily="18" charset="0"/>
            </a:endParaRPr>
          </a:p>
          <a:p>
            <a:pPr algn="just">
              <a:buFont typeface="Wingdings" pitchFamily="2" charset="2"/>
              <a:buChar char="v"/>
            </a:pPr>
            <a:r>
              <a:rPr lang="en-US" sz="2400" b="1" dirty="0" smtClean="0">
                <a:solidFill>
                  <a:srgbClr val="FF0000"/>
                </a:solidFill>
                <a:latin typeface="Book Antiqua" pitchFamily="18" charset="0"/>
              </a:rPr>
              <a:t>Controls</a:t>
            </a:r>
            <a:r>
              <a:rPr lang="en-US" sz="2000" dirty="0" smtClean="0">
                <a:latin typeface="Book Antiqua" pitchFamily="18" charset="0"/>
              </a:rPr>
              <a:t> the embedded device.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Different </a:t>
            </a:r>
            <a:r>
              <a:rPr lang="en-US" sz="2400" b="1" dirty="0" smtClean="0">
                <a:solidFill>
                  <a:srgbClr val="FF0000"/>
                </a:solidFill>
                <a:latin typeface="Book Antiqua" pitchFamily="18" charset="0"/>
              </a:rPr>
              <a:t>versions</a:t>
            </a:r>
            <a:r>
              <a:rPr lang="en-US" sz="2400" b="1" dirty="0" smtClean="0">
                <a:latin typeface="Book Antiqua" pitchFamily="18" charset="0"/>
              </a:rPr>
              <a:t> </a:t>
            </a:r>
            <a:r>
              <a:rPr lang="en-US" sz="2000" dirty="0" smtClean="0">
                <a:latin typeface="Book Antiqua" pitchFamily="18" charset="0"/>
              </a:rPr>
              <a:t>of the ARM processor are available to suit the desired operating characteristics.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An ARM processor comprises </a:t>
            </a:r>
          </a:p>
          <a:p>
            <a:pPr algn="just"/>
            <a:endParaRPr lang="en-US" sz="2000" dirty="0" smtClean="0">
              <a:latin typeface="Book Antiqua" pitchFamily="18" charset="0"/>
            </a:endParaRPr>
          </a:p>
          <a:p>
            <a:pPr lvl="1" algn="just">
              <a:buFontTx/>
              <a:buChar char="-"/>
            </a:pPr>
            <a:r>
              <a:rPr lang="en-US" sz="2400" b="1" dirty="0" smtClean="0">
                <a:solidFill>
                  <a:srgbClr val="FF0000"/>
                </a:solidFill>
                <a:latin typeface="Book Antiqua" pitchFamily="18" charset="0"/>
              </a:rPr>
              <a:t>a core </a:t>
            </a:r>
            <a:r>
              <a:rPr lang="en-US" sz="2000" dirty="0" smtClean="0">
                <a:latin typeface="Book Antiqua" pitchFamily="18" charset="0"/>
              </a:rPr>
              <a:t>(the execution engine that processes instructions and manipulates data) </a:t>
            </a:r>
          </a:p>
          <a:p>
            <a:pPr lvl="1" algn="just"/>
            <a:endParaRPr lang="en-US" sz="2000" dirty="0" smtClean="0">
              <a:latin typeface="Book Antiqua" pitchFamily="18" charset="0"/>
            </a:endParaRPr>
          </a:p>
          <a:p>
            <a:pPr lvl="1" algn="just"/>
            <a:r>
              <a:rPr lang="en-US" sz="2000" dirty="0" smtClean="0">
                <a:latin typeface="Book Antiqua" pitchFamily="18" charset="0"/>
              </a:rPr>
              <a:t>				plus </a:t>
            </a:r>
          </a:p>
          <a:p>
            <a:pPr lvl="1" algn="just">
              <a:buFontTx/>
              <a:buChar char="-"/>
            </a:pPr>
            <a:endParaRPr lang="en-US" sz="2000" dirty="0" smtClean="0">
              <a:latin typeface="Book Antiqua" pitchFamily="18" charset="0"/>
            </a:endParaRPr>
          </a:p>
          <a:p>
            <a:pPr lvl="1" algn="just">
              <a:buFontTx/>
              <a:buChar char="-"/>
            </a:pPr>
            <a:r>
              <a:rPr lang="en-US" sz="2000" dirty="0" smtClean="0">
                <a:latin typeface="Book Antiqua" pitchFamily="18" charset="0"/>
              </a:rPr>
              <a:t>the </a:t>
            </a:r>
            <a:r>
              <a:rPr lang="en-US" sz="2400" b="1" dirty="0" smtClean="0">
                <a:solidFill>
                  <a:srgbClr val="FF0000"/>
                </a:solidFill>
                <a:latin typeface="Book Antiqua" pitchFamily="18" charset="0"/>
              </a:rPr>
              <a:t>surrounding components</a:t>
            </a:r>
            <a:r>
              <a:rPr lang="en-US" sz="2400" b="1" dirty="0" smtClean="0">
                <a:latin typeface="Book Antiqua" pitchFamily="18" charset="0"/>
              </a:rPr>
              <a:t> </a:t>
            </a:r>
            <a:r>
              <a:rPr lang="en-US" sz="2000" dirty="0" smtClean="0">
                <a:latin typeface="Book Antiqua" pitchFamily="18" charset="0"/>
              </a:rPr>
              <a:t>that interface it with a bus (include memory management and caches.)</a:t>
            </a: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000" b="0" i="0" u="none" strike="noStrike" kern="1200" cap="none" spc="0" normalizeH="0" baseline="0" noProof="0" dirty="0">
              <a:ln>
                <a:noFill/>
              </a:ln>
              <a:solidFill>
                <a:schemeClr val="tx1"/>
              </a:solidFill>
              <a:effectLst/>
              <a:uLnTx/>
              <a:uFillTx/>
              <a:latin typeface="Book Antiqua"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17520" y="3035160"/>
              <a:ext cx="597240" cy="261000"/>
            </p14:xfrm>
          </p:contentPart>
        </mc:Choice>
        <mc:Fallback xmlns="">
          <p:pic>
            <p:nvPicPr>
              <p:cNvPr id="3" name="Ink 2"/>
              <p:cNvPicPr/>
              <p:nvPr/>
            </p:nvPicPr>
            <p:blipFill>
              <a:blip r:embed="rId3"/>
              <a:stretch>
                <a:fillRect/>
              </a:stretch>
            </p:blipFill>
            <p:spPr>
              <a:xfrm>
                <a:off x="308160" y="3025800"/>
                <a:ext cx="615960" cy="27972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183880" cy="5562600"/>
          </a:xfrm>
          <a:prstGeom prst="rect">
            <a:avLst/>
          </a:prstGeom>
        </p:spPr>
        <p:txBody>
          <a:bodyPr/>
          <a:lstStyle/>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endParaRPr kumimoji="0" lang="en-US" sz="2000" b="0" i="0" u="none" strike="noStrike" kern="1200" cap="none" spc="0" normalizeH="0" baseline="0" noProof="0" dirty="0" smtClean="0">
              <a:ln>
                <a:noFill/>
              </a:ln>
              <a:solidFill>
                <a:schemeClr val="tx1"/>
              </a:solidFill>
              <a:effectLst/>
              <a:uLnTx/>
              <a:uFillTx/>
              <a:latin typeface="Book Antiqua" pitchFamily="18" charset="0"/>
            </a:endParaRPr>
          </a:p>
          <a:p>
            <a:pPr algn="just">
              <a:buClr>
                <a:srgbClr val="C00000"/>
              </a:buClr>
            </a:pPr>
            <a:endParaRPr kumimoji="0" lang="en-US" sz="2000" b="0" i="0" u="none" strike="noStrike" kern="1200" cap="none" spc="0" normalizeH="0" baseline="0" noProof="0" dirty="0">
              <a:ln>
                <a:noFill/>
              </a:ln>
              <a:solidFill>
                <a:schemeClr val="tx1"/>
              </a:solidFill>
              <a:effectLst/>
              <a:uLnTx/>
              <a:uFillTx/>
              <a:latin typeface="Book Antiqua" pitchFamily="18" charset="0"/>
            </a:endParaRPr>
          </a:p>
        </p:txBody>
      </p:sp>
      <p:sp>
        <p:nvSpPr>
          <p:cNvPr id="4" name="Content Placeholder 2"/>
          <p:cNvSpPr txBox="1">
            <a:spLocks/>
          </p:cNvSpPr>
          <p:nvPr/>
        </p:nvSpPr>
        <p:spPr>
          <a:xfrm>
            <a:off x="609600" y="304800"/>
            <a:ext cx="8183880" cy="5562600"/>
          </a:xfrm>
          <a:prstGeom prst="rect">
            <a:avLst/>
          </a:prstGeom>
        </p:spPr>
        <p:txBody>
          <a:bodyPr/>
          <a:lstStyle/>
          <a:p>
            <a:pPr algn="just"/>
            <a:r>
              <a:rPr lang="en-US" sz="2400" b="1" dirty="0" smtClean="0">
                <a:latin typeface="Book Antiqua" pitchFamily="18" charset="0"/>
              </a:rPr>
              <a:t>Controllers</a:t>
            </a:r>
          </a:p>
          <a:p>
            <a:pPr algn="just"/>
            <a:r>
              <a:rPr lang="en-US" sz="2400" b="1" dirty="0" smtClean="0">
                <a:latin typeface="Book Antiqua" pitchFamily="18" charset="0"/>
              </a:rPr>
              <a:t> </a:t>
            </a:r>
          </a:p>
          <a:p>
            <a:pPr algn="just">
              <a:buFont typeface="Wingdings" pitchFamily="2" charset="2"/>
              <a:buChar char="v"/>
            </a:pPr>
            <a:r>
              <a:rPr lang="en-US" sz="2000" dirty="0" smtClean="0">
                <a:latin typeface="Book Antiqua" pitchFamily="18" charset="0"/>
              </a:rPr>
              <a:t>Helps </a:t>
            </a:r>
            <a:r>
              <a:rPr lang="en-US" sz="2400" b="1" dirty="0" smtClean="0">
                <a:latin typeface="Book Antiqua" pitchFamily="18" charset="0"/>
              </a:rPr>
              <a:t>coordinate important functional blocks </a:t>
            </a:r>
            <a:r>
              <a:rPr lang="en-US" sz="2000" dirty="0" smtClean="0">
                <a:latin typeface="Book Antiqua" pitchFamily="18" charset="0"/>
              </a:rPr>
              <a:t>of the system.</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Two commonly found controllers are </a:t>
            </a:r>
          </a:p>
          <a:p>
            <a:pPr algn="just"/>
            <a:r>
              <a:rPr lang="en-US" sz="2000" dirty="0" smtClean="0">
                <a:latin typeface="Book Antiqua" pitchFamily="18" charset="0"/>
              </a:rPr>
              <a:t>	-</a:t>
            </a:r>
            <a:r>
              <a:rPr lang="en-US" sz="2000" b="1" dirty="0" smtClean="0">
                <a:latin typeface="Book Antiqua" pitchFamily="18" charset="0"/>
              </a:rPr>
              <a:t>interrupt controller </a:t>
            </a:r>
            <a:r>
              <a:rPr lang="en-US" sz="2000" dirty="0" smtClean="0">
                <a:latin typeface="Book Antiqua" pitchFamily="18" charset="0"/>
              </a:rPr>
              <a:t>and </a:t>
            </a:r>
          </a:p>
          <a:p>
            <a:pPr algn="just"/>
            <a:r>
              <a:rPr lang="en-US" sz="2000" dirty="0" smtClean="0">
                <a:latin typeface="Book Antiqua" pitchFamily="18" charset="0"/>
              </a:rPr>
              <a:t>	-</a:t>
            </a:r>
            <a:r>
              <a:rPr lang="en-US" sz="2000" b="1" dirty="0" smtClean="0">
                <a:latin typeface="Book Antiqua" pitchFamily="18" charset="0"/>
              </a:rPr>
              <a:t>memory controllers</a:t>
            </a:r>
            <a:r>
              <a:rPr lang="en-US" sz="2000" dirty="0" smtClean="0">
                <a:latin typeface="Book Antiqua" pitchFamily="18" charset="0"/>
              </a:rPr>
              <a:t>.</a:t>
            </a:r>
          </a:p>
          <a:p>
            <a:pPr algn="just">
              <a:buFont typeface="Wingdings" pitchFamily="2" charset="2"/>
              <a:buChar char="v"/>
            </a:pPr>
            <a:endParaRPr lang="en-US" sz="2000" dirty="0" smtClean="0">
              <a:latin typeface="Book Antiqua" pitchFamily="18" charset="0"/>
            </a:endParaRPr>
          </a:p>
          <a:p>
            <a:pPr algn="just"/>
            <a:r>
              <a:rPr lang="en-US" sz="2400" b="1" dirty="0" smtClean="0">
                <a:latin typeface="Book Antiqua" pitchFamily="18" charset="0"/>
              </a:rPr>
              <a:t>Peripherals</a:t>
            </a:r>
            <a:r>
              <a:rPr lang="en-US" sz="2400" dirty="0" smtClean="0">
                <a:latin typeface="Book Antiqua" pitchFamily="18" charset="0"/>
              </a:rPr>
              <a:t>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Provides </a:t>
            </a:r>
            <a:r>
              <a:rPr lang="en-US" sz="2400" b="1" dirty="0" smtClean="0">
                <a:latin typeface="Book Antiqua" pitchFamily="18" charset="0"/>
              </a:rPr>
              <a:t>input-output capability</a:t>
            </a:r>
            <a:r>
              <a:rPr lang="en-US" sz="2000" dirty="0" smtClean="0">
                <a:latin typeface="Book Antiqua" pitchFamily="18" charset="0"/>
              </a:rPr>
              <a:t> external to the chip.</a:t>
            </a:r>
          </a:p>
          <a:p>
            <a:pPr algn="just"/>
            <a:r>
              <a:rPr lang="en-US" sz="2000" dirty="0" smtClean="0">
                <a:latin typeface="Book Antiqua" pitchFamily="18" charset="0"/>
              </a:rPr>
              <a:t>	-includes serial I/O, Parallel I/O, Timers counters and clock 	circuits</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Responsible for the uniqueness of the embedded device.</a:t>
            </a:r>
          </a:p>
          <a:p>
            <a:pPr algn="just"/>
            <a:endParaRPr lang="en-US" sz="2000" dirty="0" smtClean="0">
              <a:latin typeface="Book Antiqua" pitchFamily="18" charset="0"/>
            </a:endParaRPr>
          </a:p>
          <a:p>
            <a:pPr algn="just"/>
            <a:r>
              <a:rPr lang="en-US" sz="2400" b="1" dirty="0" smtClean="0">
                <a:latin typeface="Book Antiqua" pitchFamily="18" charset="0"/>
              </a:rPr>
              <a:t>Bus</a:t>
            </a:r>
            <a:r>
              <a:rPr lang="en-US" sz="2400" dirty="0" smtClean="0">
                <a:latin typeface="Book Antiqua" pitchFamily="18" charset="0"/>
              </a:rPr>
              <a:t> </a:t>
            </a:r>
          </a:p>
          <a:p>
            <a:pPr algn="just">
              <a:buFont typeface="Wingdings" pitchFamily="2" charset="2"/>
              <a:buChar char="v"/>
            </a:pPr>
            <a:r>
              <a:rPr lang="en-US" sz="2000" dirty="0" smtClean="0">
                <a:latin typeface="Book Antiqua" pitchFamily="18" charset="0"/>
              </a:rPr>
              <a:t>Supports communicate between different parts of the device.</a:t>
            </a:r>
          </a:p>
          <a:p>
            <a:pPr algn="just"/>
            <a:r>
              <a:rPr kumimoji="0" lang="en-US" sz="2000" b="0" u="none" strike="noStrike" kern="1200" cap="none" spc="0" normalizeH="0" baseline="0" noProof="0" dirty="0" smtClean="0">
                <a:ln>
                  <a:noFill/>
                </a:ln>
                <a:solidFill>
                  <a:schemeClr val="tx1"/>
                </a:solidFill>
                <a:effectLst/>
                <a:uLnTx/>
                <a:uFillTx/>
                <a:latin typeface="Book Antiqua" pitchFamily="18" charset="0"/>
              </a:rPr>
              <a:t>	AHB, APB</a:t>
            </a:r>
            <a:endParaRPr kumimoji="0" lang="en-US" sz="2000" b="0" u="none" strike="noStrike" kern="1200" cap="none" spc="0" normalizeH="0" baseline="0" noProof="0" dirty="0">
              <a:ln>
                <a:noFill/>
              </a:ln>
              <a:solidFill>
                <a:schemeClr val="tx1"/>
              </a:solidFill>
              <a:effectLst/>
              <a:uLnTx/>
              <a:uFillTx/>
              <a:latin typeface="Book Antiqua"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628920" y="2044800"/>
              <a:ext cx="711360" cy="292320"/>
            </p14:xfrm>
          </p:contentPart>
        </mc:Choice>
        <mc:Fallback xmlns="">
          <p:pic>
            <p:nvPicPr>
              <p:cNvPr id="3" name="Ink 2"/>
              <p:cNvPicPr/>
              <p:nvPr/>
            </p:nvPicPr>
            <p:blipFill>
              <a:blip r:embed="rId3"/>
              <a:stretch>
                <a:fillRect/>
              </a:stretch>
            </p:blipFill>
            <p:spPr>
              <a:xfrm>
                <a:off x="619560" y="2035440"/>
                <a:ext cx="730080" cy="31104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457200"/>
            <a:ext cx="8183880" cy="6096000"/>
          </a:xfrm>
          <a:prstGeom prst="rect">
            <a:avLst/>
          </a:prstGeom>
        </p:spPr>
        <p:txBody>
          <a:bodyPr/>
          <a:lstStyle/>
          <a:p>
            <a:pPr algn="ctr"/>
            <a:r>
              <a:rPr lang="en-US" sz="2800" b="1" dirty="0" smtClean="0">
                <a:latin typeface="Book Antiqua" pitchFamily="18" charset="0"/>
              </a:rPr>
              <a:t>ARM Bus Technology</a:t>
            </a:r>
          </a:p>
          <a:p>
            <a:pPr algn="ctr"/>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Embedded systems use </a:t>
            </a:r>
            <a:r>
              <a:rPr lang="en-US" sz="2400" b="1" dirty="0" smtClean="0">
                <a:solidFill>
                  <a:srgbClr val="FF0000"/>
                </a:solidFill>
                <a:latin typeface="Book Antiqua" pitchFamily="18" charset="0"/>
              </a:rPr>
              <a:t>different bus technologies</a:t>
            </a:r>
            <a:r>
              <a:rPr lang="en-US" sz="2400" b="1" dirty="0" smtClean="0">
                <a:latin typeface="Book Antiqua" pitchFamily="18" charset="0"/>
              </a:rPr>
              <a:t> </a:t>
            </a:r>
            <a:r>
              <a:rPr lang="en-US" sz="2000" dirty="0" smtClean="0">
                <a:latin typeface="Book Antiqua" pitchFamily="18" charset="0"/>
              </a:rPr>
              <a:t>than those designed for x86 PCs.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PCs bus technology uses </a:t>
            </a:r>
            <a:r>
              <a:rPr lang="en-US" sz="2400" b="1" dirty="0" smtClean="0">
                <a:solidFill>
                  <a:srgbClr val="FF0000"/>
                </a:solidFill>
                <a:latin typeface="Book Antiqua" pitchFamily="18" charset="0"/>
              </a:rPr>
              <a:t>Peripheral Component Interconnect (PCI) bus</a:t>
            </a:r>
            <a:r>
              <a:rPr lang="en-US" sz="2000" dirty="0" smtClean="0">
                <a:latin typeface="Book Antiqua" pitchFamily="18" charset="0"/>
              </a:rPr>
              <a:t>, to connect devices such as </a:t>
            </a:r>
          </a:p>
          <a:p>
            <a:pPr algn="just"/>
            <a:r>
              <a:rPr lang="en-US" sz="2000" dirty="0" smtClean="0">
                <a:latin typeface="Book Antiqua" pitchFamily="18" charset="0"/>
              </a:rPr>
              <a:t>	- video cards and </a:t>
            </a:r>
          </a:p>
          <a:p>
            <a:pPr algn="just"/>
            <a:r>
              <a:rPr lang="en-US" sz="2000" dirty="0" smtClean="0">
                <a:latin typeface="Book Antiqua" pitchFamily="18" charset="0"/>
              </a:rPr>
              <a:t>	-hard disk controllers to the x86 processor bus.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This technology is </a:t>
            </a:r>
            <a:r>
              <a:rPr lang="en-US" sz="2400" b="1" dirty="0" smtClean="0">
                <a:solidFill>
                  <a:srgbClr val="FF0000"/>
                </a:solidFill>
                <a:latin typeface="Book Antiqua" pitchFamily="18" charset="0"/>
              </a:rPr>
              <a:t>external or off-chip </a:t>
            </a:r>
            <a:r>
              <a:rPr lang="en-US" sz="2000" dirty="0" smtClean="0">
                <a:latin typeface="Book Antiqua" pitchFamily="18" charset="0"/>
              </a:rPr>
              <a:t>(i.e., the bus is designed to connect mechanically and electrically to devices external to the chip) and is built into the motherboard of a PC.</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Embedded devices use an </a:t>
            </a:r>
            <a:r>
              <a:rPr lang="en-US" sz="2400" b="1" dirty="0" smtClean="0">
                <a:solidFill>
                  <a:srgbClr val="FF0000"/>
                </a:solidFill>
                <a:latin typeface="Book Antiqua" pitchFamily="18" charset="0"/>
              </a:rPr>
              <a:t>on-chip bus </a:t>
            </a:r>
            <a:r>
              <a:rPr lang="en-US" sz="2000" dirty="0" smtClean="0">
                <a:latin typeface="Book Antiqua" pitchFamily="18" charset="0"/>
              </a:rPr>
              <a:t>that is internal to the chip and that allows different peripheral devices to be interconnected with an ARM core.</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781360" y="406440"/>
              <a:ext cx="787680" cy="336960"/>
            </p14:xfrm>
          </p:contentPart>
        </mc:Choice>
        <mc:Fallback xmlns="">
          <p:pic>
            <p:nvPicPr>
              <p:cNvPr id="3" name="Ink 2"/>
              <p:cNvPicPr/>
              <p:nvPr/>
            </p:nvPicPr>
            <p:blipFill>
              <a:blip r:embed="rId3"/>
              <a:stretch>
                <a:fillRect/>
              </a:stretch>
            </p:blipFill>
            <p:spPr>
              <a:xfrm>
                <a:off x="2772000" y="397080"/>
                <a:ext cx="806400" cy="35568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0"/>
            <a:ext cx="8183880" cy="6096000"/>
          </a:xfrm>
          <a:prstGeom prst="rect">
            <a:avLst/>
          </a:prstGeom>
        </p:spPr>
        <p:txBody>
          <a:bodyPr/>
          <a:lstStyle/>
          <a:p>
            <a:pPr algn="ctr"/>
            <a:r>
              <a:rPr lang="en-US" sz="2800" b="1" dirty="0" smtClean="0">
                <a:latin typeface="Book Antiqua" pitchFamily="18" charset="0"/>
              </a:rPr>
              <a:t>ARM Bus Technology Cont..</a:t>
            </a:r>
          </a:p>
          <a:p>
            <a:pPr algn="just">
              <a:buFont typeface="Wingdings" pitchFamily="2" charset="2"/>
              <a:buChar char="v"/>
            </a:pPr>
            <a:r>
              <a:rPr lang="en-US" sz="2000" dirty="0" smtClean="0">
                <a:latin typeface="Book Antiqua" pitchFamily="18" charset="0"/>
              </a:rPr>
              <a:t>There are </a:t>
            </a:r>
            <a:r>
              <a:rPr lang="en-US" sz="2400" b="1" dirty="0" smtClean="0">
                <a:solidFill>
                  <a:srgbClr val="FF0000"/>
                </a:solidFill>
                <a:latin typeface="Book Antiqua" pitchFamily="18" charset="0"/>
              </a:rPr>
              <a:t>two different classes of devices </a:t>
            </a:r>
            <a:r>
              <a:rPr lang="en-US" sz="2000" dirty="0" smtClean="0">
                <a:latin typeface="Book Antiqua" pitchFamily="18" charset="0"/>
              </a:rPr>
              <a:t>attached to the ARM on chip bus. </a:t>
            </a:r>
          </a:p>
          <a:p>
            <a:pPr algn="just"/>
            <a:endParaRPr lang="en-US" sz="2000" dirty="0" smtClean="0">
              <a:latin typeface="Book Antiqua" pitchFamily="18" charset="0"/>
            </a:endParaRPr>
          </a:p>
          <a:p>
            <a:pPr algn="just"/>
            <a:r>
              <a:rPr lang="en-US" sz="2000" i="1" dirty="0" smtClean="0">
                <a:latin typeface="Book Antiqua" pitchFamily="18" charset="0"/>
              </a:rPr>
              <a:t>	</a:t>
            </a:r>
            <a:r>
              <a:rPr lang="en-US" sz="2000" b="1" i="1" dirty="0" smtClean="0">
                <a:latin typeface="Book Antiqua" pitchFamily="18" charset="0"/>
              </a:rPr>
              <a:t>- A bus master: </a:t>
            </a:r>
            <a:r>
              <a:rPr lang="en-US" sz="2000" i="1" dirty="0" smtClean="0">
                <a:latin typeface="Book Antiqua" pitchFamily="18" charset="0"/>
              </a:rPr>
              <a:t>a logical device </a:t>
            </a:r>
            <a:r>
              <a:rPr lang="en-US" sz="2000" b="1" i="1" dirty="0" smtClean="0">
                <a:latin typeface="Book Antiqua" pitchFamily="18" charset="0"/>
              </a:rPr>
              <a:t>capable of initiating </a:t>
            </a:r>
            <a:r>
              <a:rPr lang="en-US" sz="2000" i="1" dirty="0" smtClean="0">
                <a:latin typeface="Book Antiqua" pitchFamily="18" charset="0"/>
              </a:rPr>
              <a:t>a data transfer with another device across the same bus</a:t>
            </a:r>
            <a:r>
              <a:rPr lang="en-US" sz="2000" dirty="0" smtClean="0">
                <a:latin typeface="Book Antiqua" pitchFamily="18" charset="0"/>
              </a:rPr>
              <a:t>. The </a:t>
            </a:r>
            <a:r>
              <a:rPr lang="en-US" sz="2000" dirty="0" smtClean="0">
                <a:solidFill>
                  <a:srgbClr val="FF0000"/>
                </a:solidFill>
                <a:latin typeface="Book Antiqua" pitchFamily="18" charset="0"/>
              </a:rPr>
              <a:t>ARM processor core </a:t>
            </a:r>
            <a:r>
              <a:rPr lang="en-US" sz="2000" dirty="0" smtClean="0">
                <a:latin typeface="Book Antiqua" pitchFamily="18" charset="0"/>
              </a:rPr>
              <a:t>is the bus master.</a:t>
            </a:r>
          </a:p>
          <a:p>
            <a:pPr algn="just"/>
            <a:endParaRPr lang="en-US" sz="2000" dirty="0" smtClean="0">
              <a:latin typeface="Book Antiqua" pitchFamily="18" charset="0"/>
            </a:endParaRPr>
          </a:p>
          <a:p>
            <a:pPr algn="just"/>
            <a:r>
              <a:rPr lang="en-US" sz="2000" dirty="0" smtClean="0">
                <a:latin typeface="Book Antiqua" pitchFamily="18" charset="0"/>
              </a:rPr>
              <a:t>	</a:t>
            </a:r>
            <a:r>
              <a:rPr lang="en-US" sz="2000" b="1" dirty="0" smtClean="0">
                <a:latin typeface="Book Antiqua" pitchFamily="18" charset="0"/>
              </a:rPr>
              <a:t>- B</a:t>
            </a:r>
            <a:r>
              <a:rPr lang="en-US" sz="2000" b="1" i="1" dirty="0" smtClean="0">
                <a:latin typeface="Book Antiqua" pitchFamily="18" charset="0"/>
              </a:rPr>
              <a:t>us slaves: </a:t>
            </a:r>
            <a:r>
              <a:rPr lang="en-US" sz="2000" i="1" dirty="0" smtClean="0">
                <a:latin typeface="Book Antiqua" pitchFamily="18" charset="0"/>
              </a:rPr>
              <a:t>logical devices </a:t>
            </a:r>
            <a:r>
              <a:rPr lang="en-US" sz="2000" b="1" i="1" dirty="0" smtClean="0">
                <a:latin typeface="Book Antiqua" pitchFamily="18" charset="0"/>
              </a:rPr>
              <a:t>capable only of responding </a:t>
            </a:r>
            <a:r>
              <a:rPr lang="en-US" sz="2000" i="1" dirty="0" smtClean="0">
                <a:latin typeface="Book Antiqua" pitchFamily="18" charset="0"/>
              </a:rPr>
              <a:t>to a transfer request from a bus master device</a:t>
            </a:r>
            <a:r>
              <a:rPr lang="en-US" sz="2000" dirty="0" smtClean="0">
                <a:latin typeface="Book Antiqua" pitchFamily="18" charset="0"/>
              </a:rPr>
              <a:t>. All </a:t>
            </a:r>
            <a:r>
              <a:rPr lang="en-US" sz="2000" dirty="0" smtClean="0">
                <a:solidFill>
                  <a:srgbClr val="FF0000"/>
                </a:solidFill>
                <a:latin typeface="Book Antiqua" pitchFamily="18" charset="0"/>
              </a:rPr>
              <a:t>peripherals </a:t>
            </a:r>
            <a:r>
              <a:rPr lang="en-US" sz="2000" dirty="0" smtClean="0">
                <a:latin typeface="Book Antiqua" pitchFamily="18" charset="0"/>
              </a:rPr>
              <a:t>are bus slaves</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On chip ARM bus has </a:t>
            </a:r>
            <a:r>
              <a:rPr lang="en-US" sz="2400" b="1" dirty="0" smtClean="0">
                <a:solidFill>
                  <a:srgbClr val="FF0000"/>
                </a:solidFill>
                <a:latin typeface="Book Antiqua" pitchFamily="18" charset="0"/>
              </a:rPr>
              <a:t>two architecture levels</a:t>
            </a:r>
            <a:r>
              <a:rPr lang="en-US" sz="2400" b="1" dirty="0" smtClean="0">
                <a:latin typeface="Book Antiqua" pitchFamily="18" charset="0"/>
              </a:rPr>
              <a:t>. </a:t>
            </a:r>
            <a:endParaRPr lang="en-US" sz="2000" b="1" dirty="0" smtClean="0">
              <a:latin typeface="Book Antiqua" pitchFamily="18" charset="0"/>
            </a:endParaRPr>
          </a:p>
          <a:p>
            <a:pPr algn="just"/>
            <a:r>
              <a:rPr lang="en-US" sz="2000" dirty="0" smtClean="0">
                <a:latin typeface="Book Antiqua" pitchFamily="18" charset="0"/>
              </a:rPr>
              <a:t>	-  </a:t>
            </a:r>
            <a:r>
              <a:rPr lang="en-US" sz="2400" dirty="0" smtClean="0">
                <a:solidFill>
                  <a:srgbClr val="FF0000"/>
                </a:solidFill>
                <a:latin typeface="Book Antiqua" pitchFamily="18" charset="0"/>
              </a:rPr>
              <a:t>P</a:t>
            </a:r>
            <a:r>
              <a:rPr lang="en-US" sz="2400" b="1" dirty="0" smtClean="0">
                <a:solidFill>
                  <a:srgbClr val="FF0000"/>
                </a:solidFill>
                <a:latin typeface="Book Antiqua" pitchFamily="18" charset="0"/>
              </a:rPr>
              <a:t>hysical level </a:t>
            </a:r>
            <a:r>
              <a:rPr lang="en-US" sz="2000" i="1" dirty="0" smtClean="0">
                <a:latin typeface="Book Antiqua" pitchFamily="18" charset="0"/>
              </a:rPr>
              <a:t>covers the </a:t>
            </a:r>
            <a:r>
              <a:rPr lang="en-US" sz="2400" b="1" i="1" dirty="0" smtClean="0">
                <a:latin typeface="Book Antiqua" pitchFamily="18" charset="0"/>
              </a:rPr>
              <a:t>electrical characteristics </a:t>
            </a:r>
            <a:r>
              <a:rPr lang="en-US" sz="2000" i="1" dirty="0" smtClean="0">
                <a:latin typeface="Book Antiqua" pitchFamily="18" charset="0"/>
              </a:rPr>
              <a:t>and bus width (16, 32, or 64 bits). </a:t>
            </a:r>
          </a:p>
          <a:p>
            <a:pPr algn="just"/>
            <a:r>
              <a:rPr lang="en-US" sz="2000" dirty="0" smtClean="0">
                <a:latin typeface="Book Antiqua" pitchFamily="18" charset="0"/>
              </a:rPr>
              <a:t>	- </a:t>
            </a:r>
            <a:r>
              <a:rPr lang="en-US" sz="2400" b="1" dirty="0" smtClean="0">
                <a:solidFill>
                  <a:srgbClr val="FF0000"/>
                </a:solidFill>
                <a:latin typeface="Book Antiqua" pitchFamily="18" charset="0"/>
              </a:rPr>
              <a:t>Protocol level</a:t>
            </a:r>
            <a:r>
              <a:rPr lang="en-US" sz="2400" b="1" i="1" dirty="0" smtClean="0">
                <a:solidFill>
                  <a:srgbClr val="FF0000"/>
                </a:solidFill>
                <a:latin typeface="Book Antiqua" pitchFamily="18" charset="0"/>
              </a:rPr>
              <a:t> </a:t>
            </a:r>
            <a:r>
              <a:rPr lang="en-US" sz="2000" i="1" dirty="0" smtClean="0">
                <a:latin typeface="Book Antiqua" pitchFamily="18" charset="0"/>
              </a:rPr>
              <a:t>covers the </a:t>
            </a:r>
            <a:r>
              <a:rPr lang="en-US" sz="2400" b="1" i="1" dirty="0" smtClean="0">
                <a:latin typeface="Book Antiqua" pitchFamily="18" charset="0"/>
              </a:rPr>
              <a:t>logical rules </a:t>
            </a:r>
            <a:r>
              <a:rPr lang="en-US" sz="2000" i="1" dirty="0" smtClean="0">
                <a:latin typeface="Book Antiqua" pitchFamily="18" charset="0"/>
              </a:rPr>
              <a:t>that govern the communication between the processor and a peripheral.</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ARM is primarily a </a:t>
            </a:r>
            <a:r>
              <a:rPr lang="en-US" sz="2400" b="1" dirty="0" smtClean="0">
                <a:solidFill>
                  <a:srgbClr val="FF0000"/>
                </a:solidFill>
                <a:latin typeface="Book Antiqua" pitchFamily="18" charset="0"/>
              </a:rPr>
              <a:t>design company</a:t>
            </a:r>
            <a:r>
              <a:rPr lang="en-US" sz="2000" dirty="0" smtClean="0">
                <a:latin typeface="Book Antiqua" pitchFamily="18" charset="0"/>
              </a:rPr>
              <a:t>. It does not/rarely  implements the electrical characteristics of the bus, but it specifies the bus protocol.</a:t>
            </a:r>
            <a:endParaRPr lang="en-US" sz="2000" b="1" dirty="0" smtClean="0">
              <a:latin typeface="Book Antiq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0"/>
            <a:ext cx="8183880" cy="6324600"/>
          </a:xfrm>
          <a:prstGeom prst="rect">
            <a:avLst/>
          </a:prstGeom>
        </p:spPr>
        <p:txBody>
          <a:bodyPr/>
          <a:lstStyle/>
          <a:p>
            <a:pPr algn="just"/>
            <a:r>
              <a:rPr lang="en-US" sz="2400" b="1" dirty="0" smtClean="0">
                <a:latin typeface="Book Antiqua" pitchFamily="18" charset="0"/>
              </a:rPr>
              <a:t>AMBA Bus Protocol </a:t>
            </a:r>
          </a:p>
          <a:p>
            <a:pPr algn="just">
              <a:buFont typeface="Wingdings" pitchFamily="2" charset="2"/>
              <a:buChar char="v"/>
            </a:pPr>
            <a:r>
              <a:rPr lang="en-US" sz="2000" dirty="0" smtClean="0">
                <a:latin typeface="Book Antiqua" pitchFamily="18" charset="0"/>
              </a:rPr>
              <a:t>AMBA - </a:t>
            </a:r>
            <a:r>
              <a:rPr lang="en-US" sz="2400" b="1" dirty="0" smtClean="0">
                <a:latin typeface="Book Antiqua" pitchFamily="18" charset="0"/>
              </a:rPr>
              <a:t>Advanced Microcontroller Bus Architecture.</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Was introduced in </a:t>
            </a:r>
            <a:r>
              <a:rPr lang="en-US" sz="2400" b="1" dirty="0" smtClean="0">
                <a:latin typeface="Book Antiqua" pitchFamily="18" charset="0"/>
              </a:rPr>
              <a:t>1996</a:t>
            </a:r>
            <a:r>
              <a:rPr lang="en-US" sz="2000" dirty="0" smtClean="0">
                <a:latin typeface="Book Antiqua" pitchFamily="18" charset="0"/>
              </a:rPr>
              <a:t> and widely adopted as the </a:t>
            </a:r>
            <a:r>
              <a:rPr lang="en-US" sz="2400" b="1" dirty="0" smtClean="0">
                <a:latin typeface="Book Antiqua" pitchFamily="18" charset="0"/>
              </a:rPr>
              <a:t>on-chip bus architecture</a:t>
            </a:r>
            <a:r>
              <a:rPr lang="en-US" sz="2000" dirty="0" smtClean="0">
                <a:latin typeface="Book Antiqua" pitchFamily="18" charset="0"/>
              </a:rPr>
              <a:t> used for ARM processors.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first AMBA buses introduced were the</a:t>
            </a:r>
          </a:p>
          <a:p>
            <a:pPr lvl="2" algn="just">
              <a:buFontTx/>
              <a:buChar char="-"/>
            </a:pPr>
            <a:r>
              <a:rPr lang="en-US" sz="2000" dirty="0" smtClean="0">
                <a:latin typeface="Book Antiqua" pitchFamily="18" charset="0"/>
              </a:rPr>
              <a:t>ARM System Bus </a:t>
            </a:r>
            <a:r>
              <a:rPr lang="en-US" sz="2000" b="1" dirty="0" smtClean="0">
                <a:latin typeface="Book Antiqua" pitchFamily="18" charset="0"/>
              </a:rPr>
              <a:t>(ASB) </a:t>
            </a:r>
            <a:r>
              <a:rPr lang="en-US" sz="2000" dirty="0" smtClean="0">
                <a:latin typeface="Book Antiqua" pitchFamily="18" charset="0"/>
              </a:rPr>
              <a:t>and </a:t>
            </a:r>
          </a:p>
          <a:p>
            <a:pPr lvl="2" algn="just">
              <a:buFontTx/>
              <a:buChar char="-"/>
            </a:pPr>
            <a:r>
              <a:rPr lang="en-US" sz="2000" dirty="0" smtClean="0">
                <a:latin typeface="Book Antiqua" pitchFamily="18" charset="0"/>
              </a:rPr>
              <a:t>ARM Peripheral Bus </a:t>
            </a:r>
            <a:r>
              <a:rPr lang="en-US" sz="2000" b="1" dirty="0" smtClean="0">
                <a:latin typeface="Book Antiqua" pitchFamily="18" charset="0"/>
              </a:rPr>
              <a:t>(APB</a:t>
            </a:r>
            <a:r>
              <a:rPr lang="en-US" sz="2000" dirty="0" smtClean="0">
                <a:latin typeface="Book Antiqua" pitchFamily="18" charset="0"/>
              </a:rPr>
              <a:t>)</a:t>
            </a:r>
          </a:p>
          <a:p>
            <a:pPr lvl="2" algn="just">
              <a:buFontTx/>
              <a:buChar char="-"/>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Later ARM introduced another bus design, called</a:t>
            </a:r>
          </a:p>
          <a:p>
            <a:pPr algn="just"/>
            <a:r>
              <a:rPr lang="en-US" sz="2000" dirty="0" smtClean="0">
                <a:latin typeface="Book Antiqua" pitchFamily="18" charset="0"/>
              </a:rPr>
              <a:t>	-ARM High Performance Bus </a:t>
            </a:r>
            <a:r>
              <a:rPr lang="en-US" sz="2400" b="1" dirty="0" smtClean="0">
                <a:latin typeface="Book Antiqua" pitchFamily="18" charset="0"/>
              </a:rPr>
              <a:t>(AHB)</a:t>
            </a:r>
            <a:endParaRPr lang="en-US" sz="2000" b="1" dirty="0" smtClean="0">
              <a:latin typeface="Book Antiqua" pitchFamily="18" charset="0"/>
            </a:endParaRP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Using AMBA, peripheral designers can </a:t>
            </a:r>
            <a:r>
              <a:rPr lang="en-US" sz="2400" b="1" dirty="0" smtClean="0">
                <a:latin typeface="Book Antiqua" pitchFamily="18" charset="0"/>
              </a:rPr>
              <a:t>reuse the same interface design</a:t>
            </a:r>
            <a:r>
              <a:rPr lang="en-US" sz="2000" dirty="0" smtClean="0">
                <a:latin typeface="Book Antiqua" pitchFamily="18" charset="0"/>
              </a:rPr>
              <a:t> on multiple projects.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 peripheral can </a:t>
            </a:r>
            <a:r>
              <a:rPr lang="en-US" sz="2400" b="1" dirty="0" smtClean="0">
                <a:latin typeface="Book Antiqua" pitchFamily="18" charset="0"/>
              </a:rPr>
              <a:t>simply be bolted onto the on-chip</a:t>
            </a:r>
            <a:r>
              <a:rPr lang="en-US" sz="2000" dirty="0" smtClean="0">
                <a:latin typeface="Book Antiqua" pitchFamily="18" charset="0"/>
              </a:rPr>
              <a:t> bus without having to redesign an interface for each different processor architecture.</a:t>
            </a:r>
          </a:p>
          <a:p>
            <a:pPr algn="just">
              <a:buFont typeface="Wingdings" pitchFamily="2" charset="2"/>
              <a:buChar char="v"/>
            </a:pPr>
            <a:endParaRPr lang="en-US" sz="2000" dirty="0" smtClean="0">
              <a:latin typeface="Book Antiqua"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0"/>
            <a:ext cx="8183880" cy="6324600"/>
          </a:xfrm>
          <a:prstGeom prst="rect">
            <a:avLst/>
          </a:prstGeom>
        </p:spPr>
        <p:txBody>
          <a:bodyPr/>
          <a:lstStyle/>
          <a:p>
            <a:pPr algn="just"/>
            <a:r>
              <a:rPr lang="en-US" sz="2800" b="1" dirty="0" smtClean="0">
                <a:latin typeface="Book Antiqua" pitchFamily="18" charset="0"/>
              </a:rPr>
              <a:t>AMBA Bus Protocol  Cont…</a:t>
            </a:r>
          </a:p>
          <a:p>
            <a:pPr algn="just">
              <a:buFont typeface="Wingdings" pitchFamily="2" charset="2"/>
              <a:buChar char="v"/>
            </a:pPr>
            <a:r>
              <a:rPr lang="en-US" sz="2000" dirty="0" smtClean="0">
                <a:latin typeface="Book Antiqua" pitchFamily="18" charset="0"/>
              </a:rPr>
              <a:t>AHB provides </a:t>
            </a:r>
            <a:r>
              <a:rPr lang="en-US" sz="2400" b="1" dirty="0" smtClean="0">
                <a:latin typeface="Book Antiqua" pitchFamily="18" charset="0"/>
              </a:rPr>
              <a:t>higher data throughput </a:t>
            </a:r>
            <a:r>
              <a:rPr lang="en-US" sz="2000" dirty="0" smtClean="0">
                <a:latin typeface="Book Antiqua" pitchFamily="18" charset="0"/>
              </a:rPr>
              <a:t>than ASB. </a:t>
            </a:r>
          </a:p>
          <a:p>
            <a:pPr algn="just"/>
            <a:r>
              <a:rPr lang="en-US" sz="2000" dirty="0" smtClean="0">
                <a:latin typeface="Book Antiqua" pitchFamily="18" charset="0"/>
              </a:rPr>
              <a:t>	- Because AHB is based on a </a:t>
            </a:r>
            <a:r>
              <a:rPr lang="en-US" sz="2400" b="1" dirty="0" smtClean="0">
                <a:latin typeface="Book Antiqua" pitchFamily="18" charset="0"/>
              </a:rPr>
              <a:t>centralized multiplexed 	bus scheme</a:t>
            </a:r>
            <a:r>
              <a:rPr lang="en-US" sz="2000" dirty="0" smtClean="0">
                <a:latin typeface="Book Antiqua" pitchFamily="18" charset="0"/>
              </a:rPr>
              <a:t>.</a:t>
            </a:r>
          </a:p>
          <a:p>
            <a:pPr algn="just"/>
            <a:r>
              <a:rPr lang="en-US" sz="2000" dirty="0" smtClean="0">
                <a:latin typeface="Book Antiqua" pitchFamily="18" charset="0"/>
              </a:rPr>
              <a:t>	- ASB bidirectional bus design.</a:t>
            </a:r>
          </a:p>
          <a:p>
            <a:pPr algn="just"/>
            <a:r>
              <a:rPr lang="en-US" sz="2000" dirty="0" smtClean="0">
                <a:latin typeface="Book Antiqua" pitchFamily="18" charset="0"/>
              </a:rPr>
              <a:t> </a:t>
            </a:r>
          </a:p>
          <a:p>
            <a:pPr algn="just">
              <a:buFont typeface="Wingdings" pitchFamily="2" charset="2"/>
              <a:buChar char="v"/>
            </a:pPr>
            <a:r>
              <a:rPr lang="en-US" sz="2000" dirty="0" smtClean="0">
                <a:latin typeface="Book Antiqua" pitchFamily="18" charset="0"/>
              </a:rPr>
              <a:t>ARM has introduced </a:t>
            </a:r>
            <a:r>
              <a:rPr lang="en-US" sz="2000" b="1" dirty="0" smtClean="0">
                <a:latin typeface="Book Antiqua" pitchFamily="18" charset="0"/>
              </a:rPr>
              <a:t>two variations on the AHB bus</a:t>
            </a:r>
            <a:r>
              <a:rPr lang="en-US" sz="2000" dirty="0" smtClean="0">
                <a:latin typeface="Book Antiqua" pitchFamily="18" charset="0"/>
              </a:rPr>
              <a:t>: </a:t>
            </a:r>
          </a:p>
          <a:p>
            <a:pPr algn="just"/>
            <a:r>
              <a:rPr lang="en-US" sz="2000" dirty="0" smtClean="0">
                <a:latin typeface="Book Antiqua" pitchFamily="18" charset="0"/>
              </a:rPr>
              <a:t>	-</a:t>
            </a:r>
            <a:r>
              <a:rPr lang="en-US" sz="2000" b="1" dirty="0" smtClean="0">
                <a:latin typeface="Book Antiqua" pitchFamily="18" charset="0"/>
              </a:rPr>
              <a:t>Multi-layer AHB and </a:t>
            </a:r>
          </a:p>
          <a:p>
            <a:pPr algn="just"/>
            <a:r>
              <a:rPr lang="en-US" sz="2000" dirty="0" smtClean="0">
                <a:latin typeface="Book Antiqua" pitchFamily="18" charset="0"/>
              </a:rPr>
              <a:t>	-</a:t>
            </a:r>
            <a:r>
              <a:rPr lang="en-US" sz="2000" b="1" dirty="0" smtClean="0">
                <a:latin typeface="Book Antiqua" pitchFamily="18" charset="0"/>
              </a:rPr>
              <a:t>AHB-</a:t>
            </a:r>
            <a:r>
              <a:rPr lang="en-US" sz="2000" b="1" dirty="0" err="1" smtClean="0">
                <a:latin typeface="Book Antiqua" pitchFamily="18" charset="0"/>
              </a:rPr>
              <a:t>Lite</a:t>
            </a:r>
            <a:r>
              <a:rPr lang="en-US" sz="2000" b="1" dirty="0" smtClean="0">
                <a:latin typeface="Book Antiqua" pitchFamily="18" charset="0"/>
              </a:rPr>
              <a:t>. </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original AHB, was allowing a single bus master to be active on the bus at any time, the Multi-layer AHB bus </a:t>
            </a:r>
            <a:r>
              <a:rPr lang="en-US" sz="2400" b="1" dirty="0" smtClean="0">
                <a:latin typeface="Book Antiqua" pitchFamily="18" charset="0"/>
              </a:rPr>
              <a:t>allows multiple active bus masters.</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AHB-</a:t>
            </a:r>
            <a:r>
              <a:rPr lang="en-US" sz="2000" dirty="0" err="1" smtClean="0">
                <a:latin typeface="Book Antiqua" pitchFamily="18" charset="0"/>
              </a:rPr>
              <a:t>Lite</a:t>
            </a:r>
            <a:r>
              <a:rPr lang="en-US" sz="2000" dirty="0" smtClean="0">
                <a:latin typeface="Book Antiqua" pitchFamily="18" charset="0"/>
              </a:rPr>
              <a:t> is a subset of the AHB bus and it is </a:t>
            </a:r>
            <a:r>
              <a:rPr lang="en-US" sz="2400" b="1" dirty="0" smtClean="0">
                <a:latin typeface="Book Antiqua" pitchFamily="18" charset="0"/>
              </a:rPr>
              <a:t>limited to a single bus master.</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AHB-</a:t>
            </a:r>
            <a:r>
              <a:rPr lang="en-US" sz="2000" dirty="0" err="1" smtClean="0">
                <a:latin typeface="Book Antiqua" pitchFamily="18" charset="0"/>
              </a:rPr>
              <a:t>Lite</a:t>
            </a:r>
            <a:r>
              <a:rPr lang="en-US" sz="2000" dirty="0" smtClean="0">
                <a:latin typeface="Book Antiqua" pitchFamily="18" charset="0"/>
              </a:rPr>
              <a:t> was developed for </a:t>
            </a:r>
            <a:r>
              <a:rPr lang="en-US" sz="2400" b="1" dirty="0" smtClean="0">
                <a:latin typeface="Book Antiqua" pitchFamily="18" charset="0"/>
              </a:rPr>
              <a:t>designs that do not require the full features</a:t>
            </a:r>
            <a:r>
              <a:rPr lang="en-US" sz="2000" dirty="0" smtClean="0">
                <a:latin typeface="Book Antiqua" pitchFamily="18" charset="0"/>
              </a:rPr>
              <a:t> of the standard AHB bus.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0"/>
            <a:ext cx="8183880" cy="6324600"/>
          </a:xfrm>
          <a:prstGeom prst="rect">
            <a:avLst/>
          </a:prstGeom>
        </p:spPr>
        <p:txBody>
          <a:bodyPr/>
          <a:lstStyle/>
          <a:p>
            <a:pPr algn="just"/>
            <a:r>
              <a:rPr lang="en-US" sz="2400" b="1" dirty="0" smtClean="0">
                <a:latin typeface="Book Antiqua" pitchFamily="18" charset="0"/>
              </a:rPr>
              <a:t>Memory</a:t>
            </a:r>
          </a:p>
          <a:p>
            <a:pPr algn="just">
              <a:buFont typeface="Wingdings" pitchFamily="2" charset="2"/>
              <a:buChar char="v"/>
            </a:pPr>
            <a:r>
              <a:rPr lang="en-US" sz="2000" dirty="0" smtClean="0">
                <a:latin typeface="Book Antiqua" pitchFamily="18" charset="0"/>
              </a:rPr>
              <a:t>An embedded system requires some form of memory to </a:t>
            </a:r>
            <a:r>
              <a:rPr lang="en-US" sz="2400" b="1" dirty="0" smtClean="0">
                <a:latin typeface="Book Antiqua" pitchFamily="18" charset="0"/>
              </a:rPr>
              <a:t>store and execute code.</a:t>
            </a:r>
            <a:endParaRPr lang="en-US" sz="2000" b="1" dirty="0" smtClean="0">
              <a:latin typeface="Book Antiqua" pitchFamily="18" charset="0"/>
            </a:endParaRPr>
          </a:p>
          <a:p>
            <a:pPr algn="just"/>
            <a:r>
              <a:rPr lang="en-US" sz="2000" dirty="0" smtClean="0">
                <a:latin typeface="Book Antiqua" pitchFamily="18" charset="0"/>
              </a:rPr>
              <a:t> </a:t>
            </a:r>
          </a:p>
          <a:p>
            <a:pPr algn="just">
              <a:buFont typeface="Wingdings" pitchFamily="2" charset="2"/>
              <a:buChar char="v"/>
            </a:pPr>
            <a:r>
              <a:rPr lang="en-US" sz="2000" dirty="0" smtClean="0">
                <a:latin typeface="Book Antiqua" pitchFamily="18" charset="0"/>
              </a:rPr>
              <a:t>The memory should be </a:t>
            </a:r>
            <a:r>
              <a:rPr lang="en-US" sz="2400" b="1" dirty="0" smtClean="0">
                <a:latin typeface="Book Antiqua" pitchFamily="18" charset="0"/>
              </a:rPr>
              <a:t>fast, large and inexpensive</a:t>
            </a:r>
            <a:r>
              <a:rPr lang="en-US" sz="2000" dirty="0" smtClean="0">
                <a:latin typeface="Book Antiqua" pitchFamily="18" charset="0"/>
              </a:rPr>
              <a:t>. </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Unfortunately it is </a:t>
            </a:r>
            <a:r>
              <a:rPr lang="en-US" sz="2400" b="1" dirty="0" smtClean="0">
                <a:latin typeface="Book Antiqua" pitchFamily="18" charset="0"/>
              </a:rPr>
              <a:t>impossible to meet all the 3 requirements.</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The common solution is to have the </a:t>
            </a:r>
            <a:r>
              <a:rPr lang="en-US" sz="2400" b="1" dirty="0" smtClean="0">
                <a:latin typeface="Book Antiqua" pitchFamily="18" charset="0"/>
              </a:rPr>
              <a:t>memory hierarchy.</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2743200" y="3657600"/>
            <a:ext cx="3733800" cy="2648201"/>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19000" y="539640"/>
              <a:ext cx="1575000" cy="64080"/>
            </p14:xfrm>
          </p:contentPart>
        </mc:Choice>
        <mc:Fallback xmlns="">
          <p:pic>
            <p:nvPicPr>
              <p:cNvPr id="3" name="Ink 2"/>
              <p:cNvPicPr/>
              <p:nvPr/>
            </p:nvPicPr>
            <p:blipFill>
              <a:blip r:embed="rId4"/>
              <a:stretch>
                <a:fillRect/>
              </a:stretch>
            </p:blipFill>
            <p:spPr>
              <a:xfrm>
                <a:off x="-828360" y="530280"/>
                <a:ext cx="1593720" cy="8280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381000"/>
            <a:ext cx="8183880" cy="1051560"/>
          </a:xfrm>
        </p:spPr>
        <p:txBody>
          <a:bodyPr>
            <a:normAutofit fontScale="90000"/>
          </a:bodyPr>
          <a:lstStyle/>
          <a:p>
            <a:pPr algn="ctr"/>
            <a:r>
              <a:rPr lang="en-US" dirty="0" smtClean="0">
                <a:solidFill>
                  <a:schemeClr val="tx1"/>
                </a:solidFill>
              </a:rPr>
              <a:t>ARM Embedded</a:t>
            </a:r>
            <a:br>
              <a:rPr lang="en-US" dirty="0" smtClean="0">
                <a:solidFill>
                  <a:schemeClr val="tx1"/>
                </a:solidFill>
              </a:rPr>
            </a:br>
            <a:r>
              <a:rPr lang="en-US" dirty="0" smtClean="0">
                <a:solidFill>
                  <a:schemeClr val="tx1"/>
                </a:solidFill>
              </a:rPr>
              <a:t>Systems</a:t>
            </a:r>
            <a:endParaRPr lang="en-US" dirty="0">
              <a:solidFill>
                <a:schemeClr val="tx1"/>
              </a:solidFill>
            </a:endParaRPr>
          </a:p>
        </p:txBody>
      </p:sp>
      <p:sp>
        <p:nvSpPr>
          <p:cNvPr id="3" name="Content Placeholder 2"/>
          <p:cNvSpPr>
            <a:spLocks noGrp="1"/>
          </p:cNvSpPr>
          <p:nvPr>
            <p:ph idx="1"/>
          </p:nvPr>
        </p:nvSpPr>
        <p:spPr>
          <a:xfrm>
            <a:off x="457200" y="1600200"/>
            <a:ext cx="8183880" cy="4572000"/>
          </a:xfrm>
        </p:spPr>
        <p:txBody>
          <a:bodyPr>
            <a:normAutofit/>
          </a:bodyPr>
          <a:lstStyle/>
          <a:p>
            <a:pPr algn="just"/>
            <a:r>
              <a:rPr lang="en-US" sz="2000" dirty="0" smtClean="0">
                <a:latin typeface="Book Antiqua" pitchFamily="18" charset="0"/>
              </a:rPr>
              <a:t>The ARM processor is a key component of many successful </a:t>
            </a:r>
            <a:r>
              <a:rPr lang="en-US" sz="2000" dirty="0" smtClean="0">
                <a:solidFill>
                  <a:srgbClr val="C00000"/>
                </a:solidFill>
                <a:latin typeface="Book Antiqua" pitchFamily="18" charset="0"/>
              </a:rPr>
              <a:t>32-bit embedded systems</a:t>
            </a:r>
            <a:r>
              <a:rPr lang="en-US" sz="2000" dirty="0" smtClean="0">
                <a:latin typeface="Book Antiqua" pitchFamily="18" charset="0"/>
              </a:rPr>
              <a:t>.</a:t>
            </a:r>
          </a:p>
          <a:p>
            <a:pPr algn="just"/>
            <a:endParaRPr lang="en-US" sz="2000" dirty="0" smtClean="0">
              <a:latin typeface="Book Antiqua" pitchFamily="18" charset="0"/>
            </a:endParaRPr>
          </a:p>
          <a:p>
            <a:pPr algn="just"/>
            <a:r>
              <a:rPr lang="en-US" sz="2000" dirty="0" smtClean="0">
                <a:latin typeface="Book Antiqua" pitchFamily="18" charset="0"/>
              </a:rPr>
              <a:t>You probably own one yourself and may not even realize it! </a:t>
            </a:r>
          </a:p>
          <a:p>
            <a:pPr algn="just"/>
            <a:endParaRPr lang="en-US" sz="2000" dirty="0" smtClean="0">
              <a:latin typeface="Book Antiqua" pitchFamily="18" charset="0"/>
            </a:endParaRPr>
          </a:p>
          <a:p>
            <a:pPr algn="just"/>
            <a:r>
              <a:rPr lang="en-US" sz="2000" dirty="0" smtClean="0">
                <a:latin typeface="Book Antiqua" pitchFamily="18" charset="0"/>
              </a:rPr>
              <a:t>ARM cores are widely used in </a:t>
            </a:r>
            <a:r>
              <a:rPr lang="en-US" sz="2000" dirty="0" smtClean="0">
                <a:solidFill>
                  <a:srgbClr val="C00000"/>
                </a:solidFill>
                <a:latin typeface="Book Antiqua" pitchFamily="18" charset="0"/>
              </a:rPr>
              <a:t>mobile phones, handheld devices</a:t>
            </a:r>
            <a:r>
              <a:rPr lang="en-US" sz="2000" dirty="0" smtClean="0">
                <a:latin typeface="Book Antiqua" pitchFamily="18" charset="0"/>
              </a:rPr>
              <a:t>, and a many other everyday </a:t>
            </a:r>
            <a:r>
              <a:rPr lang="en-US" sz="2000" dirty="0" smtClean="0">
                <a:solidFill>
                  <a:srgbClr val="C00000"/>
                </a:solidFill>
                <a:latin typeface="Book Antiqua" pitchFamily="18" charset="0"/>
              </a:rPr>
              <a:t>portable consumer devices</a:t>
            </a:r>
            <a:r>
              <a:rPr lang="en-US" sz="2000" dirty="0" smtClean="0">
                <a:latin typeface="Book Antiqua" pitchFamily="18" charset="0"/>
              </a:rPr>
              <a:t>.</a:t>
            </a:r>
          </a:p>
          <a:p>
            <a:pPr algn="just"/>
            <a:endParaRPr lang="en-US" sz="2000" dirty="0" smtClean="0">
              <a:latin typeface="Book Antiqua" pitchFamily="18" charset="0"/>
            </a:endParaRPr>
          </a:p>
          <a:p>
            <a:pPr algn="just"/>
            <a:r>
              <a:rPr lang="en-US" sz="2000" dirty="0" smtClean="0">
                <a:latin typeface="Book Antiqua" pitchFamily="18" charset="0"/>
              </a:rPr>
              <a:t>The first ARM prototype name </a:t>
            </a:r>
            <a:r>
              <a:rPr lang="en-US" sz="2000" dirty="0" smtClean="0">
                <a:solidFill>
                  <a:srgbClr val="C00000"/>
                </a:solidFill>
                <a:latin typeface="Book Antiqua" pitchFamily="18" charset="0"/>
              </a:rPr>
              <a:t>ARM1 </a:t>
            </a:r>
            <a:r>
              <a:rPr lang="en-US" sz="2000" dirty="0" smtClean="0">
                <a:latin typeface="Book Antiqua" pitchFamily="18" charset="0"/>
              </a:rPr>
              <a:t>was designed in  1985 and continues to improve  through constant technical innovation leading to ARM2, ARM3, ARM4, ARM5, ARM6, ARM7, ARM8, ARM9… ARM Cortex.</a:t>
            </a:r>
          </a:p>
          <a:p>
            <a:pPr algn="just"/>
            <a:endParaRPr lang="en-US" sz="2000" dirty="0" smtClean="0">
              <a:latin typeface="Book Antiqua" pitchFamily="18" charset="0"/>
            </a:endParaRPr>
          </a:p>
          <a:p>
            <a:pPr algn="just"/>
            <a:endParaRPr lang="en-US" sz="2000" dirty="0" smtClean="0">
              <a:latin typeface="Book Antiqua" pitchFamily="18" charset="0"/>
            </a:endParaRPr>
          </a:p>
          <a:p>
            <a:pPr algn="just">
              <a:buNone/>
            </a:pPr>
            <a:endParaRPr lang="en-US" dirty="0">
              <a:latin typeface="Book Antiqu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0"/>
            <a:ext cx="8183880" cy="6324600"/>
          </a:xfrm>
          <a:prstGeom prst="rect">
            <a:avLst/>
          </a:prstGeom>
        </p:spPr>
        <p:txBody>
          <a:bodyPr/>
          <a:lstStyle/>
          <a:p>
            <a:pPr algn="just"/>
            <a:r>
              <a:rPr lang="en-US" sz="2400" b="1" dirty="0" smtClean="0">
                <a:latin typeface="Book Antiqua" pitchFamily="18" charset="0"/>
              </a:rPr>
              <a:t>Memory Width</a:t>
            </a:r>
          </a:p>
          <a:p>
            <a:pPr algn="just">
              <a:buFont typeface="Wingdings" pitchFamily="2" charset="2"/>
              <a:buChar char="v"/>
            </a:pPr>
            <a:r>
              <a:rPr lang="en-US" sz="2000" dirty="0" smtClean="0">
                <a:latin typeface="Book Antiqua" pitchFamily="18" charset="0"/>
              </a:rPr>
              <a:t>The memory width is the </a:t>
            </a:r>
            <a:r>
              <a:rPr lang="en-US" sz="2400" b="1" dirty="0" smtClean="0">
                <a:latin typeface="Book Antiqua" pitchFamily="18" charset="0"/>
              </a:rPr>
              <a:t>number of bits the memory returns </a:t>
            </a:r>
            <a:r>
              <a:rPr lang="en-US" sz="2000" dirty="0" smtClean="0">
                <a:latin typeface="Book Antiqua" pitchFamily="18" charset="0"/>
              </a:rPr>
              <a:t>on each access which is typically 8, 16, 32, or 64 bits.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memory width has a direct </a:t>
            </a:r>
            <a:r>
              <a:rPr lang="en-US" sz="2400" b="1" dirty="0" smtClean="0">
                <a:latin typeface="Book Antiqua" pitchFamily="18" charset="0"/>
              </a:rPr>
              <a:t>effect on the overall performance </a:t>
            </a:r>
            <a:r>
              <a:rPr lang="en-US" sz="2000" dirty="0" smtClean="0">
                <a:latin typeface="Book Antiqua" pitchFamily="18" charset="0"/>
              </a:rPr>
              <a:t>of the system.</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If you have a system using </a:t>
            </a:r>
            <a:r>
              <a:rPr lang="en-US" sz="2400" b="1" dirty="0" smtClean="0">
                <a:latin typeface="Book Antiqua" pitchFamily="18" charset="0"/>
              </a:rPr>
              <a:t>32-bit ARM instructions </a:t>
            </a:r>
            <a:r>
              <a:rPr lang="en-US" sz="2000" dirty="0" smtClean="0">
                <a:latin typeface="Book Antiqua" pitchFamily="18" charset="0"/>
              </a:rPr>
              <a:t>and </a:t>
            </a:r>
            <a:r>
              <a:rPr lang="en-US" sz="2400" b="1" dirty="0" smtClean="0">
                <a:latin typeface="Book Antiqua" pitchFamily="18" charset="0"/>
              </a:rPr>
              <a:t>16-bit-wide memory chips</a:t>
            </a:r>
            <a:r>
              <a:rPr lang="en-US" sz="2000" dirty="0" smtClean="0">
                <a:latin typeface="Book Antiqua" pitchFamily="18" charset="0"/>
              </a:rPr>
              <a:t>, then the processor will have to make </a:t>
            </a:r>
            <a:r>
              <a:rPr lang="en-US" sz="2400" b="1" dirty="0" smtClean="0">
                <a:latin typeface="Book Antiqua" pitchFamily="18" charset="0"/>
              </a:rPr>
              <a:t>two memory fetches per instruction.</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This </a:t>
            </a:r>
            <a:r>
              <a:rPr lang="en-US" sz="2400" b="1" dirty="0" smtClean="0">
                <a:latin typeface="Book Antiqua" pitchFamily="18" charset="0"/>
              </a:rPr>
              <a:t>reduces the system performance</a:t>
            </a:r>
            <a:r>
              <a:rPr lang="en-US" sz="2000" dirty="0" smtClean="0">
                <a:latin typeface="Book Antiqua" pitchFamily="18" charset="0"/>
              </a:rPr>
              <a:t>, but the </a:t>
            </a:r>
            <a:r>
              <a:rPr lang="en-US" sz="2400" b="1" dirty="0" smtClean="0">
                <a:latin typeface="Book Antiqua" pitchFamily="18" charset="0"/>
              </a:rPr>
              <a:t>benefit is that 16-bit memory is less expensive.</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If the core executes </a:t>
            </a:r>
            <a:r>
              <a:rPr lang="en-US" sz="2400" b="1" dirty="0" smtClean="0">
                <a:latin typeface="Book Antiqua" pitchFamily="18" charset="0"/>
              </a:rPr>
              <a:t>16-bit Thumb instructions</a:t>
            </a:r>
            <a:r>
              <a:rPr lang="en-US" sz="2000" dirty="0" smtClean="0">
                <a:latin typeface="Book Antiqua" pitchFamily="18" charset="0"/>
              </a:rPr>
              <a:t>, it will achieve </a:t>
            </a:r>
            <a:r>
              <a:rPr lang="en-US" sz="2400" b="1" dirty="0" smtClean="0">
                <a:latin typeface="Book Antiqua" pitchFamily="18" charset="0"/>
              </a:rPr>
              <a:t>better performance with a 16-bit memory.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1524000"/>
            <a:ext cx="8115822" cy="1905000"/>
          </a:xfrm>
          <a:prstGeom prst="rect">
            <a:avLst/>
          </a:prstGeom>
          <a:noFill/>
          <a:ln w="9525">
            <a:noFill/>
            <a:miter lim="800000"/>
            <a:headEnd/>
            <a:tailEnd/>
          </a:ln>
          <a:effectLst/>
        </p:spPr>
      </p:pic>
      <p:sp>
        <p:nvSpPr>
          <p:cNvPr id="3" name="Rectangle 2"/>
          <p:cNvSpPr/>
          <p:nvPr/>
        </p:nvSpPr>
        <p:spPr>
          <a:xfrm>
            <a:off x="609600" y="457200"/>
            <a:ext cx="7620000" cy="707886"/>
          </a:xfrm>
          <a:prstGeom prst="rect">
            <a:avLst/>
          </a:prstGeom>
        </p:spPr>
        <p:txBody>
          <a:bodyPr wrap="square">
            <a:spAutoFit/>
          </a:bodyPr>
          <a:lstStyle/>
          <a:p>
            <a:pPr algn="just"/>
            <a:r>
              <a:rPr lang="en-US" sz="2000" dirty="0" smtClean="0">
                <a:latin typeface="Book Antiqua" pitchFamily="18" charset="0"/>
              </a:rPr>
              <a:t>Table 1.1 summarizes theoretical cycle times on an ARM processor using different memory width devices.</a:t>
            </a:r>
            <a:endParaRPr lang="en-US" sz="2000" dirty="0">
              <a:latin typeface="Book Antiqu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3400" y="0"/>
            <a:ext cx="8183880" cy="6324600"/>
          </a:xfrm>
          <a:prstGeom prst="rect">
            <a:avLst/>
          </a:prstGeom>
        </p:spPr>
        <p:txBody>
          <a:bodyPr/>
          <a:lstStyle/>
          <a:p>
            <a:pPr algn="just">
              <a:buFont typeface="Wingdings" pitchFamily="2" charset="2"/>
              <a:buChar char="v"/>
            </a:pPr>
            <a:endParaRPr lang="en-US" sz="2400" b="1" dirty="0" smtClean="0">
              <a:latin typeface="Book Antiqua" pitchFamily="18" charset="0"/>
            </a:endParaRPr>
          </a:p>
          <a:p>
            <a:pPr algn="just"/>
            <a:r>
              <a:rPr lang="en-US" sz="2400" b="1" dirty="0" smtClean="0">
                <a:latin typeface="Book Antiqua" pitchFamily="18" charset="0"/>
              </a:rPr>
              <a:t>Memory Types</a:t>
            </a:r>
          </a:p>
          <a:p>
            <a:pPr algn="just">
              <a:buFont typeface="Wingdings" pitchFamily="2" charset="2"/>
              <a:buChar char="v"/>
            </a:pPr>
            <a:endParaRPr lang="en-US" sz="2400" dirty="0" smtClean="0">
              <a:latin typeface="Book Antiqua" pitchFamily="18" charset="0"/>
            </a:endParaRPr>
          </a:p>
          <a:p>
            <a:pPr algn="just">
              <a:buFont typeface="Wingdings" pitchFamily="2" charset="2"/>
              <a:buChar char="v"/>
            </a:pPr>
            <a:r>
              <a:rPr lang="en-US" sz="2000" dirty="0" smtClean="0">
                <a:latin typeface="Book Antiqua" pitchFamily="18" charset="0"/>
              </a:rPr>
              <a:t>There are many different types of memory</a:t>
            </a:r>
          </a:p>
          <a:p>
            <a:pPr algn="just"/>
            <a:r>
              <a:rPr lang="en-US" sz="2000" dirty="0" smtClean="0">
                <a:latin typeface="Book Antiqua" pitchFamily="18" charset="0"/>
              </a:rPr>
              <a:t>	- ROM </a:t>
            </a:r>
          </a:p>
          <a:p>
            <a:pPr algn="just"/>
            <a:r>
              <a:rPr lang="en-US" sz="2000" dirty="0" smtClean="0">
                <a:latin typeface="Book Antiqua" pitchFamily="18" charset="0"/>
              </a:rPr>
              <a:t>	- Flash ROM</a:t>
            </a:r>
          </a:p>
          <a:p>
            <a:pPr algn="just"/>
            <a:r>
              <a:rPr lang="en-US" sz="2000" dirty="0" smtClean="0">
                <a:latin typeface="Book Antiqua" pitchFamily="18" charset="0"/>
              </a:rPr>
              <a:t>	- Dynamic RAM</a:t>
            </a:r>
          </a:p>
          <a:p>
            <a:pPr algn="just"/>
            <a:r>
              <a:rPr lang="en-US" sz="2000" dirty="0" smtClean="0">
                <a:latin typeface="Book Antiqua" pitchFamily="18" charset="0"/>
              </a:rPr>
              <a:t>	- Static RAM</a:t>
            </a:r>
          </a:p>
          <a:p>
            <a:pPr algn="just"/>
            <a:r>
              <a:rPr lang="en-US" sz="2000" dirty="0" smtClean="0">
                <a:latin typeface="Book Antiqua" pitchFamily="18" charset="0"/>
              </a:rPr>
              <a:t>	- SDRAM – Synchronous Dynamic RAM</a:t>
            </a:r>
          </a:p>
          <a:p>
            <a:pPr algn="just"/>
            <a:endParaRPr lang="en-US" sz="2000" dirty="0" smtClean="0">
              <a:latin typeface="Book Antiqua" pitchFamily="18" charset="0"/>
            </a:endParaRPr>
          </a:p>
          <a:p>
            <a:pPr algn="just"/>
            <a:r>
              <a:rPr lang="en-US" sz="2000" b="1" dirty="0" smtClean="0">
                <a:latin typeface="Book Antiqua" pitchFamily="18" charset="0"/>
              </a:rPr>
              <a:t>ROM- Read Only Memory</a:t>
            </a:r>
          </a:p>
          <a:p>
            <a:pPr algn="just"/>
            <a:endParaRPr lang="en-US" sz="2000" b="1" dirty="0" smtClean="0">
              <a:latin typeface="Book Antiqua" pitchFamily="18" charset="0"/>
            </a:endParaRPr>
          </a:p>
          <a:p>
            <a:pPr algn="just">
              <a:buFont typeface="Wingdings" pitchFamily="2" charset="2"/>
              <a:buChar char="v"/>
            </a:pPr>
            <a:r>
              <a:rPr lang="en-US" sz="2000" dirty="0" smtClean="0">
                <a:latin typeface="Book Antiqua" pitchFamily="18" charset="0"/>
              </a:rPr>
              <a:t>Least flexible of all memory types because it contains an image that is </a:t>
            </a:r>
            <a:r>
              <a:rPr lang="en-US" sz="2400" b="1" dirty="0" smtClean="0">
                <a:latin typeface="Book Antiqua" pitchFamily="18" charset="0"/>
              </a:rPr>
              <a:t>permanently stored </a:t>
            </a:r>
            <a:r>
              <a:rPr lang="en-US" sz="2000" dirty="0" smtClean="0">
                <a:latin typeface="Book Antiqua" pitchFamily="18" charset="0"/>
              </a:rPr>
              <a:t>and </a:t>
            </a:r>
            <a:r>
              <a:rPr lang="en-US" sz="2400" b="1" dirty="0" smtClean="0">
                <a:latin typeface="Book Antiqua" pitchFamily="18" charset="0"/>
              </a:rPr>
              <a:t>cannot be reprogrammed</a:t>
            </a:r>
            <a:r>
              <a:rPr lang="en-US" sz="2000" dirty="0" smtClean="0">
                <a:latin typeface="Book Antiqua" pitchFamily="18" charset="0"/>
              </a:rPr>
              <a:t>.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Many devices use a </a:t>
            </a:r>
            <a:r>
              <a:rPr lang="en-US" sz="2400" b="1" dirty="0" smtClean="0">
                <a:latin typeface="Book Antiqua" pitchFamily="18" charset="0"/>
              </a:rPr>
              <a:t>ROM to hold boot code.</a:t>
            </a:r>
            <a:endParaRPr lang="en-US" sz="2000" b="1" dirty="0" smtClean="0">
              <a:latin typeface="Book Antiqu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latin typeface="Book Antiqua" pitchFamily="18" charset="0"/>
              </a:rPr>
              <a:t>Flash ROM</a:t>
            </a:r>
          </a:p>
          <a:p>
            <a:pPr algn="just">
              <a:buFont typeface="Wingdings" pitchFamily="2" charset="2"/>
              <a:buChar char="v"/>
            </a:pPr>
            <a:r>
              <a:rPr lang="en-US" sz="2000" dirty="0" smtClean="0">
                <a:latin typeface="Book Antiqua" pitchFamily="18" charset="0"/>
              </a:rPr>
              <a:t>Flash ROM can be </a:t>
            </a:r>
            <a:r>
              <a:rPr lang="en-US" sz="2400" b="1" dirty="0" smtClean="0">
                <a:latin typeface="Book Antiqua" pitchFamily="18" charset="0"/>
              </a:rPr>
              <a:t>read as well as written</a:t>
            </a:r>
            <a:r>
              <a:rPr lang="en-US" sz="2000" dirty="0" smtClean="0">
                <a:latin typeface="Book Antiqua" pitchFamily="18" charset="0"/>
              </a:rPr>
              <a:t>, but it is </a:t>
            </a:r>
            <a:r>
              <a:rPr lang="en-US" sz="2400" b="1" dirty="0" smtClean="0">
                <a:latin typeface="Book Antiqua" pitchFamily="18" charset="0"/>
              </a:rPr>
              <a:t>slow to write </a:t>
            </a:r>
            <a:r>
              <a:rPr lang="en-US" sz="2000" dirty="0" smtClean="0">
                <a:latin typeface="Book Antiqua" pitchFamily="18" charset="0"/>
              </a:rPr>
              <a:t>so it is not used for holding dynamic data.</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It is mainly used for holding the </a:t>
            </a:r>
            <a:r>
              <a:rPr lang="en-US" sz="2400" b="1" dirty="0" smtClean="0">
                <a:latin typeface="Book Antiqua" pitchFamily="18" charset="0"/>
              </a:rPr>
              <a:t>device firmware </a:t>
            </a:r>
            <a:r>
              <a:rPr lang="en-US" sz="2000" dirty="0" smtClean="0">
                <a:latin typeface="Book Antiqua" pitchFamily="18" charset="0"/>
              </a:rPr>
              <a:t>or </a:t>
            </a:r>
            <a:r>
              <a:rPr lang="en-US" sz="2400" b="1" dirty="0" smtClean="0">
                <a:latin typeface="Book Antiqua" pitchFamily="18" charset="0"/>
              </a:rPr>
              <a:t>storing long-term data</a:t>
            </a:r>
            <a:r>
              <a:rPr lang="en-US" sz="2000" dirty="0" smtClean="0">
                <a:latin typeface="Book Antiqua" pitchFamily="18" charset="0"/>
              </a:rPr>
              <a:t> that needs to be preserved after power is off.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erasing and writing of flash ROM are completely software controlled with no additional hardware circuitry required.</a:t>
            </a:r>
          </a:p>
          <a:p>
            <a:pPr algn="just"/>
            <a:endParaRPr lang="en-US" sz="2000" b="1" dirty="0" smtClean="0">
              <a:latin typeface="Book Antiqua" pitchFamily="18" charset="0"/>
            </a:endParaRPr>
          </a:p>
          <a:p>
            <a:pPr algn="just"/>
            <a:r>
              <a:rPr lang="en-US" sz="2400" b="1" dirty="0" smtClean="0">
                <a:latin typeface="Book Antiqua" pitchFamily="18" charset="0"/>
              </a:rPr>
              <a:t>Dynamic Random Access Memory –DRAM</a:t>
            </a:r>
          </a:p>
          <a:p>
            <a:pPr algn="just">
              <a:buFont typeface="Wingdings" pitchFamily="2" charset="2"/>
              <a:buChar char="v"/>
            </a:pPr>
            <a:r>
              <a:rPr lang="en-US" sz="2000" dirty="0" smtClean="0">
                <a:latin typeface="Book Antiqua" pitchFamily="18" charset="0"/>
              </a:rPr>
              <a:t>The most </a:t>
            </a:r>
            <a:r>
              <a:rPr lang="en-US" sz="2400" b="1" dirty="0" smtClean="0">
                <a:latin typeface="Book Antiqua" pitchFamily="18" charset="0"/>
              </a:rPr>
              <a:t>commonly used </a:t>
            </a:r>
            <a:r>
              <a:rPr lang="en-US" sz="2000" dirty="0" smtClean="0">
                <a:latin typeface="Book Antiqua" pitchFamily="18" charset="0"/>
              </a:rPr>
              <a:t>RAM for devices.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It has the </a:t>
            </a:r>
            <a:r>
              <a:rPr lang="en-US" sz="2400" b="1" dirty="0" smtClean="0">
                <a:latin typeface="Book Antiqua" pitchFamily="18" charset="0"/>
              </a:rPr>
              <a:t>lowest cost per megabyte </a:t>
            </a:r>
            <a:r>
              <a:rPr lang="en-US" sz="2000" dirty="0" smtClean="0">
                <a:latin typeface="Book Antiqua" pitchFamily="18" charset="0"/>
              </a:rPr>
              <a:t>compared with other types of RAM.</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DRAM is </a:t>
            </a:r>
            <a:r>
              <a:rPr lang="en-US" sz="2000" i="1" dirty="0" smtClean="0">
                <a:latin typeface="Book Antiqua" pitchFamily="18" charset="0"/>
              </a:rPr>
              <a:t>dynamic—</a:t>
            </a:r>
            <a:r>
              <a:rPr lang="en-US" sz="2000" dirty="0" smtClean="0">
                <a:latin typeface="Book Antiqua" pitchFamily="18" charset="0"/>
              </a:rPr>
              <a:t>it needs to have its </a:t>
            </a:r>
            <a:r>
              <a:rPr lang="en-US" sz="2400" b="1" dirty="0" smtClean="0">
                <a:latin typeface="Book Antiqua" pitchFamily="18" charset="0"/>
              </a:rPr>
              <a:t>storage cells refreshed </a:t>
            </a:r>
            <a:r>
              <a:rPr lang="en-US" sz="2000" dirty="0" smtClean="0">
                <a:latin typeface="Book Antiqua" pitchFamily="18" charset="0"/>
              </a:rPr>
              <a:t>and given a </a:t>
            </a:r>
            <a:r>
              <a:rPr lang="en-US" sz="2400" b="1" dirty="0" smtClean="0">
                <a:latin typeface="Book Antiqua" pitchFamily="18" charset="0"/>
              </a:rPr>
              <a:t>new electronic charge every few milliseconds</a:t>
            </a:r>
            <a:r>
              <a:rPr lang="en-US" sz="2000" dirty="0" smtClean="0">
                <a:latin typeface="Book Antiqua" pitchFamily="18" charset="0"/>
              </a:rPr>
              <a:t>, so you need to set up a DRAM controller before using the memory.</a:t>
            </a:r>
            <a:endParaRPr lang="en-US" sz="2000" b="1" dirty="0" smtClean="0">
              <a:latin typeface="Book Antiqua" pitchFamily="18" charset="0"/>
            </a:endParaRPr>
          </a:p>
          <a:p>
            <a:pPr algn="just">
              <a:buFont typeface="Wingdings" pitchFamily="2" charset="2"/>
              <a:buChar char="v"/>
            </a:pPr>
            <a:endParaRPr lang="en-US" sz="2400" dirty="0" smtClean="0">
              <a:latin typeface="Book Antiqu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latin typeface="Book Antiqua" pitchFamily="18" charset="0"/>
              </a:rPr>
              <a:t>Static Random Access Memory – SRAM</a:t>
            </a:r>
          </a:p>
          <a:p>
            <a:pPr>
              <a:buFont typeface="Wingdings" pitchFamily="2" charset="2"/>
              <a:buChar char="v"/>
            </a:pPr>
            <a:r>
              <a:rPr lang="en-US" sz="2400" b="1" dirty="0" smtClean="0">
                <a:latin typeface="Book Antiqua" pitchFamily="18" charset="0"/>
              </a:rPr>
              <a:t>Faster </a:t>
            </a:r>
            <a:r>
              <a:rPr lang="en-US" sz="2000" dirty="0" smtClean="0">
                <a:latin typeface="Book Antiqua" pitchFamily="18" charset="0"/>
              </a:rPr>
              <a:t>than the more traditional DRAM </a:t>
            </a:r>
          </a:p>
          <a:p>
            <a:pPr>
              <a:buFont typeface="Wingdings" pitchFamily="2" charset="2"/>
              <a:buChar char="v"/>
            </a:pPr>
            <a:endParaRPr lang="en-US" sz="2000" dirty="0" smtClean="0">
              <a:latin typeface="Book Antiqua" pitchFamily="18" charset="0"/>
            </a:endParaRPr>
          </a:p>
          <a:p>
            <a:pPr>
              <a:buFont typeface="Wingdings" pitchFamily="2" charset="2"/>
              <a:buChar char="v"/>
            </a:pPr>
            <a:r>
              <a:rPr lang="en-US" sz="2000" dirty="0" smtClean="0">
                <a:latin typeface="Book Antiqua" pitchFamily="18" charset="0"/>
              </a:rPr>
              <a:t>SRAM is </a:t>
            </a:r>
            <a:r>
              <a:rPr lang="en-US" sz="2000" i="1" dirty="0" smtClean="0">
                <a:latin typeface="Book Antiqua" pitchFamily="18" charset="0"/>
              </a:rPr>
              <a:t>static—the RAM </a:t>
            </a:r>
            <a:r>
              <a:rPr lang="en-US" sz="2400" b="1" i="1" dirty="0" smtClean="0">
                <a:latin typeface="Book Antiqua" pitchFamily="18" charset="0"/>
              </a:rPr>
              <a:t>does not require refreshing.</a:t>
            </a:r>
            <a:endParaRPr lang="en-US" sz="2000" b="1" i="1" dirty="0" smtClean="0">
              <a:latin typeface="Book Antiqua" pitchFamily="18" charset="0"/>
            </a:endParaRPr>
          </a:p>
          <a:p>
            <a:r>
              <a:rPr lang="en-US" sz="2000" i="1" dirty="0" smtClean="0">
                <a:latin typeface="Book Antiqua" pitchFamily="18" charset="0"/>
              </a:rPr>
              <a:t> </a:t>
            </a:r>
          </a:p>
          <a:p>
            <a:pPr algn="just">
              <a:buFont typeface="Wingdings" pitchFamily="2" charset="2"/>
              <a:buChar char="v"/>
            </a:pPr>
            <a:r>
              <a:rPr lang="en-US" sz="2000" i="1" dirty="0" smtClean="0">
                <a:latin typeface="Book Antiqua" pitchFamily="18" charset="0"/>
              </a:rPr>
              <a:t>The </a:t>
            </a:r>
            <a:r>
              <a:rPr lang="en-US" sz="2000" dirty="0" smtClean="0">
                <a:latin typeface="Book Antiqua" pitchFamily="18" charset="0"/>
              </a:rPr>
              <a:t>access time for SRAM is considerably </a:t>
            </a:r>
            <a:r>
              <a:rPr lang="en-US" sz="2400" b="1" dirty="0" smtClean="0">
                <a:latin typeface="Book Antiqua" pitchFamily="18" charset="0"/>
              </a:rPr>
              <a:t>shorter than </a:t>
            </a:r>
            <a:r>
              <a:rPr lang="en-US" sz="2000" dirty="0" smtClean="0">
                <a:latin typeface="Book Antiqua" pitchFamily="18" charset="0"/>
              </a:rPr>
              <a:t>the equivalent DRAM because SRAM does </a:t>
            </a:r>
            <a:r>
              <a:rPr lang="en-US" sz="2400" b="1" dirty="0" smtClean="0">
                <a:latin typeface="Book Antiqua" pitchFamily="18" charset="0"/>
              </a:rPr>
              <a:t>not require a </a:t>
            </a:r>
            <a:r>
              <a:rPr lang="en-US" sz="2800" b="1" dirty="0" smtClean="0">
                <a:latin typeface="Book Antiqua" pitchFamily="18" charset="0"/>
              </a:rPr>
              <a:t>pause </a:t>
            </a:r>
            <a:r>
              <a:rPr lang="en-US" sz="2400" dirty="0" smtClean="0">
                <a:latin typeface="Book Antiqua" pitchFamily="18" charset="0"/>
              </a:rPr>
              <a:t>between data accesses. </a:t>
            </a:r>
            <a:endParaRPr lang="en-US" sz="2000" dirty="0" smtClean="0">
              <a:latin typeface="Book Antiqua" pitchFamily="18" charset="0"/>
            </a:endParaRPr>
          </a:p>
          <a:p>
            <a:endParaRPr lang="en-US" sz="2000" b="1" dirty="0" smtClean="0">
              <a:latin typeface="Book Antiqua" pitchFamily="18" charset="0"/>
            </a:endParaRPr>
          </a:p>
          <a:p>
            <a:pPr algn="just"/>
            <a:r>
              <a:rPr lang="en-US" sz="2400" b="1" dirty="0" smtClean="0">
                <a:latin typeface="Book Antiqua" pitchFamily="18" charset="0"/>
              </a:rPr>
              <a:t>Synchronous Dynamic Random Access Memory –SDRAM</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SDRAM is </a:t>
            </a:r>
            <a:r>
              <a:rPr lang="en-US" sz="2400" b="1" dirty="0" smtClean="0">
                <a:latin typeface="Book Antiqua" pitchFamily="18" charset="0"/>
              </a:rPr>
              <a:t>synchronized with the processor clock speed.</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SDRAM run at much </a:t>
            </a:r>
            <a:r>
              <a:rPr lang="en-US" sz="2400" b="1" dirty="0" smtClean="0">
                <a:latin typeface="Book Antiqua" pitchFamily="18" charset="0"/>
              </a:rPr>
              <a:t>higher clock speed </a:t>
            </a:r>
            <a:r>
              <a:rPr lang="en-US" sz="2000" dirty="0" smtClean="0">
                <a:latin typeface="Book Antiqua" pitchFamily="18" charset="0"/>
              </a:rPr>
              <a:t>than the conventional DRAMs.</a:t>
            </a:r>
            <a:endParaRPr lang="en-US" sz="2000" b="1" dirty="0" smtClean="0">
              <a:latin typeface="Book Antiqua" pitchFamily="18" charset="0"/>
            </a:endParaRPr>
          </a:p>
          <a:p>
            <a:pPr algn="just">
              <a:buFont typeface="Wingdings" pitchFamily="2" charset="2"/>
              <a:buChar char="v"/>
            </a:pPr>
            <a:endParaRPr lang="en-US" sz="2400" dirty="0" smtClean="0">
              <a:latin typeface="Book Antiqu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latin typeface="Book Antiqua" pitchFamily="18" charset="0"/>
              </a:rPr>
              <a:t>Peripherals</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Embedded systems </a:t>
            </a:r>
            <a:r>
              <a:rPr lang="en-US" sz="2400" b="1" dirty="0" smtClean="0">
                <a:latin typeface="Book Antiqua" pitchFamily="18" charset="0"/>
              </a:rPr>
              <a:t>communicate with the outside world </a:t>
            </a:r>
            <a:r>
              <a:rPr lang="en-US" sz="2000" dirty="0" smtClean="0">
                <a:latin typeface="Book Antiqua" pitchFamily="18" charset="0"/>
              </a:rPr>
              <a:t>via peripheral device.</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A peripheral device performs </a:t>
            </a:r>
            <a:r>
              <a:rPr lang="en-US" sz="2400" b="1" dirty="0" smtClean="0">
                <a:latin typeface="Book Antiqua" pitchFamily="18" charset="0"/>
              </a:rPr>
              <a:t>input and output functions </a:t>
            </a:r>
            <a:r>
              <a:rPr lang="en-US" sz="2000" dirty="0" smtClean="0">
                <a:latin typeface="Book Antiqua" pitchFamily="18" charset="0"/>
              </a:rPr>
              <a:t>for the chip by connecting to other </a:t>
            </a:r>
            <a:r>
              <a:rPr lang="en-US" sz="2400" b="1" dirty="0" smtClean="0">
                <a:latin typeface="Book Antiqua" pitchFamily="18" charset="0"/>
              </a:rPr>
              <a:t>devices or sensors that are off-chip.</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Peripherals range from </a:t>
            </a:r>
          </a:p>
          <a:p>
            <a:pPr algn="just"/>
            <a:r>
              <a:rPr lang="en-US" sz="2000" dirty="0" smtClean="0">
                <a:latin typeface="Book Antiqua" pitchFamily="18" charset="0"/>
              </a:rPr>
              <a:t>	-a simple </a:t>
            </a:r>
            <a:r>
              <a:rPr lang="en-US" sz="2400" b="1" dirty="0" smtClean="0">
                <a:latin typeface="Book Antiqua" pitchFamily="18" charset="0"/>
              </a:rPr>
              <a:t>serial communication </a:t>
            </a:r>
            <a:r>
              <a:rPr lang="en-US" sz="2000" dirty="0" smtClean="0">
                <a:latin typeface="Book Antiqua" pitchFamily="18" charset="0"/>
              </a:rPr>
              <a:t>device to a</a:t>
            </a:r>
          </a:p>
          <a:p>
            <a:pPr algn="just"/>
            <a:r>
              <a:rPr lang="en-US" sz="2000" dirty="0" smtClean="0">
                <a:latin typeface="Book Antiqua" pitchFamily="18" charset="0"/>
              </a:rPr>
              <a:t> 	-more </a:t>
            </a:r>
            <a:r>
              <a:rPr lang="en-US" sz="2400" b="1" dirty="0" smtClean="0">
                <a:latin typeface="Book Antiqua" pitchFamily="18" charset="0"/>
              </a:rPr>
              <a:t>complex 802.11 wireless device</a:t>
            </a:r>
            <a:r>
              <a:rPr lang="en-US" sz="2000" dirty="0" smtClean="0">
                <a:latin typeface="Book Antiqua" pitchFamily="18" charset="0"/>
              </a:rPr>
              <a:t>.</a:t>
            </a:r>
          </a:p>
          <a:p>
            <a:pPr algn="just"/>
            <a:endParaRPr lang="en-US" sz="2000" dirty="0" smtClean="0">
              <a:latin typeface="Book Antiqua" pitchFamily="18" charset="0"/>
            </a:endParaRPr>
          </a:p>
          <a:p>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Two important types of controllers are</a:t>
            </a:r>
          </a:p>
          <a:p>
            <a:r>
              <a:rPr lang="en-US" sz="2000" dirty="0" smtClean="0">
                <a:latin typeface="Book Antiqua" pitchFamily="18" charset="0"/>
              </a:rPr>
              <a:t>	- </a:t>
            </a:r>
            <a:r>
              <a:rPr lang="en-US" sz="2400" b="1" dirty="0" smtClean="0">
                <a:latin typeface="Book Antiqua" pitchFamily="18" charset="0"/>
              </a:rPr>
              <a:t>memory controllers </a:t>
            </a:r>
            <a:r>
              <a:rPr lang="en-US" sz="2000" dirty="0" smtClean="0">
                <a:latin typeface="Book Antiqua" pitchFamily="18" charset="0"/>
              </a:rPr>
              <a:t>and </a:t>
            </a:r>
          </a:p>
          <a:p>
            <a:r>
              <a:rPr lang="en-US" sz="2400" b="1" dirty="0" smtClean="0">
                <a:latin typeface="Book Antiqua" pitchFamily="18" charset="0"/>
              </a:rPr>
              <a:t>	- interrupt controllers.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latin typeface="Book Antiqua" pitchFamily="18" charset="0"/>
              </a:rPr>
              <a:t>Memory Controller</a:t>
            </a:r>
          </a:p>
          <a:p>
            <a:pPr algn="just">
              <a:buFont typeface="Wingdings" pitchFamily="2" charset="2"/>
              <a:buChar char="v"/>
            </a:pPr>
            <a:r>
              <a:rPr lang="en-US" sz="2000" dirty="0" smtClean="0">
                <a:latin typeface="Book Antiqua" pitchFamily="18" charset="0"/>
              </a:rPr>
              <a:t>Memory controller provides the following functionalities.</a:t>
            </a:r>
          </a:p>
          <a:p>
            <a:pPr algn="just">
              <a:buFont typeface="Wingdings" pitchFamily="2" charset="2"/>
              <a:buChar char="v"/>
            </a:pPr>
            <a:endParaRPr lang="en-US" sz="2000" dirty="0" smtClean="0">
              <a:latin typeface="Book Antiqua" pitchFamily="18" charset="0"/>
            </a:endParaRPr>
          </a:p>
          <a:p>
            <a:pPr lvl="1" algn="just">
              <a:buFontTx/>
              <a:buChar char="-"/>
            </a:pPr>
            <a:r>
              <a:rPr lang="en-US" sz="2000" dirty="0" smtClean="0">
                <a:latin typeface="Book Antiqua" pitchFamily="18" charset="0"/>
              </a:rPr>
              <a:t>Connects different types of </a:t>
            </a:r>
            <a:r>
              <a:rPr lang="en-US" sz="2400" b="1" dirty="0" smtClean="0">
                <a:latin typeface="Book Antiqua" pitchFamily="18" charset="0"/>
              </a:rPr>
              <a:t>memories to the processor bus</a:t>
            </a:r>
            <a:r>
              <a:rPr lang="en-US" sz="2000" dirty="0" smtClean="0">
                <a:latin typeface="Book Antiqua" pitchFamily="18" charset="0"/>
              </a:rPr>
              <a:t>.</a:t>
            </a:r>
          </a:p>
          <a:p>
            <a:pPr lvl="1" algn="just">
              <a:buFontTx/>
              <a:buChar char="-"/>
            </a:pPr>
            <a:endParaRPr lang="en-US" sz="2000" dirty="0" smtClean="0">
              <a:latin typeface="Book Antiqua" pitchFamily="18" charset="0"/>
            </a:endParaRPr>
          </a:p>
          <a:p>
            <a:pPr lvl="1" algn="just">
              <a:buFontTx/>
              <a:buChar char="-"/>
            </a:pPr>
            <a:r>
              <a:rPr lang="en-US" sz="2000" dirty="0" smtClean="0">
                <a:latin typeface="Book Antiqua" pitchFamily="18" charset="0"/>
              </a:rPr>
              <a:t> On power up the memory controller </a:t>
            </a:r>
            <a:r>
              <a:rPr lang="en-US" sz="2400" b="1" dirty="0" smtClean="0">
                <a:latin typeface="Book Antiqua" pitchFamily="18" charset="0"/>
              </a:rPr>
              <a:t>activates certain memory devices to execute initialization code -ROM</a:t>
            </a:r>
            <a:r>
              <a:rPr lang="en-US" sz="2000" dirty="0" smtClean="0">
                <a:latin typeface="Book Antiqua" pitchFamily="18" charset="0"/>
              </a:rPr>
              <a:t>.</a:t>
            </a:r>
          </a:p>
          <a:p>
            <a:pPr lvl="1" algn="just">
              <a:buFontTx/>
              <a:buChar char="-"/>
            </a:pPr>
            <a:endParaRPr lang="en-US" sz="2000" dirty="0" smtClean="0">
              <a:latin typeface="Book Antiqua" pitchFamily="18" charset="0"/>
            </a:endParaRPr>
          </a:p>
          <a:p>
            <a:pPr lvl="1" algn="just">
              <a:buFontTx/>
              <a:buChar char="-"/>
            </a:pPr>
            <a:r>
              <a:rPr lang="en-US" sz="2000" dirty="0" smtClean="0">
                <a:latin typeface="Book Antiqua" pitchFamily="18" charset="0"/>
              </a:rPr>
              <a:t>It configures the </a:t>
            </a:r>
            <a:r>
              <a:rPr lang="en-US" sz="2400" b="1" dirty="0" smtClean="0">
                <a:latin typeface="Book Antiqua" pitchFamily="18" charset="0"/>
              </a:rPr>
              <a:t>memory timings </a:t>
            </a:r>
            <a:r>
              <a:rPr lang="en-US" sz="2000" dirty="0" smtClean="0">
                <a:latin typeface="Book Antiqua" pitchFamily="18" charset="0"/>
              </a:rPr>
              <a:t>and the </a:t>
            </a:r>
            <a:r>
              <a:rPr lang="en-US" sz="2400" b="1" dirty="0" smtClean="0">
                <a:latin typeface="Book Antiqua" pitchFamily="18" charset="0"/>
              </a:rPr>
              <a:t>refresh rate </a:t>
            </a:r>
            <a:r>
              <a:rPr lang="en-US" sz="2000" dirty="0" smtClean="0">
                <a:latin typeface="Book Antiqua" pitchFamily="18" charset="0"/>
              </a:rPr>
              <a:t>of the DRAM before it is accessed.</a:t>
            </a:r>
          </a:p>
          <a:p>
            <a:pPr lvl="1" algn="just">
              <a:buFontTx/>
              <a:buChar char="-"/>
            </a:pPr>
            <a:endParaRPr lang="en-US" sz="2000" dirty="0" smtClean="0">
              <a:latin typeface="Book Antiqua" pitchFamily="18" charset="0"/>
            </a:endParaRPr>
          </a:p>
          <a:p>
            <a:pPr algn="just"/>
            <a:r>
              <a:rPr lang="en-US" sz="2400" b="1" dirty="0" smtClean="0">
                <a:latin typeface="Book Antiqua" pitchFamily="18" charset="0"/>
              </a:rPr>
              <a:t>Interrupt Controllers</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When a peripheral or device requires processor attention, it sends an interrupt to the processor.</a:t>
            </a:r>
          </a:p>
          <a:p>
            <a:pPr algn="just">
              <a:buFont typeface="Wingdings" pitchFamily="2" charset="2"/>
              <a:buChar char="v"/>
            </a:pPr>
            <a:endParaRPr lang="en-US" sz="2000" dirty="0" smtClean="0">
              <a:latin typeface="Book Antiqua" pitchFamily="18" charset="0"/>
            </a:endParaRPr>
          </a:p>
          <a:p>
            <a:pPr>
              <a:buFont typeface="Wingdings" pitchFamily="2" charset="2"/>
              <a:buChar char="v"/>
            </a:pPr>
            <a:r>
              <a:rPr lang="en-US" sz="2000" dirty="0" smtClean="0">
                <a:latin typeface="Book Antiqua" pitchFamily="18" charset="0"/>
              </a:rPr>
              <a:t>There are two types of interrupt controller in the ARM processor:</a:t>
            </a:r>
          </a:p>
          <a:p>
            <a:r>
              <a:rPr lang="en-US" sz="2000" dirty="0" smtClean="0">
                <a:latin typeface="Book Antiqua" pitchFamily="18" charset="0"/>
              </a:rPr>
              <a:t>	- the </a:t>
            </a:r>
            <a:r>
              <a:rPr lang="en-US" sz="2400" b="1" dirty="0" smtClean="0">
                <a:latin typeface="Book Antiqua" pitchFamily="18" charset="0"/>
              </a:rPr>
              <a:t>standard interrupt controller (SIC)</a:t>
            </a:r>
            <a:endParaRPr lang="en-US" sz="2000" b="1" dirty="0" smtClean="0">
              <a:latin typeface="Book Antiqua" pitchFamily="18" charset="0"/>
            </a:endParaRPr>
          </a:p>
          <a:p>
            <a:r>
              <a:rPr lang="en-US" sz="2000" dirty="0" smtClean="0">
                <a:latin typeface="Book Antiqua" pitchFamily="18" charset="0"/>
              </a:rPr>
              <a:t>	- and the </a:t>
            </a:r>
            <a:r>
              <a:rPr lang="en-US" sz="2400" b="1" dirty="0" smtClean="0">
                <a:latin typeface="Book Antiqua" pitchFamily="18" charset="0"/>
              </a:rPr>
              <a:t>vector interrupt controller (VIC).</a:t>
            </a:r>
            <a:endParaRPr lang="en-US" sz="2000" b="1" dirty="0" smtClean="0">
              <a:latin typeface="Book Antiqua" pitchFamily="18"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19040" y="31680"/>
              <a:ext cx="1460880" cy="3950280"/>
            </p14:xfrm>
          </p:contentPart>
        </mc:Choice>
        <mc:Fallback>
          <p:pic>
            <p:nvPicPr>
              <p:cNvPr id="3" name="Ink 2"/>
              <p:cNvPicPr/>
              <p:nvPr/>
            </p:nvPicPr>
            <p:blipFill>
              <a:blip r:embed="rId3"/>
              <a:stretch>
                <a:fillRect/>
              </a:stretch>
            </p:blipFill>
            <p:spPr>
              <a:xfrm>
                <a:off x="-428400" y="22320"/>
                <a:ext cx="1479600" cy="3969000"/>
              </a:xfrm>
              <a:prstGeom prst="rect">
                <a:avLst/>
              </a:prstGeom>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latin typeface="Book Antiqua" pitchFamily="18" charset="0"/>
              </a:rPr>
              <a:t>Standard Interrupt Controller (SIC)</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It sends an interrupt signal to the processor core when an </a:t>
            </a:r>
            <a:r>
              <a:rPr lang="en-US" sz="2400" b="1" dirty="0" smtClean="0">
                <a:latin typeface="Book Antiqua" pitchFamily="18" charset="0"/>
              </a:rPr>
              <a:t>external device requests servicing. </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It can be </a:t>
            </a:r>
            <a:r>
              <a:rPr lang="en-US" sz="2400" b="1" dirty="0" smtClean="0">
                <a:latin typeface="Book Antiqua" pitchFamily="18" charset="0"/>
              </a:rPr>
              <a:t>programmed to ignore or mask </a:t>
            </a:r>
            <a:r>
              <a:rPr lang="en-US" sz="2000" dirty="0" smtClean="0">
                <a:latin typeface="Book Antiqua" pitchFamily="18" charset="0"/>
              </a:rPr>
              <a:t>an individual device or set of devices interrupt signals.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interrupt handler </a:t>
            </a:r>
            <a:r>
              <a:rPr lang="en-US" sz="2400" b="1" dirty="0" smtClean="0">
                <a:latin typeface="Book Antiqua" pitchFamily="18" charset="0"/>
              </a:rPr>
              <a:t>determines which device requires servicing </a:t>
            </a:r>
            <a:r>
              <a:rPr lang="en-US" sz="2000" dirty="0" smtClean="0">
                <a:latin typeface="Book Antiqua" pitchFamily="18" charset="0"/>
              </a:rPr>
              <a:t>by reading a </a:t>
            </a:r>
            <a:r>
              <a:rPr lang="en-US" sz="2400" b="1" dirty="0" smtClean="0">
                <a:latin typeface="Book Antiqua" pitchFamily="18" charset="0"/>
              </a:rPr>
              <a:t>device bitmap register </a:t>
            </a:r>
            <a:r>
              <a:rPr lang="en-US" sz="2000" dirty="0" smtClean="0">
                <a:latin typeface="Book Antiqua" pitchFamily="18" charset="0"/>
              </a:rPr>
              <a:t>in the interrupt controller.</a:t>
            </a:r>
          </a:p>
          <a:p>
            <a:pPr algn="just">
              <a:buFont typeface="Wingdings" pitchFamily="2" charset="2"/>
              <a:buChar char="v"/>
            </a:pPr>
            <a:endParaRPr lang="en-US" sz="2000" dirty="0" smtClean="0">
              <a:latin typeface="Book Antiqua" pitchFamily="18" charset="0"/>
            </a:endParaRPr>
          </a:p>
          <a:p>
            <a:pPr algn="just"/>
            <a:endParaRPr lang="en-US" sz="2000" dirty="0" smtClean="0">
              <a:latin typeface="Book Antiqua" pitchFamily="18" charset="0"/>
            </a:endParaRPr>
          </a:p>
          <a:p>
            <a:pPr algn="just"/>
            <a:r>
              <a:rPr lang="en-US" sz="2400" b="1" dirty="0" smtClean="0">
                <a:latin typeface="Book Antiqua" pitchFamily="18" charset="0"/>
              </a:rPr>
              <a:t>Vectored Interrupt Controller (VIC)</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Provides </a:t>
            </a:r>
            <a:r>
              <a:rPr lang="en-US" sz="2400" b="1" dirty="0" smtClean="0">
                <a:latin typeface="Book Antiqua" pitchFamily="18" charset="0"/>
              </a:rPr>
              <a:t>more functionality </a:t>
            </a:r>
            <a:r>
              <a:rPr lang="en-US" sz="2000" dirty="0" smtClean="0">
                <a:latin typeface="Book Antiqua" pitchFamily="18" charset="0"/>
              </a:rPr>
              <a:t>than the SIC.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Along with the masking functionality it also provides the functionality to </a:t>
            </a:r>
            <a:r>
              <a:rPr lang="en-US" sz="2400" b="1" dirty="0" smtClean="0">
                <a:latin typeface="Book Antiqua" pitchFamily="18" charset="0"/>
              </a:rPr>
              <a:t>prioritize the interrupts.</a:t>
            </a:r>
            <a:endParaRPr lang="en-US" sz="2000" b="1" dirty="0" smtClean="0">
              <a:latin typeface="Book Antiqua" pitchFamily="18" charset="0"/>
            </a:endParaRPr>
          </a:p>
          <a:p>
            <a:pPr algn="just">
              <a:buFont typeface="Wingdings" pitchFamily="2" charset="2"/>
              <a:buChar char="v"/>
            </a:pPr>
            <a:endParaRPr lang="en-US" sz="2000" dirty="0" smtClean="0">
              <a:latin typeface="Book Antiq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t>Embedded System Software</a:t>
            </a:r>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An embedded system needs </a:t>
            </a:r>
            <a:r>
              <a:rPr lang="en-US" sz="2400" b="1" dirty="0" smtClean="0">
                <a:latin typeface="Book Antiqua" pitchFamily="18" charset="0"/>
              </a:rPr>
              <a:t>software to drive </a:t>
            </a:r>
            <a:r>
              <a:rPr lang="en-US" sz="2000" dirty="0" smtClean="0">
                <a:latin typeface="Book Antiqua" pitchFamily="18" charset="0"/>
              </a:rPr>
              <a:t>it.</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Figure shows </a:t>
            </a:r>
            <a:r>
              <a:rPr lang="en-US" sz="2400" b="1" dirty="0" smtClean="0">
                <a:latin typeface="Book Antiqua" pitchFamily="18" charset="0"/>
              </a:rPr>
              <a:t>four typical software </a:t>
            </a:r>
            <a:r>
              <a:rPr lang="en-US" sz="2000" dirty="0" smtClean="0">
                <a:latin typeface="Book Antiqua" pitchFamily="18" charset="0"/>
              </a:rPr>
              <a:t>components required to control  an embedded device.</a:t>
            </a:r>
          </a:p>
          <a:p>
            <a:pPr algn="just"/>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592668" y="1981200"/>
            <a:ext cx="74168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0"/>
            <a:ext cx="8183880" cy="6324600"/>
          </a:xfrm>
          <a:prstGeom prst="rect">
            <a:avLst/>
          </a:prstGeom>
        </p:spPr>
        <p:txBody>
          <a:bodyPr/>
          <a:lstStyle/>
          <a:p>
            <a:pPr algn="just"/>
            <a:r>
              <a:rPr lang="en-US" sz="2400" b="1" dirty="0" smtClean="0">
                <a:latin typeface="Book Antiqua" pitchFamily="18" charset="0"/>
              </a:rPr>
              <a:t>Initialization (Boot) Code </a:t>
            </a:r>
          </a:p>
          <a:p>
            <a:pPr algn="just">
              <a:buFont typeface="Wingdings" pitchFamily="2" charset="2"/>
              <a:buChar char="v"/>
            </a:pPr>
            <a:r>
              <a:rPr lang="en-US" sz="2000" dirty="0" smtClean="0">
                <a:latin typeface="Book Antiqua" pitchFamily="18" charset="0"/>
              </a:rPr>
              <a:t>The initialization code is the </a:t>
            </a:r>
            <a:r>
              <a:rPr lang="en-US" sz="2000" b="1" dirty="0" smtClean="0">
                <a:latin typeface="Book Antiqua" pitchFamily="18" charset="0"/>
              </a:rPr>
              <a:t>first code executed </a:t>
            </a:r>
            <a:r>
              <a:rPr lang="en-US" sz="2000" dirty="0" smtClean="0">
                <a:latin typeface="Book Antiqua" pitchFamily="18" charset="0"/>
              </a:rPr>
              <a:t>on the board when the device </a:t>
            </a:r>
            <a:r>
              <a:rPr lang="en-US" sz="2000" b="1" dirty="0" smtClean="0">
                <a:latin typeface="Book Antiqua" pitchFamily="18" charset="0"/>
              </a:rPr>
              <a:t>is powered on.</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It sets up the </a:t>
            </a:r>
            <a:r>
              <a:rPr lang="en-US" sz="2000" b="1" dirty="0" smtClean="0">
                <a:latin typeface="Book Antiqua" pitchFamily="18" charset="0"/>
              </a:rPr>
              <a:t>minimum parts of the board </a:t>
            </a:r>
            <a:r>
              <a:rPr lang="en-US" sz="2000" dirty="0" smtClean="0">
                <a:latin typeface="Book Antiqua" pitchFamily="18" charset="0"/>
              </a:rPr>
              <a:t>before handing control over to the operating system.</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Boot code is present </a:t>
            </a:r>
            <a:r>
              <a:rPr lang="en-US" sz="2000" b="1" dirty="0" smtClean="0">
                <a:latin typeface="Book Antiqua" pitchFamily="18" charset="0"/>
              </a:rPr>
              <a:t>inside the ROM </a:t>
            </a:r>
            <a:r>
              <a:rPr lang="en-US" sz="2000" dirty="0" smtClean="0">
                <a:latin typeface="Book Antiqua" pitchFamily="18" charset="0"/>
              </a:rPr>
              <a:t>and is responsible for </a:t>
            </a:r>
            <a:r>
              <a:rPr lang="en-US" sz="2000" b="1" dirty="0" smtClean="0">
                <a:latin typeface="Book Antiqua" pitchFamily="18" charset="0"/>
              </a:rPr>
              <a:t>loading the OS to the RAM.</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initialization code handles </a:t>
            </a:r>
            <a:r>
              <a:rPr lang="en-US" sz="2000" b="1" dirty="0" smtClean="0">
                <a:latin typeface="Book Antiqua" pitchFamily="18" charset="0"/>
              </a:rPr>
              <a:t>3 administrative tasks prior </a:t>
            </a:r>
            <a:r>
              <a:rPr lang="en-US" sz="2000" dirty="0" smtClean="0">
                <a:latin typeface="Book Antiqua" pitchFamily="18" charset="0"/>
              </a:rPr>
              <a:t>to handing control over to an operating system image.</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These administrative tasks can be grouped into three phases:</a:t>
            </a:r>
          </a:p>
          <a:p>
            <a:pPr lvl="2" algn="just"/>
            <a:r>
              <a:rPr lang="en-US" sz="2000" dirty="0" smtClean="0">
                <a:latin typeface="Book Antiqua" pitchFamily="18" charset="0"/>
              </a:rPr>
              <a:t>	- </a:t>
            </a:r>
            <a:r>
              <a:rPr lang="en-US" sz="2000" b="1" dirty="0" smtClean="0">
                <a:latin typeface="Book Antiqua" pitchFamily="18" charset="0"/>
              </a:rPr>
              <a:t>initial hardware configuration</a:t>
            </a:r>
            <a:r>
              <a:rPr lang="en-US" sz="2000" dirty="0" smtClean="0">
                <a:latin typeface="Book Antiqua" pitchFamily="18" charset="0"/>
              </a:rPr>
              <a:t>, </a:t>
            </a:r>
          </a:p>
          <a:p>
            <a:pPr lvl="2" algn="just"/>
            <a:r>
              <a:rPr lang="en-US" sz="2000" dirty="0" smtClean="0">
                <a:latin typeface="Book Antiqua" pitchFamily="18" charset="0"/>
              </a:rPr>
              <a:t>	- </a:t>
            </a:r>
            <a:r>
              <a:rPr lang="en-US" sz="2000" b="1" dirty="0" smtClean="0">
                <a:latin typeface="Book Antiqua" pitchFamily="18" charset="0"/>
              </a:rPr>
              <a:t>diagnostics</a:t>
            </a:r>
            <a:r>
              <a:rPr lang="en-US" sz="2000" dirty="0" smtClean="0">
                <a:latin typeface="Book Antiqua" pitchFamily="18" charset="0"/>
              </a:rPr>
              <a:t>, and </a:t>
            </a:r>
          </a:p>
          <a:p>
            <a:pPr lvl="2" algn="just"/>
            <a:r>
              <a:rPr lang="en-US" sz="2000" dirty="0" smtClean="0">
                <a:latin typeface="Book Antiqua" pitchFamily="18" charset="0"/>
              </a:rPr>
              <a:t>	-</a:t>
            </a:r>
            <a:r>
              <a:rPr lang="en-US" sz="2000" b="1" dirty="0" smtClean="0">
                <a:latin typeface="Book Antiqua" pitchFamily="18" charset="0"/>
              </a:rPr>
              <a:t> booting</a:t>
            </a:r>
            <a:r>
              <a:rPr lang="en-US" sz="2000" dirty="0" smtClean="0">
                <a:latin typeface="Book Antiqua" pitchFamily="18" charset="0"/>
              </a:rPr>
              <a:t>.</a:t>
            </a:r>
          </a:p>
          <a:p>
            <a:pPr algn="just">
              <a:buFont typeface="Wingdings" pitchFamily="2" charset="2"/>
              <a:buChar char="v"/>
            </a:pPr>
            <a:endParaRPr lang="en-US" sz="2000" dirty="0" smtClean="0">
              <a:latin typeface="Book Antiq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260080" cy="5489448"/>
          </a:xfrm>
        </p:spPr>
        <p:txBody>
          <a:bodyPr>
            <a:normAutofit fontScale="92500" lnSpcReduction="10000"/>
          </a:bodyPr>
          <a:lstStyle/>
          <a:p>
            <a:pPr algn="just"/>
            <a:r>
              <a:rPr lang="en-US" sz="2000" dirty="0" smtClean="0">
                <a:latin typeface="Book Antiqua" pitchFamily="18" charset="0"/>
              </a:rPr>
              <a:t>Approximately </a:t>
            </a:r>
            <a:r>
              <a:rPr lang="en-US" sz="2000" dirty="0" smtClean="0">
                <a:solidFill>
                  <a:srgbClr val="C00000"/>
                </a:solidFill>
                <a:latin typeface="Book Antiqua" pitchFamily="18" charset="0"/>
              </a:rPr>
              <a:t>one billion ARM processors </a:t>
            </a:r>
            <a:r>
              <a:rPr lang="en-US" sz="2000" dirty="0" smtClean="0">
                <a:latin typeface="Book Antiqua" pitchFamily="18" charset="0"/>
              </a:rPr>
              <a:t>had been shipped worldwide by the end of 2001. </a:t>
            </a:r>
          </a:p>
          <a:p>
            <a:pPr algn="just"/>
            <a:endParaRPr lang="en-US" sz="2000" dirty="0" smtClean="0">
              <a:latin typeface="Book Antiqua" pitchFamily="18" charset="0"/>
            </a:endParaRPr>
          </a:p>
          <a:p>
            <a:pPr algn="just"/>
            <a:r>
              <a:rPr lang="en-US" sz="2000" dirty="0" smtClean="0">
                <a:latin typeface="Book Antiqua" pitchFamily="18" charset="0"/>
              </a:rPr>
              <a:t>Now, ARM sales is </a:t>
            </a:r>
            <a:r>
              <a:rPr lang="en-US" sz="2000" dirty="0" smtClean="0">
                <a:solidFill>
                  <a:srgbClr val="C00000"/>
                </a:solidFill>
                <a:latin typeface="Book Antiqua" pitchFamily="18" charset="0"/>
              </a:rPr>
              <a:t>7 times more than the worlds population. </a:t>
            </a:r>
          </a:p>
          <a:p>
            <a:pPr algn="just"/>
            <a:endParaRPr lang="en-US" sz="2000" dirty="0" smtClean="0">
              <a:solidFill>
                <a:srgbClr val="C00000"/>
              </a:solidFill>
              <a:latin typeface="Book Antiqua" pitchFamily="18" charset="0"/>
            </a:endParaRPr>
          </a:p>
          <a:p>
            <a:pPr algn="just"/>
            <a:endParaRPr lang="en-US" sz="2000" dirty="0" smtClean="0">
              <a:latin typeface="Book Antiqua" pitchFamily="18" charset="0"/>
            </a:endParaRPr>
          </a:p>
          <a:p>
            <a:pPr algn="just"/>
            <a:endParaRPr lang="en-US" sz="2000" dirty="0" smtClean="0">
              <a:latin typeface="Book Antiqua" pitchFamily="18" charset="0"/>
            </a:endParaRPr>
          </a:p>
          <a:p>
            <a:pPr algn="just"/>
            <a:endParaRPr lang="en-US" sz="2000" dirty="0" smtClean="0">
              <a:latin typeface="Book Antiqua" pitchFamily="18" charset="0"/>
            </a:endParaRPr>
          </a:p>
          <a:p>
            <a:pPr algn="just"/>
            <a:r>
              <a:rPr lang="en-US" sz="2000" dirty="0" smtClean="0">
                <a:latin typeface="Book Antiqua" pitchFamily="18" charset="0"/>
              </a:rPr>
              <a:t>The ARM core is not a single core, but a whole family of designs sharing similar design principles and a common instruction set.</a:t>
            </a:r>
          </a:p>
          <a:p>
            <a:pPr algn="just"/>
            <a:endParaRPr lang="en-US" sz="2000" dirty="0" smtClean="0">
              <a:latin typeface="Book Antiqua" pitchFamily="18" charset="0"/>
            </a:endParaRPr>
          </a:p>
          <a:p>
            <a:pPr algn="just"/>
            <a:r>
              <a:rPr lang="en-US" sz="2000" dirty="0" smtClean="0">
                <a:latin typeface="Book Antiqua" pitchFamily="18" charset="0"/>
              </a:rPr>
              <a:t>Example, </a:t>
            </a:r>
            <a:r>
              <a:rPr lang="en-US" sz="2000" dirty="0" smtClean="0">
                <a:solidFill>
                  <a:srgbClr val="C00000"/>
                </a:solidFill>
                <a:latin typeface="Book Antiqua" pitchFamily="18" charset="0"/>
              </a:rPr>
              <a:t>ARM7TDMI</a:t>
            </a:r>
            <a:r>
              <a:rPr lang="en-US" sz="2000" dirty="0" smtClean="0">
                <a:latin typeface="Book Antiqua" pitchFamily="18" charset="0"/>
              </a:rPr>
              <a:t> is one of the most successful ARM core widely used in majority of the devices.</a:t>
            </a:r>
          </a:p>
          <a:p>
            <a:pPr algn="just"/>
            <a:endParaRPr lang="en-US" sz="2000" dirty="0" smtClean="0">
              <a:latin typeface="Book Antiqua" pitchFamily="18" charset="0"/>
            </a:endParaRPr>
          </a:p>
          <a:p>
            <a:pPr algn="just"/>
            <a:r>
              <a:rPr lang="en-US" sz="2000" dirty="0" smtClean="0">
                <a:latin typeface="Book Antiqua" pitchFamily="18" charset="0"/>
              </a:rPr>
              <a:t> It provides up to </a:t>
            </a:r>
            <a:r>
              <a:rPr lang="en-US" sz="2000" dirty="0" smtClean="0">
                <a:solidFill>
                  <a:srgbClr val="C00000"/>
                </a:solidFill>
                <a:latin typeface="Book Antiqua" pitchFamily="18" charset="0"/>
              </a:rPr>
              <a:t>120 Dhrystone MIPS</a:t>
            </a:r>
            <a:r>
              <a:rPr lang="en-US" sz="2000" dirty="0" smtClean="0">
                <a:latin typeface="Book Antiqua" pitchFamily="18" charset="0"/>
              </a:rPr>
              <a:t>, high code density and low power consumption, making it ideal for mobile embedded devices</a:t>
            </a:r>
            <a:r>
              <a:rPr lang="en-US" sz="2000" dirty="0" smtClean="0"/>
              <a:t>.</a:t>
            </a:r>
          </a:p>
          <a:p>
            <a:pPr algn="just">
              <a:buNone/>
            </a:pPr>
            <a:endParaRPr lang="en-US" sz="2000" dirty="0" smtClean="0"/>
          </a:p>
          <a:p>
            <a:pPr algn="just"/>
            <a:r>
              <a:rPr lang="en-US" sz="2000" dirty="0" smtClean="0">
                <a:latin typeface="Book Antiqua" pitchFamily="18" charset="0"/>
              </a:rPr>
              <a:t>ARM has adopted the </a:t>
            </a:r>
            <a:r>
              <a:rPr lang="en-US" sz="2000" dirty="0" smtClean="0">
                <a:solidFill>
                  <a:srgbClr val="C00000"/>
                </a:solidFill>
                <a:latin typeface="Book Antiqua" pitchFamily="18" charset="0"/>
              </a:rPr>
              <a:t>RICS design philosophy</a:t>
            </a:r>
            <a:r>
              <a:rPr lang="en-US" sz="2000" dirty="0" smtClean="0">
                <a:latin typeface="Book Antiqua" pitchFamily="18" charset="0"/>
              </a:rPr>
              <a:t>.</a:t>
            </a:r>
            <a:endParaRPr lang="en-US" sz="2000" dirty="0">
              <a:latin typeface="Book Antiqua" pitchFamily="18" charset="0"/>
            </a:endParaRPr>
          </a:p>
        </p:txBody>
      </p:sp>
      <p:pic>
        <p:nvPicPr>
          <p:cNvPr id="1027" name="Picture 3"/>
          <p:cNvPicPr>
            <a:picLocks noChangeAspect="1" noChangeArrowheads="1"/>
          </p:cNvPicPr>
          <p:nvPr/>
        </p:nvPicPr>
        <p:blipFill>
          <a:blip r:embed="rId2"/>
          <a:srcRect/>
          <a:stretch>
            <a:fillRect/>
          </a:stretch>
        </p:blipFill>
        <p:spPr bwMode="auto">
          <a:xfrm>
            <a:off x="1143000" y="1828800"/>
            <a:ext cx="6629400" cy="995719"/>
          </a:xfrm>
          <a:prstGeom prst="rect">
            <a:avLst/>
          </a:prstGeom>
          <a:noFill/>
          <a:ln w="9525">
            <a:solidFill>
              <a:schemeClr val="accent1"/>
            </a:solid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2440" y="5391000"/>
              <a:ext cx="508320" cy="387720"/>
            </p14:xfrm>
          </p:contentPart>
        </mc:Choice>
        <mc:Fallback xmlns="">
          <p:pic>
            <p:nvPicPr>
              <p:cNvPr id="2" name="Ink 1"/>
              <p:cNvPicPr/>
              <p:nvPr/>
            </p:nvPicPr>
            <p:blipFill>
              <a:blip r:embed="rId4"/>
              <a:stretch>
                <a:fillRect/>
              </a:stretch>
            </p:blipFill>
            <p:spPr>
              <a:xfrm>
                <a:off x="613080" y="5381640"/>
                <a:ext cx="527040" cy="406440"/>
              </a:xfrm>
              <a:prstGeom prst="rect">
                <a:avLst/>
              </a:prstGeom>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381000"/>
            <a:ext cx="8183880" cy="6324600"/>
          </a:xfrm>
          <a:prstGeom prst="rect">
            <a:avLst/>
          </a:prstGeom>
        </p:spPr>
        <p:txBody>
          <a:bodyPr/>
          <a:lstStyle/>
          <a:p>
            <a:pPr algn="just"/>
            <a:r>
              <a:rPr lang="en-US" sz="2400" b="1" dirty="0" smtClean="0">
                <a:latin typeface="Book Antiqua" pitchFamily="18" charset="0"/>
              </a:rPr>
              <a:t>Initial Hardware Configuration:</a:t>
            </a:r>
          </a:p>
          <a:p>
            <a:pPr algn="just"/>
            <a:endParaRPr lang="en-US" sz="2400" dirty="0" smtClean="0">
              <a:latin typeface="Book Antiqua" pitchFamily="18" charset="0"/>
            </a:endParaRPr>
          </a:p>
          <a:p>
            <a:pPr algn="just">
              <a:buFont typeface="Wingdings" pitchFamily="2" charset="2"/>
              <a:buChar char="v"/>
            </a:pPr>
            <a:r>
              <a:rPr lang="en-US" sz="2000" dirty="0" smtClean="0">
                <a:latin typeface="Book Antiqua" pitchFamily="18" charset="0"/>
              </a:rPr>
              <a:t>Although the device comes up in a </a:t>
            </a:r>
            <a:r>
              <a:rPr lang="en-US" sz="2000" b="1" dirty="0" smtClean="0">
                <a:latin typeface="Book Antiqua" pitchFamily="18" charset="0"/>
              </a:rPr>
              <a:t>standard configuration</a:t>
            </a:r>
            <a:r>
              <a:rPr lang="en-US" sz="2000" dirty="0" smtClean="0">
                <a:latin typeface="Book Antiqua" pitchFamily="18" charset="0"/>
              </a:rPr>
              <a:t>, this initial hardware configuration normally requires modification to </a:t>
            </a:r>
            <a:r>
              <a:rPr lang="en-US" sz="2000" b="1" dirty="0" smtClean="0">
                <a:latin typeface="Book Antiqua" pitchFamily="18" charset="0"/>
              </a:rPr>
              <a:t>satisfy the requirements of the booted image</a:t>
            </a:r>
            <a:r>
              <a:rPr lang="en-US" sz="2000" dirty="0" smtClean="0">
                <a:latin typeface="Book Antiqua" pitchFamily="18" charset="0"/>
              </a:rPr>
              <a:t>.</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For example, the memory system normally requires reorganization of the memory map, as shown in below  Example</a:t>
            </a:r>
          </a:p>
        </p:txBody>
      </p:sp>
      <p:pic>
        <p:nvPicPr>
          <p:cNvPr id="2050" name="Picture 2"/>
          <p:cNvPicPr>
            <a:picLocks noChangeAspect="1" noChangeArrowheads="1"/>
          </p:cNvPicPr>
          <p:nvPr/>
        </p:nvPicPr>
        <p:blipFill>
          <a:blip r:embed="rId2"/>
          <a:srcRect/>
          <a:stretch>
            <a:fillRect/>
          </a:stretch>
        </p:blipFill>
        <p:spPr bwMode="auto">
          <a:xfrm>
            <a:off x="1524000" y="3200400"/>
            <a:ext cx="4495800" cy="3140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381000"/>
            <a:ext cx="8183880" cy="6324600"/>
          </a:xfrm>
          <a:prstGeom prst="rect">
            <a:avLst/>
          </a:prstGeom>
        </p:spPr>
        <p:txBody>
          <a:bodyPr/>
          <a:lstStyle/>
          <a:p>
            <a:pPr algn="just"/>
            <a:r>
              <a:rPr lang="en-US" sz="2400" b="1" dirty="0" smtClean="0">
                <a:latin typeface="Book Antiqua" pitchFamily="18" charset="0"/>
              </a:rPr>
              <a:t>Diagnostics</a:t>
            </a:r>
          </a:p>
          <a:p>
            <a:pPr algn="just"/>
            <a:endParaRPr lang="en-US" sz="2400" dirty="0" smtClean="0">
              <a:latin typeface="Book Antiqua" pitchFamily="18" charset="0"/>
            </a:endParaRPr>
          </a:p>
          <a:p>
            <a:pPr algn="just">
              <a:buFont typeface="Wingdings" pitchFamily="2" charset="2"/>
              <a:buChar char="v"/>
            </a:pPr>
            <a:r>
              <a:rPr lang="en-US" sz="2000" dirty="0" smtClean="0">
                <a:latin typeface="Book Antiqua" pitchFamily="18" charset="0"/>
              </a:rPr>
              <a:t>Diagnostics is a program embedded in the initialization code.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Diagnostic code tests the system by checking if the all the hardware components is in working condition.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It also tracks down standard system-related issues.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The primary purpose of diagnostic code is fault identification and isolation.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533400"/>
            <a:ext cx="8183880" cy="6324600"/>
          </a:xfrm>
          <a:prstGeom prst="rect">
            <a:avLst/>
          </a:prstGeom>
        </p:spPr>
        <p:txBody>
          <a:bodyPr/>
          <a:lstStyle/>
          <a:p>
            <a:pPr algn="just"/>
            <a:r>
              <a:rPr lang="en-US" sz="2400" b="1" dirty="0" smtClean="0">
                <a:latin typeface="Book Antiqua" pitchFamily="18" charset="0"/>
              </a:rPr>
              <a:t>Booting:</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Booting involves loading an OS image to RAM and handing control over to that image.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boot process can be complicated if the system must boot different operating systems or different versions of the same operating system.</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Once booted, the system hands over control by modifying the program counter to point into the start of the OS image.</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Sometimes, to reduce the image size, an image is compressed.</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The image is then decompressed either when it is loaded or when control is handed over to it.</a:t>
            </a:r>
            <a:endParaRPr lang="en-US" sz="2000" b="1" dirty="0" smtClean="0">
              <a:latin typeface="Book Antiqua" pitchFamily="18" charset="0"/>
            </a:endParaRPr>
          </a:p>
          <a:p>
            <a:pPr algn="just"/>
            <a:endParaRPr lang="en-US" sz="2400" dirty="0" smtClean="0">
              <a:latin typeface="Book Antiqua"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04800" y="0"/>
            <a:ext cx="8382000" cy="6324600"/>
          </a:xfrm>
          <a:prstGeom prst="rect">
            <a:avLst/>
          </a:prstGeom>
        </p:spPr>
        <p:txBody>
          <a:bodyPr/>
          <a:lstStyle/>
          <a:p>
            <a:pPr algn="just"/>
            <a:r>
              <a:rPr lang="en-US" sz="2400" b="1" dirty="0" smtClean="0">
                <a:latin typeface="Book Antiqua" pitchFamily="18" charset="0"/>
              </a:rPr>
              <a:t>Operating System</a:t>
            </a:r>
          </a:p>
          <a:p>
            <a:pPr algn="just">
              <a:buFont typeface="Wingdings" pitchFamily="2" charset="2"/>
              <a:buChar char="v"/>
            </a:pPr>
            <a:r>
              <a:rPr lang="en-US" sz="2000" dirty="0" smtClean="0">
                <a:latin typeface="Book Antiqua" pitchFamily="18" charset="0"/>
              </a:rPr>
              <a:t>The Initialization process prepares the hardware for an Operating system to take control.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ARM Processor supports over 50 operating systems.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Operating system can be divided into two main categories.</a:t>
            </a:r>
          </a:p>
          <a:p>
            <a:pPr algn="just"/>
            <a:r>
              <a:rPr lang="en-US" sz="2000" dirty="0" smtClean="0">
                <a:latin typeface="Book Antiqua" pitchFamily="18" charset="0"/>
              </a:rPr>
              <a:t>	- Real Time Operating System – RTOS</a:t>
            </a:r>
          </a:p>
          <a:p>
            <a:pPr algn="just"/>
            <a:r>
              <a:rPr lang="en-US" sz="2000" dirty="0" smtClean="0">
                <a:latin typeface="Book Antiqua" pitchFamily="18" charset="0"/>
              </a:rPr>
              <a:t>	- Platform Operating System –POS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RTOS used in embedded devices and they don’t use the secondary storage and POS used in the general purpose computer systems and they use secondary storage</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RTOS is classified into.</a:t>
            </a:r>
          </a:p>
          <a:p>
            <a:pPr lvl="1" algn="just">
              <a:buFontTx/>
              <a:buChar char="-"/>
            </a:pPr>
            <a:r>
              <a:rPr lang="en-US" sz="2000" b="1" dirty="0" smtClean="0">
                <a:latin typeface="Book Antiqua" pitchFamily="18" charset="0"/>
              </a:rPr>
              <a:t>Hard Real Time Operating System – </a:t>
            </a:r>
            <a:r>
              <a:rPr lang="en-US" sz="2000" dirty="0" smtClean="0">
                <a:latin typeface="Book Antiqua" pitchFamily="18" charset="0"/>
              </a:rPr>
              <a:t>Used in hard real time applications which requires the guaranteed response time.</a:t>
            </a:r>
          </a:p>
          <a:p>
            <a:pPr lvl="1" algn="just">
              <a:buFontTx/>
              <a:buChar char="-"/>
            </a:pPr>
            <a:endParaRPr lang="en-US" sz="2000" dirty="0" smtClean="0">
              <a:latin typeface="Book Antiqua" pitchFamily="18" charset="0"/>
            </a:endParaRPr>
          </a:p>
          <a:p>
            <a:pPr lvl="1" algn="just">
              <a:buFontTx/>
              <a:buChar char="-"/>
            </a:pPr>
            <a:r>
              <a:rPr lang="en-US" sz="2000" b="1" dirty="0" smtClean="0">
                <a:latin typeface="Book Antiqua" pitchFamily="18" charset="0"/>
              </a:rPr>
              <a:t>Soft Real Time Operating System – </a:t>
            </a:r>
            <a:r>
              <a:rPr lang="en-US" sz="2000" dirty="0" smtClean="0">
                <a:latin typeface="Book Antiqua" pitchFamily="18" charset="0"/>
              </a:rPr>
              <a:t>Used in soft real time applications which does not require guaranteed response time and the performance gracefully reduces when the time overruns</a:t>
            </a:r>
          </a:p>
          <a:p>
            <a:pPr algn="just"/>
            <a:endParaRPr lang="en-US" sz="2400" dirty="0" smtClean="0">
              <a:latin typeface="Book Antiqu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04800" y="0"/>
            <a:ext cx="8183880" cy="6324600"/>
          </a:xfrm>
          <a:prstGeom prst="rect">
            <a:avLst/>
          </a:prstGeom>
        </p:spPr>
        <p:txBody>
          <a:bodyPr/>
          <a:lstStyle/>
          <a:p>
            <a:pPr algn="just"/>
            <a:r>
              <a:rPr lang="en-US" sz="2400" b="1" dirty="0" smtClean="0">
                <a:latin typeface="Book Antiqua" pitchFamily="18" charset="0"/>
              </a:rPr>
              <a:t>Applications:</a:t>
            </a: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ARM processors are found in numerous domains, including networking, automotive, mobile and consumer devices, mass storage, and imaging devices.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Within each domain ARM processors can be found in multiple applications.</a:t>
            </a:r>
          </a:p>
          <a:p>
            <a:pPr algn="just">
              <a:buFont typeface="Wingdings" pitchFamily="2" charset="2"/>
              <a:buChar char="v"/>
            </a:pPr>
            <a:endParaRPr lang="en-US" sz="2000" dirty="0" smtClean="0">
              <a:latin typeface="Book Antiqua" pitchFamily="18" charset="0"/>
            </a:endParaRPr>
          </a:p>
          <a:p>
            <a:pPr algn="just"/>
            <a:r>
              <a:rPr lang="en-US" sz="2000" dirty="0" smtClean="0">
                <a:latin typeface="Book Antiqua" pitchFamily="18" charset="0"/>
              </a:rPr>
              <a:t>	For example, the ARM processor is found in networking applications like home gateways, modems for high-speed Internet communication, and 802.11 wireless communication. </a:t>
            </a:r>
          </a:p>
          <a:p>
            <a:pPr algn="just"/>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The mobile device domain is the largest application area for ARM processors because of mobile phones. </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ARM processors are also found in mass storage devices domains such as hard drives, products such as inkjet printers</a:t>
            </a:r>
            <a:endParaRPr lang="en-US" sz="2000" b="1" dirty="0" smtClean="0">
              <a:latin typeface="Book Antiqua"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533400"/>
            <a:ext cx="7315200" cy="533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00000"/>
                </a:solidFill>
                <a:effectLst>
                  <a:outerShdw blurRad="53975" dist="22860" dir="5400000" algn="tl" rotWithShape="0">
                    <a:srgbClr val="000000">
                      <a:alpha val="55000"/>
                    </a:srgbClr>
                  </a:outerShdw>
                </a:effectLst>
                <a:uLnTx/>
                <a:uFillTx/>
                <a:latin typeface="+mj-lt"/>
                <a:ea typeface="+mj-ea"/>
                <a:cs typeface="+mj-cs"/>
              </a:rPr>
              <a:t>ARM7TDMI Processor</a:t>
            </a:r>
            <a:endParaRPr kumimoji="0" lang="en-US" sz="2800" b="1" i="0" u="none" strike="noStrike" kern="1200" cap="none" spc="0" normalizeH="0" baseline="0" noProof="0" dirty="0">
              <a:ln>
                <a:noFill/>
              </a:ln>
              <a:solidFill>
                <a:srgbClr val="C00000"/>
              </a:solidFill>
              <a:effectLst/>
              <a:uLnTx/>
              <a:uFillTx/>
              <a:latin typeface="Book Antiqua" pitchFamily="18" charset="0"/>
              <a:ea typeface="+mj-ea"/>
              <a:cs typeface="+mj-cs"/>
            </a:endParaRPr>
          </a:p>
        </p:txBody>
      </p:sp>
      <p:sp>
        <p:nvSpPr>
          <p:cNvPr id="3" name="Content Placeholder 2"/>
          <p:cNvSpPr txBox="1">
            <a:spLocks/>
          </p:cNvSpPr>
          <p:nvPr/>
        </p:nvSpPr>
        <p:spPr>
          <a:xfrm>
            <a:off x="457200" y="1143000"/>
            <a:ext cx="8183880" cy="4797552"/>
          </a:xfrm>
          <a:prstGeom prst="rect">
            <a:avLst/>
          </a:prstGeom>
        </p:spPr>
        <p:txBody>
          <a:bodyPr/>
          <a:lstStyle/>
          <a:p>
            <a:pPr>
              <a:buClr>
                <a:srgbClr val="C00000"/>
              </a:buClr>
              <a:buFont typeface="Wingdings" pitchFamily="2" charset="2"/>
              <a:buChar char="v"/>
            </a:pPr>
            <a:r>
              <a:rPr lang="en-US" sz="2000" dirty="0" smtClean="0">
                <a:latin typeface="Book Antiqua" pitchFamily="18" charset="0"/>
              </a:rPr>
              <a:t>The ARM7TDMI core is a member of the ARM family of general-purpose 32-bit microprocessors.</a:t>
            </a:r>
          </a:p>
          <a:p>
            <a:r>
              <a:rPr lang="en-US" sz="2000" dirty="0" smtClean="0">
                <a:latin typeface="Book Antiqua" pitchFamily="18" charset="0"/>
              </a:rPr>
              <a:t>– T: capable of executing Thumb instruction set </a:t>
            </a:r>
          </a:p>
          <a:p>
            <a:r>
              <a:rPr lang="en-US" sz="2000" dirty="0" smtClean="0">
                <a:latin typeface="Book Antiqua" pitchFamily="18" charset="0"/>
              </a:rPr>
              <a:t>– D: Featuring with IEEE Std. 1149.1 JTAG boundary-scan debugging interface. </a:t>
            </a:r>
          </a:p>
          <a:p>
            <a:r>
              <a:rPr lang="en-US" sz="2000" dirty="0" smtClean="0">
                <a:latin typeface="Book Antiqua" pitchFamily="18" charset="0"/>
              </a:rPr>
              <a:t>– M: Featuring with a Multiplier-And-Accumulate (MAC) unit for DSP applications.</a:t>
            </a:r>
          </a:p>
          <a:p>
            <a:r>
              <a:rPr lang="en-US" sz="2000" dirty="0" smtClean="0">
                <a:latin typeface="Book Antiqua" pitchFamily="18" charset="0"/>
              </a:rPr>
              <a:t> – I: Featuring with the support of embedded In-Circuit Emulator.</a:t>
            </a:r>
          </a:p>
          <a:p>
            <a:endPar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endParaRPr>
          </a:p>
          <a:p>
            <a:pPr algn="just">
              <a:buClr>
                <a:srgbClr val="C00000"/>
              </a:buClr>
              <a:buFont typeface="Wingdings" pitchFamily="2" charset="2"/>
              <a:buChar char="v"/>
            </a:pPr>
            <a:r>
              <a:rPr lang="en-US" sz="2000" dirty="0" smtClean="0">
                <a:latin typeface="Book Antiqua" pitchFamily="18" charset="0"/>
              </a:rPr>
              <a:t>The ARM family offers high performance for very low power consumption, and small size.</a:t>
            </a:r>
          </a:p>
          <a:p>
            <a:pPr algn="just">
              <a:buClr>
                <a:srgbClr val="C00000"/>
              </a:buClr>
              <a:buFont typeface="Wingdings" pitchFamily="2" charset="2"/>
              <a:buChar char="v"/>
            </a:pPr>
            <a:endParaRPr lang="en-US" sz="2000" dirty="0" smtClean="0">
              <a:latin typeface="Book Antiqua" pitchFamily="18" charset="0"/>
            </a:endParaRPr>
          </a:p>
          <a:p>
            <a:pPr algn="just">
              <a:buClr>
                <a:srgbClr val="C00000"/>
              </a:buClr>
              <a:buFont typeface="Wingdings" pitchFamily="2" charset="2"/>
              <a:buChar char="v"/>
            </a:pPr>
            <a:r>
              <a:rPr lang="en-US" sz="2000" dirty="0" smtClean="0">
                <a:latin typeface="Book Antiqua" pitchFamily="18" charset="0"/>
              </a:rPr>
              <a:t>The ARM architecture is based on Reduced Instruction Set Computer (RISC)</a:t>
            </a:r>
          </a:p>
          <a:p>
            <a:pPr marL="265176" marR="0" lvl="0" indent="-265176" algn="l" defTabSz="914400" rtl="0" eaLnBrk="1" fontAlgn="auto" latinLnBrk="0" hangingPunct="1">
              <a:lnSpc>
                <a:spcPct val="100000"/>
              </a:lnSpc>
              <a:spcBef>
                <a:spcPts val="250"/>
              </a:spcBef>
              <a:spcAft>
                <a:spcPts val="0"/>
              </a:spcAft>
              <a:buClr>
                <a:srgbClr val="C00000"/>
              </a:buClr>
              <a:buSzPct val="80000"/>
              <a:tabLst/>
              <a:defRPr/>
            </a:pPr>
            <a:endPar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endParaRPr>
          </a:p>
          <a:p>
            <a:pPr marL="265176" marR="0" lvl="0" indent="-265176" algn="l" defTabSz="914400" rtl="0" eaLnBrk="1" fontAlgn="auto" latinLnBrk="0" hangingPunct="1">
              <a:lnSpc>
                <a:spcPct val="100000"/>
              </a:lnSpc>
              <a:spcBef>
                <a:spcPts val="250"/>
              </a:spcBef>
              <a:spcAft>
                <a:spcPts val="0"/>
              </a:spcAft>
              <a:buClr>
                <a:srgbClr val="C00000"/>
              </a:buClr>
              <a:buSzPct val="80000"/>
              <a:buFont typeface="Wingdings" pitchFamily="2" charset="2"/>
              <a:buChar char="v"/>
              <a:tabLst/>
              <a:defRPr/>
            </a:pPr>
            <a:endParaRPr kumimoji="0" lang="en-US" sz="2000" b="0" i="0" u="none" strike="noStrike" kern="1200" cap="none" spc="0" normalizeH="0" baseline="0" noProof="0" dirty="0" smtClean="0">
              <a:ln>
                <a:noFill/>
              </a:ln>
              <a:solidFill>
                <a:schemeClr val="tx1"/>
              </a:solidFill>
              <a:effectLst/>
              <a:uLnTx/>
              <a:uFillTx/>
              <a:latin typeface="Book Antiqua" pitchFamily="18" charset="0"/>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04800" y="0"/>
            <a:ext cx="8183880" cy="6324600"/>
          </a:xfrm>
          <a:prstGeom prst="rect">
            <a:avLst/>
          </a:prstGeom>
        </p:spPr>
        <p:txBody>
          <a:bodyPr/>
          <a:lstStyle/>
          <a:p>
            <a:pPr algn="just"/>
            <a:r>
              <a:rPr lang="en-US" sz="2400" b="1" dirty="0" smtClean="0">
                <a:latin typeface="Book Antiqua" pitchFamily="18" charset="0"/>
              </a:rPr>
              <a:t>SUMMARY:</a:t>
            </a:r>
          </a:p>
          <a:p>
            <a:pPr algn="just"/>
            <a:endParaRPr lang="en-US" sz="2400" b="1" dirty="0" smtClean="0">
              <a:latin typeface="Book Antiqua" pitchFamily="18" charset="0"/>
            </a:endParaRPr>
          </a:p>
          <a:p>
            <a:pPr algn="just"/>
            <a:endParaRPr lang="en-US" sz="2400" b="1" dirty="0" smtClean="0">
              <a:latin typeface="Book Antiqua" pitchFamily="18" charset="0"/>
            </a:endParaRPr>
          </a:p>
          <a:p>
            <a:pPr algn="just">
              <a:buFont typeface="Wingdings" pitchFamily="2" charset="2"/>
              <a:buChar char="v"/>
            </a:pPr>
            <a:r>
              <a:rPr lang="en-US" sz="2000" dirty="0" smtClean="0">
                <a:latin typeface="Book Antiqua" pitchFamily="18" charset="0"/>
              </a:rPr>
              <a:t>It allows </a:t>
            </a:r>
            <a:r>
              <a:rPr lang="en-US" sz="2400" b="1" dirty="0" smtClean="0">
                <a:latin typeface="Book Antiqua" pitchFamily="18" charset="0"/>
              </a:rPr>
              <a:t>variable cycle execution </a:t>
            </a:r>
            <a:r>
              <a:rPr lang="en-US" sz="2000" dirty="0" smtClean="0">
                <a:latin typeface="Book Antiqua" pitchFamily="18" charset="0"/>
              </a:rPr>
              <a:t>on certain instructions to save power, area, and code size.</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It adds a </a:t>
            </a:r>
            <a:r>
              <a:rPr lang="en-US" sz="2400" b="1" dirty="0" smtClean="0">
                <a:latin typeface="Book Antiqua" pitchFamily="18" charset="0"/>
              </a:rPr>
              <a:t>barrel shifter </a:t>
            </a:r>
            <a:r>
              <a:rPr lang="en-US" sz="2000" dirty="0" smtClean="0">
                <a:latin typeface="Book Antiqua" pitchFamily="18" charset="0"/>
              </a:rPr>
              <a:t>to expand the capability of certain instructions.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It uses the </a:t>
            </a:r>
            <a:r>
              <a:rPr lang="en-US" sz="2400" b="1" dirty="0" smtClean="0">
                <a:latin typeface="Book Antiqua" pitchFamily="18" charset="0"/>
              </a:rPr>
              <a:t>Thumb 16-bit </a:t>
            </a:r>
            <a:r>
              <a:rPr lang="en-US" sz="2000" dirty="0" smtClean="0">
                <a:latin typeface="Book Antiqua" pitchFamily="18" charset="0"/>
              </a:rPr>
              <a:t>instruction set to improve code density.</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It improves </a:t>
            </a:r>
            <a:r>
              <a:rPr lang="en-US" sz="2400" b="1" dirty="0" smtClean="0">
                <a:latin typeface="Book Antiqua" pitchFamily="18" charset="0"/>
              </a:rPr>
              <a:t>code density and performance </a:t>
            </a:r>
            <a:r>
              <a:rPr lang="en-US" sz="2000" dirty="0" smtClean="0">
                <a:latin typeface="Book Antiqua" pitchFamily="18" charset="0"/>
              </a:rPr>
              <a:t>by conditionally executing instructions.</a:t>
            </a:r>
          </a:p>
          <a:p>
            <a:pPr algn="just">
              <a:buFont typeface="Wingdings" pitchFamily="2" charset="2"/>
              <a:buChar char="v"/>
            </a:pPr>
            <a:endParaRPr lang="en-US" sz="2000" dirty="0" smtClean="0">
              <a:latin typeface="Book Antiqua" pitchFamily="18" charset="0"/>
            </a:endParaRPr>
          </a:p>
          <a:p>
            <a:pPr algn="just">
              <a:buFont typeface="Wingdings" pitchFamily="2" charset="2"/>
              <a:buChar char="v"/>
            </a:pPr>
            <a:r>
              <a:rPr lang="en-US" sz="2000" dirty="0" smtClean="0">
                <a:latin typeface="Book Antiqua" pitchFamily="18" charset="0"/>
              </a:rPr>
              <a:t> It includes </a:t>
            </a:r>
            <a:r>
              <a:rPr lang="en-US" sz="2400" b="1" dirty="0" smtClean="0">
                <a:latin typeface="Book Antiqua" pitchFamily="18" charset="0"/>
              </a:rPr>
              <a:t>enhanced instructions </a:t>
            </a:r>
            <a:r>
              <a:rPr lang="en-US" sz="2000" dirty="0" smtClean="0">
                <a:latin typeface="Book Antiqua" pitchFamily="18" charset="0"/>
              </a:rPr>
              <a:t>to perform </a:t>
            </a:r>
            <a:r>
              <a:rPr lang="en-US" sz="2400" b="1" dirty="0" smtClean="0">
                <a:latin typeface="Book Antiqua" pitchFamily="18" charset="0"/>
              </a:rPr>
              <a:t>digital signal processing </a:t>
            </a:r>
            <a:r>
              <a:rPr lang="en-US" sz="2000" dirty="0" smtClean="0">
                <a:latin typeface="Book Antiqua" pitchFamily="18" charset="0"/>
              </a:rPr>
              <a:t>type functions.</a:t>
            </a:r>
            <a:endParaRPr lang="en-US" sz="2000" b="1" dirty="0" smtClean="0">
              <a:latin typeface="Book Antiq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685800" y="650946"/>
            <a:ext cx="79248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v"/>
            </a:pPr>
            <a:r>
              <a:rPr lang="en-US" sz="2000" dirty="0" smtClean="0">
                <a:latin typeface="Book Antiqua" pitchFamily="18" charset="0"/>
              </a:rPr>
              <a:t>ARM</a:t>
            </a:r>
            <a:r>
              <a:rPr lang="en-US" sz="2000" b="1" dirty="0" smtClean="0">
                <a:latin typeface="Book Antiqua" pitchFamily="18" charset="0"/>
              </a:rPr>
              <a:t> </a:t>
            </a:r>
            <a:r>
              <a:rPr lang="en-US" sz="2000" dirty="0" smtClean="0">
                <a:latin typeface="Book Antiqua" pitchFamily="18" charset="0"/>
              </a:rPr>
              <a:t>Holdings is a technology company headquartered in </a:t>
            </a:r>
            <a:br>
              <a:rPr lang="en-US" sz="2000" dirty="0" smtClean="0">
                <a:latin typeface="Book Antiqua" pitchFamily="18" charset="0"/>
              </a:rPr>
            </a:br>
            <a:r>
              <a:rPr lang="en-US" sz="2000" dirty="0" smtClean="0">
                <a:latin typeface="Book Antiqua" pitchFamily="18" charset="0"/>
              </a:rPr>
              <a:t>Cambridge, England, UK. The company is best known for its processors, although it also designs, licenses and sells software development tools under the </a:t>
            </a:r>
            <a:r>
              <a:rPr lang="en-US" sz="2000" dirty="0" err="1" smtClean="0">
                <a:latin typeface="Book Antiqua" pitchFamily="18" charset="0"/>
              </a:rPr>
              <a:t>RealView</a:t>
            </a:r>
            <a:r>
              <a:rPr lang="en-US" sz="2000" dirty="0" smtClean="0">
                <a:latin typeface="Book Antiqua" pitchFamily="18" charset="0"/>
              </a:rPr>
              <a:t> and KEIL brands, systems and platforms, system-on-a-chip infrastructure and software.</a:t>
            </a:r>
          </a:p>
          <a:p>
            <a:pPr algn="just">
              <a:buFont typeface="Wingdings" pitchFamily="2" charset="2"/>
              <a:buChar char="v"/>
            </a:pPr>
            <a:endParaRPr lang="en-US" sz="2000" dirty="0" smtClean="0">
              <a:latin typeface="Book Antiqua" pitchFamily="18" charset="0"/>
            </a:endParaRPr>
          </a:p>
          <a:p>
            <a:pPr lvl="0">
              <a:buFont typeface="Wingdings" pitchFamily="2" charset="2"/>
              <a:buChar char="v"/>
            </a:pPr>
            <a:r>
              <a:rPr lang="en-US" sz="2000" dirty="0" smtClean="0">
                <a:latin typeface="Book Antiqua" pitchFamily="18" charset="0"/>
              </a:rPr>
              <a:t>ARM do not make ICs !!!</a:t>
            </a:r>
          </a:p>
          <a:p>
            <a:pPr lvl="0">
              <a:buFont typeface="Wingdings" pitchFamily="2" charset="2"/>
              <a:buChar char="v"/>
            </a:pPr>
            <a:endParaRPr lang="en-US" sz="2000" dirty="0" smtClean="0">
              <a:latin typeface="Book Antiqua" pitchFamily="18" charset="0"/>
            </a:endParaRPr>
          </a:p>
          <a:p>
            <a:pPr lvl="0">
              <a:buFont typeface="Wingdings" pitchFamily="2" charset="2"/>
              <a:buChar char="v"/>
            </a:pPr>
            <a:r>
              <a:rPr lang="en-US" sz="2000" dirty="0" smtClean="0">
                <a:latin typeface="Book Antiqua" pitchFamily="18" charset="0"/>
              </a:rPr>
              <a:t>ARM grant license of core to different silicon vendors like ATMEL, NXP, Cirrus logic etc.. These companies make IC’S.</a:t>
            </a:r>
          </a:p>
          <a:p>
            <a:pPr lvl="0"/>
            <a:r>
              <a:rPr lang="en-US" sz="2000" dirty="0" smtClean="0">
                <a:latin typeface="Book Antiqua" pitchFamily="18" charset="0"/>
              </a:rPr>
              <a:t>Examples are: LPC2148 from NXP, AT91RM9200 from ATMEL.</a:t>
            </a:r>
          </a:p>
          <a:p>
            <a:pPr lvl="0"/>
            <a:endParaRPr lang="en-US" sz="2000" dirty="0" smtClean="0">
              <a:latin typeface="Book Antiqua" pitchFamily="18" charset="0"/>
            </a:endParaRPr>
          </a:p>
          <a:p>
            <a:pPr lvl="0">
              <a:buFont typeface="Wingdings" pitchFamily="2" charset="2"/>
              <a:buChar char="v"/>
            </a:pPr>
            <a:r>
              <a:rPr lang="en-US" sz="2000" dirty="0" smtClean="0">
                <a:latin typeface="Book Antiqua" pitchFamily="18" charset="0"/>
              </a:rPr>
              <a:t>ARM processors can be used in any domain</a:t>
            </a:r>
          </a:p>
          <a:p>
            <a:pPr lvl="0"/>
            <a:endParaRPr lang="en-US" sz="2000" dirty="0" smtClean="0">
              <a:latin typeface="Book Antiqua" pitchFamily="18" charset="0"/>
            </a:endParaRPr>
          </a:p>
          <a:p>
            <a:pPr lvl="0">
              <a:buFont typeface="Wingdings" pitchFamily="2" charset="2"/>
              <a:buChar char="v"/>
            </a:pPr>
            <a:r>
              <a:rPr lang="en-US" sz="2000" dirty="0" smtClean="0">
                <a:latin typeface="Book Antiqua" pitchFamily="18" charset="0"/>
              </a:rPr>
              <a:t>Mainly ARM processors are used in Handheld devices, Robotics, Automation, Consumer Electronics.</a:t>
            </a:r>
          </a:p>
          <a:p>
            <a:pPr lvl="0"/>
            <a:endParaRPr lang="en-US" sz="2000" dirty="0" smtClean="0">
              <a:latin typeface="Book Antiqua" pitchFamily="18" charset="0"/>
            </a:endParaRPr>
          </a:p>
          <a:p>
            <a:pPr lvl="0">
              <a:buFont typeface="Wingdings" pitchFamily="2" charset="2"/>
              <a:buChar char="v"/>
            </a:pPr>
            <a:r>
              <a:rPr lang="en-US" sz="2000" dirty="0" smtClean="0">
                <a:latin typeface="Book Antiqua" pitchFamily="18" charset="0"/>
              </a:rPr>
              <a:t>ARM processors are available for almost every domain.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41520" y="2692440"/>
              <a:ext cx="3880080" cy="2559240"/>
            </p14:xfrm>
          </p:contentPart>
        </mc:Choice>
        <mc:Fallback xmlns="">
          <p:pic>
            <p:nvPicPr>
              <p:cNvPr id="2" name="Ink 1"/>
              <p:cNvPicPr/>
              <p:nvPr/>
            </p:nvPicPr>
            <p:blipFill>
              <a:blip r:embed="rId3"/>
              <a:stretch>
                <a:fillRect/>
              </a:stretch>
            </p:blipFill>
            <p:spPr>
              <a:xfrm>
                <a:off x="632160" y="2683080"/>
                <a:ext cx="3898800" cy="257796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png"/>
          <p:cNvPicPr/>
          <p:nvPr/>
        </p:nvPicPr>
        <p:blipFill>
          <a:blip r:embed="rId2" cstate="print"/>
          <a:stretch>
            <a:fillRect/>
          </a:stretch>
        </p:blipFill>
        <p:spPr>
          <a:xfrm>
            <a:off x="533400" y="1295400"/>
            <a:ext cx="3016869" cy="4419600"/>
          </a:xfrm>
          <a:prstGeom prst="rect">
            <a:avLst/>
          </a:prstGeom>
        </p:spPr>
      </p:pic>
      <p:sp>
        <p:nvSpPr>
          <p:cNvPr id="3" name="TextBox 2"/>
          <p:cNvSpPr txBox="1"/>
          <p:nvPr/>
        </p:nvSpPr>
        <p:spPr>
          <a:xfrm>
            <a:off x="533400" y="5791200"/>
            <a:ext cx="2819400" cy="646331"/>
          </a:xfrm>
          <a:prstGeom prst="rect">
            <a:avLst/>
          </a:prstGeom>
          <a:noFill/>
        </p:spPr>
        <p:txBody>
          <a:bodyPr wrap="square" rtlCol="0">
            <a:spAutoFit/>
          </a:bodyPr>
          <a:lstStyle/>
          <a:p>
            <a:r>
              <a:rPr lang="en-US" dirty="0" smtClean="0"/>
              <a:t>Apple </a:t>
            </a:r>
            <a:r>
              <a:rPr lang="en-US" dirty="0" err="1" smtClean="0"/>
              <a:t>iPhone</a:t>
            </a:r>
            <a:r>
              <a:rPr lang="en-US" dirty="0" smtClean="0"/>
              <a:t> ARM11</a:t>
            </a:r>
          </a:p>
          <a:p>
            <a:endParaRPr lang="en-US" dirty="0"/>
          </a:p>
        </p:txBody>
      </p:sp>
      <p:pic>
        <p:nvPicPr>
          <p:cNvPr id="4" name="image8.png"/>
          <p:cNvPicPr/>
          <p:nvPr/>
        </p:nvPicPr>
        <p:blipFill>
          <a:blip r:embed="rId3" cstate="print"/>
          <a:stretch>
            <a:fillRect/>
          </a:stretch>
        </p:blipFill>
        <p:spPr>
          <a:xfrm>
            <a:off x="4724400" y="1295400"/>
            <a:ext cx="2971800" cy="4267200"/>
          </a:xfrm>
          <a:prstGeom prst="rect">
            <a:avLst/>
          </a:prstGeom>
        </p:spPr>
      </p:pic>
      <p:sp>
        <p:nvSpPr>
          <p:cNvPr id="5" name="TextBox 4"/>
          <p:cNvSpPr txBox="1"/>
          <p:nvPr/>
        </p:nvSpPr>
        <p:spPr>
          <a:xfrm>
            <a:off x="4572000" y="5715000"/>
            <a:ext cx="3505200" cy="646331"/>
          </a:xfrm>
          <a:prstGeom prst="rect">
            <a:avLst/>
          </a:prstGeom>
          <a:noFill/>
        </p:spPr>
        <p:txBody>
          <a:bodyPr wrap="square" rtlCol="0">
            <a:spAutoFit/>
          </a:bodyPr>
          <a:lstStyle/>
          <a:p>
            <a:r>
              <a:rPr lang="en-US" dirty="0" smtClean="0"/>
              <a:t>Motorola Z8 Smart phone</a:t>
            </a:r>
          </a:p>
          <a:p>
            <a:r>
              <a:rPr lang="en-US" dirty="0" smtClean="0"/>
              <a:t>ARM11</a:t>
            </a:r>
            <a:endParaRPr lang="en-US" dirty="0"/>
          </a:p>
        </p:txBody>
      </p:sp>
      <p:sp>
        <p:nvSpPr>
          <p:cNvPr id="1026" name="Text Box 2"/>
          <p:cNvSpPr txBox="1">
            <a:spLocks noChangeArrowheads="1"/>
          </p:cNvSpPr>
          <p:nvPr/>
        </p:nvSpPr>
        <p:spPr bwMode="auto">
          <a:xfrm>
            <a:off x="1905000" y="533400"/>
            <a:ext cx="4567237" cy="5254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3500" b="1" i="0" u="none" strike="noStrike" cap="none" normalizeH="0" baseline="0" smtClean="0">
                <a:ln>
                  <a:noFill/>
                </a:ln>
                <a:solidFill>
                  <a:srgbClr val="1E287A"/>
                </a:solidFill>
                <a:effectLst/>
                <a:latin typeface="Calibri" pitchFamily="34" charset="0"/>
                <a:cs typeface="Arial" pitchFamily="34" charset="0"/>
              </a:rPr>
              <a:t>ARM Based Products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png"/>
          <p:cNvPicPr/>
          <p:nvPr/>
        </p:nvPicPr>
        <p:blipFill>
          <a:blip r:embed="rId2" cstate="print"/>
          <a:stretch>
            <a:fillRect/>
          </a:stretch>
        </p:blipFill>
        <p:spPr>
          <a:xfrm>
            <a:off x="457200" y="685800"/>
            <a:ext cx="3092679" cy="4232529"/>
          </a:xfrm>
          <a:prstGeom prst="rect">
            <a:avLst/>
          </a:prstGeom>
        </p:spPr>
      </p:pic>
      <p:sp>
        <p:nvSpPr>
          <p:cNvPr id="3" name="TextBox 2"/>
          <p:cNvSpPr txBox="1"/>
          <p:nvPr/>
        </p:nvSpPr>
        <p:spPr>
          <a:xfrm>
            <a:off x="609600" y="5257800"/>
            <a:ext cx="2819400" cy="669414"/>
          </a:xfrm>
          <a:prstGeom prst="rect">
            <a:avLst/>
          </a:prstGeom>
          <a:noFill/>
        </p:spPr>
        <p:txBody>
          <a:bodyPr wrap="square" rtlCol="0">
            <a:spAutoFit/>
          </a:bodyPr>
          <a:lstStyle/>
          <a:p>
            <a:r>
              <a:rPr lang="en-US" dirty="0" smtClean="0"/>
              <a:t>Blackberry ARM11</a:t>
            </a:r>
          </a:p>
          <a:p>
            <a:endParaRPr lang="en-US" dirty="0"/>
          </a:p>
        </p:txBody>
      </p:sp>
      <p:pic>
        <p:nvPicPr>
          <p:cNvPr id="4" name="image10.png"/>
          <p:cNvPicPr/>
          <p:nvPr/>
        </p:nvPicPr>
        <p:blipFill>
          <a:blip r:embed="rId3" cstate="print"/>
          <a:stretch>
            <a:fillRect/>
          </a:stretch>
        </p:blipFill>
        <p:spPr>
          <a:xfrm>
            <a:off x="4191000" y="914400"/>
            <a:ext cx="3915507" cy="3692769"/>
          </a:xfrm>
          <a:prstGeom prst="rect">
            <a:avLst/>
          </a:prstGeom>
        </p:spPr>
      </p:pic>
      <p:sp>
        <p:nvSpPr>
          <p:cNvPr id="5" name="TextBox 4"/>
          <p:cNvSpPr txBox="1"/>
          <p:nvPr/>
        </p:nvSpPr>
        <p:spPr>
          <a:xfrm>
            <a:off x="4800600" y="5257800"/>
            <a:ext cx="2819400" cy="923330"/>
          </a:xfrm>
          <a:prstGeom prst="rect">
            <a:avLst/>
          </a:prstGeom>
          <a:noFill/>
        </p:spPr>
        <p:txBody>
          <a:bodyPr wrap="square" rtlCol="0">
            <a:spAutoFit/>
          </a:bodyPr>
          <a:lstStyle/>
          <a:p>
            <a:r>
              <a:rPr lang="en-US" dirty="0" smtClean="0"/>
              <a:t>Nokia E90 Communicator ARM11</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1.png"/>
          <p:cNvPicPr/>
          <p:nvPr/>
        </p:nvPicPr>
        <p:blipFill>
          <a:blip r:embed="rId2" cstate="print"/>
          <a:stretch>
            <a:fillRect/>
          </a:stretch>
        </p:blipFill>
        <p:spPr>
          <a:xfrm>
            <a:off x="990600" y="762000"/>
            <a:ext cx="2727908" cy="4419600"/>
          </a:xfrm>
          <a:prstGeom prst="rect">
            <a:avLst/>
          </a:prstGeom>
        </p:spPr>
      </p:pic>
      <p:sp>
        <p:nvSpPr>
          <p:cNvPr id="4" name="TextBox 3"/>
          <p:cNvSpPr txBox="1"/>
          <p:nvPr/>
        </p:nvSpPr>
        <p:spPr>
          <a:xfrm>
            <a:off x="914400" y="5410200"/>
            <a:ext cx="2590800" cy="669414"/>
          </a:xfrm>
          <a:prstGeom prst="rect">
            <a:avLst/>
          </a:prstGeom>
          <a:noFill/>
        </p:spPr>
        <p:txBody>
          <a:bodyPr wrap="square" rtlCol="0">
            <a:spAutoFit/>
          </a:bodyPr>
          <a:lstStyle/>
          <a:p>
            <a:r>
              <a:rPr lang="en-US" dirty="0" err="1" smtClean="0"/>
              <a:t>iPOD</a:t>
            </a:r>
            <a:r>
              <a:rPr lang="en-US" dirty="0" smtClean="0"/>
              <a:t> ARM7TDMI</a:t>
            </a:r>
          </a:p>
          <a:p>
            <a:endParaRPr lang="en-US" dirty="0"/>
          </a:p>
        </p:txBody>
      </p:sp>
      <p:pic>
        <p:nvPicPr>
          <p:cNvPr id="6" name="image22.png"/>
          <p:cNvPicPr/>
          <p:nvPr/>
        </p:nvPicPr>
        <p:blipFill>
          <a:blip r:embed="rId3" cstate="print"/>
          <a:stretch>
            <a:fillRect/>
          </a:stretch>
        </p:blipFill>
        <p:spPr>
          <a:xfrm>
            <a:off x="4267200" y="1447800"/>
            <a:ext cx="4055110" cy="3041904"/>
          </a:xfrm>
          <a:prstGeom prst="rect">
            <a:avLst/>
          </a:prstGeom>
        </p:spPr>
      </p:pic>
      <p:sp>
        <p:nvSpPr>
          <p:cNvPr id="7" name="TextBox 6"/>
          <p:cNvSpPr txBox="1"/>
          <p:nvPr/>
        </p:nvSpPr>
        <p:spPr>
          <a:xfrm>
            <a:off x="4800600" y="5029200"/>
            <a:ext cx="2590800" cy="1200329"/>
          </a:xfrm>
          <a:prstGeom prst="rect">
            <a:avLst/>
          </a:prstGeom>
          <a:noFill/>
        </p:spPr>
        <p:txBody>
          <a:bodyPr wrap="square" rtlCol="0">
            <a:spAutoFit/>
          </a:bodyPr>
          <a:lstStyle/>
          <a:p>
            <a:r>
              <a:rPr lang="en-US" dirty="0" smtClean="0"/>
              <a:t>Juice Box</a:t>
            </a:r>
          </a:p>
          <a:p>
            <a:r>
              <a:rPr lang="en-US" dirty="0" smtClean="0"/>
              <a:t>Low cost Multimedia player ARM7TDMI</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3.png"/>
          <p:cNvPicPr/>
          <p:nvPr/>
        </p:nvPicPr>
        <p:blipFill>
          <a:blip r:embed="rId2" cstate="print"/>
          <a:stretch>
            <a:fillRect/>
          </a:stretch>
        </p:blipFill>
        <p:spPr>
          <a:xfrm>
            <a:off x="533400" y="609600"/>
            <a:ext cx="3581399" cy="4648200"/>
          </a:xfrm>
          <a:prstGeom prst="rect">
            <a:avLst/>
          </a:prstGeom>
        </p:spPr>
      </p:pic>
      <p:sp>
        <p:nvSpPr>
          <p:cNvPr id="3" name="TextBox 2"/>
          <p:cNvSpPr txBox="1"/>
          <p:nvPr/>
        </p:nvSpPr>
        <p:spPr>
          <a:xfrm>
            <a:off x="914400" y="5410200"/>
            <a:ext cx="2590800" cy="923330"/>
          </a:xfrm>
          <a:prstGeom prst="rect">
            <a:avLst/>
          </a:prstGeom>
          <a:noFill/>
        </p:spPr>
        <p:txBody>
          <a:bodyPr wrap="square" rtlCol="0">
            <a:spAutoFit/>
          </a:bodyPr>
          <a:lstStyle/>
          <a:p>
            <a:r>
              <a:rPr lang="en-US" dirty="0" smtClean="0"/>
              <a:t>Lego </a:t>
            </a:r>
            <a:r>
              <a:rPr lang="en-US" dirty="0" err="1" smtClean="0"/>
              <a:t>Mindstrome</a:t>
            </a:r>
            <a:r>
              <a:rPr lang="en-US" dirty="0" smtClean="0"/>
              <a:t> Robot ARM7</a:t>
            </a:r>
          </a:p>
          <a:p>
            <a:endParaRPr lang="en-US" dirty="0"/>
          </a:p>
        </p:txBody>
      </p:sp>
      <p:pic>
        <p:nvPicPr>
          <p:cNvPr id="4" name="image24.png"/>
          <p:cNvPicPr/>
          <p:nvPr/>
        </p:nvPicPr>
        <p:blipFill>
          <a:blip r:embed="rId3" cstate="print"/>
          <a:stretch>
            <a:fillRect/>
          </a:stretch>
        </p:blipFill>
        <p:spPr>
          <a:xfrm>
            <a:off x="4343400" y="762000"/>
            <a:ext cx="4209329" cy="4024884"/>
          </a:xfrm>
          <a:prstGeom prst="rect">
            <a:avLst/>
          </a:prstGeom>
        </p:spPr>
      </p:pic>
      <p:sp>
        <p:nvSpPr>
          <p:cNvPr id="5" name="TextBox 4"/>
          <p:cNvSpPr txBox="1"/>
          <p:nvPr/>
        </p:nvSpPr>
        <p:spPr>
          <a:xfrm>
            <a:off x="4953000" y="5257800"/>
            <a:ext cx="2590800" cy="923330"/>
          </a:xfrm>
          <a:prstGeom prst="rect">
            <a:avLst/>
          </a:prstGeom>
          <a:noFill/>
        </p:spPr>
        <p:txBody>
          <a:bodyPr wrap="square" rtlCol="0">
            <a:spAutoFit/>
          </a:bodyPr>
          <a:lstStyle/>
          <a:p>
            <a:r>
              <a:rPr lang="en-US" dirty="0" err="1" smtClean="0"/>
              <a:t>Paison</a:t>
            </a:r>
            <a:r>
              <a:rPr lang="en-US" dirty="0" smtClean="0"/>
              <a:t> Series game consoles ARM7TDMI</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3072</TotalTime>
  <Words>2363</Words>
  <Application>Microsoft Office PowerPoint</Application>
  <PresentationFormat>On-screen Show (4:3)</PresentationFormat>
  <Paragraphs>505</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Book Antiqua</vt:lpstr>
      <vt:lpstr>Calibri</vt:lpstr>
      <vt:lpstr>Verdana</vt:lpstr>
      <vt:lpstr>Wingdings</vt:lpstr>
      <vt:lpstr>Wingdings 2</vt:lpstr>
      <vt:lpstr>Aspect</vt:lpstr>
      <vt:lpstr>    Microcontroller and Embedded Systems 18CS44</vt:lpstr>
      <vt:lpstr>PowerPoint Presentation</vt:lpstr>
      <vt:lpstr>ARM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Faculty Development Program On Microcontroller and Embedded Systems</dc:title>
  <dc:creator>Guru GP</dc:creator>
  <cp:lastModifiedBy>user</cp:lastModifiedBy>
  <cp:revision>98</cp:revision>
  <dcterms:created xsi:type="dcterms:W3CDTF">2006-08-16T00:00:00Z</dcterms:created>
  <dcterms:modified xsi:type="dcterms:W3CDTF">2021-05-06T13:43:59Z</dcterms:modified>
</cp:coreProperties>
</file>