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1" r:id="rId24"/>
    <p:sldId id="290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4" r:id="rId37"/>
    <p:sldId id="303" r:id="rId38"/>
    <p:sldId id="305" r:id="rId39"/>
    <p:sldId id="30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06T13:44:39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3881 3193 0,'35'-36'234,"71"-52"-218,35-18-16,18-52 16,-71 52-16,212-159 15,-212 195 1,18-19-16,-18 19 15,-35 35 1,53-54-16,-88 54 16,52-18-1,-17 0 1,-18 36-16,36-36 16,-54 35-16,1 0 15,0 18 1,-1-17-16,1-1 15,0 1-15,-1 17 16,1-18 0,-18 0-16,18 18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0045-A701-4CE4-900F-38E8E3239148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993C-D53D-44FE-86DB-9C2D94344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0045-A701-4CE4-900F-38E8E3239148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993C-D53D-44FE-86DB-9C2D94344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0045-A701-4CE4-900F-38E8E3239148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993C-D53D-44FE-86DB-9C2D94344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0045-A701-4CE4-900F-38E8E3239148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993C-D53D-44FE-86DB-9C2D94344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0045-A701-4CE4-900F-38E8E3239148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993C-D53D-44FE-86DB-9C2D94344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0045-A701-4CE4-900F-38E8E3239148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993C-D53D-44FE-86DB-9C2D94344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0045-A701-4CE4-900F-38E8E3239148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993C-D53D-44FE-86DB-9C2D94344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0045-A701-4CE4-900F-38E8E3239148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993C-D53D-44FE-86DB-9C2D94344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0045-A701-4CE4-900F-38E8E3239148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993C-D53D-44FE-86DB-9C2D94344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0045-A701-4CE4-900F-38E8E3239148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993C-D53D-44FE-86DB-9C2D94344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0045-A701-4CE4-900F-38E8E3239148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993C-D53D-44FE-86DB-9C2D94344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0045-A701-4CE4-900F-38E8E3239148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8993C-D53D-44FE-86DB-9C2D943444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762000" y="6398684"/>
            <a:ext cx="7090438" cy="4593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Harish Kumar B T, Dept. of CSE, BIT, Bangalore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85800" y="5181600"/>
            <a:ext cx="7090438" cy="459316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/>
              <a:t>ARM Processor</a:t>
            </a:r>
          </a:p>
          <a:p>
            <a:r>
              <a:rPr lang="en-US" b="1" dirty="0"/>
              <a:t>Fundamentals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processor mode determines which registers are </a:t>
            </a:r>
            <a:r>
              <a:rPr lang="en-US" sz="3600" b="1" dirty="0" smtClean="0"/>
              <a:t>active</a:t>
            </a:r>
            <a:r>
              <a:rPr lang="en-US" dirty="0" smtClean="0"/>
              <a:t> </a:t>
            </a:r>
            <a:r>
              <a:rPr lang="en-US" dirty="0"/>
              <a:t>and the </a:t>
            </a:r>
            <a:r>
              <a:rPr lang="en-US" sz="3500" b="1" dirty="0"/>
              <a:t>access rights to the </a:t>
            </a:r>
            <a:r>
              <a:rPr lang="en-US" sz="3500" b="1" i="1" dirty="0" err="1" smtClean="0"/>
              <a:t>cpsr</a:t>
            </a:r>
            <a:r>
              <a:rPr lang="en-US" sz="3500" b="1" i="1" dirty="0" smtClean="0"/>
              <a:t> </a:t>
            </a:r>
            <a:r>
              <a:rPr lang="en-US" sz="3500" b="1" dirty="0" smtClean="0"/>
              <a:t>register </a:t>
            </a:r>
            <a:r>
              <a:rPr lang="en-US" sz="3500" b="1" dirty="0"/>
              <a:t>itself. </a:t>
            </a:r>
            <a:endParaRPr lang="en-US" b="1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processor mode is either </a:t>
            </a:r>
            <a:endParaRPr lang="en-US" dirty="0" smtClean="0"/>
          </a:p>
          <a:p>
            <a:pPr lvl="1" algn="just"/>
            <a:r>
              <a:rPr lang="en-US" dirty="0" smtClean="0"/>
              <a:t>privileged or</a:t>
            </a:r>
          </a:p>
          <a:p>
            <a:pPr lvl="1" algn="just"/>
            <a:r>
              <a:rPr lang="en-US" dirty="0" smtClean="0"/>
              <a:t> non privileged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privileged </a:t>
            </a:r>
            <a:r>
              <a:rPr lang="en-US" dirty="0" smtClean="0"/>
              <a:t>mode allows </a:t>
            </a:r>
            <a:r>
              <a:rPr lang="en-US" b="1" dirty="0"/>
              <a:t>full read-write access to the </a:t>
            </a:r>
            <a:r>
              <a:rPr lang="en-US" b="1" i="1" dirty="0" err="1"/>
              <a:t>cpsr</a:t>
            </a:r>
            <a:r>
              <a:rPr lang="en-US" b="1" i="1" dirty="0" smtClean="0"/>
              <a:t>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i="1" dirty="0" smtClean="0"/>
              <a:t> </a:t>
            </a:r>
            <a:r>
              <a:rPr lang="en-US" i="1" dirty="0"/>
              <a:t>Conversely, a </a:t>
            </a:r>
            <a:r>
              <a:rPr lang="en-US" i="1" dirty="0" smtClean="0"/>
              <a:t>non-privileged </a:t>
            </a:r>
            <a:r>
              <a:rPr lang="en-US" i="1" dirty="0"/>
              <a:t>mode </a:t>
            </a:r>
            <a:r>
              <a:rPr lang="en-US" b="1" i="1" dirty="0"/>
              <a:t>only </a:t>
            </a:r>
            <a:r>
              <a:rPr lang="en-US" b="1" i="1" dirty="0" smtClean="0"/>
              <a:t>allows read </a:t>
            </a:r>
            <a:r>
              <a:rPr lang="en-US" b="1" dirty="0" smtClean="0"/>
              <a:t>access </a:t>
            </a:r>
            <a:r>
              <a:rPr lang="en-US" b="1" dirty="0"/>
              <a:t>to the control field in the </a:t>
            </a:r>
            <a:r>
              <a:rPr lang="en-US" b="1" i="1" dirty="0" err="1"/>
              <a:t>cpsr</a:t>
            </a:r>
            <a:r>
              <a:rPr lang="en-US" b="1" i="1" dirty="0"/>
              <a:t> </a:t>
            </a:r>
            <a:r>
              <a:rPr lang="en-US" i="1" dirty="0"/>
              <a:t>but still </a:t>
            </a:r>
            <a:r>
              <a:rPr lang="en-US" b="1" i="1" dirty="0"/>
              <a:t>allows read-write access to the condition flags.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/>
              <a:t>Processor Modes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There are </a:t>
            </a:r>
            <a:r>
              <a:rPr lang="en-US" sz="2400" b="1" dirty="0"/>
              <a:t>seven processor modes </a:t>
            </a:r>
            <a:r>
              <a:rPr lang="en-US" sz="2400" dirty="0"/>
              <a:t>in total: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	- </a:t>
            </a:r>
            <a:r>
              <a:rPr lang="en-US" sz="2400" b="1" dirty="0" smtClean="0"/>
              <a:t>six </a:t>
            </a:r>
            <a:r>
              <a:rPr lang="en-US" sz="2400" b="1" dirty="0"/>
              <a:t>privileged modes </a:t>
            </a:r>
            <a:endParaRPr lang="en-US" sz="2400" b="1" dirty="0" smtClean="0"/>
          </a:p>
          <a:p>
            <a:pPr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	(</a:t>
            </a:r>
            <a:r>
              <a:rPr lang="en-US" sz="2400" i="1" dirty="0"/>
              <a:t>abort, fast </a:t>
            </a:r>
            <a:r>
              <a:rPr lang="en-US" sz="2400" i="1" dirty="0" smtClean="0"/>
              <a:t>interrupt request</a:t>
            </a:r>
            <a:r>
              <a:rPr lang="en-US" sz="2400" i="1" dirty="0"/>
              <a:t>, interrupt request, </a:t>
            </a:r>
            <a:r>
              <a:rPr lang="en-US" sz="2400" i="1" dirty="0" smtClean="0"/>
              <a:t>supervisor</a:t>
            </a:r>
            <a:r>
              <a:rPr lang="en-US" sz="2400" i="1" dirty="0"/>
              <a:t>, system, and undefined) 	</a:t>
            </a:r>
            <a:endParaRPr lang="en-US" sz="2400" i="1" dirty="0" smtClean="0"/>
          </a:p>
          <a:p>
            <a:pPr algn="just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	- </a:t>
            </a:r>
            <a:r>
              <a:rPr lang="en-US" sz="2400" b="1" i="1" dirty="0" smtClean="0"/>
              <a:t>one non privileged mode </a:t>
            </a:r>
            <a:r>
              <a:rPr lang="en-US" sz="2400" i="1" dirty="0" smtClean="0"/>
              <a:t>(User).</a:t>
            </a:r>
          </a:p>
          <a:p>
            <a:pPr algn="just">
              <a:buNone/>
            </a:pPr>
            <a:endParaRPr lang="en-US" sz="2400" i="1" dirty="0" smtClean="0"/>
          </a:p>
          <a:p>
            <a:pPr algn="just"/>
            <a:r>
              <a:rPr lang="en-US" sz="2400" b="1" dirty="0" smtClean="0"/>
              <a:t>Abort Mode: </a:t>
            </a:r>
            <a:r>
              <a:rPr lang="en-US" sz="2400" dirty="0" smtClean="0"/>
              <a:t>The </a:t>
            </a:r>
            <a:r>
              <a:rPr lang="en-US" sz="2400" dirty="0"/>
              <a:t>processor enters </a:t>
            </a:r>
            <a:r>
              <a:rPr lang="en-US" sz="2400" i="1" dirty="0"/>
              <a:t>abort mode when there is a failed attempt to </a:t>
            </a:r>
            <a:r>
              <a:rPr lang="en-US" sz="2400" b="1" i="1" dirty="0"/>
              <a:t>access memory. </a:t>
            </a:r>
            <a:endParaRPr lang="en-US" sz="2400" b="1" i="1" dirty="0" smtClean="0"/>
          </a:p>
          <a:p>
            <a:pPr algn="just"/>
            <a:endParaRPr lang="en-US" sz="2400" i="1" dirty="0"/>
          </a:p>
          <a:p>
            <a:pPr algn="just"/>
            <a:endParaRPr lang="en-US" sz="2400" i="1" dirty="0" smtClean="0"/>
          </a:p>
          <a:p>
            <a:pPr algn="just"/>
            <a:r>
              <a:rPr lang="en-US" sz="2400" b="1" i="1" dirty="0" smtClean="0"/>
              <a:t>Fast interrupt and interrupt </a:t>
            </a:r>
            <a:r>
              <a:rPr lang="en-US" sz="2400" b="1" i="1" dirty="0"/>
              <a:t>request </a:t>
            </a:r>
            <a:r>
              <a:rPr lang="en-US" sz="2400" b="1" i="1" dirty="0" smtClean="0"/>
              <a:t>modes: C</a:t>
            </a:r>
            <a:r>
              <a:rPr lang="en-US" sz="2400" i="1" dirty="0" smtClean="0"/>
              <a:t>orrespond </a:t>
            </a:r>
            <a:r>
              <a:rPr lang="en-US" sz="2400" i="1" dirty="0"/>
              <a:t>to the two interrupt levels </a:t>
            </a:r>
            <a:r>
              <a:rPr lang="en-US" sz="2400" i="1" dirty="0" smtClean="0"/>
              <a:t>available </a:t>
            </a:r>
            <a:r>
              <a:rPr lang="en-US" sz="2400" dirty="0" smtClean="0"/>
              <a:t>on </a:t>
            </a:r>
            <a:r>
              <a:rPr lang="en-US" sz="2400" dirty="0"/>
              <a:t>the ARM processor.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i="1" dirty="0" smtClean="0"/>
              <a:t>Supervisor mode: </a:t>
            </a:r>
            <a:r>
              <a:rPr lang="en-US" sz="2400" i="1" dirty="0" smtClean="0"/>
              <a:t>is the mode </a:t>
            </a:r>
            <a:r>
              <a:rPr lang="en-US" sz="2400" dirty="0" smtClean="0"/>
              <a:t>that an </a:t>
            </a:r>
            <a:r>
              <a:rPr lang="en-US" sz="2800" b="1" dirty="0" smtClean="0"/>
              <a:t>operating system kernel operates in.</a:t>
            </a:r>
            <a:endParaRPr lang="en-US" sz="2400" b="1" dirty="0" smtClean="0"/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 </a:t>
            </a:r>
            <a:r>
              <a:rPr lang="en-US" sz="2400" b="1" i="1" dirty="0" smtClean="0"/>
              <a:t>System mode:  </a:t>
            </a:r>
            <a:r>
              <a:rPr lang="en-US" sz="2400" i="1" dirty="0" smtClean="0"/>
              <a:t>is a </a:t>
            </a:r>
            <a:r>
              <a:rPr lang="en-US" sz="2800" b="1" i="1" dirty="0" smtClean="0"/>
              <a:t>special </a:t>
            </a:r>
            <a:r>
              <a:rPr lang="en-US" sz="2800" b="1" dirty="0" smtClean="0"/>
              <a:t>version of </a:t>
            </a:r>
            <a:r>
              <a:rPr lang="en-US" sz="2800" b="1" i="1" dirty="0" smtClean="0"/>
              <a:t>user mode </a:t>
            </a:r>
            <a:r>
              <a:rPr lang="en-US" sz="2400" i="1" dirty="0" smtClean="0"/>
              <a:t>that allows full read-write access to the </a:t>
            </a:r>
            <a:r>
              <a:rPr lang="en-US" sz="2400" i="1" dirty="0" err="1" smtClean="0"/>
              <a:t>cpsr</a:t>
            </a:r>
            <a:r>
              <a:rPr lang="en-US" sz="2400" i="1" dirty="0" smtClean="0"/>
              <a:t>. </a:t>
            </a:r>
          </a:p>
          <a:p>
            <a:pPr algn="just"/>
            <a:endParaRPr lang="en-US" sz="2400" i="1" dirty="0" smtClean="0"/>
          </a:p>
          <a:p>
            <a:pPr algn="just"/>
            <a:endParaRPr lang="en-US" sz="2400" i="1" dirty="0" smtClean="0"/>
          </a:p>
          <a:p>
            <a:pPr algn="just"/>
            <a:r>
              <a:rPr lang="en-US" sz="2400" b="1" i="1" dirty="0" smtClean="0"/>
              <a:t>Undefined mode:  </a:t>
            </a:r>
            <a:r>
              <a:rPr lang="en-US" sz="2400" i="1" dirty="0" smtClean="0"/>
              <a:t>is used </a:t>
            </a:r>
            <a:r>
              <a:rPr lang="en-US" sz="2400" dirty="0" smtClean="0"/>
              <a:t>when the processor encounters an </a:t>
            </a:r>
            <a:r>
              <a:rPr lang="en-US" sz="2800" b="1" dirty="0" smtClean="0"/>
              <a:t>instruction that is undefined or not supported </a:t>
            </a:r>
            <a:r>
              <a:rPr lang="en-US" sz="2400" dirty="0" smtClean="0"/>
              <a:t>by the implementation. </a:t>
            </a:r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r>
              <a:rPr lang="en-US" sz="2400" b="1" i="1" dirty="0" smtClean="0"/>
              <a:t>User mode:  </a:t>
            </a:r>
            <a:r>
              <a:rPr lang="en-US" sz="2400" i="1" dirty="0" smtClean="0"/>
              <a:t>is used for </a:t>
            </a:r>
            <a:r>
              <a:rPr lang="en-US" sz="2600" b="1" i="1" dirty="0" smtClean="0"/>
              <a:t>programs and applications</a:t>
            </a:r>
            <a:r>
              <a:rPr lang="en-US" sz="2400" i="1" dirty="0" smtClean="0"/>
              <a:t>.</a:t>
            </a:r>
            <a:endParaRPr lang="en-US" sz="2400" dirty="0" smtClean="0"/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Banked Registers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95400"/>
            <a:ext cx="6836509" cy="493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458200" cy="61261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There are 37 </a:t>
            </a:r>
            <a:r>
              <a:rPr lang="en-US" sz="2400" dirty="0"/>
              <a:t>registers in the register file. Of those, 20 registers are hidden </a:t>
            </a:r>
            <a:r>
              <a:rPr lang="en-US" sz="2400" dirty="0" smtClean="0"/>
              <a:t>registers and are called as </a:t>
            </a:r>
            <a:r>
              <a:rPr lang="en-US" sz="2400" i="1" dirty="0"/>
              <a:t>banked </a:t>
            </a:r>
            <a:r>
              <a:rPr lang="en-US" sz="2400" i="1" dirty="0" smtClean="0"/>
              <a:t>registers i</a:t>
            </a:r>
            <a:r>
              <a:rPr lang="en-US" sz="2400" dirty="0" smtClean="0"/>
              <a:t>ndicated in shade. </a:t>
            </a:r>
          </a:p>
          <a:p>
            <a:pPr algn="just"/>
            <a:r>
              <a:rPr lang="en-US" sz="2400" dirty="0" smtClean="0"/>
              <a:t>They </a:t>
            </a:r>
            <a:r>
              <a:rPr lang="en-US" sz="2400" dirty="0"/>
              <a:t>are available only when the processor is in a </a:t>
            </a:r>
            <a:r>
              <a:rPr lang="en-US" sz="2400" dirty="0" smtClean="0"/>
              <a:t>particular mode.</a:t>
            </a:r>
          </a:p>
          <a:p>
            <a:pPr algn="just"/>
            <a:r>
              <a:rPr lang="en-US" sz="2400" dirty="0" smtClean="0"/>
              <a:t>Changing </a:t>
            </a:r>
            <a:r>
              <a:rPr lang="en-US" sz="2400" dirty="0"/>
              <a:t>mode on an </a:t>
            </a:r>
            <a:r>
              <a:rPr lang="en-US" sz="2400" dirty="0" smtClean="0"/>
              <a:t>interrupt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514600"/>
            <a:ext cx="4191000" cy="40501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90600"/>
            <a:ext cx="810913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State and Instruction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200" dirty="0" smtClean="0"/>
              <a:t>The state determines which i</a:t>
            </a:r>
            <a:r>
              <a:rPr lang="en-US" sz="2200" b="1" dirty="0" smtClean="0"/>
              <a:t>nstruction set is being executed</a:t>
            </a:r>
            <a:r>
              <a:rPr lang="en-US" sz="2200" dirty="0" smtClean="0"/>
              <a:t>. </a:t>
            </a:r>
          </a:p>
          <a:p>
            <a:pPr algn="just"/>
            <a:r>
              <a:rPr lang="en-US" sz="2200" dirty="0" smtClean="0"/>
              <a:t>There are three instruction states: </a:t>
            </a:r>
          </a:p>
          <a:p>
            <a:pPr lvl="1" algn="just"/>
            <a:r>
              <a:rPr lang="en-US" sz="1800" b="1" dirty="0" smtClean="0"/>
              <a:t>ARM state</a:t>
            </a:r>
          </a:p>
          <a:p>
            <a:pPr lvl="1" algn="just"/>
            <a:r>
              <a:rPr lang="en-US" sz="1800" b="1" dirty="0" smtClean="0"/>
              <a:t>Thumb state, and </a:t>
            </a:r>
          </a:p>
          <a:p>
            <a:pPr lvl="1" algn="just"/>
            <a:r>
              <a:rPr lang="en-US" sz="1800" b="1" dirty="0" err="1" smtClean="0"/>
              <a:t>Jazelle</a:t>
            </a:r>
            <a:r>
              <a:rPr lang="en-US" sz="1800" b="1" dirty="0" smtClean="0"/>
              <a:t> state. </a:t>
            </a:r>
          </a:p>
          <a:p>
            <a:pPr lvl="1" algn="just"/>
            <a:endParaRPr lang="en-US" sz="1800" dirty="0" smtClean="0"/>
          </a:p>
          <a:p>
            <a:pPr algn="just">
              <a:buNone/>
            </a:pPr>
            <a:r>
              <a:rPr lang="en-US" sz="2200" b="1" dirty="0" smtClean="0"/>
              <a:t>ARM State:</a:t>
            </a:r>
          </a:p>
          <a:p>
            <a:pPr algn="just"/>
            <a:r>
              <a:rPr lang="en-US" sz="2200" dirty="0" smtClean="0"/>
              <a:t>The ARM instruction set (32 bit) is only active when the processor is in ARM state (T=0 and J=0). </a:t>
            </a:r>
          </a:p>
          <a:p>
            <a:pPr algn="just"/>
            <a:endParaRPr lang="en-US" sz="2200" dirty="0" smtClean="0"/>
          </a:p>
          <a:p>
            <a:pPr algn="just">
              <a:buNone/>
            </a:pPr>
            <a:r>
              <a:rPr lang="en-US" sz="2200" b="1" dirty="0" smtClean="0"/>
              <a:t>Thumb State:</a:t>
            </a:r>
          </a:p>
          <a:p>
            <a:pPr algn="just"/>
            <a:r>
              <a:rPr lang="en-US" sz="2200" dirty="0" smtClean="0"/>
              <a:t>Similarly the Thumb instruction set (16 bits) is only active when the processor is in Thumb state (T=1 and J=0). 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In Thumb state the processor executes only Thumb 16-bit instructions. You cannot intermingle ARM , Thumb, and </a:t>
            </a:r>
            <a:r>
              <a:rPr lang="en-US" sz="2200" dirty="0" err="1" smtClean="0"/>
              <a:t>Jazelle</a:t>
            </a:r>
            <a:r>
              <a:rPr lang="en-US" sz="2200" dirty="0" smtClean="0"/>
              <a:t> instructions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err="1" smtClean="0"/>
              <a:t>Jazelle</a:t>
            </a:r>
            <a:r>
              <a:rPr lang="en-US" b="1" dirty="0" smtClean="0"/>
              <a:t> State: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 err="1" smtClean="0"/>
              <a:t>Jazelle</a:t>
            </a:r>
            <a:r>
              <a:rPr lang="en-US" sz="2400" dirty="0" smtClean="0"/>
              <a:t> instruction set (8 bits) is only active when the processor is in </a:t>
            </a:r>
            <a:r>
              <a:rPr lang="en-US" sz="2400" dirty="0" err="1" smtClean="0"/>
              <a:t>Jazelle</a:t>
            </a:r>
            <a:r>
              <a:rPr lang="en-US" sz="2400" dirty="0" smtClean="0"/>
              <a:t> state (T=0 and J=1).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i="1" dirty="0" err="1" smtClean="0"/>
              <a:t>Jazelle</a:t>
            </a:r>
            <a:r>
              <a:rPr lang="en-US" sz="2400" i="1" dirty="0" smtClean="0"/>
              <a:t> executes </a:t>
            </a:r>
            <a:r>
              <a:rPr lang="en-US" sz="2400" dirty="0" smtClean="0"/>
              <a:t>8-bit instructions and is a hybrid mix of software and hardware designed to speed up the execution of Java byte-codes.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To execute Java byte-codes, </a:t>
            </a:r>
            <a:r>
              <a:rPr lang="en-US" sz="2400" dirty="0" err="1" smtClean="0"/>
              <a:t>Jazelle</a:t>
            </a:r>
            <a:r>
              <a:rPr lang="en-US" sz="2400" dirty="0" smtClean="0"/>
              <a:t> technology plus a Java virtual machine is required.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ARM and Thumb State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8166996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Jazelle</a:t>
            </a:r>
            <a:r>
              <a:rPr lang="en-US" dirty="0" smtClean="0"/>
              <a:t> instruction set features.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57400"/>
            <a:ext cx="916214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core dataflow model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95400"/>
            <a:ext cx="5410200" cy="4958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397160" y="628560"/>
              <a:ext cx="603720" cy="521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7800" y="619200"/>
                <a:ext cx="622440" cy="540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Interrupt Masks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Interrupt masks are used to </a:t>
            </a:r>
            <a:r>
              <a:rPr lang="en-US" b="1" dirty="0" smtClean="0"/>
              <a:t>stop interrupt requests from interrupting the processor.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There are </a:t>
            </a:r>
            <a:r>
              <a:rPr lang="en-US" b="1" dirty="0" smtClean="0"/>
              <a:t>two interrupt request levels </a:t>
            </a:r>
            <a:r>
              <a:rPr lang="en-US" dirty="0" smtClean="0"/>
              <a:t>available on the ARM processor core</a:t>
            </a:r>
          </a:p>
          <a:p>
            <a:pPr algn="just">
              <a:buNone/>
            </a:pPr>
            <a:r>
              <a:rPr lang="en-US" dirty="0" smtClean="0"/>
              <a:t>		- </a:t>
            </a:r>
            <a:r>
              <a:rPr lang="en-US" b="1" i="1" dirty="0" smtClean="0"/>
              <a:t>interrupt request (IRQ) and </a:t>
            </a:r>
          </a:p>
          <a:p>
            <a:pPr algn="just">
              <a:buNone/>
            </a:pPr>
            <a:r>
              <a:rPr lang="en-US" i="1" dirty="0" smtClean="0"/>
              <a:t>		</a:t>
            </a:r>
            <a:r>
              <a:rPr lang="en-US" b="1" i="1" dirty="0" smtClean="0"/>
              <a:t>- fast interrupt request (FIQ).</a:t>
            </a:r>
          </a:p>
          <a:p>
            <a:pPr algn="just">
              <a:buNone/>
            </a:pPr>
            <a:endParaRPr lang="en-US" i="1" dirty="0" smtClean="0"/>
          </a:p>
          <a:p>
            <a:pPr algn="just"/>
            <a:r>
              <a:rPr lang="en-US" dirty="0" smtClean="0"/>
              <a:t>The </a:t>
            </a:r>
            <a:r>
              <a:rPr lang="en-US" i="1" dirty="0" err="1" smtClean="0"/>
              <a:t>cpsr</a:t>
            </a:r>
            <a:r>
              <a:rPr lang="en-US" i="1" dirty="0" smtClean="0"/>
              <a:t> has </a:t>
            </a:r>
            <a:r>
              <a:rPr lang="en-US" b="1" i="1" dirty="0" smtClean="0"/>
              <a:t>two interrupt mask bits, 7 and 6 </a:t>
            </a:r>
            <a:r>
              <a:rPr lang="en-US" i="1" dirty="0" smtClean="0"/>
              <a:t>(or I and F), which control the masking </a:t>
            </a:r>
            <a:r>
              <a:rPr lang="en-US" dirty="0" smtClean="0"/>
              <a:t>of IRQ and FIQ, respectively.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b="1" i="1" dirty="0" smtClean="0"/>
              <a:t>I bit masks IRQ </a:t>
            </a:r>
            <a:r>
              <a:rPr lang="en-US" i="1" dirty="0" smtClean="0"/>
              <a:t>when set to binary 1, and similarly the </a:t>
            </a:r>
            <a:r>
              <a:rPr lang="en-US" b="1" i="1" dirty="0" smtClean="0"/>
              <a:t>F bit masks FIQ</a:t>
            </a:r>
            <a:r>
              <a:rPr lang="en-US" i="1" dirty="0" smtClean="0"/>
              <a:t> when set to binary 1.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800600"/>
            <a:ext cx="6705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Condition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Condition flags are updated by </a:t>
            </a:r>
            <a:r>
              <a:rPr lang="en-US" sz="2400" b="1" dirty="0" smtClean="0"/>
              <a:t>comparisons and the result of ALU operations</a:t>
            </a:r>
            <a:r>
              <a:rPr lang="en-US" sz="2400" dirty="0" smtClean="0"/>
              <a:t> that specify the </a:t>
            </a:r>
            <a:r>
              <a:rPr lang="en-US" sz="2400" b="1" dirty="0" smtClean="0"/>
              <a:t>S instruction suffix</a:t>
            </a:r>
            <a:r>
              <a:rPr lang="en-US" sz="2400" dirty="0" smtClean="0"/>
              <a:t>. </a:t>
            </a:r>
          </a:p>
          <a:p>
            <a:pPr algn="just"/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For example, if a </a:t>
            </a:r>
            <a:r>
              <a:rPr lang="en-US" sz="2800" b="1" dirty="0" smtClean="0"/>
              <a:t>SUBS subtract instruction </a:t>
            </a:r>
            <a:r>
              <a:rPr lang="en-US" sz="2400" dirty="0" smtClean="0"/>
              <a:t>results in a register value of zero, then the </a:t>
            </a:r>
            <a:r>
              <a:rPr lang="en-US" sz="2400" i="1" dirty="0" smtClean="0"/>
              <a:t>Z flag in the </a:t>
            </a:r>
            <a:r>
              <a:rPr lang="en-US" sz="2400" i="1" dirty="0" err="1" smtClean="0"/>
              <a:t>cpsr</a:t>
            </a:r>
            <a:r>
              <a:rPr lang="en-US" sz="2400" i="1" dirty="0" smtClean="0"/>
              <a:t> is set.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038600"/>
            <a:ext cx="733859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/>
              <a:t>In this book we use a notation </a:t>
            </a:r>
            <a:r>
              <a:rPr lang="en-US" sz="2400" dirty="0" smtClean="0"/>
              <a:t>that presents the </a:t>
            </a:r>
            <a:r>
              <a:rPr lang="en-US" sz="2400" i="1" dirty="0" err="1" smtClean="0"/>
              <a:t>cpsr</a:t>
            </a:r>
            <a:r>
              <a:rPr lang="en-US" sz="2400" i="1" dirty="0" smtClean="0"/>
              <a:t> data in a more human readable form.</a:t>
            </a:r>
          </a:p>
          <a:p>
            <a:pPr algn="just"/>
            <a:r>
              <a:rPr lang="en-US" sz="2400" dirty="0" smtClean="0"/>
              <a:t>When a bit is a </a:t>
            </a:r>
            <a:r>
              <a:rPr lang="en-US" sz="2400" b="1" dirty="0" smtClean="0"/>
              <a:t>binary 1</a:t>
            </a:r>
            <a:r>
              <a:rPr lang="en-US" sz="2400" dirty="0" smtClean="0"/>
              <a:t> we use a </a:t>
            </a:r>
            <a:r>
              <a:rPr lang="en-US" sz="2400" b="1" dirty="0" smtClean="0"/>
              <a:t>capital letter</a:t>
            </a:r>
            <a:r>
              <a:rPr lang="en-US" sz="2400" dirty="0" smtClean="0"/>
              <a:t>; </a:t>
            </a:r>
          </a:p>
          <a:p>
            <a:pPr algn="just"/>
            <a:r>
              <a:rPr lang="en-US" sz="2400" dirty="0" smtClean="0"/>
              <a:t>when a bit is a </a:t>
            </a:r>
            <a:r>
              <a:rPr lang="en-US" sz="2400" b="1" dirty="0" smtClean="0"/>
              <a:t>binary 0</a:t>
            </a:r>
            <a:r>
              <a:rPr lang="en-US" sz="2400" dirty="0" smtClean="0"/>
              <a:t>, we use </a:t>
            </a:r>
            <a:r>
              <a:rPr lang="en-US" sz="2400" b="1" dirty="0" smtClean="0"/>
              <a:t>a lowercase letter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 For the </a:t>
            </a:r>
            <a:r>
              <a:rPr lang="en-US" sz="2400" b="1" dirty="0" smtClean="0"/>
              <a:t>condition flags a capital letter </a:t>
            </a:r>
            <a:r>
              <a:rPr lang="en-US" sz="2400" dirty="0" smtClean="0"/>
              <a:t>shows that the </a:t>
            </a:r>
            <a:r>
              <a:rPr lang="en-US" sz="2400" b="1" dirty="0" smtClean="0"/>
              <a:t>flag has been set.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b="1" dirty="0" smtClean="0"/>
              <a:t>For interrupts a capital letter </a:t>
            </a:r>
            <a:r>
              <a:rPr lang="en-US" sz="2400" dirty="0" smtClean="0"/>
              <a:t>shows that an </a:t>
            </a:r>
            <a:r>
              <a:rPr lang="en-US" sz="2400" b="1" dirty="0" smtClean="0"/>
              <a:t>interrupt is disabled.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733800"/>
            <a:ext cx="6324600" cy="2513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 smtClean="0"/>
              <a:t>Conditional execution </a:t>
            </a:r>
            <a:r>
              <a:rPr lang="en-US" sz="2800" b="1" dirty="0" smtClean="0"/>
              <a:t>controls the execution of an instruction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Most instructions </a:t>
            </a:r>
            <a:r>
              <a:rPr lang="en-US" sz="2800" b="1" dirty="0" smtClean="0"/>
              <a:t>have a condition attribute </a:t>
            </a:r>
            <a:r>
              <a:rPr lang="en-US" sz="2400" dirty="0" smtClean="0"/>
              <a:t>that determines if the Microcontroller core will execute it or not based on the setting of the condition flags.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 Prior to execution, the </a:t>
            </a:r>
            <a:r>
              <a:rPr lang="en-US" sz="2800" b="1" dirty="0" smtClean="0"/>
              <a:t>processor compares the condition attribute</a:t>
            </a:r>
            <a:r>
              <a:rPr lang="en-US" sz="2400" dirty="0" smtClean="0"/>
              <a:t> with the condition flags in the </a:t>
            </a:r>
            <a:r>
              <a:rPr lang="en-US" sz="2400" i="1" dirty="0" err="1" smtClean="0"/>
              <a:t>cpsr</a:t>
            </a:r>
            <a:r>
              <a:rPr lang="en-US" sz="2400" i="1" dirty="0" smtClean="0"/>
              <a:t>.</a:t>
            </a:r>
          </a:p>
          <a:p>
            <a:pPr algn="just"/>
            <a:endParaRPr lang="en-US" sz="2400" i="1" dirty="0" smtClean="0"/>
          </a:p>
          <a:p>
            <a:pPr algn="just"/>
            <a:r>
              <a:rPr lang="en-US" sz="2400" i="1" dirty="0" smtClean="0"/>
              <a:t> </a:t>
            </a:r>
            <a:r>
              <a:rPr lang="en-US" sz="2600" b="1" i="1" dirty="0" smtClean="0"/>
              <a:t>If they match</a:t>
            </a:r>
            <a:r>
              <a:rPr lang="en-US" sz="2400" i="1" dirty="0" smtClean="0"/>
              <a:t>, then the instruction </a:t>
            </a:r>
            <a:r>
              <a:rPr lang="en-US" sz="2400" dirty="0" smtClean="0"/>
              <a:t>is executed; </a:t>
            </a:r>
            <a:r>
              <a:rPr lang="en-US" sz="2600" b="1" dirty="0" smtClean="0"/>
              <a:t>otherwise</a:t>
            </a:r>
            <a:r>
              <a:rPr lang="en-US" sz="2400" dirty="0" smtClean="0"/>
              <a:t> the instruction is ignored.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mnemonics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729281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Pipeline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95400"/>
            <a:ext cx="7366747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38200" y="4267201"/>
            <a:ext cx="7543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000" b="1" i="1" dirty="0" smtClean="0"/>
              <a:t>Fetch loads an instruction from memory.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b="1" i="1" dirty="0" smtClean="0"/>
              <a:t>Decode identifies the instruction to be executed.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b="1" i="1" dirty="0" smtClean="0"/>
              <a:t>Execute processes the instruction and writes the result back to a register.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752600"/>
            <a:ext cx="567173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ARM9 and ARM10 Pipeline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0"/>
            <a:ext cx="6167967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62000" y="5072896"/>
            <a:ext cx="78486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 smtClean="0"/>
              <a:t>ARM9 has instruction throughput of around 13% more compared with an ARM7.</a:t>
            </a:r>
          </a:p>
          <a:p>
            <a:pPr algn="just">
              <a:buFont typeface="Arial" pitchFamily="34" charset="0"/>
              <a:buChar char="•"/>
            </a:pPr>
            <a:endParaRPr lang="en-US" sz="22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/>
              <a:t>The ARM10 has instruction throughput of around 34% more than an ARM7 processor core.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Executing Characteristics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447800"/>
            <a:ext cx="47148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33400" y="4114800"/>
            <a:ext cx="8077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sz="2000" b="1" dirty="0" smtClean="0"/>
              <a:t>MSR instruction is used to enable IRQ interrupts</a:t>
            </a:r>
            <a:r>
              <a:rPr lang="en-US" dirty="0" smtClean="0"/>
              <a:t>, which only occurs once the MSR instruction completes the execute stage of the pipeline.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It </a:t>
            </a:r>
            <a:r>
              <a:rPr lang="en-US" sz="2000" b="1" dirty="0" smtClean="0"/>
              <a:t>clears the </a:t>
            </a:r>
            <a:r>
              <a:rPr lang="en-US" sz="2000" b="1" i="1" dirty="0" smtClean="0"/>
              <a:t>I bit in the </a:t>
            </a:r>
            <a:r>
              <a:rPr lang="en-US" sz="2000" b="1" i="1" dirty="0" err="1" smtClean="0"/>
              <a:t>cpsr</a:t>
            </a:r>
            <a:r>
              <a:rPr lang="en-US" sz="2000" b="1" i="1" dirty="0" smtClean="0"/>
              <a:t> </a:t>
            </a:r>
            <a:r>
              <a:rPr lang="en-US" i="1" dirty="0" smtClean="0"/>
              <a:t>to enable the IRQ interrupts.</a:t>
            </a:r>
          </a:p>
          <a:p>
            <a:pPr algn="just">
              <a:buFont typeface="Arial" pitchFamily="34" charset="0"/>
              <a:buChar char="•"/>
            </a:pPr>
            <a:endParaRPr lang="en-US" i="1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Once the </a:t>
            </a:r>
            <a:r>
              <a:rPr lang="en-US" sz="2000" b="1" dirty="0" smtClean="0"/>
              <a:t>AND instruction enters </a:t>
            </a:r>
            <a:r>
              <a:rPr lang="en-US" dirty="0" smtClean="0"/>
              <a:t>the execute stage of the pipeline, IRQ interrupts are enabled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 smtClean="0"/>
              <a:t>In the execute stage, the </a:t>
            </a:r>
            <a:r>
              <a:rPr lang="en-US" sz="2400" i="1" dirty="0" smtClean="0"/>
              <a:t>pc always points to the </a:t>
            </a:r>
            <a:r>
              <a:rPr lang="en-US" sz="2800" b="1" dirty="0" smtClean="0"/>
              <a:t>address of the instruction plus 8 bytes.</a:t>
            </a:r>
            <a:endParaRPr lang="en-US" sz="2400" b="1" dirty="0" smtClean="0"/>
          </a:p>
          <a:p>
            <a:pPr algn="just"/>
            <a:endParaRPr lang="en-US" sz="2400" i="1" dirty="0" smtClean="0"/>
          </a:p>
          <a:p>
            <a:pPr algn="just">
              <a:buNone/>
            </a:pPr>
            <a:r>
              <a:rPr lang="en-US" sz="2400" i="1" dirty="0" smtClean="0"/>
              <a:t> </a:t>
            </a:r>
          </a:p>
          <a:p>
            <a:pPr algn="just"/>
            <a:r>
              <a:rPr lang="en-US" sz="2400" i="1" dirty="0" smtClean="0"/>
              <a:t>In other words, </a:t>
            </a:r>
            <a:r>
              <a:rPr lang="en-US" sz="2400" dirty="0" smtClean="0"/>
              <a:t>the </a:t>
            </a:r>
            <a:r>
              <a:rPr lang="en-US" sz="2400" i="1" dirty="0" smtClean="0"/>
              <a:t>pc always points to the </a:t>
            </a:r>
            <a:r>
              <a:rPr lang="en-US" sz="2800" b="1" i="1" dirty="0" smtClean="0"/>
              <a:t>address of the instruction being executed plus two instructions </a:t>
            </a:r>
            <a:r>
              <a:rPr lang="en-US" sz="2800" b="1" dirty="0" smtClean="0"/>
              <a:t>ahead.</a:t>
            </a:r>
            <a:endParaRPr lang="en-US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0"/>
            <a:ext cx="5486400" cy="329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6248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1" dirty="0" smtClean="0"/>
              <a:t>Instruction Fetch: </a:t>
            </a:r>
            <a:r>
              <a:rPr lang="en-US" sz="2000" dirty="0" smtClean="0"/>
              <a:t>Fetches the instruction form the memory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/>
              <a:t>Instruction Decoder: </a:t>
            </a:r>
            <a:r>
              <a:rPr lang="en-US" sz="2000" dirty="0" smtClean="0"/>
              <a:t>Decodes the instruction and identifies the </a:t>
            </a:r>
            <a:r>
              <a:rPr lang="en-US" sz="2000" b="1" dirty="0" err="1" smtClean="0"/>
              <a:t>opcode</a:t>
            </a:r>
            <a:r>
              <a:rPr lang="en-US" sz="2000" b="1" dirty="0" smtClean="0"/>
              <a:t> of the instruction.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/>
              <a:t>Sign extend hardware:</a:t>
            </a:r>
            <a:r>
              <a:rPr lang="en-US" sz="2000" dirty="0" smtClean="0"/>
              <a:t> </a:t>
            </a:r>
            <a:r>
              <a:rPr lang="en-US" sz="2000" dirty="0"/>
              <a:t>The sign extend hardware converts </a:t>
            </a:r>
            <a:r>
              <a:rPr lang="en-US" sz="2000" b="1" dirty="0"/>
              <a:t>signed 8-bit and </a:t>
            </a:r>
            <a:r>
              <a:rPr lang="en-US" sz="2000" b="1" dirty="0" smtClean="0"/>
              <a:t>16-bit numbers </a:t>
            </a:r>
            <a:r>
              <a:rPr lang="en-US" sz="2000" b="1" dirty="0"/>
              <a:t>to 32-bit values</a:t>
            </a:r>
            <a:r>
              <a:rPr lang="en-US" sz="2000" dirty="0"/>
              <a:t> as they are read from memory and placed in a register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/>
              <a:t>ALU </a:t>
            </a:r>
            <a:r>
              <a:rPr lang="en-US" sz="2000" b="1" dirty="0"/>
              <a:t>(arithmetic logic unit) or MAC (multiply-accumulate unit</a:t>
            </a:r>
            <a:r>
              <a:rPr lang="en-US" sz="2000" b="1" dirty="0" smtClean="0"/>
              <a:t>):  </a:t>
            </a:r>
            <a:r>
              <a:rPr lang="en-US" sz="2000" b="1" dirty="0"/>
              <a:t>T</a:t>
            </a:r>
            <a:r>
              <a:rPr lang="en-US" sz="2000" dirty="0" smtClean="0"/>
              <a:t>akes </a:t>
            </a:r>
            <a:r>
              <a:rPr lang="en-US" sz="2000" dirty="0"/>
              <a:t>the </a:t>
            </a:r>
            <a:r>
              <a:rPr lang="en-US" sz="2000" dirty="0" smtClean="0"/>
              <a:t>register values </a:t>
            </a:r>
            <a:r>
              <a:rPr lang="en-US" sz="2000" b="1" i="1" dirty="0" err="1"/>
              <a:t>Rn</a:t>
            </a:r>
            <a:r>
              <a:rPr lang="en-US" sz="2000" b="1" i="1" dirty="0"/>
              <a:t> and </a:t>
            </a:r>
            <a:r>
              <a:rPr lang="en-US" sz="2000" b="1" i="1" dirty="0" err="1"/>
              <a:t>Rm</a:t>
            </a:r>
            <a:r>
              <a:rPr lang="en-US" sz="2000" b="1" i="1" dirty="0"/>
              <a:t> </a:t>
            </a:r>
            <a:r>
              <a:rPr lang="en-US" sz="2000" i="1" dirty="0"/>
              <a:t>from the </a:t>
            </a:r>
            <a:r>
              <a:rPr lang="en-US" sz="2000" b="1" i="1" dirty="0"/>
              <a:t>A and B </a:t>
            </a:r>
            <a:r>
              <a:rPr lang="en-US" sz="2000" i="1" dirty="0"/>
              <a:t>buses and computes a result. </a:t>
            </a:r>
            <a:endParaRPr lang="en-US" sz="2000" i="1" dirty="0" smtClean="0"/>
          </a:p>
          <a:p>
            <a:pPr algn="just">
              <a:buNone/>
            </a:pPr>
            <a:r>
              <a:rPr lang="en-US" sz="2000" i="1" dirty="0" smtClean="0"/>
              <a:t>		- </a:t>
            </a:r>
            <a:r>
              <a:rPr lang="en-US" sz="2000" b="1" i="1" dirty="0" smtClean="0"/>
              <a:t>Data processing </a:t>
            </a:r>
            <a:r>
              <a:rPr lang="en-US" sz="2000" b="1" dirty="0" smtClean="0"/>
              <a:t>instructions </a:t>
            </a:r>
            <a:r>
              <a:rPr lang="en-US" sz="2000" dirty="0"/>
              <a:t>write the result in </a:t>
            </a:r>
            <a:r>
              <a:rPr lang="en-US" sz="2000" i="1" dirty="0"/>
              <a:t>Rd directly to the register file</a:t>
            </a:r>
            <a:r>
              <a:rPr lang="en-US" sz="2000" i="1" dirty="0" smtClean="0"/>
              <a:t>.</a:t>
            </a:r>
          </a:p>
          <a:p>
            <a:pPr algn="just">
              <a:buNone/>
            </a:pPr>
            <a:r>
              <a:rPr lang="en-US" sz="2000" i="1" dirty="0"/>
              <a:t>	</a:t>
            </a:r>
            <a:r>
              <a:rPr lang="en-US" sz="2000" i="1" dirty="0" smtClean="0"/>
              <a:t>	- </a:t>
            </a:r>
            <a:r>
              <a:rPr lang="en-US" sz="2000" b="1" i="1" dirty="0"/>
              <a:t>Load and store </a:t>
            </a:r>
            <a:r>
              <a:rPr lang="en-US" sz="2000" b="1" i="1" dirty="0" smtClean="0"/>
              <a:t>instructions </a:t>
            </a:r>
            <a:r>
              <a:rPr lang="en-US" sz="2000" dirty="0" smtClean="0"/>
              <a:t>use </a:t>
            </a:r>
            <a:r>
              <a:rPr lang="en-US" sz="2000" dirty="0"/>
              <a:t>the ALU to generate an address to be held in the address register and broadcast on </a:t>
            </a:r>
            <a:r>
              <a:rPr lang="en-US" sz="2000" dirty="0" smtClean="0"/>
              <a:t>the </a:t>
            </a:r>
            <a:r>
              <a:rPr lang="en-US" sz="2000" i="1" dirty="0" smtClean="0"/>
              <a:t>Address </a:t>
            </a:r>
            <a:r>
              <a:rPr lang="en-US" sz="2000" i="1" dirty="0"/>
              <a:t>bus</a:t>
            </a:r>
            <a:r>
              <a:rPr lang="en-US" sz="2000" i="1" dirty="0" smtClean="0"/>
              <a:t>.</a:t>
            </a:r>
          </a:p>
          <a:p>
            <a:pPr algn="just">
              <a:buNone/>
            </a:pPr>
            <a:endParaRPr lang="en-US" sz="2000" i="1" dirty="0" smtClean="0"/>
          </a:p>
          <a:p>
            <a:pPr algn="just"/>
            <a:r>
              <a:rPr lang="en-US" sz="2000" b="1" dirty="0" err="1" smtClean="0"/>
              <a:t>Incrementer</a:t>
            </a:r>
            <a:r>
              <a:rPr lang="en-US" sz="2000" b="1" dirty="0" smtClean="0"/>
              <a:t>:</a:t>
            </a:r>
            <a:r>
              <a:rPr lang="en-US" sz="2000" dirty="0" smtClean="0"/>
              <a:t>  For </a:t>
            </a:r>
            <a:r>
              <a:rPr lang="en-US" sz="2000" dirty="0"/>
              <a:t>load and store instructions the </a:t>
            </a:r>
            <a:r>
              <a:rPr lang="en-US" sz="2000" dirty="0" err="1" smtClean="0"/>
              <a:t>incrementer</a:t>
            </a:r>
            <a:r>
              <a:rPr lang="en-US" sz="2000" dirty="0" smtClean="0"/>
              <a:t> </a:t>
            </a:r>
            <a:r>
              <a:rPr lang="en-US" sz="2000" b="1" dirty="0"/>
              <a:t>updates the </a:t>
            </a:r>
            <a:r>
              <a:rPr lang="en-US" sz="2000" b="1" dirty="0" smtClean="0"/>
              <a:t>address register </a:t>
            </a:r>
            <a:r>
              <a:rPr lang="en-US" sz="2000" b="1" dirty="0"/>
              <a:t>before the core reads or writes the next register</a:t>
            </a:r>
            <a:r>
              <a:rPr lang="en-US" sz="2000" dirty="0"/>
              <a:t> value from or to the next </a:t>
            </a:r>
            <a:r>
              <a:rPr lang="en-US" sz="2000" dirty="0" smtClean="0"/>
              <a:t>sequential memory </a:t>
            </a:r>
            <a:r>
              <a:rPr lang="en-US" sz="2000" dirty="0"/>
              <a:t>location.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Exceptions, Interrupts, and the Vector</a:t>
            </a:r>
            <a:br>
              <a:rPr lang="en-US" b="1" dirty="0" smtClean="0"/>
            </a:br>
            <a:r>
              <a:rPr lang="en-US" b="1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400" dirty="0" smtClean="0"/>
              <a:t>When an exception or interrupt occurs, the </a:t>
            </a:r>
            <a:r>
              <a:rPr lang="en-US" sz="2800" b="1" dirty="0" smtClean="0"/>
              <a:t>processor sets the </a:t>
            </a:r>
            <a:r>
              <a:rPr lang="en-US" sz="2800" b="1" i="1" dirty="0" smtClean="0"/>
              <a:t>pc to a specific memory </a:t>
            </a:r>
            <a:r>
              <a:rPr lang="en-US" sz="2800" b="1" dirty="0" smtClean="0"/>
              <a:t>address. </a:t>
            </a:r>
            <a:endParaRPr lang="en-US" sz="2400" b="1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This special address range </a:t>
            </a:r>
            <a:r>
              <a:rPr lang="en-US" sz="2600" b="1" dirty="0" smtClean="0"/>
              <a:t>called the </a:t>
            </a:r>
            <a:r>
              <a:rPr lang="en-US" sz="2600" b="1" i="1" dirty="0" smtClean="0"/>
              <a:t>vector table</a:t>
            </a:r>
            <a:r>
              <a:rPr lang="en-US" sz="2400" i="1" dirty="0" smtClean="0"/>
              <a:t>. </a:t>
            </a:r>
          </a:p>
          <a:p>
            <a:pPr algn="just"/>
            <a:endParaRPr lang="en-US" sz="2400" i="1" dirty="0" smtClean="0"/>
          </a:p>
          <a:p>
            <a:pPr algn="just"/>
            <a:r>
              <a:rPr lang="en-US" sz="2400" i="1" dirty="0" smtClean="0"/>
              <a:t>The entries </a:t>
            </a:r>
            <a:r>
              <a:rPr lang="en-US" sz="2400" dirty="0" smtClean="0"/>
              <a:t>in the vector table are </a:t>
            </a:r>
            <a:r>
              <a:rPr lang="en-US" sz="2600" b="1" dirty="0" smtClean="0"/>
              <a:t>instructions that branch to specific routines</a:t>
            </a:r>
            <a:r>
              <a:rPr lang="en-US" sz="2400" dirty="0" smtClean="0"/>
              <a:t> designed to handle a particular exception or interrupt.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On some processors the vector table is located at a </a:t>
            </a:r>
            <a:r>
              <a:rPr lang="en-US" sz="2600" b="1" dirty="0" smtClean="0"/>
              <a:t>higher address in memory </a:t>
            </a:r>
            <a:r>
              <a:rPr lang="en-US" sz="2400" dirty="0" smtClean="0"/>
              <a:t>(</a:t>
            </a:r>
            <a:r>
              <a:rPr lang="en-US" sz="2600" b="1" dirty="0" smtClean="0"/>
              <a:t>starting at the offset 0xffff0000</a:t>
            </a:r>
            <a:r>
              <a:rPr lang="en-US" sz="2400" dirty="0" smtClean="0"/>
              <a:t>). On some processor from </a:t>
            </a:r>
            <a:r>
              <a:rPr lang="en-US" sz="2600" b="1" dirty="0" smtClean="0"/>
              <a:t>the lower address 0x00000000.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133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When an </a:t>
            </a:r>
            <a:r>
              <a:rPr lang="en-US" sz="2800" b="1" dirty="0" smtClean="0"/>
              <a:t>exception or interrupt occurs</a:t>
            </a:r>
            <a:r>
              <a:rPr lang="en-US" sz="2400" dirty="0" smtClean="0"/>
              <a:t>, the processor </a:t>
            </a:r>
            <a:r>
              <a:rPr lang="en-US" sz="2800" b="1" dirty="0" smtClean="0"/>
              <a:t>suspends normal execution </a:t>
            </a:r>
            <a:r>
              <a:rPr lang="en-US" sz="2400" dirty="0" smtClean="0"/>
              <a:t>and </a:t>
            </a:r>
            <a:r>
              <a:rPr lang="en-US" sz="2800" b="1" dirty="0" smtClean="0"/>
              <a:t>loads instructions from the vector table.</a:t>
            </a:r>
            <a:endParaRPr lang="en-US" sz="2400" b="1" dirty="0" smtClean="0"/>
          </a:p>
          <a:p>
            <a:pPr algn="just"/>
            <a:r>
              <a:rPr lang="en-US" sz="2400" dirty="0" smtClean="0"/>
              <a:t>Each </a:t>
            </a:r>
            <a:r>
              <a:rPr lang="en-US" sz="2800" b="1" dirty="0" smtClean="0"/>
              <a:t>vector table entry </a:t>
            </a:r>
            <a:r>
              <a:rPr lang="en-US" sz="2400" dirty="0" smtClean="0"/>
              <a:t>contains a </a:t>
            </a:r>
            <a:r>
              <a:rPr lang="en-US" sz="2800" b="1" dirty="0" smtClean="0"/>
              <a:t>form of branch instruction </a:t>
            </a:r>
            <a:r>
              <a:rPr lang="en-US" sz="2400" dirty="0" smtClean="0"/>
              <a:t>pointing to the start of a specific routine.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514600"/>
            <a:ext cx="717267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5897563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 smtClean="0"/>
              <a:t>Reset vector:</a:t>
            </a:r>
          </a:p>
          <a:p>
            <a:pPr algn="just">
              <a:buNone/>
            </a:pPr>
            <a:r>
              <a:rPr lang="en-US" sz="2200" b="1" i="1" dirty="0" smtClean="0"/>
              <a:t>	</a:t>
            </a:r>
            <a:r>
              <a:rPr lang="en-US" sz="2200" dirty="0" smtClean="0"/>
              <a:t>is the location of the </a:t>
            </a:r>
            <a:r>
              <a:rPr lang="en-US" sz="2400" b="1" dirty="0" smtClean="0"/>
              <a:t>first instruction executed by the processor</a:t>
            </a:r>
            <a:r>
              <a:rPr lang="en-US" sz="2200" dirty="0" smtClean="0"/>
              <a:t> </a:t>
            </a:r>
            <a:r>
              <a:rPr lang="en-US" sz="2400" b="1" dirty="0" smtClean="0"/>
              <a:t>when power is applied</a:t>
            </a:r>
            <a:r>
              <a:rPr lang="en-US" sz="2200" dirty="0" smtClean="0"/>
              <a:t>. This instruction branches to the initialization code.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b="1" dirty="0" smtClean="0"/>
              <a:t>Undefined instruction vector:</a:t>
            </a:r>
          </a:p>
          <a:p>
            <a:pPr algn="just">
              <a:buNone/>
            </a:pPr>
            <a:r>
              <a:rPr lang="en-US" sz="2200" b="1" i="1" dirty="0" smtClean="0"/>
              <a:t>	</a:t>
            </a:r>
            <a:r>
              <a:rPr lang="en-US" sz="2200" b="1" dirty="0" smtClean="0"/>
              <a:t> </a:t>
            </a:r>
            <a:r>
              <a:rPr lang="en-US" sz="2200" dirty="0" smtClean="0"/>
              <a:t>is called when the </a:t>
            </a:r>
            <a:r>
              <a:rPr lang="en-US" sz="2400" b="1" dirty="0" smtClean="0"/>
              <a:t>processor cannot decode an instruction</a:t>
            </a:r>
            <a:r>
              <a:rPr lang="en-US" sz="2200" dirty="0" smtClean="0"/>
              <a:t>.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b="1" dirty="0" smtClean="0"/>
              <a:t>Software interrupt vector:</a:t>
            </a:r>
          </a:p>
          <a:p>
            <a:pPr algn="just">
              <a:buNone/>
            </a:pPr>
            <a:r>
              <a:rPr lang="en-US" sz="2200" b="1" i="1" dirty="0" smtClean="0"/>
              <a:t>	 </a:t>
            </a:r>
            <a:r>
              <a:rPr lang="en-US" sz="2200" dirty="0" smtClean="0"/>
              <a:t>is called when you </a:t>
            </a:r>
            <a:r>
              <a:rPr lang="en-US" sz="2400" b="1" dirty="0" smtClean="0"/>
              <a:t>execute a SWI instruction</a:t>
            </a:r>
            <a:r>
              <a:rPr lang="en-US" sz="2200" dirty="0" smtClean="0"/>
              <a:t>. The SWI instruction is frequently used as the mechanism to invoke an operating system routine.</a:t>
            </a:r>
          </a:p>
          <a:p>
            <a:pPr algn="just">
              <a:buNone/>
            </a:pPr>
            <a:endParaRPr lang="en-US" sz="2200" dirty="0" smtClean="0"/>
          </a:p>
          <a:p>
            <a:pPr algn="just"/>
            <a:r>
              <a:rPr lang="en-US" sz="2200" b="1" i="1" dirty="0" err="1" smtClean="0"/>
              <a:t>Prefetch</a:t>
            </a:r>
            <a:r>
              <a:rPr lang="en-US" sz="2200" b="1" i="1" dirty="0" smtClean="0"/>
              <a:t> abort vector:</a:t>
            </a:r>
          </a:p>
          <a:p>
            <a:pPr algn="just">
              <a:buNone/>
            </a:pPr>
            <a:r>
              <a:rPr lang="en-US" sz="2200" b="1" i="1" dirty="0" smtClean="0"/>
              <a:t> 	</a:t>
            </a:r>
            <a:r>
              <a:rPr lang="en-US" sz="2200" i="1" dirty="0" smtClean="0"/>
              <a:t>occurs when the processor attempts to </a:t>
            </a:r>
            <a:r>
              <a:rPr lang="en-US" sz="2400" b="1" i="1" dirty="0" smtClean="0"/>
              <a:t>fetch an instruction from an </a:t>
            </a:r>
            <a:r>
              <a:rPr lang="en-US" sz="2400" b="1" dirty="0" smtClean="0"/>
              <a:t>address without the correct access permissions</a:t>
            </a:r>
            <a:r>
              <a:rPr lang="en-US" sz="2200" dirty="0" smtClean="0"/>
              <a:t>. The actual abort occurs in the decode stage.</a:t>
            </a:r>
          </a:p>
          <a:p>
            <a:pPr algn="just">
              <a:buNone/>
            </a:pPr>
            <a:endParaRPr lang="en-US" sz="2200" dirty="0" smtClean="0"/>
          </a:p>
          <a:p>
            <a:pPr algn="just">
              <a:buNone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5821363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b="1" i="1" dirty="0" smtClean="0"/>
              <a:t>Data abort vector:</a:t>
            </a:r>
            <a:r>
              <a:rPr lang="en-US" sz="2400" i="1" dirty="0" smtClean="0"/>
              <a:t> </a:t>
            </a:r>
          </a:p>
          <a:p>
            <a:pPr algn="just">
              <a:buNone/>
            </a:pPr>
            <a:r>
              <a:rPr lang="en-US" sz="2400" i="1" dirty="0" smtClean="0"/>
              <a:t>	is similar to a </a:t>
            </a:r>
            <a:r>
              <a:rPr lang="en-US" sz="2400" i="1" dirty="0" err="1" smtClean="0"/>
              <a:t>prefetch</a:t>
            </a:r>
            <a:r>
              <a:rPr lang="en-US" sz="2400" i="1" dirty="0" smtClean="0"/>
              <a:t> abort but is </a:t>
            </a:r>
            <a:r>
              <a:rPr lang="en-US" sz="2800" b="1" i="1" dirty="0" smtClean="0"/>
              <a:t>raised when an instruction attempts </a:t>
            </a:r>
            <a:r>
              <a:rPr lang="en-US" sz="2800" b="1" dirty="0" smtClean="0"/>
              <a:t>to access data memory</a:t>
            </a:r>
            <a:r>
              <a:rPr lang="en-US" sz="2400" dirty="0" smtClean="0"/>
              <a:t> without the correct access permissions.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i="1" dirty="0" smtClean="0"/>
              <a:t>Interrupt request vector:</a:t>
            </a:r>
          </a:p>
          <a:p>
            <a:pPr algn="just">
              <a:buNone/>
            </a:pPr>
            <a:r>
              <a:rPr lang="en-US" sz="2400" b="1" i="1" dirty="0" smtClean="0"/>
              <a:t>	 </a:t>
            </a:r>
            <a:r>
              <a:rPr lang="en-US" sz="2400" i="1" dirty="0" smtClean="0"/>
              <a:t>is used by external hardware </a:t>
            </a:r>
            <a:r>
              <a:rPr lang="en-US" sz="2600" b="1" i="1" dirty="0" smtClean="0"/>
              <a:t>to interrupt the normal execution </a:t>
            </a:r>
            <a:r>
              <a:rPr lang="en-US" sz="2600" b="1" dirty="0" smtClean="0"/>
              <a:t>flow of the processor</a:t>
            </a:r>
            <a:r>
              <a:rPr lang="en-US" sz="2400" dirty="0" smtClean="0"/>
              <a:t>. It can only be raised </a:t>
            </a:r>
            <a:r>
              <a:rPr lang="en-US" sz="2400" b="1" dirty="0" smtClean="0"/>
              <a:t>if IRQs are not masked in the </a:t>
            </a:r>
            <a:r>
              <a:rPr lang="en-US" sz="2400" b="1" i="1" dirty="0" err="1" smtClean="0"/>
              <a:t>cpsr</a:t>
            </a:r>
            <a:r>
              <a:rPr lang="en-US" sz="2400" b="1" i="1" dirty="0" smtClean="0"/>
              <a:t>.</a:t>
            </a:r>
          </a:p>
          <a:p>
            <a:pPr algn="just">
              <a:buNone/>
            </a:pPr>
            <a:endParaRPr lang="en-US" sz="2400" i="1" dirty="0" smtClean="0"/>
          </a:p>
          <a:p>
            <a:r>
              <a:rPr lang="en-US" sz="2400" b="1" i="1" dirty="0" smtClean="0"/>
              <a:t>Fast interrupt request vector: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sz="2400" b="1" i="1" dirty="0" smtClean="0"/>
              <a:t>	 </a:t>
            </a:r>
            <a:r>
              <a:rPr lang="en-US" sz="2400" i="1" dirty="0" smtClean="0"/>
              <a:t>is similar to the interrupt request but is </a:t>
            </a:r>
            <a:r>
              <a:rPr lang="en-US" sz="2600" b="1" i="1" dirty="0" smtClean="0"/>
              <a:t>reserved for hardware </a:t>
            </a:r>
            <a:r>
              <a:rPr lang="en-US" sz="2600" b="1" dirty="0" smtClean="0"/>
              <a:t>requiring faster response times</a:t>
            </a:r>
            <a:r>
              <a:rPr lang="en-US" sz="2400" dirty="0" smtClean="0"/>
              <a:t>. It can only be raised if </a:t>
            </a:r>
            <a:r>
              <a:rPr lang="en-US" sz="2400" b="1" dirty="0" smtClean="0"/>
              <a:t>FIQs are not masked in the </a:t>
            </a:r>
            <a:r>
              <a:rPr lang="en-US" sz="2400" b="1" i="1" dirty="0" err="1" smtClean="0"/>
              <a:t>cpsr</a:t>
            </a:r>
            <a:r>
              <a:rPr lang="en-US" sz="2400" b="1" i="1" dirty="0" smtClean="0"/>
              <a:t>.</a:t>
            </a:r>
            <a:endParaRPr lang="en-US" sz="2400" b="1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Core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The hardware extensions (Assistants) are </a:t>
            </a:r>
            <a:r>
              <a:rPr lang="en-US" sz="2800" b="1" dirty="0" smtClean="0"/>
              <a:t>standard components placed next to the ARM core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 They improve </a:t>
            </a:r>
            <a:r>
              <a:rPr lang="en-US" sz="2800" b="1" dirty="0" smtClean="0"/>
              <a:t>performance, manage resources, and provide extra functionality</a:t>
            </a:r>
            <a:r>
              <a:rPr lang="en-US" sz="2400" dirty="0" smtClean="0"/>
              <a:t> and are designed to provide flexibility in handling particular applications.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There are </a:t>
            </a:r>
            <a:r>
              <a:rPr lang="en-US" sz="2800" b="1" dirty="0" smtClean="0"/>
              <a:t>three hardware extensions </a:t>
            </a:r>
            <a:r>
              <a:rPr lang="en-US" sz="2400" dirty="0" smtClean="0"/>
              <a:t>ARM wraps around the core: </a:t>
            </a:r>
          </a:p>
          <a:p>
            <a:pPr algn="just">
              <a:buNone/>
            </a:pPr>
            <a:r>
              <a:rPr lang="en-US" sz="2400" dirty="0" smtClean="0"/>
              <a:t>		- cache and Tightly Coupled Memory(TCM), </a:t>
            </a:r>
          </a:p>
          <a:p>
            <a:pPr algn="just">
              <a:buNone/>
            </a:pPr>
            <a:r>
              <a:rPr lang="en-US" sz="2400" dirty="0" smtClean="0"/>
              <a:t>		- memory management, and</a:t>
            </a:r>
          </a:p>
          <a:p>
            <a:pPr algn="just">
              <a:buNone/>
            </a:pPr>
            <a:r>
              <a:rPr lang="en-US" sz="2400" dirty="0" smtClean="0"/>
              <a:t>		- the coprocessor interface.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Cache and Tightly Coupled Memory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752600"/>
            <a:ext cx="512250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762000"/>
            <a:ext cx="6463552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33400"/>
            <a:ext cx="762085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400" dirty="0" smtClean="0"/>
              <a:t>Embedded systems often use </a:t>
            </a:r>
            <a:r>
              <a:rPr lang="en-US" sz="2600" b="1" dirty="0" smtClean="0"/>
              <a:t>multiple memory devices.</a:t>
            </a:r>
            <a:endParaRPr lang="en-US" sz="2400" b="1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 It is usually necessary to have </a:t>
            </a:r>
            <a:r>
              <a:rPr lang="en-US" sz="2600" b="1" dirty="0" smtClean="0"/>
              <a:t>a method to help organize these devices and protect</a:t>
            </a:r>
            <a:r>
              <a:rPr lang="en-US" sz="2400" dirty="0" smtClean="0"/>
              <a:t> the system from applications trying to make inappropriate accesses to hardware.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This is achieved with the </a:t>
            </a:r>
            <a:r>
              <a:rPr lang="en-US" sz="2600" b="1" dirty="0" smtClean="0"/>
              <a:t>assistance of memory management hardware.</a:t>
            </a:r>
            <a:endParaRPr lang="en-US" sz="2400" b="1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ARM cores have </a:t>
            </a:r>
            <a:r>
              <a:rPr lang="en-US" sz="2800" b="1" dirty="0" smtClean="0"/>
              <a:t>three different types of memory management hardware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		</a:t>
            </a:r>
            <a:r>
              <a:rPr lang="en-US" sz="2400" b="1" dirty="0" smtClean="0"/>
              <a:t>- </a:t>
            </a:r>
            <a:r>
              <a:rPr lang="en-US" sz="2400" b="1" i="1" dirty="0" smtClean="0"/>
              <a:t>Non-protected memory – no protection</a:t>
            </a:r>
          </a:p>
          <a:p>
            <a:pPr algn="just">
              <a:buNone/>
            </a:pPr>
            <a:endParaRPr lang="en-US" sz="2400" b="1" i="1" dirty="0" smtClean="0"/>
          </a:p>
          <a:p>
            <a:pPr algn="just">
              <a:buNone/>
            </a:pPr>
            <a:r>
              <a:rPr lang="en-US" sz="2400" b="1" i="1" dirty="0" smtClean="0"/>
              <a:t>		- MPUs – limited protection</a:t>
            </a:r>
          </a:p>
          <a:p>
            <a:pPr algn="just">
              <a:buNone/>
            </a:pPr>
            <a:endParaRPr lang="en-US" sz="2400" b="1" i="1" dirty="0" smtClean="0"/>
          </a:p>
          <a:p>
            <a:pPr algn="just">
              <a:buNone/>
            </a:pPr>
            <a:r>
              <a:rPr lang="en-US" sz="2400" b="1" i="1" dirty="0" smtClean="0"/>
              <a:t>		- MMUs – full protection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Coprocessors can be </a:t>
            </a:r>
            <a:r>
              <a:rPr lang="en-US" sz="2800" b="1" dirty="0" smtClean="0"/>
              <a:t>attached to the ARM processor</a:t>
            </a:r>
            <a:r>
              <a:rPr lang="en-US" sz="2400" dirty="0" smtClean="0"/>
              <a:t>. 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A coprocessor </a:t>
            </a:r>
            <a:r>
              <a:rPr lang="en-US" sz="2800" b="1" dirty="0" smtClean="0"/>
              <a:t>extends the processing features of a core </a:t>
            </a:r>
            <a:r>
              <a:rPr lang="en-US" sz="2800" dirty="0" smtClean="0"/>
              <a:t>and </a:t>
            </a:r>
            <a:r>
              <a:rPr lang="en-US" sz="2800" b="1" dirty="0" smtClean="0"/>
              <a:t>increases the throughput.</a:t>
            </a:r>
            <a:endParaRPr lang="en-US" sz="2400" b="1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800" b="1" dirty="0" smtClean="0"/>
              <a:t>More than one coprocessor</a:t>
            </a:r>
            <a:r>
              <a:rPr lang="en-US" sz="2400" dirty="0" smtClean="0"/>
              <a:t> can be added to the ARM core via the coprocessor interface.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General-purpose registers </a:t>
            </a:r>
            <a:r>
              <a:rPr lang="en-US" sz="2000" b="1" dirty="0"/>
              <a:t>hold either data or an address. </a:t>
            </a:r>
            <a:endParaRPr lang="en-US" sz="2000" b="1" dirty="0" smtClean="0"/>
          </a:p>
          <a:p>
            <a:pPr algn="just"/>
            <a:r>
              <a:rPr lang="en-US" sz="2000" dirty="0" smtClean="0"/>
              <a:t>They </a:t>
            </a:r>
            <a:r>
              <a:rPr lang="en-US" sz="2000" dirty="0"/>
              <a:t>are identified with </a:t>
            </a:r>
            <a:r>
              <a:rPr lang="en-US" sz="2000" dirty="0" smtClean="0"/>
              <a:t>the letter </a:t>
            </a:r>
            <a:r>
              <a:rPr lang="en-US" sz="2000" b="1" i="1" dirty="0"/>
              <a:t>r prefixed </a:t>
            </a:r>
            <a:r>
              <a:rPr lang="en-US" sz="2000" i="1" dirty="0"/>
              <a:t>to the </a:t>
            </a:r>
            <a:r>
              <a:rPr lang="en-US" sz="2000" b="1" i="1" dirty="0"/>
              <a:t>register number</a:t>
            </a:r>
            <a:r>
              <a:rPr lang="en-US" sz="2000" i="1" dirty="0"/>
              <a:t>. For example, </a:t>
            </a:r>
            <a:r>
              <a:rPr lang="en-US" sz="2000" b="1" i="1" dirty="0"/>
              <a:t>register 4 is given the label r4.</a:t>
            </a:r>
          </a:p>
          <a:p>
            <a:pPr algn="just"/>
            <a:r>
              <a:rPr lang="en-US" sz="2000" dirty="0"/>
              <a:t>Figure 2.2 shows the active registers available in </a:t>
            </a:r>
            <a:r>
              <a:rPr lang="en-US" sz="2000" i="1" dirty="0"/>
              <a:t>user mode—a protected mode normally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428875"/>
            <a:ext cx="40005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382000" cy="6477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processor can operate </a:t>
            </a:r>
            <a:r>
              <a:rPr lang="en-US" sz="2000" b="1" dirty="0"/>
              <a:t>in seven different </a:t>
            </a:r>
            <a:r>
              <a:rPr lang="en-US" sz="2000" b="1" dirty="0" smtClean="0"/>
              <a:t>modes</a:t>
            </a:r>
            <a:endParaRPr lang="en-US" sz="2000" b="1" dirty="0"/>
          </a:p>
          <a:p>
            <a:pPr algn="just"/>
            <a:r>
              <a:rPr lang="en-US" sz="2000" dirty="0" smtClean="0"/>
              <a:t>All </a:t>
            </a:r>
            <a:r>
              <a:rPr lang="en-US" sz="2000" dirty="0"/>
              <a:t>the registers shown </a:t>
            </a:r>
            <a:r>
              <a:rPr lang="en-US" sz="2000" b="1" dirty="0"/>
              <a:t>are 32 bits in size</a:t>
            </a:r>
            <a:r>
              <a:rPr lang="en-US" sz="2000" b="1" dirty="0" smtClean="0"/>
              <a:t>.</a:t>
            </a:r>
          </a:p>
          <a:p>
            <a:pPr algn="just"/>
            <a:r>
              <a:rPr lang="en-US" sz="2000" dirty="0"/>
              <a:t>There are up to </a:t>
            </a:r>
            <a:r>
              <a:rPr lang="en-US" sz="2000" b="1" dirty="0"/>
              <a:t>18 active registers</a:t>
            </a:r>
            <a:r>
              <a:rPr lang="en-US" sz="2000" dirty="0"/>
              <a:t>: </a:t>
            </a:r>
            <a:r>
              <a:rPr lang="en-US" sz="2000" b="1" dirty="0"/>
              <a:t>16 data registers and 2 processor status registers</a:t>
            </a:r>
            <a:r>
              <a:rPr lang="en-US" sz="2000" b="1" dirty="0" smtClean="0"/>
              <a:t>.</a:t>
            </a:r>
          </a:p>
          <a:p>
            <a:pPr algn="just"/>
            <a:r>
              <a:rPr lang="en-US" sz="2000" dirty="0" smtClean="0"/>
              <a:t> The data </a:t>
            </a:r>
            <a:r>
              <a:rPr lang="en-US" sz="2000" dirty="0"/>
              <a:t>registers are visible to the </a:t>
            </a:r>
            <a:r>
              <a:rPr lang="en-US" sz="2000" b="1" dirty="0"/>
              <a:t>programmer as </a:t>
            </a:r>
            <a:r>
              <a:rPr lang="en-US" sz="2000" b="1" i="1" dirty="0"/>
              <a:t>r0 to r15</a:t>
            </a:r>
            <a:r>
              <a:rPr lang="en-US" sz="2000" i="1" dirty="0"/>
              <a:t>.</a:t>
            </a:r>
          </a:p>
          <a:p>
            <a:pPr algn="just"/>
            <a:r>
              <a:rPr lang="en-US" sz="2000" dirty="0"/>
              <a:t>The ARM processor has </a:t>
            </a:r>
            <a:r>
              <a:rPr lang="en-US" sz="2000" b="1" dirty="0"/>
              <a:t>three registers assigned </a:t>
            </a:r>
            <a:r>
              <a:rPr lang="en-US" sz="2000" dirty="0"/>
              <a:t>to a particular task or special function:</a:t>
            </a:r>
          </a:p>
          <a:p>
            <a:pPr algn="just"/>
            <a:r>
              <a:rPr lang="en-US" sz="2000" b="1" i="1" dirty="0"/>
              <a:t>r13, r14, and r15</a:t>
            </a:r>
            <a:r>
              <a:rPr lang="en-US" sz="2000" i="1" dirty="0"/>
              <a:t>. They are frequently given different labels to differentiate them from </a:t>
            </a:r>
            <a:r>
              <a:rPr lang="en-US" sz="2000" i="1" dirty="0" smtClean="0"/>
              <a:t>the </a:t>
            </a:r>
            <a:r>
              <a:rPr lang="en-US" sz="2000" dirty="0" smtClean="0"/>
              <a:t>other </a:t>
            </a:r>
            <a:r>
              <a:rPr lang="en-US" sz="2000" dirty="0"/>
              <a:t>registers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>
              <a:buFont typeface="Wingdings" pitchFamily="2" charset="2"/>
              <a:buChar char="v"/>
            </a:pPr>
            <a:r>
              <a:rPr lang="en-US" sz="2000" b="1" dirty="0"/>
              <a:t>Register </a:t>
            </a:r>
            <a:r>
              <a:rPr lang="en-US" sz="2000" b="1" i="1" dirty="0"/>
              <a:t>r13 </a:t>
            </a:r>
            <a:r>
              <a:rPr lang="en-US" sz="2000" i="1" dirty="0"/>
              <a:t>is traditionally used as the stack pointer (sp) and stores the head of the </a:t>
            </a:r>
            <a:r>
              <a:rPr lang="en-US" sz="2000" i="1" dirty="0" smtClean="0"/>
              <a:t>stack </a:t>
            </a:r>
            <a:r>
              <a:rPr lang="en-US" sz="2000" dirty="0" smtClean="0"/>
              <a:t>in </a:t>
            </a:r>
            <a:r>
              <a:rPr lang="en-US" sz="2000" dirty="0"/>
              <a:t>the current processor mode.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b="1" dirty="0" smtClean="0"/>
              <a:t>Register </a:t>
            </a:r>
            <a:r>
              <a:rPr lang="en-US" sz="2000" b="1" i="1" dirty="0"/>
              <a:t>r14</a:t>
            </a:r>
            <a:r>
              <a:rPr lang="en-US" sz="2000" i="1" dirty="0"/>
              <a:t> is called the link register (</a:t>
            </a:r>
            <a:r>
              <a:rPr lang="en-US" sz="2000" i="1" dirty="0" err="1"/>
              <a:t>lr</a:t>
            </a:r>
            <a:r>
              <a:rPr lang="en-US" sz="2000" i="1" dirty="0"/>
              <a:t>) and is where the core puts the return </a:t>
            </a:r>
            <a:r>
              <a:rPr lang="en-US" sz="2000" i="1" dirty="0" smtClean="0"/>
              <a:t>address </a:t>
            </a:r>
            <a:r>
              <a:rPr lang="en-US" sz="2000" dirty="0" smtClean="0"/>
              <a:t>whenever </a:t>
            </a:r>
            <a:r>
              <a:rPr lang="en-US" sz="2000" dirty="0"/>
              <a:t>it calls a subroutine.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b="1" dirty="0" smtClean="0"/>
              <a:t>Register </a:t>
            </a:r>
            <a:r>
              <a:rPr lang="en-US" sz="2000" b="1" i="1" dirty="0"/>
              <a:t>r15 </a:t>
            </a:r>
            <a:r>
              <a:rPr lang="en-US" sz="2000" i="1" dirty="0"/>
              <a:t>is the program counter (pc) and contains the address of the next </a:t>
            </a:r>
            <a:r>
              <a:rPr lang="en-US" sz="2000" i="1" dirty="0" smtClean="0"/>
              <a:t>instruction </a:t>
            </a:r>
            <a:r>
              <a:rPr lang="en-US" sz="2000" dirty="0" smtClean="0"/>
              <a:t>to </a:t>
            </a:r>
            <a:r>
              <a:rPr lang="en-US" sz="2000" dirty="0"/>
              <a:t>be fetched by the processor.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534400" cy="589756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Depending upon the context, registers </a:t>
            </a:r>
            <a:r>
              <a:rPr lang="en-US" i="1" dirty="0"/>
              <a:t>r13 and r14 can also be used as </a:t>
            </a:r>
            <a:r>
              <a:rPr lang="en-US" i="1" dirty="0" smtClean="0"/>
              <a:t>general-purpose </a:t>
            </a:r>
            <a:r>
              <a:rPr lang="en-US" dirty="0" smtClean="0"/>
              <a:t>registers. 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Dangerous </a:t>
            </a:r>
            <a:r>
              <a:rPr lang="en-US" b="1" dirty="0"/>
              <a:t>to use </a:t>
            </a:r>
            <a:r>
              <a:rPr lang="en-US" b="1" i="1" dirty="0"/>
              <a:t>r13 as a general register when the </a:t>
            </a:r>
            <a:r>
              <a:rPr lang="en-US" b="1" i="1" dirty="0" smtClean="0"/>
              <a:t>processor </a:t>
            </a:r>
            <a:r>
              <a:rPr lang="en-US" b="1" dirty="0" smtClean="0"/>
              <a:t>is </a:t>
            </a:r>
            <a:r>
              <a:rPr lang="en-US" b="1" dirty="0"/>
              <a:t>running any form of operating system because operating systems often assume that </a:t>
            </a:r>
            <a:r>
              <a:rPr lang="en-US" b="1" i="1" dirty="0" smtClean="0"/>
              <a:t>r13 </a:t>
            </a:r>
            <a:r>
              <a:rPr lang="en-US" b="1" dirty="0" smtClean="0"/>
              <a:t>always </a:t>
            </a:r>
            <a:r>
              <a:rPr lang="en-US" b="1" dirty="0"/>
              <a:t>points to a valid stack frame</a:t>
            </a:r>
            <a:r>
              <a:rPr lang="en-US" b="1" dirty="0" smtClean="0"/>
              <a:t>.</a:t>
            </a:r>
          </a:p>
          <a:p>
            <a:pPr algn="just">
              <a:buNone/>
            </a:pPr>
            <a:endParaRPr lang="en-US" b="1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ARM state the registers </a:t>
            </a:r>
            <a:r>
              <a:rPr lang="en-US" b="1" i="1" dirty="0"/>
              <a:t>r0 to r13 are orthogonal—any </a:t>
            </a:r>
            <a:r>
              <a:rPr lang="en-US" i="1" dirty="0"/>
              <a:t>instruction that you can </a:t>
            </a:r>
            <a:r>
              <a:rPr lang="en-US" i="1" dirty="0" smtClean="0"/>
              <a:t>apply </a:t>
            </a:r>
            <a:r>
              <a:rPr lang="en-US" dirty="0" smtClean="0"/>
              <a:t>to </a:t>
            </a:r>
            <a:r>
              <a:rPr lang="en-US" i="1" dirty="0"/>
              <a:t>r0 you can equally well apply to any of the other registers. </a:t>
            </a:r>
            <a:endParaRPr lang="en-US" i="1" dirty="0" smtClean="0"/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However</a:t>
            </a:r>
            <a:r>
              <a:rPr lang="en-US" i="1" dirty="0"/>
              <a:t>, there are </a:t>
            </a:r>
            <a:r>
              <a:rPr lang="en-US" i="1" dirty="0" smtClean="0"/>
              <a:t>instructions </a:t>
            </a:r>
            <a:r>
              <a:rPr lang="en-US" dirty="0" smtClean="0"/>
              <a:t>that </a:t>
            </a:r>
            <a:r>
              <a:rPr lang="en-US" dirty="0"/>
              <a:t>treat </a:t>
            </a:r>
            <a:r>
              <a:rPr lang="en-US" b="1" i="1" dirty="0"/>
              <a:t>r14 and r15 in a special way</a:t>
            </a:r>
            <a:r>
              <a:rPr lang="en-US" i="1" dirty="0" smtClean="0"/>
              <a:t>.</a:t>
            </a:r>
          </a:p>
          <a:p>
            <a:pPr algn="just"/>
            <a:endParaRPr lang="en-US" i="1" dirty="0"/>
          </a:p>
          <a:p>
            <a:pPr algn="just"/>
            <a:r>
              <a:rPr lang="en-US" dirty="0"/>
              <a:t>In addition to the 16 data registers, there are two program status registers: </a:t>
            </a:r>
            <a:endParaRPr lang="en-US" dirty="0" smtClean="0"/>
          </a:p>
          <a:p>
            <a:pPr algn="just"/>
            <a:endParaRPr lang="en-US" dirty="0" smtClean="0"/>
          </a:p>
          <a:p>
            <a:pPr lvl="1" algn="just"/>
            <a:r>
              <a:rPr lang="en-US" b="1" i="1" dirty="0" err="1" smtClean="0"/>
              <a:t>cpsr</a:t>
            </a:r>
            <a:r>
              <a:rPr lang="en-US" b="1" i="1" dirty="0" smtClean="0"/>
              <a:t> </a:t>
            </a:r>
            <a:r>
              <a:rPr lang="en-US" b="1" i="1" dirty="0"/>
              <a:t>and </a:t>
            </a:r>
            <a:r>
              <a:rPr lang="en-US" b="1" i="1" dirty="0" err="1" smtClean="0"/>
              <a:t>spsr</a:t>
            </a:r>
            <a:r>
              <a:rPr lang="en-US" b="1" i="1" dirty="0" smtClean="0"/>
              <a:t> </a:t>
            </a:r>
            <a:r>
              <a:rPr lang="en-US" dirty="0" smtClean="0"/>
              <a:t>(the </a:t>
            </a:r>
            <a:r>
              <a:rPr lang="en-US" dirty="0"/>
              <a:t>current and saved program status registers, respectively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Current Program Status </a:t>
            </a:r>
            <a:r>
              <a:rPr lang="en-US" b="1" dirty="0" smtClean="0"/>
              <a:t>Register- CSPR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057400"/>
            <a:ext cx="7058739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382000" cy="60198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The ARM core uses the </a:t>
            </a:r>
            <a:r>
              <a:rPr lang="en-US" b="1" i="1" dirty="0" err="1"/>
              <a:t>cpsr</a:t>
            </a:r>
            <a:r>
              <a:rPr lang="en-US" i="1" dirty="0"/>
              <a:t> </a:t>
            </a:r>
            <a:r>
              <a:rPr lang="en-US" sz="3800" b="1" i="1" dirty="0"/>
              <a:t>to monitor and control internal operations</a:t>
            </a:r>
            <a:r>
              <a:rPr lang="en-US" i="1" dirty="0"/>
              <a:t>. </a:t>
            </a:r>
            <a:endParaRPr lang="en-US" i="1" dirty="0" smtClean="0"/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The </a:t>
            </a:r>
            <a:r>
              <a:rPr lang="en-US" i="1" dirty="0" err="1"/>
              <a:t>cpsr</a:t>
            </a:r>
            <a:r>
              <a:rPr lang="en-US" i="1" dirty="0"/>
              <a:t> is </a:t>
            </a:r>
            <a:r>
              <a:rPr lang="en-US" i="1" dirty="0" smtClean="0"/>
              <a:t>a </a:t>
            </a:r>
            <a:r>
              <a:rPr lang="en-US" sz="3400" b="1" dirty="0" smtClean="0"/>
              <a:t>dedicated </a:t>
            </a:r>
            <a:r>
              <a:rPr lang="en-US" sz="3400" b="1" dirty="0"/>
              <a:t>32-bit register </a:t>
            </a:r>
            <a:r>
              <a:rPr lang="en-US" dirty="0"/>
              <a:t>and resides in the register file.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shaded parts are reserved for </a:t>
            </a:r>
            <a:r>
              <a:rPr lang="en-US" sz="3600" b="1" dirty="0" smtClean="0"/>
              <a:t>future expansion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i="1" dirty="0" err="1"/>
              <a:t>cpsr</a:t>
            </a:r>
            <a:r>
              <a:rPr lang="en-US" i="1" dirty="0"/>
              <a:t> is divided into four fields, each 8 bits wide: </a:t>
            </a:r>
            <a:endParaRPr lang="en-US" i="1" dirty="0" smtClean="0"/>
          </a:p>
          <a:p>
            <a:pPr algn="just">
              <a:buNone/>
            </a:pPr>
            <a:r>
              <a:rPr lang="en-US" i="1" dirty="0"/>
              <a:t>	</a:t>
            </a:r>
            <a:r>
              <a:rPr lang="en-US" i="1" dirty="0" smtClean="0"/>
              <a:t>	-flags</a:t>
            </a:r>
            <a:r>
              <a:rPr lang="en-US" i="1" dirty="0"/>
              <a:t>, </a:t>
            </a:r>
            <a:endParaRPr lang="en-US" i="1" dirty="0" smtClean="0"/>
          </a:p>
          <a:p>
            <a:pPr algn="just">
              <a:buNone/>
            </a:pPr>
            <a:r>
              <a:rPr lang="en-US" i="1" dirty="0"/>
              <a:t>	</a:t>
            </a:r>
            <a:r>
              <a:rPr lang="en-US" i="1" dirty="0" smtClean="0"/>
              <a:t>	- status</a:t>
            </a:r>
            <a:r>
              <a:rPr lang="en-US" i="1" dirty="0"/>
              <a:t>, </a:t>
            </a:r>
            <a:endParaRPr lang="en-US" i="1" dirty="0" smtClean="0"/>
          </a:p>
          <a:p>
            <a:pPr algn="just">
              <a:buNone/>
            </a:pPr>
            <a:r>
              <a:rPr lang="en-US" i="1" dirty="0"/>
              <a:t>	</a:t>
            </a:r>
            <a:r>
              <a:rPr lang="en-US" i="1" dirty="0" smtClean="0"/>
              <a:t>	- extension</a:t>
            </a:r>
            <a:r>
              <a:rPr lang="en-US" i="1" dirty="0"/>
              <a:t>, and </a:t>
            </a:r>
            <a:endParaRPr lang="en-US" i="1" dirty="0" smtClean="0"/>
          </a:p>
          <a:p>
            <a:pPr algn="just">
              <a:buNone/>
            </a:pPr>
            <a:r>
              <a:rPr lang="en-US" i="1" dirty="0"/>
              <a:t>	</a:t>
            </a:r>
            <a:r>
              <a:rPr lang="en-US" i="1" dirty="0" smtClean="0"/>
              <a:t>	- control.</a:t>
            </a:r>
          </a:p>
          <a:p>
            <a:pPr algn="just">
              <a:buNone/>
            </a:pPr>
            <a:endParaRPr lang="en-US" i="1" dirty="0"/>
          </a:p>
          <a:p>
            <a:pPr algn="just"/>
            <a:r>
              <a:rPr lang="en-US" dirty="0"/>
              <a:t>In current designs the </a:t>
            </a:r>
            <a:r>
              <a:rPr lang="en-US" sz="3300" b="1" dirty="0"/>
              <a:t>extension and status fields </a:t>
            </a:r>
            <a:r>
              <a:rPr lang="en-US" dirty="0"/>
              <a:t>are reserved for future use.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305800" cy="6248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 control field contains the </a:t>
            </a:r>
          </a:p>
          <a:p>
            <a:pPr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800" b="1" dirty="0" smtClean="0"/>
              <a:t>- processor mode, </a:t>
            </a:r>
          </a:p>
          <a:p>
            <a:pPr algn="just">
              <a:buNone/>
            </a:pPr>
            <a:r>
              <a:rPr lang="en-US" sz="2800" b="1" dirty="0"/>
              <a:t>	</a:t>
            </a:r>
            <a:r>
              <a:rPr lang="en-US" sz="2800" b="1" dirty="0" smtClean="0"/>
              <a:t>	-state, and</a:t>
            </a:r>
          </a:p>
          <a:p>
            <a:pPr algn="just">
              <a:buNone/>
            </a:pPr>
            <a:r>
              <a:rPr lang="en-US" sz="2800" b="1" dirty="0"/>
              <a:t>	</a:t>
            </a:r>
            <a:r>
              <a:rPr lang="en-US" sz="2800" b="1" dirty="0" smtClean="0"/>
              <a:t>	- interrupt mask bits. 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The flags field contains the </a:t>
            </a:r>
            <a:r>
              <a:rPr lang="en-US" sz="2800" b="1" dirty="0" smtClean="0"/>
              <a:t>condition flags.</a:t>
            </a:r>
            <a:endParaRPr lang="en-US" sz="2400" b="1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Some ARM processor cores have </a:t>
            </a:r>
            <a:r>
              <a:rPr lang="en-US" sz="2800" b="1" dirty="0" smtClean="0"/>
              <a:t>extra bits allocated. </a:t>
            </a:r>
            <a:endParaRPr lang="en-US" sz="2400" b="1" dirty="0" smtClean="0"/>
          </a:p>
          <a:p>
            <a:pPr algn="just"/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		- For example, the </a:t>
            </a:r>
            <a:r>
              <a:rPr lang="en-US" sz="2800" b="1" i="1" dirty="0" smtClean="0"/>
              <a:t>J bit</a:t>
            </a:r>
            <a:r>
              <a:rPr lang="en-US" sz="2400" i="1" dirty="0" smtClean="0"/>
              <a:t>, which can </a:t>
            </a:r>
            <a:r>
              <a:rPr lang="en-US" sz="2400" dirty="0" smtClean="0"/>
              <a:t>be found in the flags field, is only available on </a:t>
            </a:r>
            <a:r>
              <a:rPr lang="en-US" sz="2400" dirty="0" err="1" smtClean="0"/>
              <a:t>Jazelle</a:t>
            </a:r>
            <a:r>
              <a:rPr lang="en-US" sz="2400" dirty="0" smtClean="0"/>
              <a:t>-enabled processors, </a:t>
            </a:r>
            <a:r>
              <a:rPr lang="en-US" sz="2800" b="1" dirty="0" smtClean="0"/>
              <a:t>which execute 8 bit instructions</a:t>
            </a:r>
            <a:endParaRPr lang="en-US" sz="2400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1415</Words>
  <Application>Microsoft Office PowerPoint</Application>
  <PresentationFormat>On-screen Show (4:3)</PresentationFormat>
  <Paragraphs>231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Wingdings</vt:lpstr>
      <vt:lpstr>Office Theme</vt:lpstr>
      <vt:lpstr>Chapter-2</vt:lpstr>
      <vt:lpstr>ARM core dataflow model</vt:lpstr>
      <vt:lpstr>PowerPoint Presentation</vt:lpstr>
      <vt:lpstr>Registers</vt:lpstr>
      <vt:lpstr>PowerPoint Presentation</vt:lpstr>
      <vt:lpstr>PowerPoint Presentation</vt:lpstr>
      <vt:lpstr>Current Program Status Register- CSPR</vt:lpstr>
      <vt:lpstr>PowerPoint Presentation</vt:lpstr>
      <vt:lpstr>PowerPoint Presentation</vt:lpstr>
      <vt:lpstr>Processor Modes</vt:lpstr>
      <vt:lpstr>PowerPoint Presentation</vt:lpstr>
      <vt:lpstr>PowerPoint Presentation</vt:lpstr>
      <vt:lpstr>Banked Registers</vt:lpstr>
      <vt:lpstr>PowerPoint Presentation</vt:lpstr>
      <vt:lpstr>PowerPoint Presentation</vt:lpstr>
      <vt:lpstr>State and Instruction Sets</vt:lpstr>
      <vt:lpstr>PowerPoint Presentation</vt:lpstr>
      <vt:lpstr>Comparison of ARM and Thumb State</vt:lpstr>
      <vt:lpstr>Jazelle instruction set features.</vt:lpstr>
      <vt:lpstr>Interrupt Masks</vt:lpstr>
      <vt:lpstr>Condition Flags</vt:lpstr>
      <vt:lpstr>PowerPoint Presentation</vt:lpstr>
      <vt:lpstr>Conditional Execution</vt:lpstr>
      <vt:lpstr>Condition mnemonics</vt:lpstr>
      <vt:lpstr>Pipeline</vt:lpstr>
      <vt:lpstr>Example</vt:lpstr>
      <vt:lpstr>ARM9 and ARM10 Pipeline</vt:lpstr>
      <vt:lpstr>Pipeline Executing Characteristics</vt:lpstr>
      <vt:lpstr>PowerPoint Presentation</vt:lpstr>
      <vt:lpstr>Exceptions, Interrupts, and the Vector Table</vt:lpstr>
      <vt:lpstr>PowerPoint Presentation</vt:lpstr>
      <vt:lpstr>PowerPoint Presentation</vt:lpstr>
      <vt:lpstr>PowerPoint Presentation</vt:lpstr>
      <vt:lpstr>Core Extensions</vt:lpstr>
      <vt:lpstr>Cache and Tightly Coupled Memory</vt:lpstr>
      <vt:lpstr>PowerPoint Presentation</vt:lpstr>
      <vt:lpstr>PowerPoint Presentation</vt:lpstr>
      <vt:lpstr>Memory Management</vt:lpstr>
      <vt:lpstr>Coprocessors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Chapter-2</dc:title>
  <dc:creator>Harish Kumar B T</dc:creator>
  <cp:lastModifiedBy>user</cp:lastModifiedBy>
  <cp:revision>25</cp:revision>
  <dcterms:created xsi:type="dcterms:W3CDTF">2020-02-27T05:59:51Z</dcterms:created>
  <dcterms:modified xsi:type="dcterms:W3CDTF">2021-05-06T13:56:50Z</dcterms:modified>
</cp:coreProperties>
</file>