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4" r:id="rId47"/>
    <p:sldId id="305" r:id="rId48"/>
    <p:sldId id="306" r:id="rId49"/>
    <p:sldId id="301" r:id="rId50"/>
    <p:sldId id="302" r:id="rId51"/>
    <p:sldId id="303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2" r:id="rId87"/>
    <p:sldId id="341" r:id="rId88"/>
    <p:sldId id="343" r:id="rId89"/>
    <p:sldId id="344" r:id="rId90"/>
    <p:sldId id="345" r:id="rId91"/>
    <p:sldId id="350" r:id="rId92"/>
    <p:sldId id="346" r:id="rId93"/>
    <p:sldId id="347" r:id="rId94"/>
    <p:sldId id="348" r:id="rId95"/>
    <p:sldId id="349" r:id="rId96"/>
    <p:sldId id="351" r:id="rId97"/>
    <p:sldId id="352" r:id="rId98"/>
    <p:sldId id="353" r:id="rId99"/>
    <p:sldId id="354" r:id="rId100"/>
    <p:sldId id="355" r:id="rId101"/>
    <p:sldId id="356" r:id="rId102"/>
    <p:sldId id="365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62000" y="6398684"/>
            <a:ext cx="7090438" cy="459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Harish Kumar B T, Dept. of CSE, BIT, Bangalore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b="1" dirty="0" smtClean="0"/>
              <a:t>Introduction to the ARM</a:t>
            </a:r>
          </a:p>
          <a:p>
            <a:r>
              <a:rPr lang="en-US" b="1" dirty="0" smtClean="0"/>
              <a:t>Instruction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AREA MOV2, CODE, READONLY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R0,#0</a:t>
            </a:r>
          </a:p>
          <a:p>
            <a:pPr>
              <a:buNone/>
            </a:pPr>
            <a:r>
              <a:rPr lang="en-US" dirty="0" smtClean="0"/>
              <a:t>	MOV R1,#6</a:t>
            </a:r>
          </a:p>
          <a:p>
            <a:pPr>
              <a:buNone/>
            </a:pPr>
            <a:r>
              <a:rPr lang="en-US" dirty="0" smtClean="0"/>
              <a:t>	MOVS R2,R0 ; Z </a:t>
            </a:r>
          </a:p>
          <a:p>
            <a:pPr>
              <a:buNone/>
            </a:pPr>
            <a:r>
              <a:rPr lang="en-US" dirty="0" smtClean="0"/>
              <a:t>	MOVS R3,R1 ; z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Interrupt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software interrupt instruction - (SWI) </a:t>
            </a:r>
          </a:p>
          <a:p>
            <a:pPr algn="just"/>
            <a:r>
              <a:rPr lang="en-US" dirty="0" smtClean="0"/>
              <a:t>This causes a software interrupt exception, </a:t>
            </a:r>
          </a:p>
          <a:p>
            <a:pPr algn="just"/>
            <a:r>
              <a:rPr lang="en-US" dirty="0" smtClean="0"/>
              <a:t>Provides a mechanism for applications to call operating system routines.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038600"/>
            <a:ext cx="752592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When the processor executes an SWI instruction, it sets the program counter </a:t>
            </a:r>
            <a:r>
              <a:rPr lang="en-US" i="1" dirty="0" smtClean="0"/>
              <a:t>pc to the </a:t>
            </a:r>
            <a:r>
              <a:rPr lang="en-US" dirty="0" smtClean="0"/>
              <a:t>offset 0x8 in the vector table. </a:t>
            </a:r>
          </a:p>
          <a:p>
            <a:pPr algn="just"/>
            <a:r>
              <a:rPr lang="en-US" dirty="0" smtClean="0"/>
              <a:t>The processor mode changes to </a:t>
            </a:r>
            <a:r>
              <a:rPr lang="en-US" i="1" dirty="0" smtClean="0"/>
              <a:t>SVC, This </a:t>
            </a:r>
            <a:r>
              <a:rPr lang="en-US" dirty="0" smtClean="0"/>
              <a:t>allows an operating system routine to be called in a privileged mode.</a:t>
            </a:r>
          </a:p>
          <a:p>
            <a:pPr algn="just"/>
            <a:r>
              <a:rPr lang="en-US" dirty="0" smtClean="0"/>
              <a:t>Each SWI instruction has an associated SWI number, which is used to represent a particular function call or feature.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AREA </a:t>
            </a:r>
            <a:r>
              <a:rPr lang="en-US" dirty="0" err="1" smtClean="0"/>
              <a:t>HelloW,CODE,READONLY</a:t>
            </a:r>
            <a:r>
              <a:rPr lang="en-US" dirty="0" smtClean="0"/>
              <a:t>; declare area</a:t>
            </a:r>
          </a:p>
          <a:p>
            <a:pPr>
              <a:buNone/>
            </a:pPr>
            <a:r>
              <a:rPr lang="en-US" dirty="0" err="1" smtClean="0"/>
              <a:t>SWIWrite</a:t>
            </a:r>
            <a:r>
              <a:rPr lang="en-US" dirty="0" smtClean="0"/>
              <a:t> EQU 0x00 		; Angel SWI number</a:t>
            </a:r>
          </a:p>
          <a:p>
            <a:pPr>
              <a:buNone/>
            </a:pPr>
            <a:r>
              <a:rPr lang="en-US" dirty="0" smtClean="0"/>
              <a:t>ENTRY 				; code entry point</a:t>
            </a:r>
          </a:p>
          <a:p>
            <a:pPr>
              <a:buNone/>
            </a:pPr>
            <a:r>
              <a:rPr lang="en-US" dirty="0" smtClean="0"/>
              <a:t>START ADR r1, TEXT-1 		; r1 -&gt; “Hello World” -1</a:t>
            </a:r>
          </a:p>
          <a:p>
            <a:pPr>
              <a:buNone/>
            </a:pPr>
            <a:r>
              <a:rPr lang="en-US" dirty="0" smtClean="0"/>
              <a:t>LOOP MOV r0, #0x1		; Angel write char in [r1]</a:t>
            </a:r>
          </a:p>
          <a:p>
            <a:pPr>
              <a:buNone/>
            </a:pPr>
            <a:r>
              <a:rPr lang="en-US" dirty="0" smtClean="0"/>
              <a:t>	LDRB r2, [r1,#1]! 		; get the next byte</a:t>
            </a:r>
          </a:p>
          <a:p>
            <a:pPr>
              <a:buNone/>
            </a:pPr>
            <a:r>
              <a:rPr lang="en-US" dirty="0" smtClean="0"/>
              <a:t>	CMP r2, #0 			; check for text end</a:t>
            </a:r>
          </a:p>
          <a:p>
            <a:pPr>
              <a:buNone/>
            </a:pPr>
            <a:r>
              <a:rPr lang="en-US" dirty="0" smtClean="0"/>
              <a:t>	SWINE </a:t>
            </a:r>
            <a:r>
              <a:rPr lang="en-US" dirty="0" err="1" smtClean="0"/>
              <a:t>SWIWrite</a:t>
            </a:r>
            <a:r>
              <a:rPr lang="en-US" dirty="0" smtClean="0"/>
              <a:t>		 ; if not end print ..</a:t>
            </a:r>
          </a:p>
          <a:p>
            <a:pPr>
              <a:buNone/>
            </a:pPr>
            <a:r>
              <a:rPr lang="en-US" dirty="0" smtClean="0"/>
              <a:t>	BNE LOOP			 ; .. and loop back</a:t>
            </a:r>
          </a:p>
          <a:p>
            <a:pPr>
              <a:buNone/>
            </a:pPr>
            <a:r>
              <a:rPr lang="en-US" dirty="0" smtClean="0"/>
              <a:t>	MOV r0, #0x18 		; Angel exception call</a:t>
            </a:r>
          </a:p>
          <a:p>
            <a:pPr>
              <a:buNone/>
            </a:pPr>
            <a:r>
              <a:rPr lang="en-US" dirty="0" smtClean="0"/>
              <a:t>	LDR r1, =0x20026		 ; Exit reason</a:t>
            </a:r>
          </a:p>
          <a:p>
            <a:pPr>
              <a:buNone/>
            </a:pPr>
            <a:r>
              <a:rPr lang="en-US" dirty="0" smtClean="0"/>
              <a:t>	SWI &amp;11 			; end of execution</a:t>
            </a:r>
          </a:p>
          <a:p>
            <a:pPr>
              <a:buNone/>
            </a:pPr>
            <a:r>
              <a:rPr lang="en-US" dirty="0" smtClean="0"/>
              <a:t>TEXT = "Hello World",0xA,0xD,0</a:t>
            </a:r>
          </a:p>
          <a:p>
            <a:pPr>
              <a:buNone/>
            </a:pPr>
            <a:r>
              <a:rPr lang="en-US" dirty="0" smtClean="0"/>
              <a:t>	END 				; end of program source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Program Status Register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ARM instruction set provides two instructions to directly control a program status register (</a:t>
            </a:r>
            <a:r>
              <a:rPr lang="en-US" i="1" dirty="0" err="1" smtClean="0"/>
              <a:t>psr</a:t>
            </a:r>
            <a:r>
              <a:rPr lang="en-US" i="1" dirty="0" smtClean="0"/>
              <a:t>). </a:t>
            </a:r>
          </a:p>
          <a:p>
            <a:pPr algn="just"/>
            <a:r>
              <a:rPr lang="en-US" i="1" dirty="0" smtClean="0"/>
              <a:t>The MRS instruction </a:t>
            </a:r>
            <a:r>
              <a:rPr lang="en-US" b="1" i="1" dirty="0" smtClean="0"/>
              <a:t>transfers the contents of either the </a:t>
            </a:r>
            <a:r>
              <a:rPr lang="en-US" b="1" i="1" dirty="0" err="1" smtClean="0"/>
              <a:t>cpsr</a:t>
            </a:r>
            <a:r>
              <a:rPr lang="en-US" b="1" i="1" dirty="0" smtClean="0"/>
              <a:t> or </a:t>
            </a:r>
            <a:r>
              <a:rPr lang="en-US" b="1" i="1" dirty="0" err="1" smtClean="0"/>
              <a:t>spsr</a:t>
            </a:r>
            <a:r>
              <a:rPr lang="en-US" b="1" i="1" dirty="0" smtClean="0"/>
              <a:t> into </a:t>
            </a:r>
            <a:r>
              <a:rPr lang="en-US" b="1" dirty="0" smtClean="0"/>
              <a:t>a register</a:t>
            </a:r>
            <a:r>
              <a:rPr lang="en-US" dirty="0" smtClean="0"/>
              <a:t>; in the reverse direction</a:t>
            </a:r>
          </a:p>
          <a:p>
            <a:pPr algn="just"/>
            <a:r>
              <a:rPr lang="en-US" dirty="0" smtClean="0"/>
              <a:t>The MSR </a:t>
            </a:r>
            <a:r>
              <a:rPr lang="en-US" b="1" dirty="0" smtClean="0"/>
              <a:t>instruction transfers the contents of a register into the </a:t>
            </a:r>
            <a:r>
              <a:rPr lang="en-US" b="1" i="1" dirty="0" err="1" smtClean="0"/>
              <a:t>cpsr</a:t>
            </a:r>
            <a:r>
              <a:rPr lang="en-US" b="1" i="1" dirty="0" smtClean="0"/>
              <a:t> or </a:t>
            </a:r>
            <a:r>
              <a:rPr lang="en-US" b="1" i="1" dirty="0" err="1" smtClean="0"/>
              <a:t>spsr</a:t>
            </a:r>
            <a:r>
              <a:rPr lang="en-US" i="1" dirty="0" smtClean="0"/>
              <a:t>. </a:t>
            </a:r>
          </a:p>
          <a:p>
            <a:pPr algn="just"/>
            <a:r>
              <a:rPr lang="en-US" i="1" dirty="0" smtClean="0"/>
              <a:t>Together these instructions are used to read and write the </a:t>
            </a:r>
            <a:r>
              <a:rPr lang="en-US" i="1" dirty="0" err="1" smtClean="0"/>
              <a:t>cpsr</a:t>
            </a:r>
            <a:r>
              <a:rPr lang="en-US" i="1" dirty="0" smtClean="0"/>
              <a:t> and </a:t>
            </a:r>
            <a:r>
              <a:rPr lang="en-US" i="1" dirty="0" err="1" smtClean="0"/>
              <a:t>spsr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MRS, MSR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In syntax the label called fields</a:t>
            </a:r>
            <a:r>
              <a:rPr lang="en-US" i="1" dirty="0" smtClean="0"/>
              <a:t> can be any combination of control </a:t>
            </a:r>
            <a:r>
              <a:rPr lang="en-US" dirty="0" smtClean="0"/>
              <a:t>(</a:t>
            </a:r>
            <a:r>
              <a:rPr lang="en-US" i="1" dirty="0" smtClean="0"/>
              <a:t>c), extension (x), status (s), and flags (f ).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24200"/>
            <a:ext cx="683771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396" y="1600200"/>
            <a:ext cx="878600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14400"/>
            <a:ext cx="4495800" cy="20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3048000"/>
            <a:ext cx="8991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b="1" dirty="0" smtClean="0"/>
              <a:t>The MSR first copies the </a:t>
            </a:r>
            <a:r>
              <a:rPr lang="en-US" sz="2000" b="1" i="1" dirty="0" err="1" smtClean="0"/>
              <a:t>cpsr</a:t>
            </a:r>
            <a:r>
              <a:rPr lang="en-US" sz="2000" b="1" i="1" dirty="0" smtClean="0"/>
              <a:t> into register r1. </a:t>
            </a:r>
          </a:p>
          <a:p>
            <a:pPr algn="just">
              <a:buFont typeface="Arial" pitchFamily="34" charset="0"/>
              <a:buChar char="•"/>
            </a:pPr>
            <a:endParaRPr lang="en-US" sz="2000" b="1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b="1" i="1" dirty="0" smtClean="0"/>
              <a:t>The BIC instruction clears bit 7 of r1.</a:t>
            </a:r>
          </a:p>
          <a:p>
            <a:pPr algn="just">
              <a:buFont typeface="Arial" pitchFamily="34" charset="0"/>
              <a:buChar char="•"/>
            </a:pPr>
            <a:endParaRPr lang="en-US" sz="2000" b="1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b="1" i="1" dirty="0" smtClean="0"/>
              <a:t> Register r1 is then copied back into the </a:t>
            </a:r>
            <a:r>
              <a:rPr lang="en-US" sz="2000" b="1" i="1" dirty="0" err="1" smtClean="0"/>
              <a:t>cpsr</a:t>
            </a:r>
            <a:r>
              <a:rPr lang="en-US" sz="2000" b="1" i="1" dirty="0" smtClean="0"/>
              <a:t>, which enables IRQ interrupts. </a:t>
            </a:r>
          </a:p>
          <a:p>
            <a:pPr algn="just">
              <a:buFont typeface="Arial" pitchFamily="34" charset="0"/>
              <a:buChar char="•"/>
            </a:pPr>
            <a:endParaRPr lang="en-US" sz="2000" b="1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b="1" dirty="0" smtClean="0"/>
              <a:t>This code preserves all the other settings in the </a:t>
            </a:r>
            <a:r>
              <a:rPr lang="en-US" sz="2000" b="1" i="1" dirty="0" err="1" smtClean="0"/>
              <a:t>cpsr</a:t>
            </a:r>
            <a:r>
              <a:rPr lang="en-US" sz="2000" b="1" i="1" dirty="0" smtClean="0"/>
              <a:t> and only modifies the I bit </a:t>
            </a:r>
            <a:r>
              <a:rPr lang="en-US" sz="2000" b="1" dirty="0" smtClean="0"/>
              <a:t>in the control field.</a:t>
            </a:r>
          </a:p>
          <a:p>
            <a:pPr algn="just"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This example is in </a:t>
            </a:r>
            <a:r>
              <a:rPr lang="en-US" sz="2000" b="1" i="1" dirty="0" smtClean="0"/>
              <a:t>SVC mode. In user mode you can read all </a:t>
            </a:r>
            <a:r>
              <a:rPr lang="en-US" sz="2000" b="1" i="1" dirty="0" err="1" smtClean="0"/>
              <a:t>cpsr</a:t>
            </a:r>
            <a:r>
              <a:rPr lang="en-US" sz="2000" b="1" i="1" dirty="0" smtClean="0"/>
              <a:t> bits, but you can only </a:t>
            </a:r>
            <a:r>
              <a:rPr lang="en-US" sz="2000" b="1" dirty="0" smtClean="0"/>
              <a:t>update the condition flag field </a:t>
            </a:r>
            <a:r>
              <a:rPr lang="en-US" sz="2000" b="1" i="1" dirty="0" smtClean="0"/>
              <a:t>f.</a:t>
            </a:r>
            <a:endParaRPr lang="en-US" sz="2000" b="1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Coprocessor instructions are used to </a:t>
            </a:r>
            <a:r>
              <a:rPr lang="en-US" sz="2400" b="1" dirty="0" smtClean="0"/>
              <a:t>extend the instruction set.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coprocessor provides </a:t>
            </a:r>
            <a:r>
              <a:rPr lang="en-US" sz="2400" b="1" dirty="0" smtClean="0"/>
              <a:t>additional computation capability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coprocessor instructions include </a:t>
            </a:r>
          </a:p>
          <a:p>
            <a:pPr algn="just">
              <a:buNone/>
            </a:pPr>
            <a:r>
              <a:rPr lang="en-US" sz="2400" dirty="0" smtClean="0"/>
              <a:t>		- data processing, </a:t>
            </a:r>
          </a:p>
          <a:p>
            <a:pPr algn="just">
              <a:buNone/>
            </a:pPr>
            <a:r>
              <a:rPr lang="en-US" sz="2400" dirty="0" smtClean="0"/>
              <a:t>		- register transfer, and </a:t>
            </a:r>
          </a:p>
          <a:p>
            <a:pPr algn="just">
              <a:buNone/>
            </a:pPr>
            <a:r>
              <a:rPr lang="en-US" sz="2400" dirty="0" smtClean="0"/>
              <a:t>		- memory transfer instructions.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We discuss only a </a:t>
            </a:r>
            <a:r>
              <a:rPr lang="en-US" sz="2400" b="1" dirty="0" smtClean="0"/>
              <a:t>short overview </a:t>
            </a:r>
            <a:r>
              <a:rPr lang="en-US" sz="2400" dirty="0" smtClean="0"/>
              <a:t>since these instructions are coprocessor specific.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Note that these instructions are only used by </a:t>
            </a:r>
            <a:r>
              <a:rPr lang="en-US" sz="2400" b="1" dirty="0" smtClean="0"/>
              <a:t>cores with a coprocessor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Co-processor Instruction Syntax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50770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438400"/>
            <a:ext cx="771969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41148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i="1" dirty="0" smtClean="0"/>
              <a:t>cp field represents the coprocessor </a:t>
            </a:r>
            <a:r>
              <a:rPr lang="en-US" b="1" dirty="0" smtClean="0"/>
              <a:t>number </a:t>
            </a:r>
            <a:r>
              <a:rPr lang="en-US" b="1" dirty="0" smtClean="0">
                <a:solidFill>
                  <a:srgbClr val="FF0000"/>
                </a:solidFill>
              </a:rPr>
              <a:t>between </a:t>
            </a:r>
            <a:r>
              <a:rPr lang="en-US" b="1" i="1" dirty="0" smtClean="0">
                <a:solidFill>
                  <a:srgbClr val="FF0000"/>
                </a:solidFill>
              </a:rPr>
              <a:t>p0 and p15. </a:t>
            </a:r>
          </a:p>
          <a:p>
            <a:pPr algn="just">
              <a:buFont typeface="Arial" pitchFamily="34" charset="0"/>
              <a:buChar char="•"/>
            </a:pPr>
            <a:endParaRPr lang="en-US" b="1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/>
              <a:t>The </a:t>
            </a:r>
            <a:r>
              <a:rPr lang="en-US" b="1" i="1" dirty="0" err="1" smtClean="0"/>
              <a:t>opcode</a:t>
            </a:r>
            <a:r>
              <a:rPr lang="en-US" b="1" i="1" dirty="0" smtClean="0"/>
              <a:t> fields describe the </a:t>
            </a:r>
            <a:r>
              <a:rPr lang="en-US" b="1" i="1" dirty="0" smtClean="0">
                <a:solidFill>
                  <a:srgbClr val="FF0000"/>
                </a:solidFill>
              </a:rPr>
              <a:t>operation to take place on </a:t>
            </a:r>
            <a:r>
              <a:rPr lang="en-US" b="1" dirty="0" smtClean="0">
                <a:solidFill>
                  <a:srgbClr val="FF0000"/>
                </a:solidFill>
              </a:rPr>
              <a:t>the coprocessor. </a:t>
            </a:r>
          </a:p>
          <a:p>
            <a:pPr algn="just">
              <a:buFont typeface="Arial" pitchFamily="34" charset="0"/>
              <a:buChar char="•"/>
            </a:pPr>
            <a:endParaRPr lang="en-US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i="1" dirty="0" err="1" smtClean="0"/>
              <a:t>Cn</a:t>
            </a:r>
            <a:r>
              <a:rPr lang="en-US" b="1" i="1" dirty="0" smtClean="0"/>
              <a:t>, Cm, and </a:t>
            </a:r>
            <a:r>
              <a:rPr lang="en-US" b="1" i="1" dirty="0" err="1" smtClean="0"/>
              <a:t>Cd</a:t>
            </a:r>
            <a:r>
              <a:rPr lang="en-US" b="1" i="1" dirty="0" smtClean="0"/>
              <a:t> fields describe registers within the coprocessor.</a:t>
            </a:r>
          </a:p>
          <a:p>
            <a:pPr algn="just">
              <a:buFont typeface="Arial" pitchFamily="34" charset="0"/>
              <a:buChar char="•"/>
            </a:pPr>
            <a:endParaRPr lang="en-US" b="1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Coprocessor 15 (CP15) is reserved </a:t>
            </a:r>
            <a:r>
              <a:rPr lang="en-US" b="1" dirty="0" smtClean="0"/>
              <a:t>for system control purposes, such as memory management, write buffer control, cache control, and identification registers.</a:t>
            </a:r>
            <a:endParaRPr lang="en-US" b="1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Transferring the contents of CP15 coprocessor register c0 to register r10.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76600"/>
            <a:ext cx="702069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48006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CP15 </a:t>
            </a:r>
            <a:r>
              <a:rPr lang="en-US" i="1" dirty="0" smtClean="0"/>
              <a:t>register-0 contains the processor identification number. This register is copied </a:t>
            </a:r>
            <a:r>
              <a:rPr lang="en-US" dirty="0" smtClean="0"/>
              <a:t>into the general-purpose register </a:t>
            </a:r>
            <a:r>
              <a:rPr lang="en-US" i="1" dirty="0" smtClean="0"/>
              <a:t>r10.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Barrel Shifter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371600"/>
            <a:ext cx="4114800" cy="511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dirty="0" smtClean="0"/>
              <a:t>In ARM there is no </a:t>
            </a:r>
            <a:r>
              <a:rPr lang="en-US" b="1" dirty="0" smtClean="0"/>
              <a:t>ARM instruction to move a 32-bit constant into a register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To aid programming there are two pseudo instructions to move a 32-bit value into a register.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114800"/>
            <a:ext cx="652259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 smtClean="0"/>
              <a:t>In MOV instruction </a:t>
            </a:r>
            <a:r>
              <a:rPr lang="en-US" sz="2400" i="1" dirty="0" smtClean="0"/>
              <a:t>N is a simple register/</a:t>
            </a:r>
            <a:r>
              <a:rPr lang="en-US" sz="2400" dirty="0" smtClean="0"/>
              <a:t>immediate value.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can also be a register </a:t>
            </a:r>
            <a:r>
              <a:rPr lang="en-US" sz="2400" i="1" dirty="0" err="1" smtClean="0"/>
              <a:t>Rm</a:t>
            </a:r>
            <a:r>
              <a:rPr lang="en-US" sz="2400" i="1" dirty="0" smtClean="0"/>
              <a:t> that has been </a:t>
            </a:r>
            <a:r>
              <a:rPr lang="en-US" sz="2400" dirty="0" smtClean="0"/>
              <a:t>preprocessed by the barrel shifter prior to being used by a data processing instruction.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Majority of the data processing instructions are processed within the arithmetic logic unit (ALU).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A unique and powerful feature of the ARM processor </a:t>
            </a:r>
            <a:r>
              <a:rPr lang="en-US" sz="2400" dirty="0" smtClean="0"/>
              <a:t>is the ability to shift the 32-bit binary pattern in one of the source registers left or right by a specific number of positions before it enters the ALU.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This shift increases the power and flexibility of many data processing operations.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There are data processing instructions that do not use the barrel shift, for example,</a:t>
            </a:r>
          </a:p>
          <a:p>
            <a:pPr algn="just">
              <a:buNone/>
            </a:pPr>
            <a:r>
              <a:rPr lang="en-US" sz="2400" dirty="0" smtClean="0"/>
              <a:t>		-- the MUL (multiply), </a:t>
            </a:r>
          </a:p>
          <a:p>
            <a:pPr algn="just">
              <a:buNone/>
            </a:pPr>
            <a:r>
              <a:rPr lang="en-US" sz="2400" dirty="0" smtClean="0"/>
              <a:t>		-- CLZ (count leading zeros), and </a:t>
            </a:r>
          </a:p>
          <a:p>
            <a:pPr algn="just">
              <a:buNone/>
            </a:pPr>
            <a:r>
              <a:rPr lang="en-US" sz="2400" dirty="0" smtClean="0"/>
              <a:t>		-- QADD (signed saturated 32-bit add)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752600"/>
            <a:ext cx="2438400" cy="108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00400"/>
            <a:ext cx="6477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Barrel shifter operations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019800" cy="339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4800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Note: </a:t>
            </a:r>
            <a:r>
              <a:rPr lang="en-US" b="1" i="1" dirty="0" smtClean="0"/>
              <a:t>x represents the register being shifted and y represents the shift amount.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705198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Barrel Shifter - Left Shift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Shifts left by the specified </a:t>
            </a:r>
            <a:r>
              <a:rPr lang="en-US" altLang="zh-TW" dirty="0" smtClean="0">
                <a:ea typeface="新細明體" pitchFamily="18" charset="-120"/>
              </a:rPr>
              <a:t>amount</a:t>
            </a:r>
          </a:p>
          <a:p>
            <a:r>
              <a:rPr lang="en-US" altLang="zh-TW" dirty="0" smtClean="0">
                <a:ea typeface="新細明體" pitchFamily="18" charset="-120"/>
              </a:rPr>
              <a:t> Multiplies </a:t>
            </a:r>
            <a:r>
              <a:rPr lang="en-US" altLang="zh-TW" dirty="0">
                <a:ea typeface="新細明體" pitchFamily="18" charset="-120"/>
              </a:rPr>
              <a:t>by powers of </a:t>
            </a:r>
            <a:r>
              <a:rPr lang="en-US" altLang="zh-TW" dirty="0" smtClean="0">
                <a:ea typeface="新細明體" pitchFamily="18" charset="-120"/>
              </a:rPr>
              <a:t>two</a:t>
            </a:r>
          </a:p>
          <a:p>
            <a:r>
              <a:rPr lang="en-US" altLang="zh-TW" dirty="0" smtClean="0">
                <a:ea typeface="新細明體" pitchFamily="18" charset="-120"/>
              </a:rPr>
              <a:t>e.g</a:t>
            </a:r>
            <a:r>
              <a:rPr lang="en-US" altLang="zh-TW" dirty="0">
                <a:ea typeface="新細明體" pitchFamily="18" charset="-120"/>
              </a:rPr>
              <a:t>. 	</a:t>
            </a:r>
          </a:p>
          <a:p>
            <a:pPr lvl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		LSL #5 = multiply by 32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zh-TW" dirty="0">
              <a:ea typeface="新細明體" pitchFamily="18" charset="-120"/>
            </a:endParaRPr>
          </a:p>
          <a:p>
            <a:pPr>
              <a:buFont typeface="Times New Roman" panose="02020603050405020304" pitchFamily="18" charset="0"/>
              <a:buNone/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331180" y="4528900"/>
            <a:ext cx="3058212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552" tIns="26938" rIns="66552" bIns="2693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zh-TW" sz="1897" dirty="0">
                <a:ea typeface="新細明體" pitchFamily="18" charset="-120"/>
              </a:rPr>
              <a:t>Logical Shift Left (LSL)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57600" y="5257800"/>
            <a:ext cx="2845880" cy="7669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074" tIns="47537" rIns="95074" bIns="47537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TW" sz="2496">
                <a:ea typeface="新細明體" pitchFamily="18" charset="-120"/>
              </a:rPr>
              <a:t>Destination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7492" y="5273646"/>
            <a:ext cx="736824" cy="7685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074" tIns="47537" rIns="95074" bIns="47537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TW" sz="1897">
                <a:ea typeface="新細明體" pitchFamily="18" charset="-120"/>
              </a:rPr>
              <a:t>CF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2440654" y="5631758"/>
            <a:ext cx="121060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6509818" y="5631758"/>
            <a:ext cx="75266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432036" y="5482808"/>
            <a:ext cx="326409" cy="38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074" tIns="47537" rIns="95074" bIns="47537">
            <a:spAutoFit/>
          </a:bodyPr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sz="1897"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833" indent="-99833" algn="just" defTabSz="949201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altLang="zh-TW" u="sng" dirty="0" smtClean="0">
                <a:ea typeface="新細明體" pitchFamily="18" charset="-120"/>
              </a:rPr>
              <a:t>Logical Shift Right </a:t>
            </a:r>
            <a:endParaRPr lang="en-US" altLang="zh-TW" dirty="0" smtClean="0">
              <a:ea typeface="新細明體" pitchFamily="18" charset="-120"/>
            </a:endParaRPr>
          </a:p>
          <a:p>
            <a:pPr marL="99833" indent="-99833" algn="just" defTabSz="949201">
              <a:buFont typeface="Times New Roman" panose="02020603050405020304" pitchFamily="18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Shifts right by the specified amount (divides by powers of two)</a:t>
            </a:r>
          </a:p>
          <a:p>
            <a:pPr marL="99833" indent="-99833" algn="just" defTabSz="949201">
              <a:buFont typeface="Times New Roman" panose="02020603050405020304" pitchFamily="18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 e.g. </a:t>
            </a:r>
          </a:p>
          <a:p>
            <a:pPr marL="99833" indent="-99833" algn="just" defTabSz="949201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altLang="zh-TW" dirty="0" smtClean="0">
                <a:ea typeface="新細明體" pitchFamily="18" charset="-120"/>
              </a:rPr>
              <a:t>	LSR #5 = divide by 32</a:t>
            </a:r>
          </a:p>
          <a:p>
            <a:pPr algn="just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Barrel Shifter - Right Shifts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008105" y="5583797"/>
            <a:ext cx="2032997" cy="5767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074" tIns="47537" rIns="95074" bIns="47537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TW" sz="2496">
                <a:ea typeface="新細明體" pitchFamily="18" charset="-120"/>
              </a:rPr>
              <a:t>Destination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918951" y="5596474"/>
            <a:ext cx="526076" cy="5767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074" tIns="47537" rIns="95074" bIns="47537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TW" sz="1897">
                <a:ea typeface="新細明體" pitchFamily="18" charset="-120"/>
              </a:rPr>
              <a:t>CF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047441" y="5865850"/>
            <a:ext cx="865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2463014" y="5865850"/>
            <a:ext cx="5387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895600" y="5029200"/>
            <a:ext cx="3056628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552" tIns="26938" rIns="66552" bIns="2693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zh-TW" sz="1897" dirty="0">
                <a:ea typeface="新細明體" pitchFamily="18" charset="-120"/>
              </a:rPr>
              <a:t>Logical Shift Right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1967045" y="5723239"/>
            <a:ext cx="488046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552" tIns="26938" rIns="66552" bIns="2693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zh-TW" altLang="en-US" sz="1897">
                <a:ea typeface="新細明體" pitchFamily="18" charset="-120"/>
              </a:rPr>
              <a:t>...0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Arithmetic Shift Right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marL="99833" indent="-99833" algn="just" defTabSz="949201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altLang="zh-TW" u="sng" dirty="0" smtClean="0">
                <a:ea typeface="新細明體" pitchFamily="18" charset="-120"/>
              </a:rPr>
              <a:t>Arithmetic Shift Right</a:t>
            </a:r>
            <a:r>
              <a:rPr lang="en-US" altLang="zh-TW" dirty="0" smtClean="0">
                <a:ea typeface="新細明體" pitchFamily="18" charset="-120"/>
              </a:rPr>
              <a:t>  </a:t>
            </a:r>
          </a:p>
          <a:p>
            <a:pPr marL="99833" indent="-99833" algn="just" defTabSz="949201">
              <a:buFont typeface="Times New Roman" panose="02020603050405020304" pitchFamily="18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Shifts right (divides by powers of two) and preserves the sign bit, for 2's complement operations. </a:t>
            </a:r>
          </a:p>
          <a:p>
            <a:pPr marL="99833" indent="-99833" algn="just" defTabSz="949201">
              <a:buFont typeface="Times New Roman" panose="02020603050405020304" pitchFamily="18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e.g. </a:t>
            </a:r>
          </a:p>
          <a:p>
            <a:pPr marL="99833" indent="-99833" algn="just" defTabSz="949201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altLang="zh-TW" dirty="0" smtClean="0">
                <a:ea typeface="新細明體" pitchFamily="18" charset="-120"/>
              </a:rPr>
              <a:t>	ASR #5 = divide by 32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30600" y="5569115"/>
            <a:ext cx="2032997" cy="5767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074" tIns="47537" rIns="95074" bIns="47537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TW" sz="2496">
                <a:ea typeface="新細明體" pitchFamily="18" charset="-120"/>
              </a:rPr>
              <a:t>Destination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741446" y="5583375"/>
            <a:ext cx="526076" cy="5767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074" tIns="47537" rIns="95074" bIns="47537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TW" sz="1897">
                <a:ea typeface="新細明體" pitchFamily="18" charset="-120"/>
              </a:rPr>
              <a:t>CF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5869936" y="5851168"/>
            <a:ext cx="865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3285509" y="5261709"/>
            <a:ext cx="61798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285509" y="5253786"/>
            <a:ext cx="0" cy="5973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285509" y="5851168"/>
            <a:ext cx="5387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3903490" y="5261710"/>
            <a:ext cx="0" cy="2487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3810000" y="4800600"/>
            <a:ext cx="2689008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552" tIns="26938" rIns="66552" bIns="2693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zh-TW" sz="1897">
                <a:ea typeface="新細明體" pitchFamily="18" charset="-120"/>
              </a:rPr>
              <a:t>Arithmetic Shift Right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993809" y="5562777"/>
            <a:ext cx="0" cy="5894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353785" y="6244140"/>
            <a:ext cx="3227760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552" tIns="26938" rIns="66552" bIns="2693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zh-TW" sz="1897">
                <a:ea typeface="新細明體" pitchFamily="18" charset="-120"/>
              </a:rPr>
              <a:t>Sign bit shifted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Barrel Shifter - Rotations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429000"/>
          </a:xfrm>
        </p:spPr>
        <p:txBody>
          <a:bodyPr/>
          <a:lstStyle/>
          <a:p>
            <a:pPr marL="118849" indent="-118849" algn="just" defTabSz="949201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altLang="zh-TW" u="sng" dirty="0" smtClean="0">
                <a:ea typeface="新細明體" pitchFamily="18" charset="-120"/>
              </a:rPr>
              <a:t>Rotate Right (ROR)</a:t>
            </a:r>
            <a:endParaRPr lang="en-US" altLang="zh-TW" dirty="0" smtClean="0">
              <a:ea typeface="新細明體" pitchFamily="18" charset="-120"/>
            </a:endParaRPr>
          </a:p>
          <a:p>
            <a:pPr marL="118849" indent="-118849" algn="just" defTabSz="949201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altLang="zh-TW" dirty="0" smtClean="0">
                <a:ea typeface="新細明體" pitchFamily="18" charset="-120"/>
              </a:rPr>
              <a:t>•Similar to an ASR but the bits wrap around as they leave the LSB and appear as the MSB.</a:t>
            </a:r>
          </a:p>
          <a:p>
            <a:pPr marL="118849" indent="-118849" algn="just" defTabSz="949201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altLang="zh-TW" dirty="0" smtClean="0">
                <a:ea typeface="新細明體" pitchFamily="18" charset="-120"/>
              </a:rPr>
              <a:t>	e.g. ROR #5</a:t>
            </a:r>
          </a:p>
          <a:p>
            <a:pPr marL="118849" indent="-118849" algn="just" defTabSz="949201">
              <a:lnSpc>
                <a:spcPct val="88000"/>
              </a:lnSpc>
              <a:spcBef>
                <a:spcPct val="43000"/>
              </a:spcBef>
              <a:buFontTx/>
              <a:buChar char="•"/>
            </a:pPr>
            <a:r>
              <a:rPr lang="en-US" altLang="zh-TW" dirty="0" smtClean="0">
                <a:ea typeface="新細明體" pitchFamily="18" charset="-120"/>
              </a:rPr>
              <a:t>Note the last bit rotated is also used as the Carry Out.</a:t>
            </a:r>
          </a:p>
          <a:p>
            <a:pPr algn="just"/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730947" y="5650350"/>
            <a:ext cx="2031413" cy="5767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074" tIns="47537" rIns="95074" bIns="47537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TW" sz="2496">
                <a:ea typeface="新細明體" pitchFamily="18" charset="-120"/>
              </a:rPr>
              <a:t>Destination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640209" y="5663027"/>
            <a:ext cx="526076" cy="5783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074" tIns="47537" rIns="95074" bIns="47537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TW" sz="1897">
                <a:ea typeface="新細明體" pitchFamily="18" charset="-120"/>
              </a:rPr>
              <a:t>CF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4768698" y="5932402"/>
            <a:ext cx="865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5123640" y="5342944"/>
            <a:ext cx="0" cy="5894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2179518" y="5342944"/>
            <a:ext cx="29441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185856" y="5342944"/>
            <a:ext cx="0" cy="5894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185856" y="5932402"/>
            <a:ext cx="5387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797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971800" y="5029200"/>
            <a:ext cx="2034582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552" tIns="26938" rIns="66552" bIns="2693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zh-TW" sz="1897">
                <a:ea typeface="新細明體" pitchFamily="18" charset="-120"/>
              </a:rPr>
              <a:t>Rotate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ARM Instruction 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33400"/>
            <a:ext cx="550781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Barrel Shifter - Rotations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u="sng" dirty="0" smtClean="0">
                <a:ea typeface="新細明體" pitchFamily="18" charset="-120"/>
              </a:rPr>
              <a:t>Rotate Right Extended (RRX)</a:t>
            </a: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49" indent="-118849" algn="just" defTabSz="949201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altLang="zh-TW" u="sng" dirty="0" smtClean="0">
                <a:ea typeface="新細明體" pitchFamily="18" charset="-120"/>
              </a:rPr>
              <a:t>Rotate Right Extended (RRX)</a:t>
            </a:r>
            <a:endParaRPr lang="en-US" altLang="zh-TW" dirty="0" smtClean="0">
              <a:ea typeface="新細明體" pitchFamily="18" charset="-120"/>
            </a:endParaRPr>
          </a:p>
          <a:p>
            <a:pPr marL="118849" indent="-118849" algn="just" defTabSz="949201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altLang="zh-TW" dirty="0" smtClean="0">
                <a:ea typeface="新細明體" pitchFamily="18" charset="-120"/>
              </a:rPr>
              <a:t>• This operation uses the CPSR C flag as a 33rd bit. </a:t>
            </a:r>
          </a:p>
          <a:p>
            <a:pPr marL="118849" indent="-118849" algn="just" defTabSz="949201">
              <a:lnSpc>
                <a:spcPct val="88000"/>
              </a:lnSpc>
              <a:spcBef>
                <a:spcPct val="43000"/>
              </a:spcBef>
              <a:buFontTx/>
              <a:buChar char="•"/>
            </a:pPr>
            <a:r>
              <a:rPr lang="en-US" altLang="zh-TW" dirty="0" smtClean="0">
                <a:ea typeface="新細明體" pitchFamily="18" charset="-120"/>
              </a:rPr>
              <a:t>Rotates right by 1 bit. Encoded as ROR #0.</a:t>
            </a:r>
          </a:p>
          <a:p>
            <a:pPr algn="just"/>
            <a:endParaRPr lang="en-US" dirty="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209800" y="4419600"/>
            <a:ext cx="4517596" cy="1239130"/>
            <a:chOff x="2583" y="2820"/>
            <a:chExt cx="2851" cy="782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2931" y="3230"/>
              <a:ext cx="1282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074" tIns="47537" rIns="95074" bIns="47537" anchor="ctr"/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TW" sz="2496">
                  <a:ea typeface="新細明體" pitchFamily="18" charset="-120"/>
                </a:rPr>
                <a:t>Destination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767" y="3238"/>
              <a:ext cx="332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074" tIns="47537" rIns="95074" bIns="47537" anchor="ctr"/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TW" sz="1897">
                  <a:ea typeface="新細明體" pitchFamily="18" charset="-120"/>
                </a:rPr>
                <a:t>CF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4217" y="3408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797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H="1">
              <a:off x="2583" y="3035"/>
              <a:ext cx="18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797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2587" y="3035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797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587" y="3408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797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5103" y="3408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797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V="1">
              <a:off x="5434" y="3035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797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H="1">
              <a:off x="4375" y="3035"/>
              <a:ext cx="10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797"/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2694" y="2820"/>
              <a:ext cx="202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552" tIns="26938" rIns="66552" bIns="26938">
              <a:spAutoFit/>
            </a:bodyPr>
            <a:lstStyle>
              <a:lvl1pPr marL="357188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31850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08100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82763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59013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162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1734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306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878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51000"/>
                </a:spcBef>
              </a:pPr>
              <a:r>
                <a:rPr lang="en-US" altLang="zh-TW" sz="1897" dirty="0">
                  <a:ea typeface="新細明體" pitchFamily="18" charset="-120"/>
                </a:rPr>
                <a:t>Rotate Right through Carry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 -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554065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763052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051" y="1981200"/>
            <a:ext cx="861194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Subtract instruction subtracts a value stored in register </a:t>
            </a:r>
            <a:r>
              <a:rPr lang="en-US" i="1" dirty="0" smtClean="0"/>
              <a:t>r2 from a value stored </a:t>
            </a:r>
            <a:r>
              <a:rPr lang="en-US" dirty="0" smtClean="0"/>
              <a:t>in register </a:t>
            </a:r>
            <a:r>
              <a:rPr lang="en-US" i="1" dirty="0" smtClean="0"/>
              <a:t>r1. The result is stored in register r0.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124200"/>
            <a:ext cx="4038600" cy="318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dirty="0" smtClean="0"/>
              <a:t>Reverse Subtract Instruction (RSB) subtracts </a:t>
            </a:r>
            <a:r>
              <a:rPr lang="en-US" i="1" dirty="0" smtClean="0"/>
              <a:t>r1 from the constant value #0, writing the </a:t>
            </a:r>
            <a:r>
              <a:rPr lang="en-US" dirty="0" smtClean="0"/>
              <a:t>result to </a:t>
            </a:r>
            <a:r>
              <a:rPr lang="en-US" i="1" dirty="0" smtClean="0"/>
              <a:t>r0. You can use this instruction to negate numbers.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63931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SUBS instruction is useful for decrementing loop counters. In this example we subtract the immediate value one from the value one stored in register </a:t>
            </a:r>
            <a:r>
              <a:rPr lang="en-US" sz="2400" i="1" dirty="0" smtClean="0"/>
              <a:t>r1. The result value zero is </a:t>
            </a:r>
            <a:r>
              <a:rPr lang="en-US" sz="2400" dirty="0" smtClean="0"/>
              <a:t>written to register </a:t>
            </a:r>
            <a:r>
              <a:rPr lang="en-US" sz="2400" i="1" dirty="0" smtClean="0"/>
              <a:t>r1. The </a:t>
            </a:r>
            <a:r>
              <a:rPr lang="en-US" sz="2400" i="1" dirty="0" err="1" smtClean="0"/>
              <a:t>cpsr</a:t>
            </a:r>
            <a:r>
              <a:rPr lang="en-US" sz="2400" i="1" dirty="0" smtClean="0"/>
              <a:t> is updated with the ZC flags being set.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124200"/>
            <a:ext cx="37433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495800"/>
            <a:ext cx="36918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Barrel Shifter with Arithmetic</a:t>
            </a:r>
            <a:br>
              <a:rPr lang="en-US" dirty="0" smtClean="0"/>
            </a:b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wide range of second operand shifts available on arithmetic and logical instructions is a very powerful feature of the ARM instruction set.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0"/>
            <a:ext cx="50673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 smtClean="0"/>
              <a:t>AREA MOV2, CODE, READONLY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R0,#5</a:t>
            </a:r>
          </a:p>
          <a:p>
            <a:pPr>
              <a:buNone/>
            </a:pPr>
            <a:r>
              <a:rPr lang="en-US" dirty="0" smtClean="0"/>
              <a:t>	MOV R1,#6</a:t>
            </a:r>
          </a:p>
          <a:p>
            <a:pPr>
              <a:buNone/>
            </a:pPr>
            <a:r>
              <a:rPr lang="en-US" dirty="0" smtClean="0"/>
              <a:t>	add R2,R0,R1, LSL #0x2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AREA ADD1, CODE, READONLY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R0,#5</a:t>
            </a:r>
          </a:p>
          <a:p>
            <a:pPr>
              <a:buNone/>
            </a:pPr>
            <a:r>
              <a:rPr lang="en-US" dirty="0" smtClean="0"/>
              <a:t>	MOV R1,#6</a:t>
            </a:r>
          </a:p>
          <a:p>
            <a:pPr>
              <a:buNone/>
            </a:pPr>
            <a:r>
              <a:rPr lang="en-US" dirty="0" smtClean="0"/>
              <a:t>	SUBS R0,R0,#4     ; FIRST SUBTRACT 5 AND NEXT 4</a:t>
            </a:r>
          </a:p>
          <a:p>
            <a:pPr>
              <a:buNone/>
            </a:pPr>
            <a:r>
              <a:rPr lang="en-US" dirty="0" smtClean="0"/>
              <a:t>	ADDEQ R2,R1,R0</a:t>
            </a:r>
          </a:p>
          <a:p>
            <a:pPr>
              <a:buNone/>
            </a:pPr>
            <a:r>
              <a:rPr lang="en-US" dirty="0" smtClean="0"/>
              <a:t>	MOV R3,#10 </a:t>
            </a:r>
          </a:p>
          <a:p>
            <a:pPr>
              <a:buNone/>
            </a:pPr>
            <a:r>
              <a:rPr lang="en-US" dirty="0" smtClean="0"/>
              <a:t>BACK B BACK 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03115"/>
            <a:ext cx="7086600" cy="131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74716"/>
            <a:ext cx="6705600" cy="237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Logical instructions perform bitwise logical operations on the two source registers.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560" y="2971800"/>
            <a:ext cx="875644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Logical OR operation between registers </a:t>
            </a:r>
            <a:r>
              <a:rPr lang="en-US" i="1" dirty="0" smtClean="0"/>
              <a:t>r1 and r2. r0 holds the result.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514600"/>
            <a:ext cx="3852348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191000"/>
            <a:ext cx="36261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dirty="0" smtClean="0"/>
              <a:t>A more complicated logical instruction called BIC, which carries out a logical bit clear.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95599"/>
            <a:ext cx="4572000" cy="320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AREA ADD1, CODE, READONLY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R0,#5</a:t>
            </a:r>
          </a:p>
          <a:p>
            <a:pPr>
              <a:buNone/>
            </a:pPr>
            <a:r>
              <a:rPr lang="en-US" dirty="0" smtClean="0"/>
              <a:t>	MOV R1,#6</a:t>
            </a:r>
          </a:p>
          <a:p>
            <a:pPr>
              <a:buNone/>
            </a:pPr>
            <a:r>
              <a:rPr lang="en-US" dirty="0" smtClean="0"/>
              <a:t>	AND R2,R1,R0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AREA ADD1, CODE, READONLY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R0,#5</a:t>
            </a:r>
          </a:p>
          <a:p>
            <a:pPr>
              <a:buNone/>
            </a:pPr>
            <a:r>
              <a:rPr lang="en-US" dirty="0" smtClean="0"/>
              <a:t>	MOV R1,#6</a:t>
            </a:r>
          </a:p>
          <a:p>
            <a:pPr>
              <a:buNone/>
            </a:pPr>
            <a:r>
              <a:rPr lang="en-US" dirty="0" smtClean="0"/>
              <a:t>	AND R2,R1,R0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/>
              <a:t>AREA ADD1, CODE, READONLY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R0,#15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R1,#5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bic</a:t>
            </a:r>
            <a:r>
              <a:rPr lang="en-US" dirty="0" smtClean="0"/>
              <a:t> R2,R0,R1 ; r2=r0 &amp; (~R1)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comparison instructions are used to compare or test a register with a 32-bit value.</a:t>
            </a:r>
          </a:p>
          <a:p>
            <a:pPr algn="just"/>
            <a:r>
              <a:rPr lang="en-US" sz="2400" dirty="0" smtClean="0"/>
              <a:t>They update the </a:t>
            </a:r>
            <a:r>
              <a:rPr lang="en-US" sz="2400" i="1" dirty="0" err="1" smtClean="0"/>
              <a:t>cpsr</a:t>
            </a:r>
            <a:r>
              <a:rPr lang="en-US" sz="2400" i="1" dirty="0" smtClean="0"/>
              <a:t> flag bits according to the result, but do not affect other registers.</a:t>
            </a:r>
          </a:p>
          <a:p>
            <a:pPr algn="just"/>
            <a:r>
              <a:rPr lang="en-US" sz="2400" dirty="0" smtClean="0"/>
              <a:t>After the bits have been set, the information can then be used to change program flow by using conditional execution.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267200"/>
            <a:ext cx="683212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47990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CMN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 CMN instruction adds the value of </a:t>
            </a:r>
            <a:r>
              <a:rPr lang="en-US" i="1" dirty="0" smtClean="0"/>
              <a:t>N</a:t>
            </a:r>
            <a:r>
              <a:rPr lang="en-US" dirty="0" smtClean="0"/>
              <a:t> to the value in </a:t>
            </a:r>
            <a:r>
              <a:rPr lang="en-US" i="1" dirty="0" err="1" smtClean="0"/>
              <a:t>Rn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This is the same as an ADDS instruction, except that the result is discarded.</a:t>
            </a:r>
          </a:p>
          <a:p>
            <a:pPr algn="just"/>
            <a:r>
              <a:rPr lang="en-US" dirty="0" smtClean="0"/>
              <a:t>The conditional flags are updated accordingly.</a:t>
            </a:r>
          </a:p>
          <a:p>
            <a:pPr algn="just">
              <a:buNone/>
            </a:pPr>
            <a:r>
              <a:rPr lang="en-US" dirty="0" smtClean="0"/>
              <a:t>			RO=50</a:t>
            </a:r>
          </a:p>
          <a:p>
            <a:pPr algn="just">
              <a:buNone/>
            </a:pPr>
            <a:r>
              <a:rPr lang="en-US" dirty="0" smtClean="0"/>
              <a:t>			R1=10</a:t>
            </a:r>
          </a:p>
          <a:p>
            <a:pPr algn="just">
              <a:buNone/>
            </a:pPr>
            <a:r>
              <a:rPr lang="en-US" dirty="0" smtClean="0"/>
              <a:t>			CMN  RO, R1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Test Equivalence.</a:t>
            </a:r>
          </a:p>
          <a:p>
            <a:pPr algn="just"/>
            <a:r>
              <a:rPr lang="en-US" dirty="0" smtClean="0"/>
              <a:t>The TEQ instruction performs a bitwise Exclusive OR operation on the value in </a:t>
            </a:r>
            <a:r>
              <a:rPr lang="en-US" i="1" dirty="0" err="1" smtClean="0"/>
              <a:t>Rn</a:t>
            </a:r>
            <a:r>
              <a:rPr lang="en-US" dirty="0" smtClean="0"/>
              <a:t> and the value of </a:t>
            </a:r>
            <a:r>
              <a:rPr lang="en-US" i="1" dirty="0" smtClean="0"/>
              <a:t>N</a:t>
            </a:r>
            <a:r>
              <a:rPr lang="en-US" dirty="0" smtClean="0"/>
              <a:t>. the result is discarded.</a:t>
            </a:r>
          </a:p>
          <a:p>
            <a:pPr algn="just"/>
            <a:r>
              <a:rPr lang="en-US" dirty="0" smtClean="0"/>
              <a:t>Use the TEQ instruction to test if two values are equal, without affecting the V or C flags (as CMP does). It affects the N and Z flags.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data processing instructions manipulate data within registers. They are </a:t>
            </a:r>
          </a:p>
          <a:p>
            <a:pPr algn="just">
              <a:buNone/>
            </a:pPr>
            <a:r>
              <a:rPr lang="en-US" dirty="0" smtClean="0"/>
              <a:t>	- move instructions,</a:t>
            </a:r>
          </a:p>
          <a:p>
            <a:pPr algn="just">
              <a:buNone/>
            </a:pPr>
            <a:r>
              <a:rPr lang="en-US" dirty="0" smtClean="0"/>
              <a:t>	- arithmetic instructions, </a:t>
            </a:r>
          </a:p>
          <a:p>
            <a:pPr algn="just">
              <a:buNone/>
            </a:pPr>
            <a:r>
              <a:rPr lang="en-US" dirty="0" smtClean="0"/>
              <a:t>	- logical instructions, </a:t>
            </a:r>
          </a:p>
          <a:p>
            <a:pPr algn="just">
              <a:buNone/>
            </a:pPr>
            <a:r>
              <a:rPr lang="en-US" dirty="0" smtClean="0"/>
              <a:t>	- comparison instructions, and </a:t>
            </a:r>
          </a:p>
          <a:p>
            <a:pPr algn="just">
              <a:buNone/>
            </a:pPr>
            <a:r>
              <a:rPr lang="en-US" dirty="0" smtClean="0"/>
              <a:t>	- multiply instructions.</a:t>
            </a:r>
          </a:p>
          <a:p>
            <a:pPr algn="just"/>
            <a:r>
              <a:rPr lang="en-US" dirty="0" smtClean="0"/>
              <a:t> Most data processing instructions can process one of their operands using the barrel shifter.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TEQ-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AREA TEST, CODE, READONLY</a:t>
            </a:r>
          </a:p>
          <a:p>
            <a:pPr>
              <a:buNone/>
            </a:pPr>
            <a:r>
              <a:rPr lang="en-US" dirty="0" smtClean="0"/>
              <a:t>ENTRY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R0,#6</a:t>
            </a:r>
          </a:p>
          <a:p>
            <a:pPr>
              <a:buNone/>
            </a:pPr>
            <a:r>
              <a:rPr lang="en-US" dirty="0" smtClean="0"/>
              <a:t>	MOV R1,#5</a:t>
            </a:r>
          </a:p>
          <a:p>
            <a:pPr>
              <a:buNone/>
            </a:pPr>
            <a:r>
              <a:rPr lang="en-US" dirty="0" smtClean="0"/>
              <a:t>	TEQ R0,R1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 -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This instruction tests the value in a register against N. It updates the condition flags on the result, but does not place the result in any register.</a:t>
            </a:r>
          </a:p>
          <a:p>
            <a:pPr algn="just"/>
            <a:r>
              <a:rPr lang="en-US" dirty="0" smtClean="0"/>
              <a:t>The TST instruction performs a bitwise AND operation on the value in </a:t>
            </a:r>
            <a:r>
              <a:rPr lang="en-US" dirty="0" err="1" smtClean="0"/>
              <a:t>Rn</a:t>
            </a:r>
            <a:r>
              <a:rPr lang="en-US" dirty="0" smtClean="0"/>
              <a:t> and the value of N. </a:t>
            </a:r>
          </a:p>
          <a:p>
            <a:pPr algn="just"/>
            <a:r>
              <a:rPr lang="en-US" dirty="0" smtClean="0"/>
              <a:t>This is the same as an ANDS instruction, except that the result is discarded.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 – 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 smtClean="0"/>
              <a:t>AREA TEST, CODE, READONLY</a:t>
            </a:r>
          </a:p>
          <a:p>
            <a:pPr>
              <a:buNone/>
            </a:pPr>
            <a:r>
              <a:rPr lang="en-US" dirty="0" smtClean="0"/>
              <a:t>ENTRY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R0,#6</a:t>
            </a:r>
          </a:p>
          <a:p>
            <a:pPr>
              <a:buNone/>
            </a:pPr>
            <a:r>
              <a:rPr lang="en-US" dirty="0" smtClean="0"/>
              <a:t>	MOV R1,#9</a:t>
            </a:r>
          </a:p>
          <a:p>
            <a:pPr>
              <a:buNone/>
            </a:pPr>
            <a:r>
              <a:rPr lang="en-US" dirty="0" smtClean="0"/>
              <a:t>	TST R0,R1 	 ; 6 &amp; 9 = 0 Z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 – 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 smtClean="0"/>
              <a:t>AREA TEST, CODE, READONLY</a:t>
            </a:r>
          </a:p>
          <a:p>
            <a:pPr>
              <a:buNone/>
            </a:pPr>
            <a:r>
              <a:rPr lang="en-US" dirty="0" smtClean="0"/>
              <a:t>ENTRY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R0,#6</a:t>
            </a:r>
          </a:p>
          <a:p>
            <a:pPr>
              <a:buNone/>
            </a:pPr>
            <a:r>
              <a:rPr lang="en-US" dirty="0" smtClean="0"/>
              <a:t>	MOV R1,#5</a:t>
            </a:r>
          </a:p>
          <a:p>
            <a:pPr>
              <a:buNone/>
            </a:pPr>
            <a:r>
              <a:rPr lang="en-US" dirty="0" smtClean="0"/>
              <a:t>	TST R0,R1         ; 6 &amp; 5 = 4 z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multiply instructions multiply the contents of a pair of registers.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0"/>
            <a:ext cx="620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MLA- 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AREA TEST, CODE, READONLY</a:t>
            </a:r>
          </a:p>
          <a:p>
            <a:pPr>
              <a:buNone/>
            </a:pPr>
            <a:r>
              <a:rPr lang="en-US" dirty="0" smtClean="0"/>
              <a:t>ENTRY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R0,#6</a:t>
            </a:r>
          </a:p>
          <a:p>
            <a:pPr>
              <a:buNone/>
            </a:pPr>
            <a:r>
              <a:rPr lang="en-US" dirty="0" smtClean="0"/>
              <a:t>	MOV R1,#5</a:t>
            </a:r>
          </a:p>
          <a:p>
            <a:pPr>
              <a:buNone/>
            </a:pPr>
            <a:r>
              <a:rPr lang="en-US" dirty="0" smtClean="0"/>
              <a:t>	MOV R2,#1</a:t>
            </a:r>
          </a:p>
          <a:p>
            <a:pPr>
              <a:buNone/>
            </a:pPr>
            <a:r>
              <a:rPr lang="en-US" dirty="0" smtClean="0"/>
              <a:t>	MLA R3,R0,R1,R2  		;R3=(R0*R1) + R2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	AREA TEST, CODE, READONLY</a:t>
            </a:r>
          </a:p>
          <a:p>
            <a:pPr>
              <a:buNone/>
            </a:pPr>
            <a:r>
              <a:rPr lang="pt-BR" dirty="0" smtClean="0"/>
              <a:t>ENTRY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START</a:t>
            </a:r>
          </a:p>
          <a:p>
            <a:pPr>
              <a:buNone/>
            </a:pPr>
            <a:r>
              <a:rPr lang="pt-BR" dirty="0" smtClean="0"/>
              <a:t>	MOV R0,#6</a:t>
            </a:r>
          </a:p>
          <a:p>
            <a:pPr>
              <a:buNone/>
            </a:pPr>
            <a:r>
              <a:rPr lang="pt-BR" dirty="0" smtClean="0"/>
              <a:t>	MOV R1,#5</a:t>
            </a:r>
          </a:p>
          <a:p>
            <a:pPr>
              <a:buNone/>
            </a:pPr>
            <a:r>
              <a:rPr lang="pt-BR" dirty="0" smtClean="0"/>
              <a:t>	MOV R2,#1</a:t>
            </a:r>
          </a:p>
          <a:p>
            <a:pPr>
              <a:buNone/>
            </a:pPr>
            <a:r>
              <a:rPr lang="pt-BR" dirty="0" smtClean="0"/>
              <a:t>	MLA R0,R0,R1,R2  ;R0=(R0*R1) + R2 NOT ALLOWED</a:t>
            </a:r>
          </a:p>
          <a:p>
            <a:pPr>
              <a:buNone/>
            </a:pPr>
            <a:r>
              <a:rPr lang="pt-BR" dirty="0" smtClean="0"/>
              <a:t>BACK B BACK</a:t>
            </a:r>
          </a:p>
          <a:p>
            <a:pPr>
              <a:buNone/>
            </a:pPr>
            <a:r>
              <a:rPr lang="pt-BR" dirty="0" smtClean="0"/>
              <a:t>	END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MLA- EXAMPLE-2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	AREA TEST, CODE, READONLY</a:t>
            </a:r>
          </a:p>
          <a:p>
            <a:pPr>
              <a:buNone/>
            </a:pPr>
            <a:r>
              <a:rPr lang="pt-BR" dirty="0" smtClean="0"/>
              <a:t>ENTRY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START</a:t>
            </a:r>
          </a:p>
          <a:p>
            <a:pPr>
              <a:buNone/>
            </a:pPr>
            <a:r>
              <a:rPr lang="pt-BR" dirty="0" smtClean="0"/>
              <a:t>	MOV R0,#6</a:t>
            </a:r>
          </a:p>
          <a:p>
            <a:pPr>
              <a:buNone/>
            </a:pPr>
            <a:r>
              <a:rPr lang="pt-BR" dirty="0" smtClean="0"/>
              <a:t>	MOV R1,#5</a:t>
            </a:r>
          </a:p>
          <a:p>
            <a:pPr>
              <a:buNone/>
            </a:pPr>
            <a:r>
              <a:rPr lang="pt-BR" dirty="0" smtClean="0"/>
              <a:t>	MOV R2,#1</a:t>
            </a:r>
          </a:p>
          <a:p>
            <a:pPr>
              <a:buNone/>
            </a:pPr>
            <a:r>
              <a:rPr lang="pt-BR" dirty="0" smtClean="0"/>
              <a:t>	MLA R1,R0,R1,R2  	;R1=(R0*R1) + R2 ALLOWED</a:t>
            </a:r>
          </a:p>
          <a:p>
            <a:pPr>
              <a:buNone/>
            </a:pPr>
            <a:r>
              <a:rPr lang="pt-BR" dirty="0" smtClean="0"/>
              <a:t>BACK B BACK</a:t>
            </a:r>
          </a:p>
          <a:p>
            <a:pPr>
              <a:buNone/>
            </a:pPr>
            <a:r>
              <a:rPr lang="pt-BR" dirty="0" smtClean="0"/>
              <a:t>	END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MLA- EXAMPLE-3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	AREA TEST, CODE, READONLY</a:t>
            </a:r>
          </a:p>
          <a:p>
            <a:pPr>
              <a:buNone/>
            </a:pPr>
            <a:r>
              <a:rPr lang="pt-BR" dirty="0" smtClean="0"/>
              <a:t>ENTRY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START</a:t>
            </a:r>
          </a:p>
          <a:p>
            <a:pPr>
              <a:buNone/>
            </a:pPr>
            <a:r>
              <a:rPr lang="pt-BR" dirty="0" smtClean="0"/>
              <a:t>	MOV R0,#6</a:t>
            </a:r>
          </a:p>
          <a:p>
            <a:pPr>
              <a:buNone/>
            </a:pPr>
            <a:r>
              <a:rPr lang="pt-BR" dirty="0" smtClean="0"/>
              <a:t>	MOV R1,#5</a:t>
            </a:r>
          </a:p>
          <a:p>
            <a:pPr>
              <a:buNone/>
            </a:pPr>
            <a:r>
              <a:rPr lang="pt-BR" dirty="0" smtClean="0"/>
              <a:t>	MOV R2,#1</a:t>
            </a:r>
          </a:p>
          <a:p>
            <a:pPr>
              <a:buNone/>
            </a:pPr>
            <a:r>
              <a:rPr lang="pt-BR" dirty="0" smtClean="0"/>
              <a:t>	MLA R2,R0,R1,R2  	;R2=(R0*R1) + R2 ALLOWED</a:t>
            </a:r>
          </a:p>
          <a:p>
            <a:pPr>
              <a:buNone/>
            </a:pPr>
            <a:r>
              <a:rPr lang="pt-BR" dirty="0" smtClean="0"/>
              <a:t>BACK B BACK</a:t>
            </a:r>
          </a:p>
          <a:p>
            <a:pPr>
              <a:buNone/>
            </a:pPr>
            <a:r>
              <a:rPr lang="pt-BR" dirty="0" smtClean="0"/>
              <a:t>	END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MLA- EXAMPLE-4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– 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AREA TEST, CODE, READONLY</a:t>
            </a:r>
          </a:p>
          <a:p>
            <a:pPr>
              <a:buNone/>
            </a:pPr>
            <a:r>
              <a:rPr lang="en-US" dirty="0" smtClean="0"/>
              <a:t>ENTRY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R0,#6</a:t>
            </a:r>
          </a:p>
          <a:p>
            <a:pPr>
              <a:buNone/>
            </a:pPr>
            <a:r>
              <a:rPr lang="en-US" dirty="0" smtClean="0"/>
              <a:t>	MOV R1,#5</a:t>
            </a:r>
          </a:p>
          <a:p>
            <a:pPr>
              <a:buNone/>
            </a:pPr>
            <a:r>
              <a:rPr lang="en-US" dirty="0" smtClean="0"/>
              <a:t>	MUL R3,R0,R1  		;R3=R0*R1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If you use the S suffix on a data processing instruction, then it updates the flags in the </a:t>
            </a:r>
            <a:r>
              <a:rPr lang="en-US" dirty="0" err="1" smtClean="0"/>
              <a:t>cpsr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Move and logical operations update the carry flag </a:t>
            </a:r>
            <a:r>
              <a:rPr lang="en-US" i="1" dirty="0" smtClean="0"/>
              <a:t>C, negative flag N, and zero flag Z.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The carry flag is set from the result of the barrel shift as the last bit shifted out.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 smtClean="0"/>
              <a:t>N flag </a:t>
            </a:r>
            <a:r>
              <a:rPr lang="en-US" dirty="0" smtClean="0"/>
              <a:t>is set to bit 31 of the result.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 smtClean="0"/>
              <a:t>Z flag is set if the result is zero.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MUL- 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US" dirty="0" smtClean="0"/>
              <a:t>AREA TEST, CODE, READONLY</a:t>
            </a:r>
          </a:p>
          <a:p>
            <a:pPr>
              <a:buNone/>
            </a:pPr>
            <a:r>
              <a:rPr lang="en-US" dirty="0" smtClean="0"/>
              <a:t>ENTRY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R0,#6</a:t>
            </a:r>
          </a:p>
          <a:p>
            <a:pPr>
              <a:buNone/>
            </a:pPr>
            <a:r>
              <a:rPr lang="en-US" dirty="0" smtClean="0"/>
              <a:t>	MOV R1,#5</a:t>
            </a:r>
          </a:p>
          <a:p>
            <a:pPr>
              <a:buNone/>
            </a:pPr>
            <a:r>
              <a:rPr lang="en-US" dirty="0" smtClean="0"/>
              <a:t>	MUL R0,R0,R1  ; THIS REGISTER SEQUENCE NOT 			         ;ALLOWED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MUL- 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dirty="0" smtClean="0"/>
              <a:t>AREA TEST, CODE, READONLY</a:t>
            </a:r>
          </a:p>
          <a:p>
            <a:pPr>
              <a:buNone/>
            </a:pPr>
            <a:r>
              <a:rPr lang="en-US" sz="2200" dirty="0" smtClean="0"/>
              <a:t>ENTRY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START</a:t>
            </a:r>
          </a:p>
          <a:p>
            <a:pPr>
              <a:buNone/>
            </a:pPr>
            <a:r>
              <a:rPr lang="en-US" sz="2200" dirty="0" smtClean="0"/>
              <a:t>	MOV R0,#6</a:t>
            </a:r>
          </a:p>
          <a:p>
            <a:pPr>
              <a:buNone/>
            </a:pPr>
            <a:r>
              <a:rPr lang="en-US" sz="2200" dirty="0" smtClean="0"/>
              <a:t>	MOV R1,#5</a:t>
            </a:r>
          </a:p>
          <a:p>
            <a:pPr>
              <a:buNone/>
            </a:pPr>
            <a:r>
              <a:rPr lang="en-US" sz="2200" dirty="0" smtClean="0"/>
              <a:t>	MUL R1,R0,R1  ; THIS REGISTER SEQUENCE IS 		          			    ;ALLOWED BECAUSE N IS COPIED TO TEMP REG</a:t>
            </a:r>
          </a:p>
          <a:p>
            <a:pPr>
              <a:buNone/>
            </a:pPr>
            <a:r>
              <a:rPr lang="en-US" sz="2200" dirty="0" smtClean="0"/>
              <a:t>BACK B BACK</a:t>
            </a:r>
          </a:p>
          <a:p>
            <a:pPr>
              <a:buNone/>
            </a:pPr>
            <a:r>
              <a:rPr lang="en-US" sz="2200" dirty="0" smtClean="0"/>
              <a:t>	END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9341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SMLAL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	AREA TEST, CODE, READONLY</a:t>
            </a:r>
          </a:p>
          <a:p>
            <a:pPr>
              <a:buNone/>
            </a:pPr>
            <a:r>
              <a:rPr lang="pt-BR" dirty="0" smtClean="0"/>
              <a:t>ENTRY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START</a:t>
            </a:r>
          </a:p>
          <a:p>
            <a:pPr>
              <a:buNone/>
            </a:pPr>
            <a:r>
              <a:rPr lang="pt-BR" dirty="0" smtClean="0"/>
              <a:t>	ldr R0,=0x5</a:t>
            </a:r>
          </a:p>
          <a:p>
            <a:pPr>
              <a:buNone/>
            </a:pPr>
            <a:r>
              <a:rPr lang="pt-BR" dirty="0" smtClean="0"/>
              <a:t>	ldr R1,=0x5</a:t>
            </a:r>
          </a:p>
          <a:p>
            <a:pPr>
              <a:buNone/>
            </a:pPr>
            <a:r>
              <a:rPr lang="pt-BR" dirty="0" smtClean="0"/>
              <a:t>	LDR R2,=0X2</a:t>
            </a:r>
          </a:p>
          <a:p>
            <a:pPr>
              <a:buNone/>
            </a:pPr>
            <a:r>
              <a:rPr lang="pt-BR" dirty="0" smtClean="0"/>
              <a:t>	LDR R3,=0X4</a:t>
            </a:r>
          </a:p>
          <a:p>
            <a:pPr>
              <a:buNone/>
            </a:pPr>
            <a:r>
              <a:rPr lang="pt-BR" dirty="0" smtClean="0"/>
              <a:t>	SMLAL R3,R2,R0,R1  	;[R3Lo,R2Hi]=[R3,R2]+(R0*R1)</a:t>
            </a:r>
          </a:p>
          <a:p>
            <a:pPr>
              <a:buNone/>
            </a:pPr>
            <a:r>
              <a:rPr lang="pt-BR" dirty="0" smtClean="0"/>
              <a:t>BACK B BACK</a:t>
            </a:r>
          </a:p>
          <a:p>
            <a:pPr>
              <a:buNone/>
            </a:pPr>
            <a:r>
              <a:rPr lang="pt-BR" dirty="0" smtClean="0"/>
              <a:t>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SMULL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	AREA TEST, CODE, READONLY</a:t>
            </a:r>
          </a:p>
          <a:p>
            <a:pPr>
              <a:buNone/>
            </a:pPr>
            <a:r>
              <a:rPr lang="pt-BR" dirty="0" smtClean="0"/>
              <a:t>ENTRY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START</a:t>
            </a:r>
          </a:p>
          <a:p>
            <a:pPr>
              <a:buNone/>
            </a:pPr>
            <a:r>
              <a:rPr lang="pt-BR" dirty="0" smtClean="0"/>
              <a:t>	ldr R0,=0x5</a:t>
            </a:r>
          </a:p>
          <a:p>
            <a:pPr>
              <a:buNone/>
            </a:pPr>
            <a:r>
              <a:rPr lang="pt-BR" dirty="0" smtClean="0"/>
              <a:t>	ldr R1,=0x5</a:t>
            </a:r>
          </a:p>
          <a:p>
            <a:pPr>
              <a:buNone/>
            </a:pPr>
            <a:r>
              <a:rPr lang="pt-BR" dirty="0" smtClean="0"/>
              <a:t>	LDR R2,=0X2</a:t>
            </a:r>
          </a:p>
          <a:p>
            <a:pPr>
              <a:buNone/>
            </a:pPr>
            <a:r>
              <a:rPr lang="pt-BR" dirty="0" smtClean="0"/>
              <a:t>	LDR R3,=0X4</a:t>
            </a:r>
          </a:p>
          <a:p>
            <a:pPr>
              <a:buNone/>
            </a:pPr>
            <a:r>
              <a:rPr lang="pt-BR" dirty="0" smtClean="0"/>
              <a:t>	SMULL R3,R2,R0,R1 	;[R3Lo,R2Hi]=(R0*R1)</a:t>
            </a:r>
          </a:p>
          <a:p>
            <a:pPr>
              <a:buNone/>
            </a:pPr>
            <a:r>
              <a:rPr lang="pt-BR" dirty="0" smtClean="0"/>
              <a:t>BACK B BACK</a:t>
            </a:r>
          </a:p>
          <a:p>
            <a:pPr>
              <a:buNone/>
            </a:pPr>
            <a:r>
              <a:rPr lang="pt-BR" dirty="0" smtClean="0"/>
              <a:t>	END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UMULL-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AREA UMULL1, CODE, READONLY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ldr</a:t>
            </a:r>
            <a:r>
              <a:rPr lang="en-US" dirty="0" smtClean="0"/>
              <a:t> R0,=0xf0000002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ldr</a:t>
            </a:r>
            <a:r>
              <a:rPr lang="en-US" dirty="0" smtClean="0"/>
              <a:t> R1,=0x00000002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umull</a:t>
            </a:r>
            <a:r>
              <a:rPr lang="en-US" dirty="0" smtClean="0"/>
              <a:t> r3,R2,R1,R0</a:t>
            </a:r>
          </a:p>
          <a:p>
            <a:pPr>
              <a:buNone/>
            </a:pPr>
            <a:r>
              <a:rPr lang="en-US" dirty="0" smtClean="0"/>
              <a:t>	MOV R3,#10 </a:t>
            </a:r>
          </a:p>
          <a:p>
            <a:pPr>
              <a:buNone/>
            </a:pPr>
            <a:r>
              <a:rPr lang="en-US" dirty="0" smtClean="0"/>
              <a:t>BACK B BACK 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UMLAL-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AREA TEST, CODE, READONLY</a:t>
            </a:r>
          </a:p>
          <a:p>
            <a:pPr>
              <a:buNone/>
            </a:pPr>
            <a:r>
              <a:rPr lang="en-US" dirty="0" smtClean="0"/>
              <a:t>ENTRY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ldr</a:t>
            </a:r>
            <a:r>
              <a:rPr lang="en-US" dirty="0" smtClean="0"/>
              <a:t> R0,=0x5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ldr</a:t>
            </a:r>
            <a:r>
              <a:rPr lang="en-US" dirty="0" smtClean="0"/>
              <a:t> R1,=0x5</a:t>
            </a:r>
          </a:p>
          <a:p>
            <a:pPr>
              <a:buNone/>
            </a:pPr>
            <a:r>
              <a:rPr lang="en-US" dirty="0" smtClean="0"/>
              <a:t>	LDR R2,=0X2</a:t>
            </a:r>
          </a:p>
          <a:p>
            <a:pPr>
              <a:buNone/>
            </a:pPr>
            <a:r>
              <a:rPr lang="en-US" dirty="0" smtClean="0"/>
              <a:t>	LDR R3,=0X4</a:t>
            </a:r>
          </a:p>
          <a:p>
            <a:pPr>
              <a:buNone/>
            </a:pPr>
            <a:r>
              <a:rPr lang="en-US" dirty="0" smtClean="0"/>
              <a:t>	UMLAL R3,R2,R0,R1  	;[</a:t>
            </a:r>
            <a:r>
              <a:rPr lang="en-US" dirty="0" err="1" smtClean="0"/>
              <a:t>RdHi</a:t>
            </a:r>
            <a:r>
              <a:rPr lang="en-US" dirty="0" smtClean="0"/>
              <a:t>, </a:t>
            </a:r>
            <a:r>
              <a:rPr lang="en-US" dirty="0" err="1" smtClean="0"/>
              <a:t>RdLo</a:t>
            </a:r>
            <a:r>
              <a:rPr lang="en-US" dirty="0" smtClean="0"/>
              <a:t>] = [</a:t>
            </a:r>
            <a:r>
              <a:rPr lang="en-US" dirty="0" err="1" smtClean="0"/>
              <a:t>RdHi</a:t>
            </a:r>
            <a:r>
              <a:rPr lang="en-US" dirty="0" smtClean="0"/>
              <a:t>, </a:t>
            </a:r>
            <a:r>
              <a:rPr lang="en-US" dirty="0" err="1" smtClean="0"/>
              <a:t>RdLo</a:t>
            </a:r>
            <a:r>
              <a:rPr lang="en-US" dirty="0" smtClean="0"/>
              <a:t>] + (</a:t>
            </a:r>
            <a:r>
              <a:rPr lang="en-US" dirty="0" err="1" smtClean="0"/>
              <a:t>Rm</a:t>
            </a:r>
            <a:r>
              <a:rPr lang="en-US" dirty="0" smtClean="0"/>
              <a:t> *Rs)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Branch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branch instruction changes the flow of execution or is used to call a routine.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type of instruction allows programs to have subroutines, </a:t>
            </a:r>
            <a:r>
              <a:rPr lang="en-US" i="1" dirty="0" smtClean="0"/>
              <a:t>if-then-else structures, and loops.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The change of execution flow forces the program counter </a:t>
            </a:r>
            <a:r>
              <a:rPr lang="en-US" i="1" dirty="0" smtClean="0"/>
              <a:t>pc to point to a new address.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5709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43434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i="1" dirty="0" smtClean="0"/>
              <a:t>label is the address stored in the instruction as a signed pc-relative offset and must be </a:t>
            </a:r>
            <a:r>
              <a:rPr lang="en-US" b="1" dirty="0" smtClean="0"/>
              <a:t>within approximately 32 MB of the branch instruction.</a:t>
            </a:r>
          </a:p>
          <a:p>
            <a:pPr algn="just">
              <a:buFont typeface="Arial" pitchFamily="34" charset="0"/>
              <a:buChar char="•"/>
            </a:pPr>
            <a:endParaRPr lang="en-US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i="1" dirty="0" smtClean="0"/>
              <a:t>T refers to the Thumb bit in the </a:t>
            </a:r>
            <a:r>
              <a:rPr lang="en-US" b="1" i="1" dirty="0" err="1" smtClean="0"/>
              <a:t>cpsr</a:t>
            </a:r>
            <a:r>
              <a:rPr lang="en-US" b="1" i="1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endParaRPr lang="en-US" b="1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/>
              <a:t>When instructions set T, the ARM switches to Thumb state.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Backward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These loops are address specific, we do not include the pre- and post-conditions.</a:t>
            </a:r>
          </a:p>
          <a:p>
            <a:pPr algn="just"/>
            <a:r>
              <a:rPr lang="en-US" sz="2400" dirty="0" smtClean="0"/>
              <a:t> Following example the forward branch skips three instructions. The backward branch creates an infinite loop.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76600"/>
            <a:ext cx="3581400" cy="331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Move is the simplest ARM instruction. </a:t>
            </a:r>
          </a:p>
          <a:p>
            <a:pPr algn="just"/>
            <a:r>
              <a:rPr lang="en-US" dirty="0" smtClean="0"/>
              <a:t>It copies </a:t>
            </a:r>
            <a:r>
              <a:rPr lang="en-US" i="1" dirty="0" smtClean="0"/>
              <a:t>N into a destination register Rd, where N is a register or immediate value. </a:t>
            </a:r>
          </a:p>
          <a:p>
            <a:pPr algn="just"/>
            <a:r>
              <a:rPr lang="en-US" i="1" dirty="0" smtClean="0"/>
              <a:t>This instruction is useful for setting initial values and </a:t>
            </a:r>
            <a:r>
              <a:rPr lang="en-US" dirty="0" smtClean="0"/>
              <a:t>transferring data between registers.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029200"/>
            <a:ext cx="785132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 (Branch with Link instruction)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BL, instruction is similar to the B instruction but overwrites the link register </a:t>
            </a:r>
            <a:r>
              <a:rPr lang="en-US" sz="2400" i="1" dirty="0" err="1" smtClean="0"/>
              <a:t>lr</a:t>
            </a:r>
            <a:r>
              <a:rPr lang="en-US" sz="2400" i="1" dirty="0" smtClean="0"/>
              <a:t> with a return address.</a:t>
            </a:r>
          </a:p>
          <a:p>
            <a:pPr algn="just"/>
            <a:r>
              <a:rPr lang="en-US" sz="2400" i="1" dirty="0" smtClean="0"/>
              <a:t> It performs a subroutine call.</a:t>
            </a:r>
          </a:p>
          <a:p>
            <a:pPr algn="just"/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/>
            <a:r>
              <a:rPr lang="en-US" sz="2400" i="1" dirty="0" smtClean="0"/>
              <a:t>Example: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863" y="2438400"/>
            <a:ext cx="74211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495800"/>
            <a:ext cx="735079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BX (Branch Exchange), BLX (Branch Exchange with Link)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7150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The branch exchange (BX) and branch exchange with link (BLX) are the third type of branch instruction.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BX instruction uses an absolute address stored in register </a:t>
            </a:r>
            <a:r>
              <a:rPr lang="en-US" i="1" dirty="0" smtClean="0"/>
              <a:t>Rm.</a:t>
            </a:r>
          </a:p>
          <a:p>
            <a:pPr algn="just"/>
            <a:r>
              <a:rPr lang="en-US" i="1" dirty="0" smtClean="0"/>
              <a:t> </a:t>
            </a:r>
          </a:p>
          <a:p>
            <a:pPr algn="just"/>
            <a:r>
              <a:rPr lang="en-US" i="1" dirty="0" smtClean="0"/>
              <a:t>It </a:t>
            </a:r>
            <a:r>
              <a:rPr lang="en-US" dirty="0" smtClean="0"/>
              <a:t>is used to branch to and from Thumb code.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 smtClean="0"/>
              <a:t>T bit </a:t>
            </a:r>
            <a:r>
              <a:rPr lang="en-US" dirty="0" smtClean="0"/>
              <a:t>in the </a:t>
            </a:r>
            <a:r>
              <a:rPr lang="en-US" i="1" dirty="0" err="1" smtClean="0"/>
              <a:t>cpsr</a:t>
            </a:r>
            <a:r>
              <a:rPr lang="en-US" i="1" dirty="0" smtClean="0"/>
              <a:t> is updated by the least significant bit of the branch register. </a:t>
            </a:r>
          </a:p>
          <a:p>
            <a:pPr algn="just"/>
            <a:endParaRPr lang="en-US" i="1" dirty="0" smtClean="0"/>
          </a:p>
          <a:p>
            <a:pPr algn="just">
              <a:buNone/>
            </a:pPr>
            <a:r>
              <a:rPr lang="en-US" i="1" dirty="0" smtClean="0"/>
              <a:t>			pc = </a:t>
            </a:r>
            <a:r>
              <a:rPr lang="en-US" i="1" dirty="0" err="1" smtClean="0"/>
              <a:t>Rm</a:t>
            </a:r>
            <a:r>
              <a:rPr lang="en-US" i="1" dirty="0" smtClean="0"/>
              <a:t> &amp; 0xfffffffe, T = </a:t>
            </a:r>
            <a:r>
              <a:rPr lang="en-US" i="1" dirty="0" err="1" smtClean="0"/>
              <a:t>Rm</a:t>
            </a:r>
            <a:r>
              <a:rPr lang="en-US" i="1" dirty="0" smtClean="0"/>
              <a:t> &amp; 1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Similarly the BLX </a:t>
            </a:r>
            <a:r>
              <a:rPr lang="en-US" dirty="0" smtClean="0"/>
              <a:t>instruction updates the </a:t>
            </a:r>
            <a:r>
              <a:rPr lang="en-US" i="1" dirty="0" smtClean="0"/>
              <a:t>T bit of the </a:t>
            </a:r>
            <a:r>
              <a:rPr lang="en-US" i="1" dirty="0" err="1" smtClean="0"/>
              <a:t>cpsr</a:t>
            </a:r>
            <a:r>
              <a:rPr lang="en-US" i="1" dirty="0" smtClean="0"/>
              <a:t> with the least significant bit and additionally sets </a:t>
            </a:r>
            <a:r>
              <a:rPr lang="en-US" dirty="0" smtClean="0"/>
              <a:t>the link register with the return address.</a:t>
            </a:r>
          </a:p>
          <a:p>
            <a:pPr algn="just"/>
            <a:endParaRPr lang="en-US" dirty="0" smtClean="0"/>
          </a:p>
          <a:p>
            <a:pPr lvl="5" algn="just"/>
            <a:r>
              <a:rPr lang="en-US" sz="2600" i="1" dirty="0" smtClean="0"/>
              <a:t>pc = label, T = 1</a:t>
            </a:r>
          </a:p>
          <a:p>
            <a:pPr lvl="5" algn="just"/>
            <a:r>
              <a:rPr lang="en-US" sz="2600" i="1" dirty="0" smtClean="0"/>
              <a:t>pc = </a:t>
            </a:r>
            <a:r>
              <a:rPr lang="en-US" sz="2600" i="1" dirty="0" err="1" smtClean="0"/>
              <a:t>Rm</a:t>
            </a:r>
            <a:r>
              <a:rPr lang="en-US" sz="2600" i="1" dirty="0" smtClean="0"/>
              <a:t> &amp; 0xfffffffe, T = </a:t>
            </a:r>
            <a:r>
              <a:rPr lang="en-US" sz="2600" i="1" dirty="0" err="1" smtClean="0"/>
              <a:t>Rm</a:t>
            </a:r>
            <a:r>
              <a:rPr lang="en-US" sz="2600" i="1" dirty="0" smtClean="0"/>
              <a:t> &amp; 1</a:t>
            </a:r>
          </a:p>
          <a:p>
            <a:pPr lvl="5" algn="just"/>
            <a:r>
              <a:rPr lang="en-US" sz="2600" i="1" dirty="0" err="1" smtClean="0"/>
              <a:t>lr</a:t>
            </a:r>
            <a:r>
              <a:rPr lang="en-US" sz="2600" i="1" dirty="0" smtClean="0"/>
              <a:t> = address of the next instruction after the BLX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Load-Store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Load-store instructions transfer data between memory and processor registers.</a:t>
            </a:r>
          </a:p>
          <a:p>
            <a:pPr algn="just"/>
            <a:r>
              <a:rPr lang="en-US" dirty="0" smtClean="0"/>
              <a:t> There are three types of load-store instructions: </a:t>
            </a:r>
          </a:p>
          <a:p>
            <a:pPr algn="just">
              <a:buNone/>
            </a:pPr>
            <a:r>
              <a:rPr lang="en-US" dirty="0" smtClean="0"/>
              <a:t>		- single-register transfer, </a:t>
            </a:r>
          </a:p>
          <a:p>
            <a:pPr algn="just">
              <a:buNone/>
            </a:pPr>
            <a:r>
              <a:rPr lang="en-US" dirty="0" smtClean="0"/>
              <a:t>		- multiple-register transfer, and </a:t>
            </a:r>
          </a:p>
          <a:p>
            <a:pPr algn="just">
              <a:buNone/>
            </a:pPr>
            <a:r>
              <a:rPr lang="en-US" dirty="0" smtClean="0"/>
              <a:t>		- swap.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Single-Register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These instructions are used for moving a single data item in and out of a register.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err="1" smtClean="0"/>
              <a:t>datatypes</a:t>
            </a:r>
            <a:r>
              <a:rPr lang="en-US" sz="2400" dirty="0" smtClean="0"/>
              <a:t> supported are signed and unsigned words (32-bit), </a:t>
            </a:r>
            <a:r>
              <a:rPr lang="en-US" sz="2400" dirty="0" err="1" smtClean="0"/>
              <a:t>halfwords</a:t>
            </a:r>
            <a:r>
              <a:rPr lang="en-US" sz="2400" dirty="0" smtClean="0"/>
              <a:t> (16-bit), and bytes.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95600"/>
            <a:ext cx="42100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800600"/>
            <a:ext cx="4038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For example, LDR can only load 32-bit words on a memory address that is a multiple of four bytes—0, 4, 8, and so on. </a:t>
            </a:r>
          </a:p>
          <a:p>
            <a:pPr algn="just"/>
            <a:r>
              <a:rPr lang="en-US" sz="2400" dirty="0" smtClean="0"/>
              <a:t>This example shows a load from a memory address contained in register </a:t>
            </a:r>
            <a:r>
              <a:rPr lang="en-US" sz="2400" i="1" dirty="0" smtClean="0"/>
              <a:t>r1, followed by a store back to the same </a:t>
            </a:r>
            <a:r>
              <a:rPr lang="en-US" sz="2400" dirty="0" smtClean="0"/>
              <a:t>address in memory.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70128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Single-Register Load-Store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ARM instruction set provides different modes for addressing memory. </a:t>
            </a:r>
          </a:p>
          <a:p>
            <a:pPr algn="just"/>
            <a:r>
              <a:rPr lang="en-US" dirty="0" smtClean="0"/>
              <a:t>These modes incorporate one of the indexing methods:</a:t>
            </a:r>
          </a:p>
          <a:p>
            <a:pPr algn="just">
              <a:buNone/>
            </a:pPr>
            <a:r>
              <a:rPr lang="en-US" dirty="0" smtClean="0"/>
              <a:t>		--  </a:t>
            </a:r>
            <a:r>
              <a:rPr lang="en-US" dirty="0" err="1" smtClean="0"/>
              <a:t>preindex</a:t>
            </a:r>
            <a:r>
              <a:rPr lang="en-US" dirty="0" smtClean="0"/>
              <a:t> with </a:t>
            </a:r>
            <a:r>
              <a:rPr lang="en-US" dirty="0" err="1" smtClean="0"/>
              <a:t>writeback</a:t>
            </a:r>
            <a:r>
              <a:rPr lang="en-US" dirty="0" smtClean="0"/>
              <a:t>, </a:t>
            </a:r>
          </a:p>
          <a:p>
            <a:pPr algn="just">
              <a:buNone/>
            </a:pPr>
            <a:r>
              <a:rPr lang="en-US" dirty="0" smtClean="0"/>
              <a:t>		-- </a:t>
            </a:r>
            <a:r>
              <a:rPr lang="en-US" dirty="0" err="1" smtClean="0"/>
              <a:t>preindex</a:t>
            </a:r>
            <a:r>
              <a:rPr lang="en-US" dirty="0" smtClean="0"/>
              <a:t>, and</a:t>
            </a:r>
          </a:p>
          <a:p>
            <a:pPr algn="just">
              <a:buNone/>
            </a:pPr>
            <a:r>
              <a:rPr lang="en-US" dirty="0" smtClean="0"/>
              <a:t>		-- </a:t>
            </a:r>
            <a:r>
              <a:rPr lang="en-US" dirty="0" err="1" smtClean="0"/>
              <a:t>postindex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6377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Preindexing</a:t>
            </a:r>
            <a:r>
              <a:rPr lang="en-US" dirty="0" smtClean="0"/>
              <a:t> with </a:t>
            </a:r>
            <a:r>
              <a:rPr lang="en-US" dirty="0" err="1" smtClean="0"/>
              <a:t>writeback</a:t>
            </a:r>
            <a:r>
              <a:rPr lang="en-US" dirty="0" smtClean="0"/>
              <a:t>: (Base Register Updated)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519105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95800"/>
            <a:ext cx="75406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Preindexing</a:t>
            </a:r>
            <a:r>
              <a:rPr lang="en-US" dirty="0" smtClean="0"/>
              <a:t>: (Base Register not updated)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29541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200400"/>
            <a:ext cx="4953000" cy="248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Postindexing</a:t>
            </a:r>
            <a:r>
              <a:rPr lang="en-US" dirty="0" smtClean="0"/>
              <a:t>: (Base Register Updated)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5791200" cy="16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00400"/>
            <a:ext cx="5105400" cy="261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164761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4191000"/>
            <a:ext cx="723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Condition Embedded in ADD Instruction</a:t>
            </a:r>
          </a:p>
          <a:p>
            <a:r>
              <a:rPr lang="pt-BR" sz="3200" b="1" dirty="0" smtClean="0"/>
              <a:t>		{</a:t>
            </a:r>
            <a:r>
              <a:rPr lang="pt-BR" sz="3200" b="1" dirty="0" smtClean="0">
                <a:solidFill>
                  <a:srgbClr val="FF0000"/>
                </a:solidFill>
              </a:rPr>
              <a:t>cond} </a:t>
            </a:r>
            <a:r>
              <a:rPr lang="pt-BR" sz="3200" b="1" dirty="0" smtClean="0"/>
              <a:t>Rd, N</a:t>
            </a:r>
          </a:p>
          <a:p>
            <a:r>
              <a:rPr lang="pt-BR" sz="2400" dirty="0" smtClean="0"/>
              <a:t>	MOV</a:t>
            </a:r>
            <a:r>
              <a:rPr lang="pt-BR" sz="2400" dirty="0" smtClean="0">
                <a:solidFill>
                  <a:srgbClr val="FF0000"/>
                </a:solidFill>
              </a:rPr>
              <a:t>EQ</a:t>
            </a:r>
            <a:r>
              <a:rPr lang="pt-BR" sz="2400" dirty="0" smtClean="0"/>
              <a:t>   r0,   r1       ; If zero flag set then… </a:t>
            </a:r>
          </a:p>
          <a:p>
            <a:r>
              <a:rPr lang="pt-BR" sz="2400" dirty="0" smtClean="0"/>
              <a:t>			          ; ... r0 = r1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44150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40121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Multiple-Register Load-Store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Load-store multiple instructions can transfer multiple registers between memory and the processor in a single instruction.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The transfer occurs from a base address register </a:t>
            </a:r>
            <a:r>
              <a:rPr lang="en-US" i="1" dirty="0" err="1" smtClean="0"/>
              <a:t>Rn</a:t>
            </a:r>
            <a:r>
              <a:rPr lang="en-US" i="1" dirty="0" smtClean="0"/>
              <a:t> pointing </a:t>
            </a:r>
            <a:r>
              <a:rPr lang="en-US" dirty="0" smtClean="0"/>
              <a:t>into memory.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Multiple-register transfer instructions are more efficient from single-register transfers.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Load-store multiple instructions increases interrupt latency.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For example, on an ARM7 a load multiple instruction takes </a:t>
            </a:r>
          </a:p>
          <a:p>
            <a:pPr lvl="3" algn="just"/>
            <a:r>
              <a:rPr lang="en-US" dirty="0" smtClean="0"/>
              <a:t>2 + </a:t>
            </a:r>
            <a:r>
              <a:rPr lang="en-US" i="1" dirty="0" err="1" smtClean="0"/>
              <a:t>Nt</a:t>
            </a:r>
            <a:r>
              <a:rPr lang="en-US" i="1" dirty="0" smtClean="0"/>
              <a:t> cycles, </a:t>
            </a:r>
          </a:p>
          <a:p>
            <a:pPr lvl="3" algn="just"/>
            <a:r>
              <a:rPr lang="en-US" i="1" dirty="0" smtClean="0"/>
              <a:t>where N is the number of registers to load</a:t>
            </a:r>
          </a:p>
          <a:p>
            <a:pPr lvl="2" algn="just">
              <a:buNone/>
            </a:pPr>
            <a:r>
              <a:rPr lang="en-US" dirty="0" smtClean="0"/>
              <a:t>	  -- </a:t>
            </a:r>
            <a:r>
              <a:rPr lang="en-US" i="1" dirty="0" smtClean="0"/>
              <a:t>t is the number of cycles required for each sequential access to memory. </a:t>
            </a:r>
          </a:p>
          <a:p>
            <a:pPr algn="just"/>
            <a:r>
              <a:rPr lang="en-US" i="1" dirty="0" smtClean="0"/>
              <a:t>If an interrupt </a:t>
            </a:r>
            <a:r>
              <a:rPr lang="en-US" dirty="0" smtClean="0"/>
              <a:t>has been raised, then it has no effect until the load-store multiple instruction is complete.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95800"/>
            <a:ext cx="817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Addressing mode for load-store multiple instructions.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747611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3733801" cy="83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133600"/>
            <a:ext cx="404853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(IA).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9" y="1524000"/>
            <a:ext cx="692002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(IB).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600200"/>
            <a:ext cx="731407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Load-store multiple pairs when base update used.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5557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 LDMIA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8000" dirty="0" smtClean="0"/>
              <a:t>AREA  ASCENDING , CODE, READONLY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ENTRY				;Mark first instruction to execute</a:t>
            </a:r>
          </a:p>
          <a:p>
            <a:pPr>
              <a:buNone/>
            </a:pPr>
            <a:r>
              <a:rPr lang="en-US" sz="8000" dirty="0" smtClean="0"/>
              <a:t>START</a:t>
            </a:r>
          </a:p>
          <a:p>
            <a:pPr>
              <a:buNone/>
            </a:pPr>
            <a:r>
              <a:rPr lang="en-US" sz="8000" dirty="0" smtClean="0"/>
              <a:t>	</a:t>
            </a:r>
          </a:p>
          <a:p>
            <a:pPr>
              <a:buNone/>
            </a:pPr>
            <a:r>
              <a:rPr lang="en-US" sz="8000" dirty="0" smtClean="0"/>
              <a:t>			LDR R2,=CVALUE	; ADDRESS OF CODE REGION</a:t>
            </a:r>
          </a:p>
          <a:p>
            <a:pPr>
              <a:buNone/>
            </a:pPr>
            <a:r>
              <a:rPr lang="en-US" sz="8000" dirty="0" smtClean="0"/>
              <a:t>			LDMIA R2!,{R3-R6}</a:t>
            </a:r>
          </a:p>
          <a:p>
            <a:pPr>
              <a:buNone/>
            </a:pPr>
            <a:r>
              <a:rPr lang="en-US" sz="8000" dirty="0" smtClean="0"/>
              <a:t>BACK B BACK</a:t>
            </a:r>
          </a:p>
          <a:p>
            <a:pPr>
              <a:buNone/>
            </a:pPr>
            <a:r>
              <a:rPr lang="en-US" sz="8000" dirty="0" smtClean="0"/>
              <a:t>			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CVALUE </a:t>
            </a:r>
          </a:p>
          <a:p>
            <a:pPr>
              <a:buNone/>
            </a:pPr>
            <a:r>
              <a:rPr lang="en-US" sz="8000" dirty="0" smtClean="0"/>
              <a:t>		DCD	 0X44444444	;</a:t>
            </a:r>
          </a:p>
          <a:p>
            <a:pPr>
              <a:buNone/>
            </a:pPr>
            <a:r>
              <a:rPr lang="en-US" sz="8000" dirty="0" smtClean="0"/>
              <a:t>		DCD	0X11111111	;</a:t>
            </a:r>
          </a:p>
          <a:p>
            <a:pPr>
              <a:buNone/>
            </a:pPr>
            <a:r>
              <a:rPr lang="en-US" sz="8000" dirty="0" smtClean="0"/>
              <a:t>		DCD	0X33333333	;</a:t>
            </a:r>
          </a:p>
          <a:p>
            <a:pPr>
              <a:buNone/>
            </a:pPr>
            <a:r>
              <a:rPr lang="en-US" sz="8000" dirty="0" smtClean="0"/>
              <a:t>		DCD	0X22222222	;		</a:t>
            </a:r>
          </a:p>
          <a:p>
            <a:pPr>
              <a:buNone/>
            </a:pPr>
            <a:r>
              <a:rPr lang="en-US" sz="8000" dirty="0" smtClean="0"/>
              <a:t>							</a:t>
            </a:r>
          </a:p>
          <a:p>
            <a:pPr>
              <a:buNone/>
            </a:pPr>
            <a:r>
              <a:rPr lang="en-US" sz="8000" dirty="0" smtClean="0"/>
              <a:t>	END				</a:t>
            </a:r>
            <a:endParaRPr lang="en-US" sz="8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212" y="5715000"/>
            <a:ext cx="4432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AREA MOV1, CODE, READONLY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R0,#5</a:t>
            </a:r>
          </a:p>
          <a:p>
            <a:pPr>
              <a:buNone/>
            </a:pPr>
            <a:r>
              <a:rPr lang="en-US" dirty="0" smtClean="0"/>
              <a:t>	MOV R1,#6</a:t>
            </a:r>
          </a:p>
          <a:p>
            <a:pPr>
              <a:buNone/>
            </a:pPr>
            <a:r>
              <a:rPr lang="en-US" dirty="0" smtClean="0"/>
              <a:t>	SUBS R0,R0,#4     ; FIRST SUBTRACT 5 AND NEXT 4</a:t>
            </a:r>
          </a:p>
          <a:p>
            <a:pPr>
              <a:buNone/>
            </a:pPr>
            <a:r>
              <a:rPr lang="en-US" dirty="0" smtClean="0"/>
              <a:t>	MOVEQ R2,R1</a:t>
            </a:r>
          </a:p>
          <a:p>
            <a:pPr>
              <a:buNone/>
            </a:pPr>
            <a:r>
              <a:rPr lang="en-US" dirty="0" smtClean="0"/>
              <a:t>	MOV R3,#10  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 LDMIB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8000" dirty="0" smtClean="0"/>
              <a:t>AREA  ASCENDING , CODE, READONLY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ENTRY				;Mark first instruction to execute</a:t>
            </a:r>
          </a:p>
          <a:p>
            <a:pPr>
              <a:buNone/>
            </a:pPr>
            <a:r>
              <a:rPr lang="en-US" sz="8000" dirty="0" smtClean="0"/>
              <a:t>START</a:t>
            </a:r>
          </a:p>
          <a:p>
            <a:pPr>
              <a:buNone/>
            </a:pPr>
            <a:r>
              <a:rPr lang="en-US" sz="8000" dirty="0" smtClean="0"/>
              <a:t>	</a:t>
            </a:r>
          </a:p>
          <a:p>
            <a:pPr>
              <a:buNone/>
            </a:pPr>
            <a:r>
              <a:rPr lang="en-US" sz="8000" dirty="0" smtClean="0"/>
              <a:t>			LDR R2,=CVALUE	; ADDRESS OF CODE REGION</a:t>
            </a:r>
          </a:p>
          <a:p>
            <a:pPr>
              <a:buNone/>
            </a:pPr>
            <a:r>
              <a:rPr lang="en-US" sz="8000" dirty="0" smtClean="0"/>
              <a:t>			LDMIB R2!,{R3-R6}</a:t>
            </a:r>
          </a:p>
          <a:p>
            <a:pPr>
              <a:buNone/>
            </a:pPr>
            <a:r>
              <a:rPr lang="en-US" sz="8000" dirty="0" smtClean="0"/>
              <a:t>BACK B BACK</a:t>
            </a:r>
          </a:p>
          <a:p>
            <a:pPr>
              <a:buNone/>
            </a:pPr>
            <a:r>
              <a:rPr lang="en-US" sz="8000" dirty="0" smtClean="0"/>
              <a:t>			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CVALUE </a:t>
            </a:r>
          </a:p>
          <a:p>
            <a:pPr>
              <a:buNone/>
            </a:pPr>
            <a:r>
              <a:rPr lang="en-US" sz="8000" dirty="0" smtClean="0"/>
              <a:t>		DCD	 0X44444444	;</a:t>
            </a:r>
          </a:p>
          <a:p>
            <a:pPr>
              <a:buNone/>
            </a:pPr>
            <a:r>
              <a:rPr lang="en-US" sz="8000" dirty="0" smtClean="0"/>
              <a:t>		DCD	0X11111111	;</a:t>
            </a:r>
          </a:p>
          <a:p>
            <a:pPr>
              <a:buNone/>
            </a:pPr>
            <a:r>
              <a:rPr lang="en-US" sz="8000" dirty="0" smtClean="0"/>
              <a:t>		DCD	0X33333333	;</a:t>
            </a:r>
          </a:p>
          <a:p>
            <a:pPr>
              <a:buNone/>
            </a:pPr>
            <a:r>
              <a:rPr lang="en-US" sz="8000" dirty="0" smtClean="0"/>
              <a:t>		DCD	0X22222222	;		</a:t>
            </a:r>
          </a:p>
          <a:p>
            <a:pPr>
              <a:buNone/>
            </a:pPr>
            <a:r>
              <a:rPr lang="en-US" sz="8000" dirty="0" smtClean="0"/>
              <a:t>							</a:t>
            </a:r>
          </a:p>
          <a:p>
            <a:pPr>
              <a:buNone/>
            </a:pPr>
            <a:r>
              <a:rPr lang="en-US" sz="8000" dirty="0" smtClean="0"/>
              <a:t>	END				</a:t>
            </a:r>
            <a:endParaRPr lang="en-US" sz="8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212" y="5715000"/>
            <a:ext cx="4432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	AREA  ASCENDING , CODE, READONLY</a:t>
            </a:r>
          </a:p>
          <a:p>
            <a:pPr>
              <a:buNone/>
            </a:pPr>
            <a:r>
              <a:rPr lang="en-US" dirty="0" smtClean="0"/>
              <a:t>ENTRY				;Mark first instruction to execute</a:t>
            </a:r>
          </a:p>
          <a:p>
            <a:pPr>
              <a:buNone/>
            </a:pPr>
            <a:r>
              <a:rPr lang="en-US" dirty="0" smtClean="0"/>
              <a:t>START		</a:t>
            </a:r>
          </a:p>
          <a:p>
            <a:pPr>
              <a:buNone/>
            </a:pPr>
            <a:r>
              <a:rPr lang="en-US" dirty="0" smtClean="0"/>
              <a:t> 			LDR R2,=CVALUE	; ADDRESS OF CODE REGION</a:t>
            </a:r>
          </a:p>
          <a:p>
            <a:pPr>
              <a:buNone/>
            </a:pPr>
            <a:r>
              <a:rPr lang="en-US" dirty="0" smtClean="0"/>
              <a:t>			LDMIA R2!,{R3-R6}</a:t>
            </a:r>
          </a:p>
          <a:p>
            <a:pPr>
              <a:buNone/>
            </a:pPr>
            <a:r>
              <a:rPr lang="en-US" dirty="0" smtClean="0"/>
              <a:t>			LDR R7,=DVALUE</a:t>
            </a:r>
          </a:p>
          <a:p>
            <a:pPr>
              <a:buNone/>
            </a:pPr>
            <a:r>
              <a:rPr lang="en-US" dirty="0" smtClean="0"/>
              <a:t>			STMIA R7!,{R3-R6}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CVALUE </a:t>
            </a:r>
          </a:p>
          <a:p>
            <a:pPr>
              <a:buNone/>
            </a:pPr>
            <a:r>
              <a:rPr lang="en-US" dirty="0" smtClean="0"/>
              <a:t>		DCD 	0X44444444	;</a:t>
            </a:r>
          </a:p>
          <a:p>
            <a:pPr>
              <a:buNone/>
            </a:pPr>
            <a:r>
              <a:rPr lang="en-US" dirty="0" smtClean="0"/>
              <a:t>		DCD	0X11111111	;</a:t>
            </a:r>
          </a:p>
          <a:p>
            <a:pPr>
              <a:buNone/>
            </a:pPr>
            <a:r>
              <a:rPr lang="en-US" dirty="0" smtClean="0"/>
              <a:t>		DCD	0X33333333	;</a:t>
            </a:r>
          </a:p>
          <a:p>
            <a:pPr>
              <a:buNone/>
            </a:pPr>
            <a:r>
              <a:rPr lang="en-US" dirty="0" smtClean="0"/>
              <a:t>		DCD	0X22222222	;	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AREA DATA1, DATA, READWRITE</a:t>
            </a:r>
          </a:p>
          <a:p>
            <a:pPr>
              <a:buNone/>
            </a:pPr>
            <a:r>
              <a:rPr lang="en-US" dirty="0" smtClean="0"/>
              <a:t>DVALUE DCD 0X00 </a:t>
            </a:r>
          </a:p>
          <a:p>
            <a:pPr>
              <a:buNone/>
            </a:pPr>
            <a:r>
              <a:rPr lang="en-US" dirty="0" smtClean="0"/>
              <a:t>						</a:t>
            </a:r>
          </a:p>
          <a:p>
            <a:pPr>
              <a:buNone/>
            </a:pPr>
            <a:r>
              <a:rPr lang="en-US" dirty="0" smtClean="0"/>
              <a:t>	END			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(STMIA)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5715000"/>
            <a:ext cx="4432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	AREA  ASCENDING , CODE, READONLY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ENTRY				;Mark first instruction to execute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LDR R0,=0X40000000</a:t>
            </a:r>
          </a:p>
          <a:p>
            <a:pPr>
              <a:buNone/>
            </a:pPr>
            <a:r>
              <a:rPr lang="en-US" dirty="0" smtClean="0"/>
              <a:t>			LDR R1,=0x00000009</a:t>
            </a:r>
          </a:p>
          <a:p>
            <a:pPr>
              <a:buNone/>
            </a:pPr>
            <a:r>
              <a:rPr lang="en-US" dirty="0" smtClean="0"/>
              <a:t>			LDR R2,=0x00000008</a:t>
            </a:r>
          </a:p>
          <a:p>
            <a:pPr>
              <a:buNone/>
            </a:pPr>
            <a:r>
              <a:rPr lang="en-US" dirty="0" smtClean="0"/>
              <a:t>			LDR R3,=0x00000007</a:t>
            </a:r>
          </a:p>
          <a:p>
            <a:pPr>
              <a:buNone/>
            </a:pPr>
            <a:r>
              <a:rPr lang="en-US" dirty="0" smtClean="0"/>
              <a:t>			STMIB r0!, {r1-r3}</a:t>
            </a:r>
          </a:p>
          <a:p>
            <a:pPr>
              <a:buNone/>
            </a:pPr>
            <a:r>
              <a:rPr lang="en-US" dirty="0" smtClean="0"/>
              <a:t>			MOV r1, #1</a:t>
            </a:r>
          </a:p>
          <a:p>
            <a:pPr>
              <a:buNone/>
            </a:pPr>
            <a:r>
              <a:rPr lang="en-US" dirty="0" smtClean="0"/>
              <a:t>			MOV r2, #2</a:t>
            </a:r>
          </a:p>
          <a:p>
            <a:pPr>
              <a:buNone/>
            </a:pPr>
            <a:r>
              <a:rPr lang="en-US" dirty="0" smtClean="0"/>
              <a:t>			MOV r3, #3</a:t>
            </a:r>
          </a:p>
          <a:p>
            <a:pPr>
              <a:buNone/>
            </a:pPr>
            <a:r>
              <a:rPr lang="en-US" dirty="0" smtClean="0"/>
              <a:t>			LDMDA r0!, {r1-r3}</a:t>
            </a:r>
          </a:p>
          <a:p>
            <a:pPr>
              <a:buNone/>
            </a:pPr>
            <a:r>
              <a:rPr lang="en-US" dirty="0" smtClean="0"/>
              <a:t>BACK B 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(STMIB and LDMDA)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212" y="5715000"/>
            <a:ext cx="4432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	AREA  ASCENDING , CODE, READONLY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ENTRY				;Mark first instruction to execute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LDR R0,=0X40000000</a:t>
            </a:r>
          </a:p>
          <a:p>
            <a:pPr>
              <a:buNone/>
            </a:pPr>
            <a:r>
              <a:rPr lang="en-US" dirty="0" smtClean="0"/>
              <a:t>			LDR R1,=0x00000009</a:t>
            </a:r>
          </a:p>
          <a:p>
            <a:pPr>
              <a:buNone/>
            </a:pPr>
            <a:r>
              <a:rPr lang="en-US" dirty="0" smtClean="0"/>
              <a:t>			LDR R2,=0x00000008</a:t>
            </a:r>
          </a:p>
          <a:p>
            <a:pPr>
              <a:buNone/>
            </a:pPr>
            <a:r>
              <a:rPr lang="en-US" dirty="0" smtClean="0"/>
              <a:t>			LDR R3,=0x00000007</a:t>
            </a:r>
          </a:p>
          <a:p>
            <a:pPr>
              <a:buNone/>
            </a:pPr>
            <a:r>
              <a:rPr lang="en-US" dirty="0" smtClean="0"/>
              <a:t>			STMIB r0!, {r1-r3}</a:t>
            </a:r>
          </a:p>
          <a:p>
            <a:pPr>
              <a:buNone/>
            </a:pPr>
            <a:r>
              <a:rPr lang="en-US" dirty="0" smtClean="0"/>
              <a:t>			MOV r1, #1</a:t>
            </a:r>
          </a:p>
          <a:p>
            <a:pPr>
              <a:buNone/>
            </a:pPr>
            <a:r>
              <a:rPr lang="en-US" dirty="0" smtClean="0"/>
              <a:t>			MOV r2, #2</a:t>
            </a:r>
          </a:p>
          <a:p>
            <a:pPr>
              <a:buNone/>
            </a:pPr>
            <a:r>
              <a:rPr lang="en-US" dirty="0" smtClean="0"/>
              <a:t>			MOV r3, #3</a:t>
            </a:r>
          </a:p>
          <a:p>
            <a:pPr>
              <a:buNone/>
            </a:pPr>
            <a:r>
              <a:rPr lang="en-US" dirty="0" smtClean="0"/>
              <a:t>			LDMDB r0!, {r1-r3}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		end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(STMIB and LDMDB)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212" y="5715000"/>
            <a:ext cx="4432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638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ARM architecture uses the load-store multiple instructions to carry out stack operations. </a:t>
            </a:r>
          </a:p>
          <a:p>
            <a:pPr lvl="1" algn="just"/>
            <a:r>
              <a:rPr lang="en-US" dirty="0" smtClean="0"/>
              <a:t>The </a:t>
            </a:r>
            <a:r>
              <a:rPr lang="en-US" i="1" dirty="0" smtClean="0"/>
              <a:t>pop operation (removing data from a stack) uses a load multiple instruction;</a:t>
            </a:r>
          </a:p>
          <a:p>
            <a:pPr algn="just">
              <a:buNone/>
            </a:pPr>
            <a:r>
              <a:rPr lang="en-US" dirty="0" smtClean="0"/>
              <a:t>	-- The </a:t>
            </a:r>
            <a:r>
              <a:rPr lang="en-US" i="1" dirty="0" smtClean="0"/>
              <a:t>push operation (placing data onto the stack) uses a store multiple instruction</a:t>
            </a:r>
          </a:p>
          <a:p>
            <a:pPr algn="just"/>
            <a:r>
              <a:rPr lang="en-US" dirty="0" smtClean="0"/>
              <a:t>We have to decide whether the stack will grow up or down in memory.  A stack is either </a:t>
            </a:r>
          </a:p>
          <a:p>
            <a:pPr algn="just">
              <a:buNone/>
            </a:pPr>
            <a:r>
              <a:rPr lang="en-US" i="1" dirty="0" smtClean="0"/>
              <a:t>		-- ascending (A) or </a:t>
            </a:r>
          </a:p>
          <a:p>
            <a:pPr algn="just">
              <a:buNone/>
            </a:pPr>
            <a:r>
              <a:rPr lang="en-US" i="1" dirty="0" smtClean="0"/>
              <a:t>		-- descending (D). </a:t>
            </a:r>
          </a:p>
          <a:p>
            <a:pPr algn="just">
              <a:buNone/>
            </a:pPr>
            <a:r>
              <a:rPr lang="en-US" sz="3300" b="1" i="1" dirty="0" smtClean="0"/>
              <a:t>Ascending stacks </a:t>
            </a:r>
            <a:r>
              <a:rPr lang="en-US" i="1" dirty="0" smtClean="0"/>
              <a:t>grow towards </a:t>
            </a:r>
            <a:r>
              <a:rPr lang="en-US" dirty="0" smtClean="0"/>
              <a:t>higher memory addresses;</a:t>
            </a:r>
          </a:p>
          <a:p>
            <a:pPr algn="just">
              <a:buNone/>
            </a:pPr>
            <a:r>
              <a:rPr lang="en-US" sz="3300" b="1" dirty="0" smtClean="0"/>
              <a:t>Descending stacks </a:t>
            </a:r>
            <a:r>
              <a:rPr lang="en-US" dirty="0" smtClean="0"/>
              <a:t>grow towards lower memory addresses.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i="1" dirty="0" smtClean="0"/>
              <a:t>full stack (F), the stack pointer sp points to an address that is the last </a:t>
            </a:r>
            <a:r>
              <a:rPr lang="en-US" dirty="0" smtClean="0"/>
              <a:t>used or full location (i.e., </a:t>
            </a:r>
            <a:r>
              <a:rPr lang="en-US" i="1" dirty="0" smtClean="0"/>
              <a:t>sp points to the last item on the stack).</a:t>
            </a:r>
          </a:p>
          <a:p>
            <a:pPr algn="just"/>
            <a:r>
              <a:rPr lang="en-US" i="1" dirty="0" smtClean="0"/>
              <a:t> In an empty stack (E) the sp points to an address that is the first unused or empty location (i.e., it </a:t>
            </a:r>
            <a:r>
              <a:rPr lang="en-US" dirty="0" smtClean="0"/>
              <a:t>points after the last item on the stack).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962400"/>
            <a:ext cx="771378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Example-STMFD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STMFD instruction pushes registers onto the stack, updating the </a:t>
            </a:r>
            <a:r>
              <a:rPr lang="en-US" sz="2400" i="1" dirty="0" smtClean="0"/>
              <a:t>sp. Below example p</a:t>
            </a:r>
            <a:r>
              <a:rPr lang="en-US" sz="2400" dirty="0" smtClean="0"/>
              <a:t>ush onto a full descending stack.</a:t>
            </a:r>
          </a:p>
          <a:p>
            <a:pPr algn="just"/>
            <a:r>
              <a:rPr lang="en-US" sz="2400" dirty="0" smtClean="0"/>
              <a:t>When the stack grows the stack pointer (sp) points to the </a:t>
            </a:r>
            <a:r>
              <a:rPr lang="en-US" sz="2400" b="1" dirty="0" smtClean="0"/>
              <a:t>last full entry in the stack</a:t>
            </a:r>
            <a:r>
              <a:rPr lang="en-US" sz="2400" dirty="0" smtClean="0"/>
              <a:t>. Hence it is called as full and descending because address decreases.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10000"/>
            <a:ext cx="25363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429000"/>
            <a:ext cx="2667000" cy="17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410200"/>
            <a:ext cx="276623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257800"/>
            <a:ext cx="276791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The STMED instruction pushes the registers onto the stack but updates register </a:t>
            </a:r>
            <a:r>
              <a:rPr lang="en-US" i="1" dirty="0" smtClean="0"/>
              <a:t>sp to </a:t>
            </a:r>
            <a:r>
              <a:rPr lang="en-US" dirty="0" smtClean="0"/>
              <a:t>point to the next empty location downward.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Example-STMED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Example-1</a:t>
            </a:r>
            <a:br>
              <a:rPr lang="en-US" dirty="0" smtClean="0"/>
            </a:br>
            <a:r>
              <a:rPr lang="en-US" dirty="0" smtClean="0"/>
              <a:t>POPING ONE AT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4200" dirty="0" smtClean="0"/>
              <a:t>AREA  ASCENDING , CODE, READONLY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ENTRY				;Mark first instruction to execute</a:t>
            </a:r>
          </a:p>
          <a:p>
            <a:pPr>
              <a:buNone/>
            </a:pPr>
            <a:r>
              <a:rPr lang="en-US" sz="4200" dirty="0" smtClean="0"/>
              <a:t>START</a:t>
            </a:r>
          </a:p>
          <a:p>
            <a:pPr>
              <a:buNone/>
            </a:pPr>
            <a:r>
              <a:rPr lang="en-US" sz="4200" dirty="0" smtClean="0"/>
              <a:t>	</a:t>
            </a:r>
          </a:p>
          <a:p>
            <a:pPr>
              <a:buNone/>
            </a:pPr>
            <a:r>
              <a:rPr lang="en-US" sz="4200" dirty="0" smtClean="0"/>
              <a:t>			LDR SP,=0X40000000</a:t>
            </a:r>
          </a:p>
          <a:p>
            <a:pPr>
              <a:buNone/>
            </a:pPr>
            <a:r>
              <a:rPr lang="en-US" sz="4200" dirty="0" smtClean="0"/>
              <a:t>			LDR R1,=0x00000009</a:t>
            </a:r>
          </a:p>
          <a:p>
            <a:pPr>
              <a:buNone/>
            </a:pPr>
            <a:r>
              <a:rPr lang="en-US" sz="4200" dirty="0" smtClean="0"/>
              <a:t>			LDR R2,=0x00000008</a:t>
            </a:r>
          </a:p>
          <a:p>
            <a:pPr>
              <a:buNone/>
            </a:pPr>
            <a:r>
              <a:rPr lang="en-US" sz="4200" dirty="0" smtClean="0"/>
              <a:t>			LDR R3,=0x00000007</a:t>
            </a:r>
          </a:p>
          <a:p>
            <a:pPr>
              <a:buNone/>
            </a:pPr>
            <a:r>
              <a:rPr lang="en-US" sz="4200" dirty="0" smtClean="0"/>
              <a:t>			STMFA SP!, {r1-r3}</a:t>
            </a:r>
          </a:p>
          <a:p>
            <a:pPr>
              <a:buNone/>
            </a:pPr>
            <a:r>
              <a:rPr lang="en-US" sz="4200" dirty="0" smtClean="0"/>
              <a:t>			LDMFA SP!,{R4}</a:t>
            </a:r>
          </a:p>
          <a:p>
            <a:pPr>
              <a:buNone/>
            </a:pPr>
            <a:r>
              <a:rPr lang="en-US" sz="4200" dirty="0" smtClean="0"/>
              <a:t>			LDMFA SP!,{R5}</a:t>
            </a:r>
          </a:p>
          <a:p>
            <a:pPr>
              <a:buNone/>
            </a:pPr>
            <a:r>
              <a:rPr lang="en-US" sz="4200" dirty="0" smtClean="0"/>
              <a:t>			LDMFA SP!,{R6}			</a:t>
            </a:r>
          </a:p>
          <a:p>
            <a:pPr>
              <a:buNone/>
            </a:pPr>
            <a:r>
              <a:rPr lang="en-US" sz="4200" dirty="0" smtClean="0"/>
              <a:t>BACK B BACK</a:t>
            </a:r>
          </a:p>
          <a:p>
            <a:pPr>
              <a:buNone/>
            </a:pPr>
            <a:r>
              <a:rPr lang="en-US" sz="4200" dirty="0" smtClean="0"/>
              <a:t>	END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Note: STMFA == STMIB, LDMFA == LDMDA</a:t>
            </a: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Example-2</a:t>
            </a:r>
            <a:br>
              <a:rPr lang="en-US" dirty="0" smtClean="0"/>
            </a:br>
            <a:r>
              <a:rPr lang="en-US" dirty="0" smtClean="0"/>
              <a:t>POPING ALL 3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AREA  ASCENDING , CODE, READONLY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ENTRY				;Mark first instruction to execute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LDR SP,=0X40000000</a:t>
            </a:r>
          </a:p>
          <a:p>
            <a:pPr>
              <a:buNone/>
            </a:pPr>
            <a:r>
              <a:rPr lang="en-US" dirty="0" smtClean="0"/>
              <a:t>			LDR R1,=0x00000009</a:t>
            </a:r>
          </a:p>
          <a:p>
            <a:pPr>
              <a:buNone/>
            </a:pPr>
            <a:r>
              <a:rPr lang="en-US" dirty="0" smtClean="0"/>
              <a:t>			LDR R2,=0x00000008</a:t>
            </a:r>
          </a:p>
          <a:p>
            <a:pPr>
              <a:buNone/>
            </a:pPr>
            <a:r>
              <a:rPr lang="en-US" dirty="0" smtClean="0"/>
              <a:t>			LDR R3,=0x00000007</a:t>
            </a:r>
          </a:p>
          <a:p>
            <a:pPr>
              <a:buNone/>
            </a:pPr>
            <a:r>
              <a:rPr lang="en-US" dirty="0" smtClean="0"/>
              <a:t>			STMFA SP!, {r1-r3}</a:t>
            </a:r>
          </a:p>
          <a:p>
            <a:pPr>
              <a:buNone/>
            </a:pPr>
            <a:r>
              <a:rPr lang="en-US" dirty="0" smtClean="0"/>
              <a:t>			LDMFA SP!,{R4-R6}</a:t>
            </a:r>
          </a:p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For example to move the value zero to destination register and set the condition flags:</a:t>
            </a:r>
          </a:p>
          <a:p>
            <a:pPr algn="ctr">
              <a:buNone/>
            </a:pPr>
            <a:r>
              <a:rPr lang="pt-BR" b="1" dirty="0" smtClean="0"/>
              <a:t>MOV</a:t>
            </a:r>
            <a:r>
              <a:rPr lang="pt-BR" b="1" dirty="0" smtClean="0">
                <a:solidFill>
                  <a:srgbClr val="FF0000"/>
                </a:solidFill>
              </a:rPr>
              <a:t>S </a:t>
            </a:r>
            <a:r>
              <a:rPr lang="pt-BR" b="1" dirty="0" smtClean="0"/>
              <a:t>Rd, N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MOVS r0,r1    ; r0 = r1 </a:t>
            </a:r>
          </a:p>
          <a:p>
            <a:pPr>
              <a:buNone/>
            </a:pPr>
            <a:r>
              <a:rPr lang="en-US" dirty="0" smtClean="0"/>
              <a:t>				      ; ... and set flags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Example-3</a:t>
            </a:r>
            <a:br>
              <a:rPr lang="en-US" dirty="0" smtClean="0"/>
            </a:br>
            <a:r>
              <a:rPr lang="en-US" dirty="0" smtClean="0"/>
              <a:t>POPING FROM EMPTY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 smtClean="0"/>
              <a:t>AREA  ASCENDING , CODE, READONLY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ENTRY				;Mark first instruction to execute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LDR SP,=0X40000000</a:t>
            </a:r>
          </a:p>
          <a:p>
            <a:pPr>
              <a:buNone/>
            </a:pPr>
            <a:r>
              <a:rPr lang="en-US" dirty="0" smtClean="0"/>
              <a:t>			LDR R1,=0x00000009</a:t>
            </a:r>
          </a:p>
          <a:p>
            <a:pPr>
              <a:buNone/>
            </a:pPr>
            <a:r>
              <a:rPr lang="en-US" dirty="0" smtClean="0"/>
              <a:t>			LDR R2,=0x00000008</a:t>
            </a:r>
          </a:p>
          <a:p>
            <a:pPr>
              <a:buNone/>
            </a:pPr>
            <a:r>
              <a:rPr lang="en-US" dirty="0" smtClean="0"/>
              <a:t>			LDR R3,=0x00000007</a:t>
            </a:r>
          </a:p>
          <a:p>
            <a:pPr>
              <a:buNone/>
            </a:pPr>
            <a:r>
              <a:rPr lang="en-US" dirty="0" smtClean="0"/>
              <a:t>			STMFA SP!, {r1-r3}</a:t>
            </a:r>
          </a:p>
          <a:p>
            <a:pPr>
              <a:buNone/>
            </a:pPr>
            <a:r>
              <a:rPr lang="en-US" dirty="0" smtClean="0"/>
              <a:t>			LDMFA SP!,{R4-R6}</a:t>
            </a:r>
          </a:p>
          <a:p>
            <a:pPr>
              <a:buNone/>
            </a:pPr>
            <a:r>
              <a:rPr lang="en-US" dirty="0" smtClean="0"/>
              <a:t>			LDMFA SP!,{R7}	 ; UNDER FLOW	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AREA  ASCENDING , CODE, READONLY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ENTRY				;Mark first instruction to execute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LDR SP,=0X4000001F</a:t>
            </a:r>
          </a:p>
          <a:p>
            <a:pPr>
              <a:buNone/>
            </a:pPr>
            <a:r>
              <a:rPr lang="en-US" dirty="0" smtClean="0"/>
              <a:t>			LDR R1,=0x00000009</a:t>
            </a:r>
          </a:p>
          <a:p>
            <a:pPr>
              <a:buNone/>
            </a:pPr>
            <a:r>
              <a:rPr lang="en-US" dirty="0" smtClean="0"/>
              <a:t>			LDR R2,=0x00000008</a:t>
            </a:r>
          </a:p>
          <a:p>
            <a:pPr>
              <a:buNone/>
            </a:pPr>
            <a:r>
              <a:rPr lang="en-US" dirty="0" smtClean="0"/>
              <a:t>			LDR R3,=0x00000007</a:t>
            </a:r>
          </a:p>
          <a:p>
            <a:pPr>
              <a:buNone/>
            </a:pPr>
            <a:r>
              <a:rPr lang="en-US" dirty="0" smtClean="0"/>
              <a:t>			STMFD SP!, {r1-r3}</a:t>
            </a:r>
          </a:p>
          <a:p>
            <a:pPr>
              <a:buNone/>
            </a:pPr>
            <a:r>
              <a:rPr lang="en-US" dirty="0" smtClean="0"/>
              <a:t>			LDMFD SP!,{R4-R6}</a:t>
            </a:r>
          </a:p>
          <a:p>
            <a:pPr>
              <a:buNone/>
            </a:pPr>
            <a:r>
              <a:rPr lang="en-US" dirty="0" smtClean="0"/>
              <a:t>			LDMFD SP!,{R7}		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Example-4</a:t>
            </a:r>
            <a:br>
              <a:rPr lang="en-US" dirty="0" smtClean="0"/>
            </a:br>
            <a:r>
              <a:rPr lang="en-US" dirty="0" smtClean="0"/>
              <a:t>Full Descending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Checking Stack Under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In handling  the stack there are three attributes that need to be preserved: </a:t>
            </a:r>
          </a:p>
          <a:p>
            <a:pPr lvl="1" algn="just"/>
            <a:r>
              <a:rPr lang="en-US" dirty="0" smtClean="0"/>
              <a:t>The </a:t>
            </a:r>
            <a:r>
              <a:rPr lang="en-US" i="1" dirty="0" smtClean="0"/>
              <a:t>stack base,</a:t>
            </a:r>
          </a:p>
          <a:p>
            <a:pPr lvl="1" algn="just"/>
            <a:r>
              <a:rPr lang="en-US" i="1" dirty="0" smtClean="0"/>
              <a:t> the stack pointer, and </a:t>
            </a:r>
          </a:p>
          <a:p>
            <a:pPr lvl="1" algn="just"/>
            <a:r>
              <a:rPr lang="en-US" i="1" dirty="0" smtClean="0"/>
              <a:t>the stack limit. </a:t>
            </a:r>
          </a:p>
          <a:p>
            <a:pPr lvl="1" algn="just"/>
            <a:endParaRPr lang="en-US" i="1" dirty="0" smtClean="0"/>
          </a:p>
          <a:p>
            <a:pPr algn="just"/>
            <a:r>
              <a:rPr lang="en-US" i="1" dirty="0" smtClean="0"/>
              <a:t>The stack base is the starting address of the </a:t>
            </a:r>
            <a:r>
              <a:rPr lang="en-US" dirty="0" smtClean="0"/>
              <a:t>stack in memory.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stack pointer initially points to the stack base; as data is pushed onto the stack, the stack pointer descends memory and continuously points to the top of stack.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stack pointer passes the stack limit, then a </a:t>
            </a:r>
            <a:r>
              <a:rPr lang="en-US" i="1" dirty="0" smtClean="0"/>
              <a:t>stack overflow occurs</a:t>
            </a:r>
          </a:p>
          <a:p>
            <a:pPr algn="just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dirty="0" smtClean="0"/>
              <a:t>Small piece of code that checks for stack overflow errors for a descending stack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593259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Stack Under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 check for stack overflow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r10,rn</a:t>
            </a:r>
          </a:p>
          <a:p>
            <a:pPr>
              <a:buNone/>
            </a:pPr>
            <a:r>
              <a:rPr lang="en-US" dirty="0" smtClean="0"/>
              <a:t>CMP sp, r10</a:t>
            </a:r>
          </a:p>
          <a:p>
            <a:pPr>
              <a:buNone/>
            </a:pPr>
            <a:r>
              <a:rPr lang="en-US" dirty="0" smtClean="0"/>
              <a:t>BLT _</a:t>
            </a:r>
            <a:r>
              <a:rPr lang="en-US" dirty="0" err="1" smtClean="0"/>
              <a:t>stack_underflow</a:t>
            </a:r>
            <a:r>
              <a:rPr lang="en-US" dirty="0" smtClean="0"/>
              <a:t> ;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swap instruction is a special case of a load-store instruction.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It swaps the contents of </a:t>
            </a:r>
            <a:r>
              <a:rPr lang="en-US" sz="3900" b="1" dirty="0" smtClean="0"/>
              <a:t>memory with the contents of a register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instruction is </a:t>
            </a:r>
            <a:r>
              <a:rPr lang="en-US" sz="3300" b="1" dirty="0" smtClean="0"/>
              <a:t>an </a:t>
            </a:r>
            <a:r>
              <a:rPr lang="en-US" sz="3300" b="1" i="1" dirty="0" smtClean="0"/>
              <a:t>atomic operation</a:t>
            </a:r>
            <a:endParaRPr lang="en-US" b="1" i="1" dirty="0" smtClean="0"/>
          </a:p>
          <a:p>
            <a:pPr algn="just"/>
            <a:endParaRPr lang="en-US" i="1" dirty="0" smtClean="0"/>
          </a:p>
          <a:p>
            <a:pPr algn="just">
              <a:buNone/>
            </a:pPr>
            <a:r>
              <a:rPr lang="en-US" i="1" dirty="0" smtClean="0"/>
              <a:t>		—it reads </a:t>
            </a:r>
            <a:r>
              <a:rPr lang="en-US" dirty="0" smtClean="0"/>
              <a:t>and writes a location in the same bus operation, preventing any other instruction from reading or writing to that location until it completes.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Syntax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075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52578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Note: Swap cannot be interrupted by any other instruction or any other bus access. The system “holds the bus” until the transaction is complete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554736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This example shows a simple data guard that can be used to protect data from being written by another task.</a:t>
            </a:r>
          </a:p>
          <a:p>
            <a:pPr algn="just"/>
            <a:r>
              <a:rPr lang="en-US" sz="2400" dirty="0" smtClean="0"/>
              <a:t> The SWP instruction “holds the bus” until the transaction is complete.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743200"/>
            <a:ext cx="613034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45720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The address pointed to by the semaphore either contains the value 0 or 1.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If current value of the semaphore is 1, the resource is currently used by other process.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If current value of the semaphore is 0, the resource is currently available/ not used by any of the process.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The process that intends to use the resource (register/ memory ) will make the change the semaphore from 0 to 1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The process that intends to release the resource (register/memory) will change the semaphore from 1 to 0</a:t>
            </a:r>
          </a:p>
          <a:p>
            <a:pPr algn="just">
              <a:buFont typeface="Arial" pitchFamily="34" charset="0"/>
              <a:buChar char="•"/>
            </a:pPr>
            <a:endParaRPr lang="en-US" b="1" dirty="0" smtClean="0"/>
          </a:p>
          <a:p>
            <a:pPr algn="just">
              <a:buFont typeface="Arial" pitchFamily="34" charset="0"/>
              <a:buChar char="•"/>
            </a:pPr>
            <a:endParaRPr lang="en-US" b="1" dirty="0" smtClean="0"/>
          </a:p>
          <a:p>
            <a:pPr algn="just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US" dirty="0" smtClean="0"/>
              <a:t>	AREA  ASCENDING , CODE, READONLY</a:t>
            </a:r>
          </a:p>
          <a:p>
            <a:pPr>
              <a:buNone/>
            </a:pPr>
            <a:r>
              <a:rPr lang="en-US" dirty="0" smtClean="0"/>
              <a:t>ENTRY				;Mark first instruction to execute</a:t>
            </a:r>
          </a:p>
          <a:p>
            <a:pPr>
              <a:buNone/>
            </a:pPr>
            <a:r>
              <a:rPr lang="en-US" dirty="0" smtClean="0"/>
              <a:t>START		</a:t>
            </a:r>
          </a:p>
          <a:p>
            <a:pPr>
              <a:buNone/>
            </a:pPr>
            <a:r>
              <a:rPr lang="en-US" dirty="0" smtClean="0"/>
              <a:t> 			LDR R0,=0X11111111	</a:t>
            </a:r>
          </a:p>
          <a:p>
            <a:pPr>
              <a:buNone/>
            </a:pPr>
            <a:r>
              <a:rPr lang="en-US" dirty="0" smtClean="0"/>
              <a:t>			LDR R1,=CVALUE</a:t>
            </a:r>
          </a:p>
          <a:p>
            <a:pPr>
              <a:buNone/>
            </a:pPr>
            <a:r>
              <a:rPr lang="en-US" dirty="0" smtClean="0"/>
              <a:t>			LDR R2,[R1]</a:t>
            </a:r>
          </a:p>
          <a:p>
            <a:pPr>
              <a:buNone/>
            </a:pPr>
            <a:r>
              <a:rPr lang="en-US" dirty="0" smtClean="0"/>
              <a:t>			LDR R1,=DVALUE</a:t>
            </a:r>
          </a:p>
          <a:p>
            <a:pPr>
              <a:buNone/>
            </a:pPr>
            <a:r>
              <a:rPr lang="en-US" dirty="0" smtClean="0"/>
              <a:t>			STR R2,[R1]</a:t>
            </a:r>
          </a:p>
          <a:p>
            <a:pPr>
              <a:buNone/>
            </a:pPr>
            <a:r>
              <a:rPr lang="en-US" dirty="0" smtClean="0"/>
              <a:t>			SWP R3,R0,[R1]</a:t>
            </a:r>
          </a:p>
          <a:p>
            <a:pPr>
              <a:buNone/>
            </a:pPr>
            <a:r>
              <a:rPr lang="en-US" dirty="0" smtClean="0"/>
              <a:t>BACK B BACK</a:t>
            </a:r>
          </a:p>
          <a:p>
            <a:pPr>
              <a:buNone/>
            </a:pPr>
            <a:r>
              <a:rPr lang="en-US" dirty="0" smtClean="0"/>
              <a:t>CVALUE DCD 0X22222222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AREA DATA1, DATA, READWRITE</a:t>
            </a:r>
          </a:p>
          <a:p>
            <a:pPr>
              <a:buNone/>
            </a:pPr>
            <a:r>
              <a:rPr lang="en-US" dirty="0" smtClean="0"/>
              <a:t>DVALUE DCD 0X22222222 </a:t>
            </a:r>
          </a:p>
          <a:p>
            <a:pPr>
              <a:buNone/>
            </a:pPr>
            <a:r>
              <a:rPr lang="en-US" dirty="0" smtClean="0"/>
              <a:t>						</a:t>
            </a:r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2346</Words>
  <Application>Microsoft Office PowerPoint</Application>
  <PresentationFormat>On-screen Show (4:3)</PresentationFormat>
  <Paragraphs>716</Paragraphs>
  <Slides>110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1" baseType="lpstr">
      <vt:lpstr>Office Theme</vt:lpstr>
      <vt:lpstr>Chapter-3</vt:lpstr>
      <vt:lpstr>ARM Instruction Set</vt:lpstr>
      <vt:lpstr>Slide 3</vt:lpstr>
      <vt:lpstr>Data Processing Instructions</vt:lpstr>
      <vt:lpstr>Slide 5</vt:lpstr>
      <vt:lpstr>Move Instructions</vt:lpstr>
      <vt:lpstr>Examples</vt:lpstr>
      <vt:lpstr>Example</vt:lpstr>
      <vt:lpstr>Slide 9</vt:lpstr>
      <vt:lpstr>Example</vt:lpstr>
      <vt:lpstr>Barrel Shifter</vt:lpstr>
      <vt:lpstr>Slide 12</vt:lpstr>
      <vt:lpstr>Example</vt:lpstr>
      <vt:lpstr>Barrel shifter operations</vt:lpstr>
      <vt:lpstr>Slide 15</vt:lpstr>
      <vt:lpstr>Barrel Shifter - Left Shift</vt:lpstr>
      <vt:lpstr>Barrel Shifter - Right Shifts</vt:lpstr>
      <vt:lpstr>Arithmetic Shift Right  </vt:lpstr>
      <vt:lpstr>Barrel Shifter - Rotations </vt:lpstr>
      <vt:lpstr>Barrel Shifter - Rotations  Rotate Right Extended (RRX) </vt:lpstr>
      <vt:lpstr>MOVS - example</vt:lpstr>
      <vt:lpstr>Slide 22</vt:lpstr>
      <vt:lpstr>Arithmetic Instructions</vt:lpstr>
      <vt:lpstr>Example-1</vt:lpstr>
      <vt:lpstr>Example-2</vt:lpstr>
      <vt:lpstr>Example-3</vt:lpstr>
      <vt:lpstr>Using the Barrel Shifter with Arithmetic Instructions</vt:lpstr>
      <vt:lpstr>Example-1</vt:lpstr>
      <vt:lpstr>Example-2</vt:lpstr>
      <vt:lpstr>Logical Instructions</vt:lpstr>
      <vt:lpstr>Example-1</vt:lpstr>
      <vt:lpstr>Example-2</vt:lpstr>
      <vt:lpstr>Example-3</vt:lpstr>
      <vt:lpstr>Example-4</vt:lpstr>
      <vt:lpstr>Example-5</vt:lpstr>
      <vt:lpstr>Comparison Instructions</vt:lpstr>
      <vt:lpstr>CMP Example</vt:lpstr>
      <vt:lpstr>CMN Instruction</vt:lpstr>
      <vt:lpstr>TEQ</vt:lpstr>
      <vt:lpstr>TEQ- Example</vt:lpstr>
      <vt:lpstr>TST - Instruction</vt:lpstr>
      <vt:lpstr>TST – EXAMPLE-1</vt:lpstr>
      <vt:lpstr>TST – EXAMPLE-2</vt:lpstr>
      <vt:lpstr>Multiply Instructions</vt:lpstr>
      <vt:lpstr>MLA- EXAMPLE-1</vt:lpstr>
      <vt:lpstr>MLA- EXAMPLE-2</vt:lpstr>
      <vt:lpstr>MLA- EXAMPLE-3</vt:lpstr>
      <vt:lpstr>MLA- EXAMPLE-4</vt:lpstr>
      <vt:lpstr>MUL – EXAMPLE-1</vt:lpstr>
      <vt:lpstr>MUL- EXAMPLE-2</vt:lpstr>
      <vt:lpstr>MUL- EXAMPLE-2</vt:lpstr>
      <vt:lpstr>Slide 52</vt:lpstr>
      <vt:lpstr>SMLAL - EXAMPLE</vt:lpstr>
      <vt:lpstr>SMULL - EXAMPLE</vt:lpstr>
      <vt:lpstr>UMULL- Example</vt:lpstr>
      <vt:lpstr>UMLAL- Example</vt:lpstr>
      <vt:lpstr>Branch Instructions</vt:lpstr>
      <vt:lpstr>Slide 58</vt:lpstr>
      <vt:lpstr>Forward and Backward branch</vt:lpstr>
      <vt:lpstr>BL (Branch with Link instruction)</vt:lpstr>
      <vt:lpstr>BX (Branch Exchange), BLX (Branch Exchange with Link)</vt:lpstr>
      <vt:lpstr>Load-Store Instructions</vt:lpstr>
      <vt:lpstr>Single-Register Transfer</vt:lpstr>
      <vt:lpstr>Slide 64</vt:lpstr>
      <vt:lpstr>Single-Register Load-Store Addressing Modes</vt:lpstr>
      <vt:lpstr>Slide 66</vt:lpstr>
      <vt:lpstr>Preindexing with writeback: (Base Register Updated)</vt:lpstr>
      <vt:lpstr>Preindexing: (Base Register not updated)</vt:lpstr>
      <vt:lpstr>Postindexing: (Base Register Updated)</vt:lpstr>
      <vt:lpstr>Slide 70</vt:lpstr>
      <vt:lpstr>Slide 71</vt:lpstr>
      <vt:lpstr>Multiple-Register Load-Store Instructions</vt:lpstr>
      <vt:lpstr>Slide 73</vt:lpstr>
      <vt:lpstr>Addressing mode for load-store multiple instructions.</vt:lpstr>
      <vt:lpstr>Example</vt:lpstr>
      <vt:lpstr>Graphical Representation (IA).</vt:lpstr>
      <vt:lpstr>Graphical Representation (IB).</vt:lpstr>
      <vt:lpstr>Load-store multiple pairs when base update used.</vt:lpstr>
      <vt:lpstr>EXAMPLE-1 LDMIA</vt:lpstr>
      <vt:lpstr>EXAMPLE-2 LDMIB</vt:lpstr>
      <vt:lpstr>EXAMPLE (STMIA)</vt:lpstr>
      <vt:lpstr>EXAMPLE (STMIB and LDMDA)</vt:lpstr>
      <vt:lpstr>EXAMPLE (STMIB and LDMDB)</vt:lpstr>
      <vt:lpstr>Stack Operations</vt:lpstr>
      <vt:lpstr>Slide 85</vt:lpstr>
      <vt:lpstr>Example-STMFD</vt:lpstr>
      <vt:lpstr>Example-STMED</vt:lpstr>
      <vt:lpstr>Example-1 POPING ONE AT A TIME</vt:lpstr>
      <vt:lpstr>Example-2 POPING ALL 3 ELEMENTS </vt:lpstr>
      <vt:lpstr>Example-3 POPING FROM EMPTY STACK</vt:lpstr>
      <vt:lpstr>Example-4 Full Descending Stack</vt:lpstr>
      <vt:lpstr>Checking Stack Under Flow</vt:lpstr>
      <vt:lpstr>Slide 93</vt:lpstr>
      <vt:lpstr>Checking Stack Under Flow</vt:lpstr>
      <vt:lpstr>Swap Instruction</vt:lpstr>
      <vt:lpstr>Swap Syntax</vt:lpstr>
      <vt:lpstr>Example-1</vt:lpstr>
      <vt:lpstr>Example-2</vt:lpstr>
      <vt:lpstr>EXAMPLE-3</vt:lpstr>
      <vt:lpstr>Software Interrupt Instruction</vt:lpstr>
      <vt:lpstr>Slide 101</vt:lpstr>
      <vt:lpstr>Example</vt:lpstr>
      <vt:lpstr>Program Status Register Instructions</vt:lpstr>
      <vt:lpstr>MRS, MSR Syntax</vt:lpstr>
      <vt:lpstr>Slide 105</vt:lpstr>
      <vt:lpstr>Example</vt:lpstr>
      <vt:lpstr>Coprocessor Instructions</vt:lpstr>
      <vt:lpstr>Co-processor Instruction Syntax</vt:lpstr>
      <vt:lpstr>Example </vt:lpstr>
      <vt:lpstr>Loading Constants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Harish Kumar B T</dc:creator>
  <cp:lastModifiedBy>Harish Kumar B T</cp:lastModifiedBy>
  <cp:revision>61</cp:revision>
  <dcterms:created xsi:type="dcterms:W3CDTF">2006-08-16T00:00:00Z</dcterms:created>
  <dcterms:modified xsi:type="dcterms:W3CDTF">2020-03-30T12:04:11Z</dcterms:modified>
</cp:coreProperties>
</file>