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3" r:id="rId44"/>
    <p:sldId id="324" r:id="rId45"/>
    <p:sldId id="32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9" r:id="rId57"/>
    <p:sldId id="310" r:id="rId58"/>
    <p:sldId id="311" r:id="rId59"/>
    <p:sldId id="325" r:id="rId60"/>
    <p:sldId id="312" r:id="rId61"/>
    <p:sldId id="313" r:id="rId62"/>
    <p:sldId id="326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AA786-82F8-4514-86A7-5041A5C6AF4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B8F5-3373-4EAC-B603-044476F2B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B8F5-3373-4EAC-B603-044476F2B69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B8F5-3373-4EAC-B603-044476F2B69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8C70-822E-4C18-9451-5A6774BBD10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E469-7263-4A16-8C6B-6ACEFEE8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990600" y="6398684"/>
            <a:ext cx="7090438" cy="4593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Harish Kumar B T, Dept. of CSE, BIT, Bangalore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772400" cy="1470025"/>
          </a:xfrm>
        </p:spPr>
        <p:txBody>
          <a:bodyPr/>
          <a:lstStyle/>
          <a:p>
            <a:r>
              <a:rPr lang="en-US" dirty="0" smtClean="0"/>
              <a:t>Chapter-6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077200" cy="1752600"/>
          </a:xfrm>
        </p:spPr>
        <p:txBody>
          <a:bodyPr/>
          <a:lstStyle/>
          <a:p>
            <a:r>
              <a:rPr lang="en-US" b="1" dirty="0" smtClean="0"/>
              <a:t>Writing and Optimizing ARM</a:t>
            </a:r>
          </a:p>
          <a:p>
            <a:r>
              <a:rPr lang="en-US" b="1" dirty="0" smtClean="0"/>
              <a:t>Assembly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your</a:t>
            </a:r>
            <a:br>
              <a:rPr lang="en-US" dirty="0" smtClean="0"/>
            </a:br>
            <a:r>
              <a:rPr lang="en-US" dirty="0" smtClean="0"/>
              <a:t>C code as Thumb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When calling ARM code from </a:t>
            </a:r>
            <a:r>
              <a:rPr lang="en-US" sz="2800" b="1" dirty="0" smtClean="0"/>
              <a:t>C program compiled as Thumb</a:t>
            </a:r>
            <a:r>
              <a:rPr lang="en-US" sz="2400" dirty="0" smtClean="0"/>
              <a:t>, the only change required to the assembly code of previous example is to change the </a:t>
            </a:r>
            <a:r>
              <a:rPr lang="en-US" sz="2400" b="1" dirty="0" smtClean="0"/>
              <a:t>return instruction to a BX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 </a:t>
            </a:r>
            <a:r>
              <a:rPr lang="en-US" sz="2400" b="1" dirty="0" smtClean="0"/>
              <a:t>BX </a:t>
            </a:r>
            <a:r>
              <a:rPr lang="en-US" sz="2400" b="1" dirty="0" err="1" smtClean="0"/>
              <a:t>lr</a:t>
            </a:r>
            <a:r>
              <a:rPr lang="en-US" sz="2400" dirty="0" smtClean="0"/>
              <a:t> instead of </a:t>
            </a:r>
            <a:r>
              <a:rPr lang="en-US" sz="2400" b="1" dirty="0" smtClean="0"/>
              <a:t>MOV pc, </a:t>
            </a:r>
            <a:r>
              <a:rPr lang="en-US" sz="2400" b="1" dirty="0" err="1" smtClean="0"/>
              <a:t>lr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/>
              <a:t>    square2.s</a:t>
            </a:r>
          </a:p>
          <a:p>
            <a:pPr algn="ctr">
              <a:buNone/>
            </a:pP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648200"/>
            <a:ext cx="3581400" cy="20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 Program as Thumb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8343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4953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apcs</a:t>
            </a:r>
            <a:r>
              <a:rPr lang="en-US" dirty="0" smtClean="0"/>
              <a:t>/Interwork option to tell </a:t>
            </a:r>
            <a:r>
              <a:rPr lang="en-US" dirty="0" err="1" smtClean="0"/>
              <a:t>armasm</a:t>
            </a:r>
            <a:r>
              <a:rPr lang="en-US" dirty="0" smtClean="0"/>
              <a:t> that the square2.s arm state program interworks with C thumb code.</a:t>
            </a:r>
          </a:p>
          <a:p>
            <a:endParaRPr lang="en-US" dirty="0" smtClean="0"/>
          </a:p>
          <a:p>
            <a:r>
              <a:rPr lang="en-US" dirty="0" smtClean="0"/>
              <a:t>APCS –Automated Project Control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C subroutine from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4800" dirty="0" smtClean="0"/>
              <a:t>Create a new assembly file main3.s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 IMPORT directive is used  to declare </a:t>
            </a:r>
            <a:r>
              <a:rPr lang="en-US" sz="5600" b="1" dirty="0" smtClean="0"/>
              <a:t>symbols that are defined in other files.</a:t>
            </a:r>
            <a:endParaRPr lang="en-US" sz="4800" b="1" dirty="0" smtClean="0"/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The imported symbol </a:t>
            </a:r>
            <a:r>
              <a:rPr lang="en-US" sz="4800" b="1" dirty="0" smtClean="0"/>
              <a:t>Lib$$Request$$</a:t>
            </a:r>
            <a:r>
              <a:rPr lang="en-US" sz="4800" b="1" dirty="0" err="1" smtClean="0"/>
              <a:t>armlib</a:t>
            </a:r>
            <a:r>
              <a:rPr lang="en-US" sz="4800" b="1" dirty="0" smtClean="0"/>
              <a:t> </a:t>
            </a:r>
            <a:r>
              <a:rPr lang="en-US" sz="4800" dirty="0" smtClean="0"/>
              <a:t>makes a request that the </a:t>
            </a:r>
            <a:r>
              <a:rPr lang="en-US" sz="5600" b="1" dirty="0" smtClean="0"/>
              <a:t>linker links with the standard ARM C library.</a:t>
            </a:r>
            <a:endParaRPr lang="en-US" sz="4800" b="1" dirty="0" smtClean="0"/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 The </a:t>
            </a:r>
            <a:r>
              <a:rPr lang="en-US" sz="4800" b="1" dirty="0" smtClean="0"/>
              <a:t>WEAK </a:t>
            </a:r>
            <a:r>
              <a:rPr lang="en-US" sz="4800" b="1" dirty="0" err="1" smtClean="0"/>
              <a:t>specifier</a:t>
            </a:r>
            <a:r>
              <a:rPr lang="en-US" sz="4800" b="1" dirty="0" smtClean="0"/>
              <a:t> prevents </a:t>
            </a:r>
            <a:r>
              <a:rPr lang="en-US" sz="4800" dirty="0" smtClean="0"/>
              <a:t>the linker from giving an </a:t>
            </a:r>
            <a:r>
              <a:rPr lang="en-US" sz="5600" b="1" dirty="0" smtClean="0"/>
              <a:t>error if the symbol is not found at link time</a:t>
            </a:r>
            <a:r>
              <a:rPr lang="en-US" sz="4800" dirty="0" smtClean="0"/>
              <a:t>. If the symbol is not found, it will take the value zero. </a:t>
            </a:r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The second imported symbol </a:t>
            </a:r>
            <a:r>
              <a:rPr lang="en-US" sz="5600" b="1" dirty="0" smtClean="0"/>
              <a:t>___main is the start of the C library initialization code.</a:t>
            </a:r>
            <a:endParaRPr lang="en-US" sz="4800" b="1" dirty="0" smtClean="0"/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You only need to import these symbols if you are defining your own main; a main defined in C code will import these automatically for you. </a:t>
            </a:r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Importing </a:t>
            </a:r>
            <a:r>
              <a:rPr lang="en-US" sz="4800" b="1" dirty="0" err="1" smtClean="0"/>
              <a:t>printf</a:t>
            </a:r>
            <a:r>
              <a:rPr lang="en-US" sz="4800" b="1" dirty="0" smtClean="0"/>
              <a:t> </a:t>
            </a:r>
            <a:r>
              <a:rPr lang="en-US" sz="4800" dirty="0" smtClean="0"/>
              <a:t>allows us to call that C library function.</a:t>
            </a:r>
          </a:p>
          <a:p>
            <a:pPr algn="just">
              <a:lnSpc>
                <a:spcPct val="170000"/>
              </a:lnSpc>
            </a:pPr>
            <a:r>
              <a:rPr lang="en-US" sz="4800" dirty="0" smtClean="0"/>
              <a:t>The </a:t>
            </a:r>
            <a:r>
              <a:rPr lang="en-US" sz="4800" b="1" dirty="0" smtClean="0"/>
              <a:t>RN directive allows </a:t>
            </a:r>
            <a:r>
              <a:rPr lang="en-US" sz="4800" dirty="0" smtClean="0"/>
              <a:t>us to define </a:t>
            </a:r>
            <a:r>
              <a:rPr lang="en-US" sz="4800" i="1" dirty="0" err="1" smtClean="0"/>
              <a:t>i</a:t>
            </a:r>
            <a:r>
              <a:rPr lang="en-US" sz="4800" i="1" dirty="0" smtClean="0"/>
              <a:t> as </a:t>
            </a:r>
            <a:r>
              <a:rPr lang="en-US" sz="4800" dirty="0" smtClean="0"/>
              <a:t>an alternate name for register </a:t>
            </a:r>
            <a:r>
              <a:rPr lang="en-US" sz="4800" i="1" dirty="0" smtClean="0"/>
              <a:t>r4.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422400"/>
            <a:ext cx="4572000" cy="215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425512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213371"/>
            <a:ext cx="4876800" cy="36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0"/>
            <a:ext cx="4267200" cy="201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0"/>
            <a:ext cx="2569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 Program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sumof</a:t>
            </a:r>
            <a:r>
              <a:rPr lang="en-US" dirty="0" smtClean="0"/>
              <a:t> function is written in assembly and can accept any number of arguments.</a:t>
            </a:r>
          </a:p>
          <a:p>
            <a:pPr algn="just"/>
            <a:r>
              <a:rPr lang="en-US" dirty="0" smtClean="0"/>
              <a:t>C program file main4.c: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486400" cy="345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err="1" smtClean="0"/>
              <a:t>sumof</a:t>
            </a:r>
            <a:r>
              <a:rPr lang="en-US" dirty="0" smtClean="0"/>
              <a:t> function in an assembly file </a:t>
            </a:r>
            <a:r>
              <a:rPr lang="en-US" dirty="0" err="1" smtClean="0"/>
              <a:t>sumof.s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61850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882072"/>
            <a:ext cx="4177822" cy="174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this</a:t>
            </a:r>
            <a:br>
              <a:rPr lang="en-US" dirty="0" smtClean="0"/>
            </a:br>
            <a:r>
              <a:rPr lang="en-US" dirty="0" smtClean="0"/>
              <a:t>example using the commands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87588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4724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Execution requires a special simulator or external display device like LCD display.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b="1" dirty="0" smtClean="0"/>
              <a:t>Profiling and Cycle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optimization process requires the identification of  the </a:t>
            </a:r>
          </a:p>
          <a:p>
            <a:pPr algn="just">
              <a:buNone/>
            </a:pPr>
            <a:r>
              <a:rPr lang="en-US" dirty="0" smtClean="0"/>
              <a:t>		- critical routines and measure their current performance.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A </a:t>
            </a:r>
            <a:r>
              <a:rPr lang="en-US" b="1" i="1" dirty="0" smtClean="0"/>
              <a:t>profiler:</a:t>
            </a:r>
          </a:p>
          <a:p>
            <a:pPr algn="just">
              <a:buNone/>
            </a:pPr>
            <a:r>
              <a:rPr lang="en-US" i="1" dirty="0" smtClean="0"/>
              <a:t>		-  is a tool that measures the time or </a:t>
            </a:r>
            <a:r>
              <a:rPr lang="en-US" dirty="0" smtClean="0"/>
              <a:t>cycles taken for  each subroutine. </a:t>
            </a:r>
          </a:p>
          <a:p>
            <a:pPr algn="just">
              <a:buNone/>
            </a:pPr>
            <a:r>
              <a:rPr lang="en-US" dirty="0" smtClean="0"/>
              <a:t>		- Profiler  is used to identify the most critical routines.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b="1" dirty="0" smtClean="0"/>
              <a:t>A </a:t>
            </a:r>
            <a:r>
              <a:rPr lang="en-US" b="1" i="1" dirty="0" smtClean="0"/>
              <a:t>cycle counter:</a:t>
            </a:r>
          </a:p>
          <a:p>
            <a:pPr algn="just">
              <a:buNone/>
            </a:pPr>
            <a:r>
              <a:rPr lang="en-US" i="1" dirty="0" smtClean="0"/>
              <a:t>		- measures the number of cycles taken by a specific routine. </a:t>
            </a:r>
          </a:p>
          <a:p>
            <a:pPr algn="just">
              <a:buNone/>
            </a:pPr>
            <a:r>
              <a:rPr lang="en-US" dirty="0" smtClean="0"/>
              <a:t>		- cycle counter  can be used as a benchmark to measure the subroutine performance before and after an optimization.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Note: The ARM simulator called the </a:t>
            </a:r>
            <a:r>
              <a:rPr lang="en-US" sz="3400" b="1" dirty="0" err="1" smtClean="0">
                <a:solidFill>
                  <a:srgbClr val="FF0000"/>
                </a:solidFill>
              </a:rPr>
              <a:t>ARMulator</a:t>
            </a:r>
            <a:r>
              <a:rPr lang="en-US" sz="34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and provides profiling and cycle counting features.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Instruction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time taken to execute instructions </a:t>
            </a:r>
            <a:r>
              <a:rPr lang="en-US" sz="2400" dirty="0" smtClean="0">
                <a:solidFill>
                  <a:srgbClr val="FF0000"/>
                </a:solidFill>
              </a:rPr>
              <a:t>depends on the implementation of pipeline. </a:t>
            </a:r>
          </a:p>
          <a:p>
            <a:pPr algn="just"/>
            <a:r>
              <a:rPr lang="en-US" sz="2400" dirty="0" smtClean="0"/>
              <a:t>Here we consider the  </a:t>
            </a:r>
            <a:r>
              <a:rPr lang="en-US" sz="2400" dirty="0" smtClean="0">
                <a:solidFill>
                  <a:srgbClr val="FF0000"/>
                </a:solidFill>
              </a:rPr>
              <a:t>ARM9TDMI pipeline timings. </a:t>
            </a:r>
          </a:p>
          <a:p>
            <a:pPr algn="just"/>
            <a:r>
              <a:rPr lang="en-US" sz="2400" dirty="0" smtClean="0"/>
              <a:t>All conditional instructions on the value of the ARM condition codes in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 </a:t>
            </a:r>
            <a:r>
              <a:rPr lang="en-US" sz="2400" dirty="0" smtClean="0"/>
              <a:t>take </a:t>
            </a:r>
            <a:r>
              <a:rPr lang="en-US" sz="2400" dirty="0" smtClean="0">
                <a:solidFill>
                  <a:srgbClr val="FF0000"/>
                </a:solidFill>
              </a:rPr>
              <a:t>one cycle if the condition is not met. </a:t>
            </a:r>
          </a:p>
          <a:p>
            <a:pPr algn="just"/>
            <a:r>
              <a:rPr lang="en-US" sz="2400" dirty="0" smtClean="0"/>
              <a:t>If the condition is met, </a:t>
            </a:r>
            <a:r>
              <a:rPr lang="en-US" sz="2400" dirty="0" smtClean="0">
                <a:solidFill>
                  <a:srgbClr val="FF0000"/>
                </a:solidFill>
              </a:rPr>
              <a:t>then the following rules apply:</a:t>
            </a:r>
          </a:p>
          <a:p>
            <a:pPr algn="just"/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ALU operations such as addition, subtraction, and logical operations </a:t>
            </a:r>
            <a:r>
              <a:rPr lang="en-US" sz="2400" dirty="0" smtClean="0">
                <a:solidFill>
                  <a:srgbClr val="FF0000"/>
                </a:solidFill>
              </a:rPr>
              <a:t>take one cycle</a:t>
            </a:r>
            <a:r>
              <a:rPr lang="en-US" sz="2400" dirty="0" smtClean="0"/>
              <a:t>. This includes a shift by an immediate value. If you use a </a:t>
            </a:r>
            <a:r>
              <a:rPr lang="en-US" sz="2400" dirty="0" smtClean="0">
                <a:solidFill>
                  <a:srgbClr val="FF0000"/>
                </a:solidFill>
              </a:rPr>
              <a:t>register-specified shift, then add one cycle</a:t>
            </a:r>
            <a:r>
              <a:rPr lang="en-US" sz="2400" dirty="0" smtClean="0"/>
              <a:t>. If the instruction </a:t>
            </a:r>
            <a:r>
              <a:rPr lang="en-US" sz="2400" dirty="0" smtClean="0">
                <a:solidFill>
                  <a:srgbClr val="FF0000"/>
                </a:solidFill>
              </a:rPr>
              <a:t>writes to the </a:t>
            </a:r>
            <a:r>
              <a:rPr lang="en-US" sz="2400" i="1" dirty="0" smtClean="0">
                <a:solidFill>
                  <a:srgbClr val="FF0000"/>
                </a:solidFill>
              </a:rPr>
              <a:t>pc, then add two cycles.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2. Load instructions that load </a:t>
            </a:r>
            <a:r>
              <a:rPr lang="en-US" i="1" dirty="0" smtClean="0"/>
              <a:t>32-bit words of memory such as </a:t>
            </a:r>
            <a:r>
              <a:rPr lang="en-US" i="1" dirty="0" smtClean="0">
                <a:solidFill>
                  <a:srgbClr val="FF0000"/>
                </a:solidFill>
              </a:rPr>
              <a:t>LDR and LDM take N cycles </a:t>
            </a:r>
            <a:r>
              <a:rPr lang="en-US" dirty="0" smtClean="0">
                <a:solidFill>
                  <a:srgbClr val="FF0000"/>
                </a:solidFill>
              </a:rPr>
              <a:t>to issue</a:t>
            </a:r>
            <a:r>
              <a:rPr lang="en-US" dirty="0" smtClean="0"/>
              <a:t>. If the instruction loads </a:t>
            </a:r>
            <a:r>
              <a:rPr lang="en-US" i="1" dirty="0" smtClean="0"/>
              <a:t>pc, </a:t>
            </a:r>
            <a:r>
              <a:rPr lang="en-US" i="1" dirty="0" smtClean="0">
                <a:solidFill>
                  <a:srgbClr val="FF0000"/>
                </a:solidFill>
              </a:rPr>
              <a:t>then add two cycles.</a:t>
            </a:r>
          </a:p>
          <a:p>
            <a:pPr algn="just">
              <a:buNone/>
            </a:pPr>
            <a:r>
              <a:rPr lang="en-US" i="1" dirty="0" smtClean="0"/>
              <a:t>3. </a:t>
            </a:r>
            <a:r>
              <a:rPr lang="en-US" dirty="0" smtClean="0"/>
              <a:t>Load instructions that load 16-bit or 8-bit data such as LDRB, LDRSB, LDRH, and LDRSH </a:t>
            </a:r>
            <a:r>
              <a:rPr lang="en-US" dirty="0" smtClean="0">
                <a:solidFill>
                  <a:srgbClr val="FF0000"/>
                </a:solidFill>
              </a:rPr>
              <a:t>take one cycle to issue.</a:t>
            </a:r>
          </a:p>
          <a:p>
            <a:pPr algn="just">
              <a:buNone/>
            </a:pPr>
            <a:r>
              <a:rPr lang="en-US" dirty="0" smtClean="0"/>
              <a:t>4. Branch instructions take </a:t>
            </a:r>
            <a:r>
              <a:rPr lang="en-US" dirty="0" smtClean="0">
                <a:solidFill>
                  <a:srgbClr val="FF0000"/>
                </a:solidFill>
              </a:rPr>
              <a:t>three cycles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5. Store instructions that store </a:t>
            </a:r>
            <a:r>
              <a:rPr lang="en-US" i="1" dirty="0" smtClean="0">
                <a:solidFill>
                  <a:srgbClr val="FF0000"/>
                </a:solidFill>
              </a:rPr>
              <a:t>N values take N cycles.</a:t>
            </a:r>
          </a:p>
          <a:p>
            <a:pPr algn="just">
              <a:buNone/>
            </a:pPr>
            <a:r>
              <a:rPr lang="en-US" i="1" dirty="0" smtClean="0"/>
              <a:t>6. </a:t>
            </a:r>
            <a:r>
              <a:rPr lang="en-US" dirty="0" smtClean="0"/>
              <a:t>Multiply instructions take a </a:t>
            </a:r>
            <a:r>
              <a:rPr lang="en-US" dirty="0" smtClean="0">
                <a:solidFill>
                  <a:srgbClr val="FF0000"/>
                </a:solidFill>
              </a:rPr>
              <a:t>varying number of cycles dependin</a:t>
            </a:r>
            <a:r>
              <a:rPr lang="en-US" dirty="0" smtClean="0"/>
              <a:t>g on the value of the second operand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Optimizing code reduces the </a:t>
            </a:r>
          </a:p>
          <a:p>
            <a:pPr lvl="1" algn="just"/>
            <a:r>
              <a:rPr lang="en-US" b="1" dirty="0" smtClean="0"/>
              <a:t>system power consumption </a:t>
            </a:r>
            <a:r>
              <a:rPr lang="en-US" sz="2400" dirty="0" smtClean="0"/>
              <a:t>and </a:t>
            </a:r>
          </a:p>
          <a:p>
            <a:pPr lvl="1" algn="just"/>
            <a:r>
              <a:rPr lang="en-US" b="1" dirty="0" smtClean="0"/>
              <a:t>reduce the clock speed needed </a:t>
            </a:r>
            <a:r>
              <a:rPr lang="en-US" sz="2400" dirty="0" smtClean="0"/>
              <a:t>for real-time operation. 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sz="2400" dirty="0" smtClean="0"/>
              <a:t>Optimization can turn </a:t>
            </a:r>
            <a:r>
              <a:rPr lang="en-US" sz="2600" b="1" dirty="0" smtClean="0"/>
              <a:t>an infeasible system </a:t>
            </a:r>
            <a:r>
              <a:rPr lang="en-US" sz="2400" dirty="0" smtClean="0"/>
              <a:t>into a </a:t>
            </a:r>
            <a:r>
              <a:rPr lang="en-US" sz="2600" b="1" dirty="0" smtClean="0"/>
              <a:t>feasible one</a:t>
            </a:r>
            <a:r>
              <a:rPr lang="en-US" sz="2400" dirty="0" smtClean="0"/>
              <a:t>, or an </a:t>
            </a:r>
            <a:r>
              <a:rPr lang="en-US" sz="2600" b="1" dirty="0" smtClean="0"/>
              <a:t>uncompetitive system </a:t>
            </a:r>
            <a:r>
              <a:rPr lang="en-US" sz="2400" dirty="0" smtClean="0"/>
              <a:t>into a </a:t>
            </a:r>
            <a:r>
              <a:rPr lang="en-US" sz="2600" b="1" dirty="0" smtClean="0"/>
              <a:t>competitive o</a:t>
            </a:r>
            <a:r>
              <a:rPr lang="en-US" sz="2400" dirty="0" smtClean="0"/>
              <a:t>ne.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600" b="1" dirty="0" smtClean="0"/>
              <a:t>Maximum performance</a:t>
            </a:r>
            <a:r>
              <a:rPr lang="en-US" sz="2400" dirty="0" smtClean="0"/>
              <a:t>, can be achieved using hand-written assembly code.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Writing assembly code gives you </a:t>
            </a:r>
            <a:r>
              <a:rPr lang="en-US" sz="2600" b="1" dirty="0" smtClean="0"/>
              <a:t>direct control</a:t>
            </a:r>
            <a:r>
              <a:rPr lang="en-US" sz="2400" dirty="0" smtClean="0"/>
              <a:t> of </a:t>
            </a:r>
            <a:r>
              <a:rPr lang="en-US" sz="2600" b="1" dirty="0" smtClean="0"/>
              <a:t>three optimization tools</a:t>
            </a:r>
            <a:r>
              <a:rPr lang="en-US" sz="2400" dirty="0" smtClean="0"/>
              <a:t> that you cannot explicitly use by writing C source: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pipeline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To understand how to </a:t>
            </a:r>
            <a:r>
              <a:rPr lang="en-US" dirty="0" smtClean="0">
                <a:solidFill>
                  <a:srgbClr val="FF0000"/>
                </a:solidFill>
              </a:rPr>
              <a:t>schedule code efficiently on the ARM</a:t>
            </a:r>
            <a:r>
              <a:rPr lang="en-US" dirty="0" smtClean="0"/>
              <a:t>, we need to understand the </a:t>
            </a:r>
            <a:r>
              <a:rPr lang="en-US" dirty="0" smtClean="0">
                <a:solidFill>
                  <a:srgbClr val="FF0000"/>
                </a:solidFill>
              </a:rPr>
              <a:t>ARM pipeline and dependencies. </a:t>
            </a:r>
          </a:p>
          <a:p>
            <a:pPr algn="just"/>
            <a:r>
              <a:rPr lang="en-US" dirty="0" smtClean="0"/>
              <a:t>The ARM9TDMI processor performs five operations in parallel:</a:t>
            </a:r>
          </a:p>
          <a:p>
            <a:pPr algn="just">
              <a:buNone/>
            </a:pPr>
            <a:r>
              <a:rPr lang="en-US" dirty="0" smtClean="0"/>
              <a:t>		1. Fetch</a:t>
            </a:r>
          </a:p>
          <a:p>
            <a:pPr algn="just">
              <a:buNone/>
            </a:pPr>
            <a:r>
              <a:rPr lang="en-US" dirty="0" smtClean="0"/>
              <a:t>		2. Decode</a:t>
            </a:r>
          </a:p>
          <a:p>
            <a:pPr algn="just">
              <a:buNone/>
            </a:pPr>
            <a:r>
              <a:rPr lang="en-US" dirty="0" smtClean="0"/>
              <a:t>		3. Execute (ALU)</a:t>
            </a:r>
          </a:p>
          <a:p>
            <a:pPr algn="just">
              <a:buNone/>
            </a:pPr>
            <a:r>
              <a:rPr lang="en-US" dirty="0" smtClean="0"/>
              <a:t>		4. LS1</a:t>
            </a:r>
          </a:p>
          <a:p>
            <a:pPr algn="just">
              <a:buNone/>
            </a:pPr>
            <a:r>
              <a:rPr lang="en-US" dirty="0" smtClean="0"/>
              <a:t>		5. LS2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ARM9TDMI-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Fetch: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Fetches instruction from memory using </a:t>
            </a:r>
            <a:r>
              <a:rPr lang="en-US" i="1" dirty="0" smtClean="0"/>
              <a:t>pc. </a:t>
            </a:r>
          </a:p>
          <a:p>
            <a:pPr algn="just"/>
            <a:r>
              <a:rPr lang="en-US" i="1" dirty="0" smtClean="0"/>
              <a:t>The instruction is then loaded into the</a:t>
            </a:r>
            <a:r>
              <a:rPr lang="en-US" dirty="0" smtClean="0"/>
              <a:t> core and then processed down the core pipeline.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Decode: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Decode the instruction that was fetched in the previous cycle. </a:t>
            </a:r>
          </a:p>
          <a:p>
            <a:pPr algn="just"/>
            <a:r>
              <a:rPr lang="en-US" dirty="0" smtClean="0"/>
              <a:t>The processor also reads the input operands from the register bank or if they are not available via one of the forwarding paths.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553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Execute (ALU):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Executes the instruction that was decoded in the previous cycle. </a:t>
            </a:r>
          </a:p>
          <a:p>
            <a:pPr algn="just"/>
            <a:r>
              <a:rPr lang="en-US" dirty="0" smtClean="0"/>
              <a:t>This instruction was originally fetched from address </a:t>
            </a:r>
            <a:r>
              <a:rPr lang="en-US" i="1" dirty="0" smtClean="0"/>
              <a:t>pc − 8 (ARM state) or pc − 4 (Thumb state).</a:t>
            </a:r>
          </a:p>
          <a:p>
            <a:pPr algn="just"/>
            <a:r>
              <a:rPr lang="en-US" dirty="0" smtClean="0"/>
              <a:t>This stage calculates </a:t>
            </a:r>
          </a:p>
          <a:p>
            <a:pPr algn="just">
              <a:buNone/>
            </a:pPr>
            <a:r>
              <a:rPr lang="en-US" dirty="0" smtClean="0"/>
              <a:t>		- </a:t>
            </a:r>
            <a:r>
              <a:rPr lang="en-US" dirty="0" smtClean="0">
                <a:solidFill>
                  <a:srgbClr val="FF0000"/>
                </a:solidFill>
              </a:rPr>
              <a:t>the answer </a:t>
            </a:r>
            <a:r>
              <a:rPr lang="en-US" dirty="0" smtClean="0"/>
              <a:t>for a data processing operation, </a:t>
            </a:r>
          </a:p>
          <a:p>
            <a:pPr algn="just">
              <a:buNone/>
            </a:pPr>
            <a:r>
              <a:rPr lang="en-US" dirty="0" smtClean="0"/>
              <a:t>		- the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for a load, store, or branch operation. </a:t>
            </a:r>
          </a:p>
          <a:p>
            <a:pPr algn="just"/>
            <a:r>
              <a:rPr lang="en-US" dirty="0" smtClean="0"/>
              <a:t>Some instructions takes several cycles in this stage. </a:t>
            </a:r>
          </a:p>
          <a:p>
            <a:pPr algn="just">
              <a:buNone/>
            </a:pPr>
            <a:r>
              <a:rPr lang="en-US" dirty="0" smtClean="0"/>
              <a:t>		- For example, </a:t>
            </a:r>
            <a:r>
              <a:rPr lang="en-US" dirty="0" smtClean="0">
                <a:solidFill>
                  <a:srgbClr val="FF0000"/>
                </a:solidFill>
              </a:rPr>
              <a:t>multiply and register-controlled shift operations</a:t>
            </a:r>
            <a:r>
              <a:rPr lang="en-US" dirty="0" smtClean="0"/>
              <a:t> take several ALU cycles.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i="1" dirty="0" smtClean="0"/>
              <a:t>LS1:</a:t>
            </a:r>
          </a:p>
          <a:p>
            <a:pPr algn="just">
              <a:buNone/>
            </a:pPr>
            <a:r>
              <a:rPr lang="en-US" sz="2400" i="1" dirty="0" smtClean="0"/>
              <a:t>	 - This stage Load or store the data specified by  a </a:t>
            </a:r>
            <a:r>
              <a:rPr lang="en-US" sz="2400" i="1" dirty="0" smtClean="0">
                <a:solidFill>
                  <a:srgbClr val="FF0000"/>
                </a:solidFill>
              </a:rPr>
              <a:t>load or store instruction.</a:t>
            </a:r>
          </a:p>
          <a:p>
            <a:pPr algn="just">
              <a:buNone/>
            </a:pPr>
            <a:r>
              <a:rPr lang="en-US" sz="2400" i="1" dirty="0" smtClean="0"/>
              <a:t>	-  If the instruction is </a:t>
            </a:r>
            <a:r>
              <a:rPr lang="en-US" sz="2400" dirty="0" smtClean="0"/>
              <a:t>not a load or store, then this stage has no effect or bypassed. 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i="1" dirty="0" smtClean="0"/>
              <a:t>LS2: </a:t>
            </a:r>
          </a:p>
          <a:p>
            <a:pPr algn="just"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Sign-extend the data loaded by a byte or </a:t>
            </a:r>
            <a:r>
              <a:rPr lang="en-US" sz="2400" i="1" dirty="0" err="1" smtClean="0">
                <a:solidFill>
                  <a:srgbClr val="FF0000"/>
                </a:solidFill>
              </a:rPr>
              <a:t>halfword</a:t>
            </a:r>
            <a:r>
              <a:rPr lang="en-US" sz="2400" i="1" dirty="0" smtClean="0">
                <a:solidFill>
                  <a:srgbClr val="FF0000"/>
                </a:solidFill>
              </a:rPr>
              <a:t> load </a:t>
            </a:r>
            <a:r>
              <a:rPr lang="en-US" sz="2400" dirty="0" smtClean="0">
                <a:solidFill>
                  <a:srgbClr val="FF0000"/>
                </a:solidFill>
              </a:rPr>
              <a:t>instruction</a:t>
            </a:r>
            <a:r>
              <a:rPr lang="en-US" sz="2400" dirty="0" smtClean="0"/>
              <a:t>. - If the instruction is not a load of an 8-bit byte or 16-bit </a:t>
            </a:r>
            <a:r>
              <a:rPr lang="en-US" sz="2400" dirty="0" err="1" smtClean="0"/>
              <a:t>halfword</a:t>
            </a:r>
            <a:r>
              <a:rPr lang="en-US" sz="2400" dirty="0" smtClean="0"/>
              <a:t> item, then this stage has no effect.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953000"/>
            <a:ext cx="5715000" cy="139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pipeline affect the timing of instructions?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If an instruction requires the result of a previous instruction that is not available, then the processor stalls. </a:t>
            </a:r>
          </a:p>
          <a:p>
            <a:pPr algn="just"/>
            <a:r>
              <a:rPr lang="en-US" dirty="0" smtClean="0"/>
              <a:t>This is called a pipeline </a:t>
            </a:r>
            <a:r>
              <a:rPr lang="en-US" i="1" dirty="0" smtClean="0"/>
              <a:t>hazard or pipeline interlock.</a:t>
            </a:r>
          </a:p>
          <a:p>
            <a:pPr algn="just"/>
            <a:r>
              <a:rPr lang="en-US" i="1" dirty="0" smtClean="0"/>
              <a:t>Example with no pipeline interlock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The ALU calculates </a:t>
            </a:r>
            <a:r>
              <a:rPr lang="en-US" i="1" dirty="0" smtClean="0"/>
              <a:t>r0 + r1 in one cycle. </a:t>
            </a:r>
          </a:p>
          <a:p>
            <a:pPr algn="just"/>
            <a:r>
              <a:rPr lang="en-US" i="1" dirty="0" smtClean="0"/>
              <a:t>Therefore </a:t>
            </a:r>
            <a:r>
              <a:rPr lang="en-US" dirty="0" smtClean="0"/>
              <a:t>this result is available for the ALU to calculate </a:t>
            </a:r>
            <a:r>
              <a:rPr lang="en-US" i="1" dirty="0" smtClean="0"/>
              <a:t>r0 + r2 in the second cycle.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962400"/>
            <a:ext cx="27391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shows a one-cycle pipeline interlock caused by load use.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4038600" cy="140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5943600" cy="222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00600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ALU calculates the address </a:t>
            </a:r>
            <a:r>
              <a:rPr lang="en-US" i="1" dirty="0" smtClean="0"/>
              <a:t>r2 + 4 in the first </a:t>
            </a:r>
            <a:r>
              <a:rPr lang="en-US" dirty="0" smtClean="0"/>
              <a:t>cycle while decoding the ADD instruction in parallel.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However, the ADD cannot proceed on the second cycle because the load instruction has not yet loaded the value of </a:t>
            </a:r>
            <a:r>
              <a:rPr lang="en-US" i="1" dirty="0" smtClean="0"/>
              <a:t>r1.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Therefore the pipeline stalls for one cycle while the load instruction completes the LS1 stage. Now that </a:t>
            </a:r>
            <a:r>
              <a:rPr lang="en-US" i="1" dirty="0" smtClean="0"/>
              <a:t>r1 </a:t>
            </a:r>
            <a:r>
              <a:rPr lang="en-US" dirty="0" smtClean="0"/>
              <a:t>is ready, the processor executes the ADD in the ALU on the third cycle.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shows a one-cycle interlock caused by delayed load use.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42375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76600"/>
            <a:ext cx="4876800" cy="215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shows why a branch instruction takes three cycles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183777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0292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On the second cycle, the branch instruction calculates the destination address.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This causes the core to flush the pipeline and refill it using this new </a:t>
            </a:r>
            <a:r>
              <a:rPr lang="en-US" b="1" i="1" dirty="0" smtClean="0"/>
              <a:t>pc value.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/>
              <a:t>The refill takes </a:t>
            </a:r>
            <a:r>
              <a:rPr lang="en-US" b="1" dirty="0" smtClean="0"/>
              <a:t>two cycles. Finally, the SUB instruction executes normally.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Scheduling of 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Let’s consider an example of a memory-intensive task. </a:t>
            </a:r>
          </a:p>
          <a:p>
            <a:pPr algn="just"/>
            <a:r>
              <a:rPr lang="en-US" sz="2400" dirty="0" smtClean="0"/>
              <a:t>The following function, </a:t>
            </a:r>
            <a:r>
              <a:rPr lang="en-US" sz="2400" dirty="0" err="1" smtClean="0"/>
              <a:t>str_tolower</a:t>
            </a:r>
            <a:r>
              <a:rPr lang="en-US" sz="2400" dirty="0" smtClean="0"/>
              <a:t>, copies a zero-terminated string of characters from in to out. It converts the string to lowercase in the process.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5775801" cy="39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Compiler generates the following compiled output. </a:t>
            </a:r>
          </a:p>
          <a:p>
            <a:pPr algn="just"/>
            <a:r>
              <a:rPr lang="en-US" sz="2400" dirty="0" smtClean="0"/>
              <a:t>Notice that the compiler optimizes the condition (c&gt;=‘A’ &amp;&amp; c&lt;=‘Z’) to the check that 0&lt;=c-‘A’&lt;=‘Z’-‘A’.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88544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943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ARM9TDMI pipeline will stall for two cycles in each iteration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optimization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■ </a:t>
            </a:r>
            <a:r>
              <a:rPr lang="en-US" sz="3300" b="1" i="1" dirty="0" smtClean="0"/>
              <a:t>Instruction scheduling: </a:t>
            </a:r>
            <a:endParaRPr lang="en-US" b="1" i="1" dirty="0" smtClean="0"/>
          </a:p>
          <a:p>
            <a:pPr algn="just">
              <a:buNone/>
            </a:pPr>
            <a:r>
              <a:rPr lang="en-US" i="1" dirty="0" smtClean="0"/>
              <a:t>	Reordering the instructions in a code sequence to avoid processor </a:t>
            </a:r>
            <a:r>
              <a:rPr lang="en-US" dirty="0" smtClean="0"/>
              <a:t>Stalls because of dependency.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3300" b="1" dirty="0" smtClean="0"/>
              <a:t>■ </a:t>
            </a:r>
            <a:r>
              <a:rPr lang="en-US" sz="3300" b="1" i="1" dirty="0" smtClean="0"/>
              <a:t>Register allocation:</a:t>
            </a:r>
          </a:p>
          <a:p>
            <a:pPr algn="just">
              <a:buNone/>
            </a:pPr>
            <a:r>
              <a:rPr lang="en-US" i="1" dirty="0" smtClean="0"/>
              <a:t> 	Deciding how variables should be allocated to ARM registers or stack </a:t>
            </a:r>
            <a:r>
              <a:rPr lang="en-US" dirty="0" smtClean="0"/>
              <a:t>locations for maximum performance.</a:t>
            </a:r>
          </a:p>
          <a:p>
            <a:pPr algn="just">
              <a:buNone/>
            </a:pPr>
            <a:r>
              <a:rPr lang="en-US" dirty="0" smtClean="0"/>
              <a:t> </a:t>
            </a:r>
            <a:endParaRPr lang="en-US" sz="3300" b="1" dirty="0" smtClean="0"/>
          </a:p>
          <a:p>
            <a:pPr algn="just">
              <a:buNone/>
            </a:pPr>
            <a:r>
              <a:rPr lang="en-US" sz="3300" b="1" dirty="0" smtClean="0"/>
              <a:t>■ </a:t>
            </a:r>
            <a:r>
              <a:rPr lang="en-US" sz="3300" b="1" i="1" dirty="0" smtClean="0"/>
              <a:t>Conditional execution:</a:t>
            </a:r>
          </a:p>
          <a:p>
            <a:pPr algn="just">
              <a:buNone/>
            </a:pPr>
            <a:r>
              <a:rPr lang="en-US" i="1" dirty="0" smtClean="0"/>
              <a:t>	 Accessing the full range of ARM condition codes and conditional </a:t>
            </a:r>
            <a:r>
              <a:rPr lang="en-US" dirty="0" smtClean="0"/>
              <a:t>instructions..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str_tolower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	LDRB r2,[r1],#1		 ; c = *(in++) 		</a:t>
            </a:r>
            <a:r>
              <a:rPr lang="pt-BR" dirty="0" smtClean="0">
                <a:solidFill>
                  <a:srgbClr val="FF0000"/>
                </a:solidFill>
              </a:rPr>
              <a:t>cycle-1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							cycle-2 stall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							cycle-3 stall</a:t>
            </a:r>
          </a:p>
          <a:p>
            <a:pPr>
              <a:buNone/>
            </a:pPr>
            <a:r>
              <a:rPr lang="pt-BR" dirty="0" smtClean="0"/>
              <a:t>	SUB r3,r2,#0x41	 	; r3 = c -‘A’		</a:t>
            </a:r>
            <a:r>
              <a:rPr lang="pt-BR" dirty="0" smtClean="0">
                <a:solidFill>
                  <a:srgbClr val="FF0000"/>
                </a:solidFill>
              </a:rPr>
              <a:t>cycle-4</a:t>
            </a:r>
          </a:p>
          <a:p>
            <a:pPr>
              <a:buNone/>
            </a:pPr>
            <a:r>
              <a:rPr lang="en-US" dirty="0" smtClean="0"/>
              <a:t>	CMP r3,#0x19		 ; if (c &lt;=‘Z’-‘A’) 		</a:t>
            </a:r>
            <a:r>
              <a:rPr lang="en-US" dirty="0" smtClean="0">
                <a:solidFill>
                  <a:srgbClr val="FF0000"/>
                </a:solidFill>
              </a:rPr>
              <a:t>cycle-5</a:t>
            </a:r>
          </a:p>
          <a:p>
            <a:pPr>
              <a:buNone/>
            </a:pPr>
            <a:r>
              <a:rPr lang="pt-BR" dirty="0" smtClean="0"/>
              <a:t>	ADDLS r2,r2,#0x20	 	; c +=‘a’-‘A’	   	</a:t>
            </a:r>
            <a:r>
              <a:rPr lang="pt-BR" dirty="0" smtClean="0">
                <a:solidFill>
                  <a:srgbClr val="FF0000"/>
                </a:solidFill>
              </a:rPr>
              <a:t>cycle-6</a:t>
            </a:r>
          </a:p>
          <a:p>
            <a:pPr>
              <a:buNone/>
            </a:pPr>
            <a:r>
              <a:rPr lang="en-US" dirty="0" smtClean="0"/>
              <a:t>	STRB r2,[r0],#1 		; *(out++) = (char)c          </a:t>
            </a:r>
            <a:r>
              <a:rPr lang="en-US" dirty="0" smtClean="0">
                <a:solidFill>
                  <a:srgbClr val="FF0000"/>
                </a:solidFill>
              </a:rPr>
              <a:t>cycle-7</a:t>
            </a:r>
            <a:r>
              <a:rPr lang="en-US" dirty="0" smtClean="0"/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CMP r2,#0 		; if (c!=0)		</a:t>
            </a:r>
            <a:r>
              <a:rPr lang="en-US" dirty="0" smtClean="0">
                <a:solidFill>
                  <a:srgbClr val="FF0000"/>
                </a:solidFill>
              </a:rPr>
              <a:t>	cycle -8</a:t>
            </a:r>
          </a:p>
          <a:p>
            <a:pPr>
              <a:buNone/>
            </a:pPr>
            <a:r>
              <a:rPr lang="en-US" dirty="0" smtClean="0"/>
              <a:t>	BNE </a:t>
            </a:r>
            <a:r>
              <a:rPr lang="en-US" dirty="0" err="1" smtClean="0"/>
              <a:t>str_tolower</a:t>
            </a:r>
            <a:r>
              <a:rPr lang="en-US" dirty="0" smtClean="0"/>
              <a:t> 	;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str_tolower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cycle-9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				cycle-10 flush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				cycle-11 flush</a:t>
            </a:r>
          </a:p>
          <a:p>
            <a:pPr>
              <a:buNone/>
            </a:pPr>
            <a:r>
              <a:rPr lang="en-US" dirty="0" smtClean="0"/>
              <a:t>MOV pc,r14 ;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scheduling by </a:t>
            </a:r>
            <a:r>
              <a:rPr lang="en-US" i="1" dirty="0" smtClean="0"/>
              <a:t>preloading and unrolling.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preload method to the </a:t>
            </a:r>
            <a:r>
              <a:rPr lang="en-US" dirty="0" err="1" smtClean="0"/>
              <a:t>str_tolower</a:t>
            </a:r>
            <a:r>
              <a:rPr lang="en-US" dirty="0" smtClean="0"/>
              <a:t> function.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90800"/>
            <a:ext cx="4876800" cy="76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00400"/>
            <a:ext cx="5715000" cy="338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load Cycle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LDRB c, [in], #1		 ; c = *(in++) </a:t>
            </a:r>
          </a:p>
          <a:p>
            <a:pPr>
              <a:buNone/>
            </a:pPr>
            <a:r>
              <a:rPr lang="en-US" sz="2600" dirty="0" smtClean="0"/>
              <a:t>loop</a:t>
            </a:r>
          </a:p>
          <a:p>
            <a:pPr>
              <a:buNone/>
            </a:pPr>
            <a:r>
              <a:rPr lang="fr-FR" sz="2600" dirty="0" smtClean="0"/>
              <a:t>	SUB t, c, #’A’ 		; t = c-’A’          		  </a:t>
            </a:r>
            <a:r>
              <a:rPr lang="fr-FR" sz="2600" dirty="0" smtClean="0">
                <a:solidFill>
                  <a:srgbClr val="FF0000"/>
                </a:solidFill>
              </a:rPr>
              <a:t>cycle-1</a:t>
            </a:r>
            <a:endParaRPr lang="fr-FR" sz="2600" dirty="0" smtClean="0"/>
          </a:p>
          <a:p>
            <a:pPr>
              <a:buNone/>
            </a:pPr>
            <a:r>
              <a:rPr lang="en-US" sz="2600" dirty="0" smtClean="0"/>
              <a:t>	CMP t, #’Z’-’A’ 		; if (t &lt;= ’Z’-’A’)  	  </a:t>
            </a:r>
            <a:r>
              <a:rPr lang="en-US" sz="2600" dirty="0" smtClean="0">
                <a:solidFill>
                  <a:srgbClr val="FF0000"/>
                </a:solidFill>
              </a:rPr>
              <a:t>cycle-2</a:t>
            </a:r>
          </a:p>
          <a:p>
            <a:pPr>
              <a:buNone/>
            </a:pPr>
            <a:r>
              <a:rPr lang="en-US" sz="2600" dirty="0" smtClean="0"/>
              <a:t>	ADDLS c, c, #’</a:t>
            </a:r>
            <a:r>
              <a:rPr lang="en-US" sz="2600" dirty="0" err="1" smtClean="0"/>
              <a:t>a’-’A</a:t>
            </a:r>
            <a:r>
              <a:rPr lang="en-US" sz="2600" dirty="0" smtClean="0"/>
              <a:t>’	 ; c += ’</a:t>
            </a:r>
            <a:r>
              <a:rPr lang="en-US" sz="2600" dirty="0" err="1" smtClean="0"/>
              <a:t>a’-’A</a:t>
            </a:r>
            <a:r>
              <a:rPr lang="en-US" sz="2600" dirty="0" smtClean="0"/>
              <a:t>’;			 </a:t>
            </a:r>
            <a:r>
              <a:rPr lang="en-US" sz="2600" dirty="0" smtClean="0">
                <a:solidFill>
                  <a:srgbClr val="FF0000"/>
                </a:solidFill>
              </a:rPr>
              <a:t> cycle-3</a:t>
            </a:r>
          </a:p>
          <a:p>
            <a:pPr>
              <a:buNone/>
            </a:pPr>
            <a:r>
              <a:rPr lang="en-US" sz="2600" dirty="0" smtClean="0"/>
              <a:t>	STRB c, [out], #1 		; *(out++) = (char)c;       </a:t>
            </a:r>
            <a:r>
              <a:rPr lang="en-US" sz="2600" dirty="0" smtClean="0">
                <a:solidFill>
                  <a:srgbClr val="FF0000"/>
                </a:solidFill>
              </a:rPr>
              <a:t>cycle-4</a:t>
            </a:r>
          </a:p>
          <a:p>
            <a:pPr>
              <a:buNone/>
            </a:pPr>
            <a:r>
              <a:rPr lang="en-US" sz="2600" dirty="0" smtClean="0"/>
              <a:t>			</a:t>
            </a:r>
          </a:p>
          <a:p>
            <a:pPr>
              <a:buNone/>
            </a:pPr>
            <a:r>
              <a:rPr lang="en-US" sz="2600" dirty="0" smtClean="0"/>
              <a:t>	TEQ c, #0 			; test if c==0                     </a:t>
            </a:r>
            <a:r>
              <a:rPr lang="en-US" sz="2600" dirty="0" smtClean="0">
                <a:solidFill>
                  <a:srgbClr val="FF0000"/>
                </a:solidFill>
              </a:rPr>
              <a:t>cycle-5</a:t>
            </a:r>
          </a:p>
          <a:p>
            <a:pPr>
              <a:buNone/>
            </a:pPr>
            <a:r>
              <a:rPr lang="en-US" sz="2600" dirty="0" smtClean="0"/>
              <a:t>	LDRNEB c, [in], #1		 ; if (c!=0) { c=*in++;     </a:t>
            </a:r>
            <a:r>
              <a:rPr lang="en-US" sz="2600" dirty="0" smtClean="0">
                <a:solidFill>
                  <a:srgbClr val="FF0000"/>
                </a:solidFill>
              </a:rPr>
              <a:t>   cycle-6</a:t>
            </a:r>
          </a:p>
          <a:p>
            <a:pPr>
              <a:buNone/>
            </a:pPr>
            <a:r>
              <a:rPr lang="en-US" sz="2600" dirty="0" smtClean="0"/>
              <a:t>	BNE loop 			; </a:t>
            </a:r>
            <a:r>
              <a:rPr lang="en-US" sz="2600" dirty="0" err="1" smtClean="0"/>
              <a:t>goto</a:t>
            </a:r>
            <a:r>
              <a:rPr lang="en-US" sz="2600" dirty="0" smtClean="0"/>
              <a:t> loop; }		    </a:t>
            </a:r>
            <a:r>
              <a:rPr lang="en-US" sz="2600" dirty="0" smtClean="0">
                <a:solidFill>
                  <a:srgbClr val="FF0000"/>
                </a:solidFill>
              </a:rPr>
              <a:t>cycle-7</a:t>
            </a:r>
          </a:p>
          <a:p>
            <a:pPr>
              <a:buNone/>
            </a:pPr>
            <a:r>
              <a:rPr lang="en-US" sz="2600" dirty="0" smtClean="0"/>
              <a:t>								</a:t>
            </a:r>
            <a:r>
              <a:rPr lang="en-US" sz="2600" dirty="0" smtClean="0">
                <a:solidFill>
                  <a:srgbClr val="FF0000"/>
                </a:solidFill>
              </a:rPr>
              <a:t>    cycle-8 flush</a:t>
            </a:r>
          </a:p>
          <a:p>
            <a:pPr>
              <a:buNone/>
            </a:pPr>
            <a:r>
              <a:rPr lang="en-US" sz="2600" dirty="0" smtClean="0"/>
              <a:t>								    </a:t>
            </a:r>
            <a:r>
              <a:rPr lang="en-US" sz="2600" dirty="0" smtClean="0">
                <a:solidFill>
                  <a:srgbClr val="FF0000"/>
                </a:solidFill>
              </a:rPr>
              <a:t>cycle-9 flush</a:t>
            </a:r>
          </a:p>
          <a:p>
            <a:pPr>
              <a:buNone/>
            </a:pPr>
            <a:r>
              <a:rPr lang="en-US" sz="2600" dirty="0" smtClean="0"/>
              <a:t>	MOV pc, </a:t>
            </a:r>
            <a:r>
              <a:rPr lang="en-US" sz="2600" dirty="0" err="1" smtClean="0"/>
              <a:t>lr</a:t>
            </a:r>
            <a:r>
              <a:rPr lang="en-US" sz="2600" dirty="0" smtClean="0"/>
              <a:t> 		; return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 speed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with Preload speed improvement over the original code is</a:t>
            </a:r>
          </a:p>
          <a:p>
            <a:pPr>
              <a:buNone/>
            </a:pPr>
            <a:r>
              <a:rPr lang="en-US" dirty="0" smtClean="0"/>
              <a:t>		= 11/9</a:t>
            </a:r>
          </a:p>
          <a:p>
            <a:pPr>
              <a:buNone/>
            </a:pPr>
            <a:r>
              <a:rPr lang="en-US" dirty="0" smtClean="0"/>
              <a:t>          = 1.22 time more faster than the original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 Scheduling by Unrolling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3438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52625"/>
            <a:ext cx="60674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loop_next3					Clock Cycles</a:t>
            </a:r>
          </a:p>
          <a:p>
            <a:pPr lvl="1">
              <a:buNone/>
            </a:pPr>
            <a:r>
              <a:rPr lang="it-IT" dirty="0" smtClean="0"/>
              <a:t>LDRB ca0, [in], #1		 ; ca0 = *in++;   		</a:t>
            </a:r>
            <a:r>
              <a:rPr lang="it-IT" dirty="0" smtClean="0">
                <a:solidFill>
                  <a:srgbClr val="FF0000"/>
                </a:solidFill>
              </a:rPr>
              <a:t>c1</a:t>
            </a:r>
          </a:p>
          <a:p>
            <a:pPr lvl="1">
              <a:buNone/>
            </a:pPr>
            <a:r>
              <a:rPr lang="it-IT" dirty="0" smtClean="0"/>
              <a:t>LDRB ca1, [in], #1		 ; ca1 = *in++;    		</a:t>
            </a:r>
            <a:r>
              <a:rPr lang="it-IT" dirty="0" smtClean="0">
                <a:solidFill>
                  <a:srgbClr val="FF0000"/>
                </a:solidFill>
              </a:rPr>
              <a:t>c2</a:t>
            </a:r>
          </a:p>
          <a:p>
            <a:pPr lvl="1">
              <a:buNone/>
            </a:pPr>
            <a:r>
              <a:rPr lang="it-IT" dirty="0" smtClean="0"/>
              <a:t>LDRB ca2, [in], #1 	; ca2 = *in++;     		</a:t>
            </a:r>
            <a:r>
              <a:rPr lang="it-IT" dirty="0" smtClean="0">
                <a:solidFill>
                  <a:srgbClr val="FF0000"/>
                </a:solidFill>
              </a:rPr>
              <a:t>c3</a:t>
            </a:r>
          </a:p>
          <a:p>
            <a:pPr lvl="1">
              <a:buNone/>
            </a:pPr>
            <a:r>
              <a:rPr lang="en-US" dirty="0" smtClean="0"/>
              <a:t>SUB t, ca0, #’A’ 		; convert ca0 to lower case  	 </a:t>
            </a:r>
            <a:r>
              <a:rPr lang="en-US" dirty="0" smtClean="0">
                <a:solidFill>
                  <a:srgbClr val="FF0000"/>
                </a:solidFill>
              </a:rPr>
              <a:t>c4</a:t>
            </a:r>
          </a:p>
          <a:p>
            <a:pPr lvl="1">
              <a:buNone/>
            </a:pPr>
            <a:r>
              <a:rPr lang="en-US" dirty="0" smtClean="0"/>
              <a:t>CMP t, #’Z’-’A’              		                                       	</a:t>
            </a:r>
            <a:r>
              <a:rPr lang="en-US" dirty="0" smtClean="0">
                <a:solidFill>
                  <a:srgbClr val="FF0000"/>
                </a:solidFill>
              </a:rPr>
              <a:t> c5</a:t>
            </a:r>
          </a:p>
          <a:p>
            <a:pPr lvl="1">
              <a:buNone/>
            </a:pPr>
            <a:r>
              <a:rPr lang="nn-NO" dirty="0" smtClean="0"/>
              <a:t>ADDLS ca0, ca0, #’a’-’A’         		                             	</a:t>
            </a:r>
            <a:r>
              <a:rPr lang="nn-NO" dirty="0" smtClean="0">
                <a:solidFill>
                  <a:srgbClr val="FF0000"/>
                </a:solidFill>
              </a:rPr>
              <a:t> c6</a:t>
            </a:r>
          </a:p>
          <a:p>
            <a:pPr lvl="1">
              <a:buNone/>
            </a:pPr>
            <a:r>
              <a:rPr lang="en-US" dirty="0" smtClean="0"/>
              <a:t>SUB t, ca1, #’A’ 		; convert ca1 to lower case     	</a:t>
            </a:r>
            <a:r>
              <a:rPr lang="en-US" dirty="0" smtClean="0">
                <a:solidFill>
                  <a:srgbClr val="FF0000"/>
                </a:solidFill>
              </a:rPr>
              <a:t> c7</a:t>
            </a:r>
          </a:p>
          <a:p>
            <a:pPr lvl="1">
              <a:buNone/>
            </a:pPr>
            <a:r>
              <a:rPr lang="en-US" dirty="0" smtClean="0"/>
              <a:t>CMP t, #’Z’-’A’                                	                      	</a:t>
            </a:r>
            <a:r>
              <a:rPr lang="en-US" dirty="0" smtClean="0">
                <a:solidFill>
                  <a:srgbClr val="FF0000"/>
                </a:solidFill>
              </a:rPr>
              <a:t> c8</a:t>
            </a:r>
          </a:p>
          <a:p>
            <a:pPr lvl="1">
              <a:buNone/>
            </a:pPr>
            <a:r>
              <a:rPr lang="nn-NO" dirty="0" smtClean="0"/>
              <a:t>ADDLS ca1, ca1, #’a’-’A’                 	                      	</a:t>
            </a:r>
            <a:r>
              <a:rPr lang="nn-NO" dirty="0" smtClean="0">
                <a:solidFill>
                  <a:srgbClr val="FF0000"/>
                </a:solidFill>
              </a:rPr>
              <a:t> c9</a:t>
            </a:r>
          </a:p>
          <a:p>
            <a:pPr lvl="1">
              <a:buNone/>
            </a:pPr>
            <a:r>
              <a:rPr lang="en-US" dirty="0" smtClean="0"/>
              <a:t>SUB t, ca2, #’A’		 ; convert ca2 to lower case      	</a:t>
            </a:r>
            <a:r>
              <a:rPr lang="en-US" dirty="0" smtClean="0">
                <a:solidFill>
                  <a:srgbClr val="FF0000"/>
                </a:solidFill>
              </a:rPr>
              <a:t> c10</a:t>
            </a:r>
          </a:p>
          <a:p>
            <a:pPr lvl="1">
              <a:buNone/>
            </a:pPr>
            <a:r>
              <a:rPr lang="en-US" dirty="0" smtClean="0"/>
              <a:t>CMP t, #’Z’-’A’                          		                                	</a:t>
            </a:r>
            <a:r>
              <a:rPr lang="en-US" dirty="0" smtClean="0">
                <a:solidFill>
                  <a:srgbClr val="FF0000"/>
                </a:solidFill>
              </a:rPr>
              <a:t>c11 </a:t>
            </a: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nn-NO" dirty="0" smtClean="0"/>
              <a:t>ADDLS ca2, ca2, #’a’-’A’           		                                 	</a:t>
            </a:r>
            <a:r>
              <a:rPr lang="nn-NO" dirty="0" smtClean="0">
                <a:solidFill>
                  <a:srgbClr val="FF0000"/>
                </a:solidFill>
              </a:rPr>
              <a:t>c12</a:t>
            </a:r>
          </a:p>
          <a:p>
            <a:pPr lvl="1">
              <a:buNone/>
            </a:pPr>
            <a:r>
              <a:rPr lang="en-US" dirty="0" smtClean="0"/>
              <a:t>STRB ca0, [out], #1 	; *out++ = ca0;                        	</a:t>
            </a:r>
            <a:r>
              <a:rPr lang="en-US" dirty="0" smtClean="0">
                <a:solidFill>
                  <a:srgbClr val="FF0000"/>
                </a:solidFill>
              </a:rPr>
              <a:t>c13</a:t>
            </a:r>
          </a:p>
          <a:p>
            <a:pPr lvl="1">
              <a:buNone/>
            </a:pPr>
            <a:r>
              <a:rPr lang="nn-NO" dirty="0" smtClean="0"/>
              <a:t>TEQ ca0, #0 		; if (ca0!=0)                                           	</a:t>
            </a:r>
            <a:r>
              <a:rPr lang="nn-NO" dirty="0" smtClean="0">
                <a:solidFill>
                  <a:srgbClr val="FF0000"/>
                </a:solidFill>
              </a:rPr>
              <a:t>c14</a:t>
            </a:r>
          </a:p>
          <a:p>
            <a:pPr lvl="1">
              <a:buNone/>
            </a:pPr>
            <a:r>
              <a:rPr lang="en-US" dirty="0" smtClean="0"/>
              <a:t>STRNEB ca1, [out], #1 	; *out++ = ca1;                  	</a:t>
            </a:r>
            <a:r>
              <a:rPr lang="en-US" dirty="0" smtClean="0">
                <a:solidFill>
                  <a:srgbClr val="FF0000"/>
                </a:solidFill>
              </a:rPr>
              <a:t> c15</a:t>
            </a:r>
          </a:p>
          <a:p>
            <a:pPr lvl="1">
              <a:buNone/>
            </a:pPr>
            <a:r>
              <a:rPr lang="nn-NO" dirty="0" smtClean="0"/>
              <a:t>TEQNE ca1, #0 		; if (ca0!=0 &amp;&amp; ca1!=0)                 	</a:t>
            </a:r>
            <a:r>
              <a:rPr lang="nn-NO" dirty="0" smtClean="0">
                <a:solidFill>
                  <a:srgbClr val="FF0000"/>
                </a:solidFill>
              </a:rPr>
              <a:t> c16</a:t>
            </a:r>
          </a:p>
          <a:p>
            <a:pPr lvl="1">
              <a:buNone/>
            </a:pPr>
            <a:r>
              <a:rPr lang="en-US" dirty="0" smtClean="0"/>
              <a:t>STRNEB ca2, [out], #1 	; *out++ = ca2;                   	</a:t>
            </a:r>
            <a:r>
              <a:rPr lang="en-US" dirty="0" smtClean="0">
                <a:solidFill>
                  <a:srgbClr val="FF0000"/>
                </a:solidFill>
              </a:rPr>
              <a:t> c17</a:t>
            </a:r>
          </a:p>
          <a:p>
            <a:pPr lvl="1">
              <a:buNone/>
            </a:pPr>
            <a:r>
              <a:rPr lang="nn-NO" dirty="0" smtClean="0"/>
              <a:t>TEQNE ca2, #0 		; if (ca0!=0 &amp;&amp; ca1!=0 &amp;&amp; ca2!=0)  	</a:t>
            </a:r>
            <a:r>
              <a:rPr lang="nn-NO" dirty="0" smtClean="0">
                <a:solidFill>
                  <a:srgbClr val="FF0000"/>
                </a:solidFill>
              </a:rPr>
              <a:t>c18</a:t>
            </a:r>
          </a:p>
          <a:p>
            <a:pPr lvl="1">
              <a:buNone/>
            </a:pPr>
            <a:r>
              <a:rPr lang="en-US" dirty="0" smtClean="0"/>
              <a:t>BNE loop_next3		 ; </a:t>
            </a:r>
            <a:r>
              <a:rPr lang="en-US" dirty="0" err="1" smtClean="0"/>
              <a:t>goto</a:t>
            </a:r>
            <a:r>
              <a:rPr lang="en-US" dirty="0" smtClean="0"/>
              <a:t> loop_next3;                           	</a:t>
            </a:r>
            <a:r>
              <a:rPr lang="en-US" dirty="0" smtClean="0">
                <a:solidFill>
                  <a:srgbClr val="FF0000"/>
                </a:solidFill>
              </a:rPr>
              <a:t>c19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               	           flush	</a:t>
            </a:r>
            <a:r>
              <a:rPr lang="en-US" dirty="0" smtClean="0">
                <a:solidFill>
                  <a:srgbClr val="FF0000"/>
                </a:solidFill>
              </a:rPr>
              <a:t>c20</a:t>
            </a:r>
          </a:p>
          <a:p>
            <a:pPr lvl="1">
              <a:buNone/>
            </a:pPr>
            <a:r>
              <a:rPr lang="en-US" dirty="0" smtClean="0"/>
              <a:t>					 	           flush	</a:t>
            </a:r>
            <a:r>
              <a:rPr lang="en-US" dirty="0" smtClean="0">
                <a:solidFill>
                  <a:srgbClr val="FF0000"/>
                </a:solidFill>
              </a:rPr>
              <a:t>c21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426839"/>
            <a:ext cx="8077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3 iterations – 21 cycles</a:t>
            </a:r>
          </a:p>
          <a:p>
            <a:pPr algn="just"/>
            <a:r>
              <a:rPr lang="en-US" dirty="0" smtClean="0"/>
              <a:t>1 Iteration – 7 cycles</a:t>
            </a:r>
          </a:p>
          <a:p>
            <a:pPr algn="just"/>
            <a:r>
              <a:rPr lang="en-US" dirty="0" smtClean="0"/>
              <a:t>Hence the performance enhancement of unrolled code=11/7</a:t>
            </a:r>
          </a:p>
          <a:p>
            <a:pPr algn="just"/>
            <a:r>
              <a:rPr lang="en-US" dirty="0" smtClean="0"/>
              <a:t>        					         = 1.57 time more faster than the original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b="1" dirty="0" smtClean="0"/>
              <a:t>Register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Among </a:t>
            </a:r>
            <a:r>
              <a:rPr lang="en-US" dirty="0" smtClean="0">
                <a:solidFill>
                  <a:srgbClr val="FF0000"/>
                </a:solidFill>
              </a:rPr>
              <a:t>16 visible ARM registers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14 registers </a:t>
            </a:r>
            <a:r>
              <a:rPr lang="en-US" dirty="0" smtClean="0"/>
              <a:t>are used to hold general-purpose data.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remaining two registers are the </a:t>
            </a:r>
          </a:p>
          <a:p>
            <a:pPr algn="just">
              <a:buNone/>
            </a:pPr>
            <a:r>
              <a:rPr lang="en-US" dirty="0" smtClean="0"/>
              <a:t>		- </a:t>
            </a:r>
            <a:r>
              <a:rPr lang="en-US" dirty="0" smtClean="0">
                <a:solidFill>
                  <a:srgbClr val="FF0000"/>
                </a:solidFill>
              </a:rPr>
              <a:t>stack pointer </a:t>
            </a:r>
            <a:r>
              <a:rPr lang="en-US" i="1" dirty="0" smtClean="0"/>
              <a:t>r13 and</a:t>
            </a:r>
          </a:p>
          <a:p>
            <a:pPr algn="just">
              <a:buNone/>
            </a:pPr>
            <a:r>
              <a:rPr lang="en-US" i="1" dirty="0" smtClean="0"/>
              <a:t>		- the </a:t>
            </a:r>
            <a:r>
              <a:rPr lang="en-US" i="1" dirty="0" smtClean="0">
                <a:solidFill>
                  <a:srgbClr val="FF0000"/>
                </a:solidFill>
              </a:rPr>
              <a:t>program counter </a:t>
            </a:r>
            <a:r>
              <a:rPr lang="en-US" i="1" dirty="0" smtClean="0"/>
              <a:t>r15.</a:t>
            </a:r>
          </a:p>
          <a:p>
            <a:pPr algn="just">
              <a:buNone/>
            </a:pPr>
            <a:endParaRPr lang="en-US" i="1" dirty="0" smtClean="0"/>
          </a:p>
          <a:p>
            <a:pPr algn="just"/>
            <a:r>
              <a:rPr lang="en-US" i="1" dirty="0" smtClean="0"/>
              <a:t> For a function to be </a:t>
            </a:r>
            <a:r>
              <a:rPr lang="en-US" i="1" dirty="0" smtClean="0">
                <a:solidFill>
                  <a:srgbClr val="FF0000"/>
                </a:solidFill>
              </a:rPr>
              <a:t>ATPCS – ARM-Thumb Procedure Call Standards</a:t>
            </a:r>
            <a:r>
              <a:rPr lang="en-US" i="1" dirty="0" smtClean="0"/>
              <a:t> </a:t>
            </a:r>
            <a:r>
              <a:rPr lang="en-US" dirty="0" smtClean="0"/>
              <a:t>compliant it must preserve the </a:t>
            </a:r>
            <a:r>
              <a:rPr lang="en-US" dirty="0" err="1" smtClean="0"/>
              <a:t>callee</a:t>
            </a:r>
            <a:r>
              <a:rPr lang="en-US" dirty="0" smtClean="0"/>
              <a:t> values of registers </a:t>
            </a:r>
            <a:r>
              <a:rPr lang="en-US" i="1" dirty="0" smtClean="0"/>
              <a:t>r4 to r11.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ATPCS also specifies that </a:t>
            </a:r>
            <a:r>
              <a:rPr lang="en-US" dirty="0" smtClean="0"/>
              <a:t>the stack should be </a:t>
            </a:r>
            <a:r>
              <a:rPr lang="en-US" dirty="0" smtClean="0">
                <a:solidFill>
                  <a:srgbClr val="FF0000"/>
                </a:solidFill>
              </a:rPr>
              <a:t>eight-byte aligned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 -stored  at an address which is multiple of 8 bytes.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for optimized assembly routines requiring many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r12 is also stacked </a:t>
            </a:r>
            <a:r>
              <a:rPr lang="en-US" i="1" dirty="0" smtClean="0"/>
              <a:t>just to keep the stack eight-byte aligned. </a:t>
            </a:r>
          </a:p>
          <a:p>
            <a:pPr algn="just">
              <a:buNone/>
            </a:pPr>
            <a:r>
              <a:rPr lang="en-US" i="1" dirty="0" smtClean="0"/>
              <a:t> 	Address starts from 0 and ends at 28 for r4-r11. 28 is not multiple of 8. </a:t>
            </a:r>
          </a:p>
          <a:p>
            <a:pPr algn="just">
              <a:buNone/>
            </a:pPr>
            <a:r>
              <a:rPr lang="en-US" i="1" dirty="0" smtClean="0"/>
              <a:t>	Address starts from 0 and ends at 32 for r4-r12. 32 is multiple of 8.</a:t>
            </a:r>
          </a:p>
          <a:p>
            <a:pPr algn="just">
              <a:buNone/>
            </a:pPr>
            <a:endParaRPr lang="en-US" i="1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r12 need not be stacked </a:t>
            </a:r>
            <a:r>
              <a:rPr lang="en-US" i="1" dirty="0" smtClean="0"/>
              <a:t>if your routine doesn’t call other ATPCS routines.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73469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For ARMv5 and above </a:t>
            </a:r>
            <a:r>
              <a:rPr lang="en-US" dirty="0" smtClean="0"/>
              <a:t>you can use the preceding template even when being called from Thumb code.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For ARM4 and below </a:t>
            </a:r>
            <a:r>
              <a:rPr lang="en-US" dirty="0" smtClean="0"/>
              <a:t>you have to use the following template.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2819400"/>
            <a:ext cx="8305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Variables to Register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best to use </a:t>
            </a:r>
            <a:r>
              <a:rPr lang="en-US" dirty="0" smtClean="0">
                <a:solidFill>
                  <a:srgbClr val="FF0000"/>
                </a:solidFill>
              </a:rPr>
              <a:t>alternate names to the registers</a:t>
            </a:r>
            <a:r>
              <a:rPr lang="en-US" dirty="0" smtClean="0"/>
              <a:t>, rather than explicit register numbers.</a:t>
            </a:r>
          </a:p>
          <a:p>
            <a:pPr algn="just"/>
            <a:r>
              <a:rPr lang="en-US" dirty="0" smtClean="0"/>
              <a:t>Benefits of using alternate names:</a:t>
            </a:r>
          </a:p>
          <a:p>
            <a:pPr lvl="1" algn="just"/>
            <a:r>
              <a:rPr lang="en-US" dirty="0" smtClean="0"/>
              <a:t> Allows you to change the </a:t>
            </a:r>
            <a:r>
              <a:rPr lang="en-US" dirty="0" smtClean="0">
                <a:solidFill>
                  <a:srgbClr val="FF0000"/>
                </a:solidFill>
              </a:rPr>
              <a:t>allocation of variables to register numbers easily.</a:t>
            </a:r>
          </a:p>
          <a:p>
            <a:pPr lvl="1" algn="just"/>
            <a:r>
              <a:rPr lang="en-US" dirty="0" smtClean="0"/>
              <a:t> Allows to use </a:t>
            </a:r>
            <a:r>
              <a:rPr lang="en-US" dirty="0" smtClean="0">
                <a:solidFill>
                  <a:srgbClr val="FF0000"/>
                </a:solidFill>
              </a:rPr>
              <a:t>different register names for the same physical register number </a:t>
            </a:r>
            <a:r>
              <a:rPr lang="en-US" dirty="0" smtClean="0"/>
              <a:t>when their use doesn’t overlap. </a:t>
            </a:r>
          </a:p>
          <a:p>
            <a:pPr lvl="1" algn="just"/>
            <a:r>
              <a:rPr lang="en-US" dirty="0" smtClean="0"/>
              <a:t>Register names </a:t>
            </a:r>
            <a:r>
              <a:rPr lang="en-US" dirty="0" smtClean="0">
                <a:solidFill>
                  <a:srgbClr val="FF0000"/>
                </a:solidFill>
              </a:rPr>
              <a:t>increase the clarity and readability </a:t>
            </a:r>
            <a:r>
              <a:rPr lang="en-US" dirty="0" smtClean="0"/>
              <a:t>of optimized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Register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 smtClean="0"/>
              <a:t>Amoung</a:t>
            </a:r>
            <a:r>
              <a:rPr lang="en-US" sz="2200" dirty="0" smtClean="0"/>
              <a:t> 16 visible ARM registers, 14 registers can be used to hold general-purpose data. </a:t>
            </a:r>
          </a:p>
          <a:p>
            <a:pPr algn="just"/>
            <a:r>
              <a:rPr lang="en-US" sz="2200" dirty="0" smtClean="0"/>
              <a:t>The other </a:t>
            </a:r>
            <a:r>
              <a:rPr lang="en-US" sz="2200" dirty="0" err="1" smtClean="0"/>
              <a:t>twonregisters</a:t>
            </a:r>
            <a:r>
              <a:rPr lang="en-US" sz="2200" dirty="0" smtClean="0"/>
              <a:t> are the</a:t>
            </a:r>
          </a:p>
          <a:p>
            <a:pPr algn="just">
              <a:buNone/>
            </a:pPr>
            <a:r>
              <a:rPr lang="en-US" sz="2200" dirty="0" smtClean="0"/>
              <a:t>		 stack pointer </a:t>
            </a:r>
            <a:r>
              <a:rPr lang="en-US" sz="2200" i="1" dirty="0" smtClean="0"/>
              <a:t>r13 </a:t>
            </a:r>
          </a:p>
          <a:p>
            <a:pPr algn="just">
              <a:buNone/>
            </a:pPr>
            <a:r>
              <a:rPr lang="en-US" sz="2200" i="1" dirty="0" smtClean="0"/>
              <a:t>		program counter r15. </a:t>
            </a:r>
          </a:p>
          <a:p>
            <a:pPr algn="just"/>
            <a:r>
              <a:rPr lang="en-US" sz="2200" i="1" dirty="0" smtClean="0"/>
              <a:t>For a function to be </a:t>
            </a:r>
            <a:r>
              <a:rPr lang="en-US" sz="2200" b="1" i="1" dirty="0" smtClean="0">
                <a:solidFill>
                  <a:srgbClr val="FF0000"/>
                </a:solidFill>
              </a:rPr>
              <a:t>ATPCS (ARM-Thumb Procedure Call Standard)</a:t>
            </a:r>
            <a:r>
              <a:rPr lang="en-US" sz="2200" i="1" dirty="0" smtClean="0"/>
              <a:t> </a:t>
            </a:r>
            <a:r>
              <a:rPr lang="en-US" sz="2200" dirty="0" smtClean="0"/>
              <a:t>compliant it must preserve the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values of registers </a:t>
            </a:r>
            <a:r>
              <a:rPr lang="en-US" sz="2200" i="1" dirty="0" smtClean="0"/>
              <a:t>r4 to r11. </a:t>
            </a:r>
          </a:p>
          <a:p>
            <a:pPr algn="just"/>
            <a:r>
              <a:rPr lang="en-US" sz="2200" i="1" dirty="0" smtClean="0"/>
              <a:t>ATPCS also specifies that </a:t>
            </a:r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FF0000"/>
                </a:solidFill>
              </a:rPr>
              <a:t>stack should be eight-byte aligned; </a:t>
            </a:r>
          </a:p>
          <a:p>
            <a:pPr algn="just"/>
            <a:r>
              <a:rPr lang="en-US" sz="2200" dirty="0" smtClean="0"/>
              <a:t>Use the following template for optimized assembly routines requiring many registers: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There are several cases where the </a:t>
            </a:r>
            <a:r>
              <a:rPr lang="en-US" dirty="0" smtClean="0">
                <a:solidFill>
                  <a:srgbClr val="FF0000"/>
                </a:solidFill>
              </a:rPr>
              <a:t>physical number of the register is important: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■ </a:t>
            </a:r>
            <a:r>
              <a:rPr lang="en-US" i="1" dirty="0" smtClean="0">
                <a:solidFill>
                  <a:srgbClr val="FF0000"/>
                </a:solidFill>
              </a:rPr>
              <a:t>Argument registers. </a:t>
            </a:r>
          </a:p>
          <a:p>
            <a:pPr algn="just">
              <a:buNone/>
            </a:pPr>
            <a:r>
              <a:rPr lang="en-US" i="1" dirty="0" smtClean="0"/>
              <a:t>	- The ATPCS convention defines that the </a:t>
            </a:r>
            <a:r>
              <a:rPr lang="en-US" i="1" dirty="0" smtClean="0">
                <a:solidFill>
                  <a:srgbClr val="FF0000"/>
                </a:solidFill>
              </a:rPr>
              <a:t>first four arguments </a:t>
            </a:r>
            <a:r>
              <a:rPr lang="en-US" i="1" dirty="0" smtClean="0"/>
              <a:t>to </a:t>
            </a:r>
            <a:r>
              <a:rPr lang="en-US" dirty="0" smtClean="0"/>
              <a:t>a function are placed in registers </a:t>
            </a:r>
            <a:r>
              <a:rPr lang="en-US" i="1" dirty="0" smtClean="0">
                <a:solidFill>
                  <a:srgbClr val="FF0000"/>
                </a:solidFill>
              </a:rPr>
              <a:t>r0 to r3. </a:t>
            </a:r>
          </a:p>
          <a:p>
            <a:pPr algn="just">
              <a:buNone/>
            </a:pPr>
            <a:r>
              <a:rPr lang="en-US" i="1" dirty="0" smtClean="0"/>
              <a:t>	- Further arguments are </a:t>
            </a:r>
            <a:r>
              <a:rPr lang="en-US" i="1" dirty="0" smtClean="0">
                <a:solidFill>
                  <a:srgbClr val="FF0000"/>
                </a:solidFill>
              </a:rPr>
              <a:t>placed on the stack</a:t>
            </a:r>
            <a:r>
              <a:rPr lang="en-US" i="1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	- The </a:t>
            </a:r>
            <a:r>
              <a:rPr lang="en-US" dirty="0" smtClean="0">
                <a:solidFill>
                  <a:srgbClr val="FF0000"/>
                </a:solidFill>
              </a:rPr>
              <a:t>return value </a:t>
            </a:r>
            <a:r>
              <a:rPr lang="en-US" dirty="0" smtClean="0"/>
              <a:t>must be placed in </a:t>
            </a:r>
            <a:r>
              <a:rPr lang="en-US" i="1" dirty="0" smtClean="0">
                <a:solidFill>
                  <a:srgbClr val="FF0000"/>
                </a:solidFill>
              </a:rPr>
              <a:t>r0</a:t>
            </a:r>
            <a:r>
              <a:rPr lang="en-US" i="1" dirty="0" smtClean="0"/>
              <a:t>.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■ </a:t>
            </a:r>
            <a:r>
              <a:rPr lang="en-US" i="1" dirty="0" smtClean="0">
                <a:solidFill>
                  <a:srgbClr val="FF0000"/>
                </a:solidFill>
              </a:rPr>
              <a:t>Registers used in a load or store multiple. </a:t>
            </a:r>
          </a:p>
          <a:p>
            <a:pPr algn="just">
              <a:buNone/>
            </a:pPr>
            <a:r>
              <a:rPr lang="en-US" i="1" dirty="0" smtClean="0"/>
              <a:t>	- Load and store multiple instructions </a:t>
            </a:r>
            <a:r>
              <a:rPr lang="en-US" i="1" dirty="0" smtClean="0">
                <a:solidFill>
                  <a:srgbClr val="FF0000"/>
                </a:solidFill>
              </a:rPr>
              <a:t>LDM and </a:t>
            </a:r>
            <a:r>
              <a:rPr lang="en-US" dirty="0" smtClean="0">
                <a:solidFill>
                  <a:srgbClr val="FF0000"/>
                </a:solidFill>
              </a:rPr>
              <a:t>STM operate </a:t>
            </a:r>
            <a:r>
              <a:rPr lang="en-US" dirty="0" smtClean="0"/>
              <a:t>on a list of registers in order of </a:t>
            </a:r>
            <a:r>
              <a:rPr lang="en-US" dirty="0" smtClean="0">
                <a:solidFill>
                  <a:srgbClr val="FF0000"/>
                </a:solidFill>
              </a:rPr>
              <a:t>ascending register number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	- For example if </a:t>
            </a:r>
            <a:r>
              <a:rPr lang="en-US" i="1" dirty="0" smtClean="0"/>
              <a:t>r0 and r1 </a:t>
            </a:r>
            <a:r>
              <a:rPr lang="en-US" dirty="0" smtClean="0"/>
              <a:t>appear in the register list, then the processor will always </a:t>
            </a:r>
            <a:r>
              <a:rPr lang="en-US" dirty="0" smtClean="0">
                <a:solidFill>
                  <a:srgbClr val="FF0000"/>
                </a:solidFill>
              </a:rPr>
              <a:t>load or store </a:t>
            </a:r>
            <a:r>
              <a:rPr lang="en-US" i="1" dirty="0" smtClean="0">
                <a:solidFill>
                  <a:srgbClr val="FF0000"/>
                </a:solidFill>
              </a:rPr>
              <a:t>r0 using a lower </a:t>
            </a:r>
            <a:r>
              <a:rPr lang="en-US" dirty="0" smtClean="0">
                <a:solidFill>
                  <a:srgbClr val="FF0000"/>
                </a:solidFill>
              </a:rPr>
              <a:t>address than </a:t>
            </a:r>
            <a:r>
              <a:rPr lang="en-US" i="1" dirty="0" smtClean="0">
                <a:solidFill>
                  <a:srgbClr val="FF0000"/>
                </a:solidFill>
              </a:rPr>
              <a:t>r1 and so on.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■ </a:t>
            </a:r>
            <a:r>
              <a:rPr lang="en-US" i="1" dirty="0" smtClean="0">
                <a:solidFill>
                  <a:srgbClr val="FF0000"/>
                </a:solidFill>
              </a:rPr>
              <a:t>Load and store double word.</a:t>
            </a:r>
          </a:p>
          <a:p>
            <a:pPr algn="just">
              <a:buNone/>
            </a:pPr>
            <a:r>
              <a:rPr lang="en-US" i="1" dirty="0" smtClean="0"/>
              <a:t>	 The LDRD and STRD instructions introduced in ARMv5E </a:t>
            </a:r>
            <a:r>
              <a:rPr lang="en-US" dirty="0" smtClean="0"/>
              <a:t>operate on a pair of registers with sequential register numbers, </a:t>
            </a:r>
            <a:r>
              <a:rPr lang="en-US" i="1" dirty="0" smtClean="0"/>
              <a:t>Rd and Rd + 1.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allocate registers when writing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suppose if we want</a:t>
            </a:r>
          </a:p>
          <a:p>
            <a:pPr algn="just">
              <a:buNone/>
            </a:pPr>
            <a:r>
              <a:rPr lang="en-US" dirty="0" smtClean="0"/>
              <a:t>		- to shift an </a:t>
            </a:r>
            <a:r>
              <a:rPr lang="en-US" dirty="0" smtClean="0">
                <a:solidFill>
                  <a:srgbClr val="FF0000"/>
                </a:solidFill>
              </a:rPr>
              <a:t>array of </a:t>
            </a:r>
            <a:r>
              <a:rPr lang="en-US" i="1" dirty="0" smtClean="0">
                <a:solidFill>
                  <a:srgbClr val="FF0000"/>
                </a:solidFill>
              </a:rPr>
              <a:t>N bits upwards in memory by k bits.</a:t>
            </a:r>
          </a:p>
          <a:p>
            <a:pPr algn="just">
              <a:buNone/>
            </a:pPr>
            <a:r>
              <a:rPr lang="en-US" i="1" dirty="0" smtClean="0"/>
              <a:t>		-  For simplicity assume that </a:t>
            </a:r>
            <a:r>
              <a:rPr lang="en-US" i="1" dirty="0" smtClean="0">
                <a:solidFill>
                  <a:srgbClr val="FF0000"/>
                </a:solidFill>
              </a:rPr>
              <a:t>N is </a:t>
            </a:r>
            <a:r>
              <a:rPr lang="en-US" dirty="0" smtClean="0">
                <a:solidFill>
                  <a:srgbClr val="FF0000"/>
                </a:solidFill>
              </a:rPr>
              <a:t>large and a multiple of 256. 	</a:t>
            </a:r>
          </a:p>
          <a:p>
            <a:pPr algn="just">
              <a:buNone/>
            </a:pPr>
            <a:r>
              <a:rPr lang="en-US" dirty="0" smtClean="0"/>
              <a:t>		- Also assume that </a:t>
            </a:r>
            <a:r>
              <a:rPr lang="en-US" dirty="0" smtClean="0">
                <a:solidFill>
                  <a:srgbClr val="FF0000"/>
                </a:solidFill>
              </a:rPr>
              <a:t>0 ≤ </a:t>
            </a:r>
            <a:r>
              <a:rPr lang="en-US" i="1" dirty="0" smtClean="0">
                <a:solidFill>
                  <a:srgbClr val="FF0000"/>
                </a:solidFill>
              </a:rPr>
              <a:t>k &lt; 32 </a:t>
            </a:r>
            <a:r>
              <a:rPr lang="en-US" i="1" dirty="0" smtClean="0"/>
              <a:t>and that the </a:t>
            </a:r>
            <a:r>
              <a:rPr lang="en-US" i="1" dirty="0" smtClean="0">
                <a:solidFill>
                  <a:srgbClr val="FF0000"/>
                </a:solidFill>
              </a:rPr>
              <a:t>input and output </a:t>
            </a:r>
            <a:r>
              <a:rPr lang="en-US" dirty="0" smtClean="0">
                <a:solidFill>
                  <a:srgbClr val="FF0000"/>
                </a:solidFill>
              </a:rPr>
              <a:t>pointers are word aligned </a:t>
            </a:r>
            <a:r>
              <a:rPr lang="en-US" dirty="0" err="1" smtClean="0"/>
              <a:t>I,e</a:t>
            </a:r>
            <a:r>
              <a:rPr lang="en-US" dirty="0" smtClean="0"/>
              <a:t>. 2 to the power </a:t>
            </a:r>
            <a:r>
              <a:rPr lang="en-US" i="1" dirty="0" smtClean="0"/>
              <a:t>k .</a:t>
            </a:r>
          </a:p>
          <a:p>
            <a:pPr algn="just">
              <a:buNone/>
            </a:pPr>
            <a:r>
              <a:rPr lang="en-US" i="1" dirty="0" smtClean="0"/>
              <a:t>		-  Block a </a:t>
            </a:r>
            <a:r>
              <a:rPr lang="en-US" dirty="0" smtClean="0"/>
              <a:t>copy from one bit or byte alignment to a different bit or byte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625731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463247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153400" cy="55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18183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438"/>
            <a:ext cx="9144000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the efficiency of the by loop unrolling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0292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Allocation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2438400" cy="102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201858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447799"/>
            <a:ext cx="2057400" cy="510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91200" y="2286000"/>
            <a:ext cx="297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All registers are finished. There are two remaining variables </a:t>
            </a:r>
            <a:r>
              <a:rPr lang="en-US" sz="2400" b="1" i="1" dirty="0" smtClean="0"/>
              <a:t>carry </a:t>
            </a:r>
            <a:r>
              <a:rPr lang="en-US" sz="2400" b="1" dirty="0" smtClean="0"/>
              <a:t>and </a:t>
            </a:r>
            <a:r>
              <a:rPr lang="en-US" sz="2400" b="1" i="1" dirty="0" err="1" smtClean="0"/>
              <a:t>kr</a:t>
            </a:r>
            <a:r>
              <a:rPr lang="en-US" sz="2400" b="1" i="1" dirty="0" smtClean="0"/>
              <a:t>, but only one remaining free register </a:t>
            </a:r>
            <a:r>
              <a:rPr lang="en-US" sz="2400" b="1" i="1" dirty="0" err="1" smtClean="0"/>
              <a:t>lr</a:t>
            </a:r>
            <a:r>
              <a:rPr lang="en-US" sz="2400" b="1" i="1" dirty="0" smtClean="0"/>
              <a:t>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ways deal when we run out of registers: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■ </a:t>
            </a:r>
            <a:r>
              <a:rPr lang="en-US" dirty="0" smtClean="0">
                <a:solidFill>
                  <a:srgbClr val="FF0000"/>
                </a:solidFill>
              </a:rPr>
              <a:t>Reduce the number of registers </a:t>
            </a:r>
            <a:r>
              <a:rPr lang="en-US" dirty="0" smtClean="0"/>
              <a:t>required by performing fewer operations in each loop.</a:t>
            </a:r>
          </a:p>
          <a:p>
            <a:pPr algn="just">
              <a:buNone/>
            </a:pPr>
            <a:r>
              <a:rPr lang="en-US" dirty="0" smtClean="0"/>
              <a:t>	 In previous example we could load </a:t>
            </a:r>
            <a:r>
              <a:rPr lang="en-US" dirty="0" smtClean="0">
                <a:solidFill>
                  <a:srgbClr val="FF0000"/>
                </a:solidFill>
              </a:rPr>
              <a:t>four words in each load multiple rather than eight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■ </a:t>
            </a:r>
            <a:r>
              <a:rPr lang="en-US" dirty="0" smtClean="0">
                <a:solidFill>
                  <a:srgbClr val="FF0000"/>
                </a:solidFill>
              </a:rPr>
              <a:t>Use the stack to store the least-used values </a:t>
            </a:r>
            <a:r>
              <a:rPr lang="en-US" dirty="0" smtClean="0"/>
              <a:t>to free up more registers.</a:t>
            </a:r>
          </a:p>
          <a:p>
            <a:pPr algn="just">
              <a:buNone/>
            </a:pPr>
            <a:r>
              <a:rPr lang="en-US" dirty="0" smtClean="0"/>
              <a:t>	 In previous example we could store the </a:t>
            </a:r>
            <a:r>
              <a:rPr lang="en-US" dirty="0" smtClean="0">
                <a:solidFill>
                  <a:srgbClr val="FF0000"/>
                </a:solidFill>
              </a:rPr>
              <a:t>loop counter </a:t>
            </a:r>
            <a:r>
              <a:rPr lang="en-US" i="1" dirty="0" smtClean="0">
                <a:solidFill>
                  <a:srgbClr val="FF0000"/>
                </a:solidFill>
              </a:rPr>
              <a:t>N on the stack. 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dirty="0" smtClean="0"/>
              <a:t>■ Alter </a:t>
            </a:r>
            <a:r>
              <a:rPr lang="en-US" dirty="0" smtClean="0">
                <a:solidFill>
                  <a:srgbClr val="FF0000"/>
                </a:solidFill>
              </a:rPr>
              <a:t>the code implementation </a:t>
            </a:r>
            <a:r>
              <a:rPr lang="en-US" dirty="0" smtClean="0"/>
              <a:t>to free up more registers.</a:t>
            </a:r>
          </a:p>
          <a:p>
            <a:pPr algn="just">
              <a:buNone/>
            </a:pPr>
            <a:r>
              <a:rPr lang="en-US" dirty="0" smtClean="0"/>
              <a:t>	 This is the solution we consider in the next example.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notice that the </a:t>
            </a:r>
            <a:r>
              <a:rPr lang="en-US" dirty="0" smtClean="0">
                <a:solidFill>
                  <a:srgbClr val="FF0000"/>
                </a:solidFill>
              </a:rPr>
              <a:t>carry value need not stay in the same register.</a:t>
            </a:r>
          </a:p>
          <a:p>
            <a:pPr algn="just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start off </a:t>
            </a:r>
            <a:r>
              <a:rPr lang="en-US" dirty="0" smtClean="0"/>
              <a:t>with the carry value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i="1" dirty="0" smtClean="0">
                <a:solidFill>
                  <a:srgbClr val="FF0000"/>
                </a:solidFill>
              </a:rPr>
              <a:t>y0 </a:t>
            </a:r>
            <a:r>
              <a:rPr lang="en-US" i="1" dirty="0" smtClean="0"/>
              <a:t>and then move it to </a:t>
            </a:r>
            <a:r>
              <a:rPr lang="en-US" i="1" dirty="0" smtClean="0">
                <a:solidFill>
                  <a:srgbClr val="FF0000"/>
                </a:solidFill>
              </a:rPr>
              <a:t>y1 when x0 is no longer </a:t>
            </a:r>
            <a:r>
              <a:rPr lang="en-US" i="1" dirty="0" smtClean="0"/>
              <a:t>required, and so on. </a:t>
            </a:r>
          </a:p>
          <a:p>
            <a:pPr algn="just"/>
            <a:r>
              <a:rPr lang="en-US" i="1" dirty="0" smtClean="0"/>
              <a:t>We complete the </a:t>
            </a:r>
            <a:r>
              <a:rPr lang="en-US" dirty="0" smtClean="0"/>
              <a:t>routine by allocating </a:t>
            </a:r>
            <a:r>
              <a:rPr lang="en-US" i="1" dirty="0" err="1" smtClean="0">
                <a:solidFill>
                  <a:srgbClr val="FF0000"/>
                </a:solidFill>
              </a:rPr>
              <a:t>kr</a:t>
            </a:r>
            <a:r>
              <a:rPr lang="en-US" i="1" dirty="0" smtClean="0">
                <a:solidFill>
                  <a:srgbClr val="FF0000"/>
                </a:solidFill>
              </a:rPr>
              <a:t> to </a:t>
            </a:r>
            <a:r>
              <a:rPr lang="en-US" i="1" dirty="0" err="1" smtClean="0">
                <a:solidFill>
                  <a:srgbClr val="FF0000"/>
                </a:solidFill>
              </a:rPr>
              <a:t>lr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and recoding so that carry is not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This section gives examples showing how to convert the C function to basic assembly code. </a:t>
            </a:r>
            <a:r>
              <a:rPr lang="en-US" dirty="0" err="1" smtClean="0"/>
              <a:t>Main.c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162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21050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6680672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More than 14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you need more than 14 local 32-bit variables in a routine, then you must </a:t>
            </a:r>
            <a:r>
              <a:rPr lang="en-US" dirty="0" smtClean="0">
                <a:solidFill>
                  <a:srgbClr val="FF0000"/>
                </a:solidFill>
              </a:rPr>
              <a:t>store some variables on the stack.</a:t>
            </a:r>
          </a:p>
          <a:p>
            <a:pPr algn="just"/>
            <a:r>
              <a:rPr lang="en-US" dirty="0" smtClean="0"/>
              <a:t>While </a:t>
            </a:r>
            <a:r>
              <a:rPr lang="en-US" dirty="0" err="1" smtClean="0"/>
              <a:t>poping</a:t>
            </a:r>
            <a:r>
              <a:rPr lang="en-US" dirty="0" smtClean="0"/>
              <a:t> pop them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in the reverse order.</a:t>
            </a:r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999" y="2819400"/>
            <a:ext cx="3407833" cy="381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assembler directives </a:t>
            </a:r>
            <a:br>
              <a:rPr lang="en-US" dirty="0" smtClean="0"/>
            </a:br>
            <a:r>
              <a:rPr lang="en-US" b="1" dirty="0" smtClean="0"/>
              <a:t>MAP (alias ∧) and FIELD (alias #)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ARM assembler directives MAP (alias ∧) and FIELD (alias #) to </a:t>
            </a:r>
            <a:r>
              <a:rPr lang="en-US" dirty="0" smtClean="0">
                <a:solidFill>
                  <a:srgbClr val="FF0000"/>
                </a:solidFill>
              </a:rPr>
              <a:t>define and allocate space for variables and arrays on the processor stack.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78468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the Most of Available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more efficient to access values </a:t>
            </a:r>
            <a:r>
              <a:rPr lang="en-US" dirty="0" smtClean="0"/>
              <a:t>held in </a:t>
            </a:r>
            <a:r>
              <a:rPr lang="en-US" dirty="0" smtClean="0">
                <a:solidFill>
                  <a:srgbClr val="FF0000"/>
                </a:solidFill>
              </a:rPr>
              <a:t>registers</a:t>
            </a:r>
            <a:r>
              <a:rPr lang="en-US" dirty="0" smtClean="0"/>
              <a:t> than values </a:t>
            </a:r>
            <a:r>
              <a:rPr lang="en-US" dirty="0" smtClean="0">
                <a:solidFill>
                  <a:srgbClr val="FF0000"/>
                </a:solidFill>
              </a:rPr>
              <a:t>held in memory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There are </a:t>
            </a:r>
            <a:r>
              <a:rPr lang="en-US" dirty="0" smtClean="0">
                <a:solidFill>
                  <a:srgbClr val="FF0000"/>
                </a:solidFill>
              </a:rPr>
              <a:t>several tricks </a:t>
            </a:r>
            <a:r>
              <a:rPr lang="en-US" dirty="0" smtClean="0"/>
              <a:t>you can use to </a:t>
            </a:r>
            <a:r>
              <a:rPr lang="en-US" dirty="0" smtClean="0">
                <a:solidFill>
                  <a:srgbClr val="FF0000"/>
                </a:solidFill>
              </a:rPr>
              <a:t>fit several sub-32-bit length </a:t>
            </a:r>
            <a:r>
              <a:rPr lang="en-US" dirty="0" smtClean="0"/>
              <a:t>variables into a single 32-bit register and thus can </a:t>
            </a:r>
            <a:r>
              <a:rPr lang="en-US" dirty="0" smtClean="0">
                <a:solidFill>
                  <a:srgbClr val="FF0000"/>
                </a:solidFill>
              </a:rPr>
              <a:t>reduce code size and increase performance.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sample = table[index];</a:t>
            </a:r>
          </a:p>
          <a:p>
            <a:pPr algn="just">
              <a:buNone/>
            </a:pPr>
            <a:r>
              <a:rPr lang="en-US" dirty="0" smtClean="0"/>
              <a:t>index += increment;</a:t>
            </a:r>
          </a:p>
          <a:p>
            <a:pPr algn="just"/>
            <a:r>
              <a:rPr lang="en-US" dirty="0" smtClean="0"/>
              <a:t>Commonly index and increment are small enough to be held as 16-bit values. </a:t>
            </a:r>
          </a:p>
          <a:p>
            <a:pPr algn="just"/>
            <a:r>
              <a:rPr lang="en-US" dirty="0" smtClean="0"/>
              <a:t>We can pack these two variables into a single 32-bit variable </a:t>
            </a:r>
            <a:r>
              <a:rPr lang="en-US" dirty="0" err="1" smtClean="0"/>
              <a:t>indinc</a:t>
            </a:r>
            <a:r>
              <a:rPr lang="en-US" dirty="0" smtClean="0"/>
              <a:t>:  </a:t>
            </a:r>
          </a:p>
          <a:p>
            <a:pPr algn="just"/>
            <a:endParaRPr lang="en-US" dirty="0" smtClean="0"/>
          </a:p>
          <a:p>
            <a:pPr lvl="8" algn="just"/>
            <a:endParaRPr lang="en-US" dirty="0" smtClean="0"/>
          </a:p>
          <a:p>
            <a:pPr lvl="8" algn="just">
              <a:buNone/>
            </a:pPr>
            <a:r>
              <a:rPr lang="en-US" dirty="0" smtClean="0"/>
              <a:t>   31		15		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800600"/>
            <a:ext cx="441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indinc</a:t>
            </a:r>
            <a:r>
              <a:rPr lang="en-US" i="1" dirty="0" smtClean="0"/>
              <a:t> = (index&gt;&gt;16) + Mask MSB( increment)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441960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Index		Increment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 rot="16200000" flipH="1">
            <a:off x="5829300" y="4800600"/>
            <a:ext cx="762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791200"/>
            <a:ext cx="4991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SIMD- Single Issue Multiple Data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Example of how to </a:t>
            </a:r>
            <a:r>
              <a:rPr lang="en-US" sz="2400" dirty="0" smtClean="0">
                <a:solidFill>
                  <a:srgbClr val="FF0000"/>
                </a:solidFill>
              </a:rPr>
              <a:t>process multiple 8-bit pixels </a:t>
            </a:r>
            <a:r>
              <a:rPr lang="en-US" sz="2400" dirty="0" smtClean="0"/>
              <a:t>in an image using normal </a:t>
            </a:r>
            <a:r>
              <a:rPr lang="en-US" sz="2400" dirty="0" smtClean="0">
                <a:solidFill>
                  <a:srgbClr val="FF0000"/>
                </a:solidFill>
              </a:rPr>
              <a:t>ADD and MUL instructions </a:t>
            </a:r>
            <a:r>
              <a:rPr lang="en-US" sz="2400" dirty="0" smtClean="0"/>
              <a:t>to achieve some SIMD operations.</a:t>
            </a:r>
          </a:p>
          <a:p>
            <a:pPr algn="just"/>
            <a:r>
              <a:rPr lang="en-US" sz="2400" dirty="0" smtClean="0"/>
              <a:t>Suppose we want to </a:t>
            </a:r>
            <a:r>
              <a:rPr lang="en-US" sz="2400" dirty="0" smtClean="0">
                <a:solidFill>
                  <a:srgbClr val="FF0000"/>
                </a:solidFill>
              </a:rPr>
              <a:t>merge two images </a:t>
            </a:r>
            <a:r>
              <a:rPr lang="en-US" sz="2400" i="1" dirty="0" smtClean="0">
                <a:solidFill>
                  <a:srgbClr val="FF0000"/>
                </a:solidFill>
              </a:rPr>
              <a:t>X and Y </a:t>
            </a:r>
            <a:r>
              <a:rPr lang="en-US" sz="2400" i="1" dirty="0" smtClean="0"/>
              <a:t>to produce a </a:t>
            </a:r>
            <a:r>
              <a:rPr lang="en-US" sz="2400" i="1" dirty="0" smtClean="0">
                <a:solidFill>
                  <a:srgbClr val="FF0000"/>
                </a:solidFill>
              </a:rPr>
              <a:t>new image Z. </a:t>
            </a:r>
          </a:p>
          <a:p>
            <a:pPr algn="just"/>
            <a:r>
              <a:rPr lang="en-US" sz="2400" i="1" dirty="0" smtClean="0"/>
              <a:t>Let </a:t>
            </a:r>
            <a:r>
              <a:rPr lang="en-US" sz="2400" i="1" dirty="0" err="1" smtClean="0">
                <a:solidFill>
                  <a:srgbClr val="FF0000"/>
                </a:solidFill>
              </a:rPr>
              <a:t>xn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yn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i="1" dirty="0" err="1" smtClean="0">
                <a:solidFill>
                  <a:srgbClr val="FF0000"/>
                </a:solidFill>
              </a:rPr>
              <a:t>zn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/>
              <a:t>denote the </a:t>
            </a:r>
            <a:r>
              <a:rPr lang="en-US" sz="2400" i="1" dirty="0" smtClean="0">
                <a:solidFill>
                  <a:srgbClr val="FF0000"/>
                </a:solidFill>
              </a:rPr>
              <a:t>nth 8-bit pixel </a:t>
            </a:r>
            <a:r>
              <a:rPr lang="en-US" sz="2400" i="1" dirty="0" smtClean="0"/>
              <a:t>in these images, respectively. </a:t>
            </a:r>
          </a:p>
          <a:p>
            <a:pPr algn="just"/>
            <a:r>
              <a:rPr lang="en-US" sz="2400" i="1" dirty="0" smtClean="0"/>
              <a:t>Let 0 ≤ a ≤ 256 be a scaling </a:t>
            </a:r>
            <a:r>
              <a:rPr lang="en-US" sz="2400" dirty="0" smtClean="0"/>
              <a:t>factor. </a:t>
            </a:r>
          </a:p>
          <a:p>
            <a:pPr algn="just"/>
            <a:r>
              <a:rPr lang="en-US" sz="2400" dirty="0" smtClean="0"/>
              <a:t>To merge the images, we set</a:t>
            </a:r>
          </a:p>
          <a:p>
            <a:pPr algn="just"/>
            <a:endParaRPr lang="en-US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562600"/>
            <a:ext cx="4410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410200"/>
            <a:ext cx="3009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b="1" dirty="0" smtClean="0"/>
              <a:t>Register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■	 ARM has </a:t>
            </a:r>
            <a:r>
              <a:rPr lang="en-US" dirty="0" smtClean="0">
                <a:solidFill>
                  <a:srgbClr val="FF0000"/>
                </a:solidFill>
              </a:rPr>
              <a:t>14 available registers for general-purpose </a:t>
            </a:r>
            <a:r>
              <a:rPr lang="en-US" dirty="0" smtClean="0"/>
              <a:t>use: </a:t>
            </a:r>
            <a:r>
              <a:rPr lang="en-US" i="1" dirty="0" smtClean="0">
                <a:solidFill>
                  <a:srgbClr val="FF0000"/>
                </a:solidFill>
              </a:rPr>
              <a:t>r0 to r12 and r14</a:t>
            </a:r>
            <a:r>
              <a:rPr lang="en-US" i="1" dirty="0" smtClean="0"/>
              <a:t>. </a:t>
            </a:r>
          </a:p>
          <a:p>
            <a:pPr algn="just">
              <a:buNone/>
            </a:pPr>
            <a:r>
              <a:rPr lang="en-US" i="1" dirty="0" smtClean="0"/>
              <a:t>	The </a:t>
            </a:r>
            <a:r>
              <a:rPr lang="en-US" dirty="0" smtClean="0"/>
              <a:t>stack pointer </a:t>
            </a:r>
            <a:r>
              <a:rPr lang="en-US" i="1" dirty="0" smtClean="0">
                <a:solidFill>
                  <a:srgbClr val="FF0000"/>
                </a:solidFill>
              </a:rPr>
              <a:t>r13 </a:t>
            </a:r>
            <a:r>
              <a:rPr lang="en-US" i="1" dirty="0" smtClean="0"/>
              <a:t>and program counter</a:t>
            </a:r>
            <a:r>
              <a:rPr lang="en-US" i="1" dirty="0" smtClean="0">
                <a:solidFill>
                  <a:srgbClr val="FF0000"/>
                </a:solidFill>
              </a:rPr>
              <a:t> r15 </a:t>
            </a:r>
            <a:r>
              <a:rPr lang="en-US" i="1" dirty="0" smtClean="0"/>
              <a:t>cannot be used for general-purpose data.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dirty="0" smtClean="0"/>
              <a:t>■ 	If you </a:t>
            </a:r>
            <a:r>
              <a:rPr lang="en-US" dirty="0" smtClean="0">
                <a:solidFill>
                  <a:srgbClr val="FF0000"/>
                </a:solidFill>
              </a:rPr>
              <a:t>need more than 14 local variables</a:t>
            </a:r>
            <a:r>
              <a:rPr lang="en-US" dirty="0" smtClean="0"/>
              <a:t>, push the variables to </a:t>
            </a:r>
            <a:r>
              <a:rPr lang="en-US" dirty="0" smtClean="0">
                <a:solidFill>
                  <a:srgbClr val="FF0000"/>
                </a:solidFill>
              </a:rPr>
              <a:t>the stack.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■ Use </a:t>
            </a:r>
            <a:r>
              <a:rPr lang="en-US" dirty="0" smtClean="0">
                <a:solidFill>
                  <a:srgbClr val="FF0000"/>
                </a:solidFill>
              </a:rPr>
              <a:t>register names instead of physical register numbers </a:t>
            </a:r>
            <a:r>
              <a:rPr lang="en-US" dirty="0" smtClean="0"/>
              <a:t>when writing assembly routines. This makes </a:t>
            </a:r>
            <a:r>
              <a:rPr lang="en-US" dirty="0" smtClean="0">
                <a:solidFill>
                  <a:srgbClr val="FF0000"/>
                </a:solidFill>
              </a:rPr>
              <a:t>it easier to reallocate registers </a:t>
            </a:r>
            <a:r>
              <a:rPr lang="en-US" dirty="0" smtClean="0"/>
              <a:t>and to maintain the code.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■ 	</a:t>
            </a:r>
            <a:r>
              <a:rPr lang="en-US" dirty="0" smtClean="0">
                <a:solidFill>
                  <a:srgbClr val="FF0000"/>
                </a:solidFill>
              </a:rPr>
              <a:t>Store multiple values </a:t>
            </a:r>
            <a:r>
              <a:rPr lang="en-US" dirty="0" smtClean="0"/>
              <a:t>in the same register.</a:t>
            </a:r>
          </a:p>
          <a:p>
            <a:pPr algn="just">
              <a:buNone/>
            </a:pPr>
            <a:r>
              <a:rPr lang="en-US" dirty="0" smtClean="0"/>
              <a:t>	For example, you can store a </a:t>
            </a:r>
            <a:r>
              <a:rPr lang="en-US" dirty="0" smtClean="0">
                <a:solidFill>
                  <a:srgbClr val="FF0000"/>
                </a:solidFill>
              </a:rPr>
              <a:t>loop counter and a shift in one register. </a:t>
            </a:r>
          </a:p>
          <a:p>
            <a:pPr algn="just">
              <a:buNone/>
            </a:pPr>
            <a:r>
              <a:rPr lang="en-US" dirty="0" smtClean="0"/>
              <a:t>	You can also </a:t>
            </a:r>
            <a:r>
              <a:rPr lang="en-US" dirty="0" smtClean="0">
                <a:solidFill>
                  <a:srgbClr val="FF0000"/>
                </a:solidFill>
              </a:rPr>
              <a:t>store multiple pixels in one register.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processor core can </a:t>
            </a:r>
            <a:r>
              <a:rPr lang="en-US" dirty="0" smtClean="0">
                <a:solidFill>
                  <a:srgbClr val="FF0000"/>
                </a:solidFill>
              </a:rPr>
              <a:t>conditionally execute </a:t>
            </a:r>
            <a:r>
              <a:rPr lang="en-US" dirty="0" smtClean="0"/>
              <a:t>most ARM instructions.</a:t>
            </a:r>
          </a:p>
          <a:p>
            <a:pPr algn="just"/>
            <a:r>
              <a:rPr lang="en-US" dirty="0" smtClean="0"/>
              <a:t>By combining </a:t>
            </a:r>
            <a:r>
              <a:rPr lang="en-US" dirty="0" smtClean="0">
                <a:solidFill>
                  <a:srgbClr val="FF0000"/>
                </a:solidFill>
              </a:rPr>
              <a:t>conditional execution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conditional setting of the flags</a:t>
            </a:r>
            <a:r>
              <a:rPr lang="en-US" dirty="0" smtClean="0"/>
              <a:t>, it is possible to implement simple </a:t>
            </a:r>
            <a:r>
              <a:rPr lang="en-US" dirty="0" smtClean="0">
                <a:solidFill>
                  <a:srgbClr val="FF0000"/>
                </a:solidFill>
              </a:rPr>
              <a:t>if statements</a:t>
            </a:r>
            <a:r>
              <a:rPr lang="en-US" dirty="0" smtClean="0"/>
              <a:t> without any need for branches.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improves efficiency </a:t>
            </a:r>
            <a:r>
              <a:rPr lang="en-US" dirty="0" smtClean="0"/>
              <a:t>since branches can take many cycles and </a:t>
            </a:r>
            <a:r>
              <a:rPr lang="en-US" dirty="0" smtClean="0">
                <a:solidFill>
                  <a:srgbClr val="FF0000"/>
                </a:solidFill>
              </a:rPr>
              <a:t>also reduces code size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following C code converts an unsigned integer 0 ≤ </a:t>
            </a:r>
            <a:r>
              <a:rPr lang="en-US" i="1" dirty="0" err="1" smtClean="0"/>
              <a:t>i</a:t>
            </a:r>
            <a:r>
              <a:rPr lang="en-US" i="1" dirty="0" smtClean="0"/>
              <a:t> ≤ 15 to a hexadecimal character c: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599"/>
            <a:ext cx="3429000" cy="31154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3475973" cy="152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R0,#11</a:t>
            </a:r>
          </a:p>
          <a:p>
            <a:pPr>
              <a:buNone/>
            </a:pPr>
            <a:r>
              <a:rPr lang="en-US" dirty="0" smtClean="0"/>
              <a:t>	CMP R0, #10</a:t>
            </a:r>
          </a:p>
          <a:p>
            <a:pPr>
              <a:buNone/>
            </a:pPr>
            <a:r>
              <a:rPr lang="en-US" dirty="0" smtClean="0"/>
              <a:t>	ADDLO R1,R0, #'0'</a:t>
            </a:r>
          </a:p>
          <a:p>
            <a:pPr>
              <a:buNone/>
            </a:pPr>
            <a:r>
              <a:rPr lang="en-US" dirty="0" smtClean="0"/>
              <a:t>	ADDHS R1,R0, #'A'-10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Assembly Equivalent Code for square function</a:t>
            </a:r>
            <a:br>
              <a:rPr lang="en-US" dirty="0" smtClean="0"/>
            </a:br>
            <a:r>
              <a:rPr lang="en-US" dirty="0" smtClean="0"/>
              <a:t>Main1.c				     </a:t>
            </a:r>
            <a:r>
              <a:rPr lang="en-US" dirty="0" err="1" smtClean="0"/>
              <a:t>square.s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 smtClean="0"/>
              <a:t>The AREA directive</a:t>
            </a:r>
            <a:r>
              <a:rPr lang="en-US" dirty="0" smtClean="0"/>
              <a:t> names the area or code section that the code lives in. </a:t>
            </a:r>
          </a:p>
          <a:p>
            <a:r>
              <a:rPr lang="en-US" dirty="0" smtClean="0"/>
              <a:t>If you use non-alphanumeric characters in a symbol or area name, then </a:t>
            </a:r>
            <a:r>
              <a:rPr lang="en-US" sz="3300" b="1" dirty="0" smtClean="0"/>
              <a:t>enclose the name in vertical bars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Read-only code area called </a:t>
            </a:r>
            <a:r>
              <a:rPr lang="en-US" sz="3300" b="1" dirty="0" smtClean="0"/>
              <a:t>.text.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28800"/>
            <a:ext cx="36766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37719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Counting vowels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6246743" cy="137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267200"/>
            <a:ext cx="3276600" cy="21522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Detect if c is a letter: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096000" cy="13963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419600"/>
            <a:ext cx="4653156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AREA TEST, CODE, READONLY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err="1" smtClean="0"/>
              <a:t>rn</a:t>
            </a:r>
            <a:r>
              <a:rPr lang="en-US" dirty="0" smtClean="0"/>
              <a:t> 0</a:t>
            </a:r>
          </a:p>
          <a:p>
            <a:pPr>
              <a:buNone/>
            </a:pPr>
            <a:r>
              <a:rPr lang="en-US" dirty="0" smtClean="0"/>
              <a:t>temp </a:t>
            </a:r>
            <a:r>
              <a:rPr lang="en-US" dirty="0" err="1" smtClean="0"/>
              <a:t>rn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letter </a:t>
            </a:r>
            <a:r>
              <a:rPr lang="en-US" dirty="0" err="1" smtClean="0"/>
              <a:t>rn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MOV c,#66</a:t>
            </a:r>
          </a:p>
          <a:p>
            <a:pPr>
              <a:buNone/>
            </a:pPr>
            <a:r>
              <a:rPr lang="en-US" dirty="0" smtClean="0"/>
              <a:t>	sub </a:t>
            </a:r>
            <a:r>
              <a:rPr lang="en-US" dirty="0" err="1" smtClean="0"/>
              <a:t>temp,c,#'A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temp,#'Z'-'A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subhi</a:t>
            </a:r>
            <a:r>
              <a:rPr lang="en-US" dirty="0" smtClean="0"/>
              <a:t> temp, c, #'a'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cmphi</a:t>
            </a:r>
            <a:r>
              <a:rPr lang="en-US" dirty="0" smtClean="0"/>
              <a:t> </a:t>
            </a:r>
            <a:r>
              <a:rPr lang="en-US" dirty="0" err="1" smtClean="0"/>
              <a:t>temp,#'z'-'a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addls</a:t>
            </a:r>
            <a:r>
              <a:rPr lang="en-US" dirty="0" smtClean="0"/>
              <a:t> letter,letter,#1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ARM loops are fastest when they </a:t>
            </a:r>
            <a:r>
              <a:rPr lang="en-US" dirty="0" smtClean="0">
                <a:solidFill>
                  <a:srgbClr val="FF0000"/>
                </a:solidFill>
              </a:rPr>
              <a:t>count down towards zero.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we understand to implement</a:t>
            </a:r>
          </a:p>
          <a:p>
            <a:pPr algn="just">
              <a:buNone/>
            </a:pPr>
            <a:r>
              <a:rPr lang="en-US" dirty="0" smtClean="0"/>
              <a:t>		-  count down loops efficiently in assembly and </a:t>
            </a:r>
          </a:p>
          <a:p>
            <a:pPr algn="just">
              <a:buNone/>
            </a:pPr>
            <a:r>
              <a:rPr lang="en-US" dirty="0" smtClean="0"/>
              <a:t>		- unroll loops for maximum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Decremented Counted Loops</a:t>
            </a:r>
            <a:br>
              <a:rPr lang="en-US" dirty="0" smtClean="0"/>
            </a:br>
            <a:r>
              <a:rPr lang="en-US" dirty="0" smtClean="0"/>
              <a:t>N to 1 (inclusive)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decrementing loop of </a:t>
            </a:r>
            <a:r>
              <a:rPr lang="en-US" i="1" dirty="0" smtClean="0"/>
              <a:t>N iterations, the loop counter </a:t>
            </a:r>
            <a:r>
              <a:rPr lang="en-US" i="1" dirty="0" err="1" smtClean="0"/>
              <a:t>i</a:t>
            </a:r>
            <a:r>
              <a:rPr lang="en-US" i="1" dirty="0" smtClean="0"/>
              <a:t> counts down from </a:t>
            </a:r>
            <a:r>
              <a:rPr lang="en-US" i="1" dirty="0" smtClean="0">
                <a:solidFill>
                  <a:srgbClr val="FF0000"/>
                </a:solidFill>
              </a:rPr>
              <a:t>N to 1 </a:t>
            </a:r>
            <a:r>
              <a:rPr lang="en-US" dirty="0" smtClean="0">
                <a:solidFill>
                  <a:srgbClr val="FF0000"/>
                </a:solidFill>
              </a:rPr>
              <a:t>inclusive.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loop terminates with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 = 0</a:t>
            </a:r>
            <a:r>
              <a:rPr lang="en-US" i="1" dirty="0" smtClean="0"/>
              <a:t>. An efficient implementation is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14800"/>
            <a:ext cx="6800849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Decremented Counted Loops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 to 0 (inclusive)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874000" cy="228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Decremented Counted Loops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 to N/3 (inclusive)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686800" cy="3124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Counted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Negative Indexing</a:t>
            </a:r>
          </a:p>
          <a:p>
            <a:pPr lvl="1"/>
            <a:r>
              <a:rPr lang="en-US" dirty="0" smtClean="0"/>
              <a:t>This loop structure counts from −</a:t>
            </a:r>
            <a:r>
              <a:rPr lang="en-US" i="1" dirty="0" smtClean="0"/>
              <a:t>N to 0 (inclusive or exclusive) in steps of size STEP.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7620000" cy="259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b="1" dirty="0" smtClean="0"/>
              <a:t>Logarithmic Indexing</a:t>
            </a:r>
          </a:p>
          <a:p>
            <a:pPr algn="just">
              <a:buNone/>
            </a:pPr>
            <a:r>
              <a:rPr lang="en-US" dirty="0" smtClean="0"/>
              <a:t>		-- This loop structure counts down from 2</a:t>
            </a:r>
            <a:r>
              <a:rPr lang="en-US" sz="800" i="1" dirty="0" smtClean="0"/>
              <a:t>N </a:t>
            </a:r>
            <a:r>
              <a:rPr lang="en-US" i="1" dirty="0" smtClean="0"/>
              <a:t>to 1 in powers of two. For example, if N = 4, </a:t>
            </a:r>
            <a:r>
              <a:rPr lang="en-US" dirty="0" smtClean="0"/>
              <a:t>then it counts 16, 8, 4, 2, 1.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7044267" cy="304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 smtClean="0"/>
              <a:t>The following loop structure counts down from an </a:t>
            </a:r>
            <a:r>
              <a:rPr lang="en-US" i="1" dirty="0" smtClean="0"/>
              <a:t>N-bit mask to a one-bit mask.</a:t>
            </a:r>
          </a:p>
          <a:p>
            <a:pPr algn="just"/>
            <a:r>
              <a:rPr lang="en-US" i="1" dirty="0" smtClean="0"/>
              <a:t> For </a:t>
            </a:r>
            <a:r>
              <a:rPr lang="en-US" dirty="0" smtClean="0"/>
              <a:t>example, if </a:t>
            </a:r>
            <a:r>
              <a:rPr lang="en-US" i="1" dirty="0" smtClean="0"/>
              <a:t>N = 4, then it counts 15, 7, 3, 1.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950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352800"/>
            <a:ext cx="499027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b="1" dirty="0" smtClean="0"/>
              <a:t>The EXPORT directive </a:t>
            </a:r>
            <a:r>
              <a:rPr lang="en-US" dirty="0" smtClean="0"/>
              <a:t>makes the symbol square available for external linking. </a:t>
            </a:r>
          </a:p>
          <a:p>
            <a:pPr algn="just"/>
            <a:r>
              <a:rPr lang="en-US" dirty="0" smtClean="0"/>
              <a:t>At line six we define the </a:t>
            </a:r>
            <a:r>
              <a:rPr lang="en-US" sz="3600" b="1" dirty="0" smtClean="0"/>
              <a:t>symbol square as a code label.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85800"/>
            <a:ext cx="494446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Unrolled Loop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62150"/>
            <a:ext cx="5305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066800"/>
            <a:ext cx="3238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b="1" dirty="0" smtClean="0"/>
              <a:t>Looping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■ ARM requires </a:t>
            </a:r>
            <a:r>
              <a:rPr lang="en-US" dirty="0" smtClean="0">
                <a:solidFill>
                  <a:srgbClr val="FF0000"/>
                </a:solidFill>
              </a:rPr>
              <a:t>two instructions to implement a counted loop</a:t>
            </a:r>
            <a:r>
              <a:rPr lang="en-US" dirty="0" smtClean="0"/>
              <a:t>: a </a:t>
            </a:r>
            <a:r>
              <a:rPr lang="en-US" sz="3600" dirty="0" smtClean="0">
                <a:solidFill>
                  <a:srgbClr val="FF0000"/>
                </a:solidFill>
              </a:rPr>
              <a:t>subtract t</a:t>
            </a:r>
            <a:r>
              <a:rPr lang="en-US" dirty="0" smtClean="0"/>
              <a:t>hat sets flags and a </a:t>
            </a:r>
            <a:r>
              <a:rPr lang="en-US" sz="3600" dirty="0" smtClean="0">
                <a:solidFill>
                  <a:srgbClr val="FF0000"/>
                </a:solidFill>
              </a:rPr>
              <a:t>conditional branch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■ </a:t>
            </a:r>
            <a:r>
              <a:rPr lang="en-US" dirty="0" smtClean="0">
                <a:solidFill>
                  <a:srgbClr val="FF0000"/>
                </a:solidFill>
              </a:rPr>
              <a:t>Unroll loops </a:t>
            </a:r>
            <a:r>
              <a:rPr lang="en-US" dirty="0" smtClean="0"/>
              <a:t>to improve loop performance. Do not over unroll because this will hurt cache performance. Number of unroll is limited by the number of registers available.</a:t>
            </a:r>
          </a:p>
          <a:p>
            <a:pPr algn="just">
              <a:buNone/>
            </a:pPr>
            <a:r>
              <a:rPr lang="en-US" dirty="0" smtClean="0"/>
              <a:t>■  ARM can implement </a:t>
            </a:r>
            <a:r>
              <a:rPr lang="en-US" dirty="0" smtClean="0">
                <a:solidFill>
                  <a:srgbClr val="FF0000"/>
                </a:solidFill>
              </a:rPr>
              <a:t>negative and logarithmic indexed loops efficiently.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i="1" dirty="0" err="1" smtClean="0"/>
              <a:t>armasm</a:t>
            </a:r>
            <a:r>
              <a:rPr lang="en-US" i="1" dirty="0" smtClean="0"/>
              <a:t> treats </a:t>
            </a:r>
            <a:r>
              <a:rPr lang="en-US" b="1" i="1" dirty="0" smtClean="0"/>
              <a:t>non-indented text </a:t>
            </a:r>
            <a:r>
              <a:rPr lang="en-US" b="1" dirty="0" smtClean="0"/>
              <a:t>as a label definition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square is called the input argument is </a:t>
            </a:r>
            <a:r>
              <a:rPr lang="en-US" sz="3600" b="1" dirty="0" smtClean="0"/>
              <a:t>passed in</a:t>
            </a:r>
            <a:r>
              <a:rPr lang="en-US" dirty="0" smtClean="0"/>
              <a:t> </a:t>
            </a:r>
            <a:r>
              <a:rPr lang="en-US" sz="3600" b="1" dirty="0" smtClean="0"/>
              <a:t>register </a:t>
            </a:r>
            <a:r>
              <a:rPr lang="en-US" sz="3600" b="1" i="1" dirty="0" smtClean="0"/>
              <a:t>r0</a:t>
            </a:r>
            <a:r>
              <a:rPr lang="en-US" i="1" dirty="0" smtClean="0"/>
              <a:t>, and the return value is </a:t>
            </a:r>
            <a:r>
              <a:rPr lang="en-US" b="1" i="1" dirty="0" smtClean="0"/>
              <a:t>returned in register r0</a:t>
            </a:r>
            <a:r>
              <a:rPr lang="en-US" i="1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 Return control back 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The </a:t>
            </a:r>
            <a:r>
              <a:rPr lang="en-US" sz="3600" b="1" dirty="0" smtClean="0"/>
              <a:t>multiply instruction </a:t>
            </a:r>
            <a:r>
              <a:rPr lang="en-US" dirty="0" smtClean="0"/>
              <a:t>has a restriction that the destination register must not be the same as the first argument register.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Therefore we place the multiply result into </a:t>
            </a:r>
            <a:r>
              <a:rPr lang="en-US" i="1" dirty="0" smtClean="0"/>
              <a:t>r1 and move this </a:t>
            </a:r>
            <a:r>
              <a:rPr lang="en-US" dirty="0" smtClean="0"/>
              <a:t>to </a:t>
            </a:r>
            <a:r>
              <a:rPr lang="en-US" i="1" dirty="0" smtClean="0"/>
              <a:t>r0.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b="1" dirty="0" smtClean="0"/>
              <a:t>The END directive marks </a:t>
            </a:r>
            <a:r>
              <a:rPr lang="en-US" dirty="0" smtClean="0"/>
              <a:t>the end of the assembly file. Comments follow a semicolon.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221468"/>
            <a:ext cx="218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 pc, </a:t>
            </a:r>
            <a:r>
              <a:rPr lang="en-US" dirty="0" err="1" smtClean="0"/>
              <a:t>lr</a:t>
            </a:r>
            <a:r>
              <a:rPr lang="en-US" dirty="0" smtClean="0"/>
              <a:t> ; return r0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this example using command line tools.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19050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4876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This only works if you are compiling your C as ARM code. i.e., </a:t>
            </a:r>
            <a:r>
              <a:rPr lang="en-US" b="1" dirty="0" err="1" smtClean="0"/>
              <a:t>armcc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2159</Words>
  <Application>Microsoft Office PowerPoint</Application>
  <PresentationFormat>On-screen Show (4:3)</PresentationFormat>
  <Paragraphs>399</Paragraphs>
  <Slides>71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Chapter-6</vt:lpstr>
      <vt:lpstr>Code Optimization</vt:lpstr>
      <vt:lpstr>Three optimization tools</vt:lpstr>
      <vt:lpstr>Register Allocation</vt:lpstr>
      <vt:lpstr>Writing Assembly Code</vt:lpstr>
      <vt:lpstr>Assembly Equivalent Code for square function Main1.c         square.s</vt:lpstr>
      <vt:lpstr>Slide 7</vt:lpstr>
      <vt:lpstr>Slide 8</vt:lpstr>
      <vt:lpstr>Building this example using command line tools.</vt:lpstr>
      <vt:lpstr>Compile your C code as Thumb code</vt:lpstr>
      <vt:lpstr>Building C Program as Thumb Code</vt:lpstr>
      <vt:lpstr>Calling C subroutine from assembly Code</vt:lpstr>
      <vt:lpstr>Slide 13</vt:lpstr>
      <vt:lpstr>Example</vt:lpstr>
      <vt:lpstr>Slide 15</vt:lpstr>
      <vt:lpstr>Building this example using the commands</vt:lpstr>
      <vt:lpstr>Profiling and Cycle Counting</vt:lpstr>
      <vt:lpstr>Instruction Scheduling</vt:lpstr>
      <vt:lpstr>Slide 19</vt:lpstr>
      <vt:lpstr>ARM pipeline and dependencies</vt:lpstr>
      <vt:lpstr>ARM9TDMI- Pipeline</vt:lpstr>
      <vt:lpstr>Slide 22</vt:lpstr>
      <vt:lpstr>Slide 23</vt:lpstr>
      <vt:lpstr>How does the pipeline affect the timing of instructions?</vt:lpstr>
      <vt:lpstr>Example shows a one-cycle pipeline interlock caused by load use.</vt:lpstr>
      <vt:lpstr>Example shows a one-cycle interlock caused by delayed load use.</vt:lpstr>
      <vt:lpstr>Example shows why a branch instruction takes three cycles</vt:lpstr>
      <vt:lpstr>Scheduling of load instructions</vt:lpstr>
      <vt:lpstr>Slide 29</vt:lpstr>
      <vt:lpstr>Cycle Count</vt:lpstr>
      <vt:lpstr>Load scheduling by preloading and unrolling.</vt:lpstr>
      <vt:lpstr>Pre load Cycle count</vt:lpstr>
      <vt:lpstr>Preload speed improvement</vt:lpstr>
      <vt:lpstr>Load Scheduling by Unrolling</vt:lpstr>
      <vt:lpstr>Slide 35</vt:lpstr>
      <vt:lpstr>Register Allocation</vt:lpstr>
      <vt:lpstr>Template for optimized assembly routines requiring many registers</vt:lpstr>
      <vt:lpstr>Slide 38</vt:lpstr>
      <vt:lpstr>Allocating Variables to Register Numbers</vt:lpstr>
      <vt:lpstr>Slide 40</vt:lpstr>
      <vt:lpstr>How to allocate registers when writing assembly?</vt:lpstr>
      <vt:lpstr>C Function</vt:lpstr>
      <vt:lpstr>Explanation</vt:lpstr>
      <vt:lpstr>Slide 44</vt:lpstr>
      <vt:lpstr>Slide 45</vt:lpstr>
      <vt:lpstr>Improving the efficiency of the by loop unrolling</vt:lpstr>
      <vt:lpstr>Register Allocation</vt:lpstr>
      <vt:lpstr>Possible ways deal when we run out of registers:</vt:lpstr>
      <vt:lpstr>Modified Implementation</vt:lpstr>
      <vt:lpstr>Slide 50</vt:lpstr>
      <vt:lpstr>Using More than 14 Local Variables</vt:lpstr>
      <vt:lpstr>ARM assembler directives  MAP (alias ∧) and FIELD (alias #)</vt:lpstr>
      <vt:lpstr>Making the Most of Available Registers</vt:lpstr>
      <vt:lpstr>Example</vt:lpstr>
      <vt:lpstr>SIMD- Single Issue Multiple Data Example</vt:lpstr>
      <vt:lpstr>Summary Register Allocation</vt:lpstr>
      <vt:lpstr>Conditional Execution</vt:lpstr>
      <vt:lpstr>Example-1</vt:lpstr>
      <vt:lpstr>Working Example</vt:lpstr>
      <vt:lpstr>Example-2</vt:lpstr>
      <vt:lpstr>Example-3</vt:lpstr>
      <vt:lpstr>Working Example</vt:lpstr>
      <vt:lpstr>Looping Constructs</vt:lpstr>
      <vt:lpstr>Decremented Counted Loops N to 1 (inclusive)</vt:lpstr>
      <vt:lpstr>Decremented Counted Loops N to 0 (inclusive)</vt:lpstr>
      <vt:lpstr>Decremented Counted Loops N to N/3 (inclusive)</vt:lpstr>
      <vt:lpstr>Other Counted Loops</vt:lpstr>
      <vt:lpstr>Slide 68</vt:lpstr>
      <vt:lpstr>Slide 69</vt:lpstr>
      <vt:lpstr>Unrolled Loop</vt:lpstr>
      <vt:lpstr>Summary Looping Constructs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 Kumar B T</dc:creator>
  <cp:lastModifiedBy>Harish Kumar B T</cp:lastModifiedBy>
  <cp:revision>55</cp:revision>
  <dcterms:created xsi:type="dcterms:W3CDTF">2020-03-22T14:49:22Z</dcterms:created>
  <dcterms:modified xsi:type="dcterms:W3CDTF">2020-04-14T10:21:20Z</dcterms:modified>
</cp:coreProperties>
</file>