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7" r:id="rId2"/>
    <p:sldId id="392" r:id="rId3"/>
    <p:sldId id="258" r:id="rId4"/>
    <p:sldId id="313" r:id="rId5"/>
    <p:sldId id="283" r:id="rId6"/>
    <p:sldId id="259" r:id="rId7"/>
    <p:sldId id="376" r:id="rId8"/>
    <p:sldId id="375" r:id="rId9"/>
    <p:sldId id="260" r:id="rId10"/>
    <p:sldId id="267" r:id="rId11"/>
    <p:sldId id="316" r:id="rId12"/>
    <p:sldId id="264" r:id="rId13"/>
    <p:sldId id="276" r:id="rId14"/>
    <p:sldId id="263" r:id="rId15"/>
    <p:sldId id="277" r:id="rId16"/>
    <p:sldId id="344" r:id="rId17"/>
    <p:sldId id="345" r:id="rId18"/>
    <p:sldId id="346" r:id="rId19"/>
    <p:sldId id="347" r:id="rId20"/>
    <p:sldId id="348" r:id="rId21"/>
    <p:sldId id="349" r:id="rId22"/>
    <p:sldId id="350" r:id="rId23"/>
    <p:sldId id="351" r:id="rId24"/>
    <p:sldId id="377" r:id="rId25"/>
    <p:sldId id="352" r:id="rId26"/>
    <p:sldId id="353" r:id="rId27"/>
    <p:sldId id="354" r:id="rId28"/>
    <p:sldId id="378" r:id="rId29"/>
    <p:sldId id="356" r:id="rId30"/>
    <p:sldId id="355" r:id="rId31"/>
    <p:sldId id="359" r:id="rId32"/>
    <p:sldId id="358" r:id="rId33"/>
    <p:sldId id="379" r:id="rId34"/>
    <p:sldId id="380" r:id="rId35"/>
    <p:sldId id="382" r:id="rId36"/>
    <p:sldId id="364" r:id="rId37"/>
    <p:sldId id="365" r:id="rId38"/>
    <p:sldId id="366" r:id="rId39"/>
    <p:sldId id="367" r:id="rId40"/>
    <p:sldId id="383" r:id="rId41"/>
    <p:sldId id="368" r:id="rId42"/>
    <p:sldId id="369" r:id="rId43"/>
    <p:sldId id="370" r:id="rId44"/>
    <p:sldId id="385" r:id="rId45"/>
    <p:sldId id="387" r:id="rId46"/>
    <p:sldId id="371" r:id="rId47"/>
    <p:sldId id="372" r:id="rId48"/>
    <p:sldId id="373" r:id="rId49"/>
  </p:sldIdLst>
  <p:sldSz cx="9144000" cy="6858000" type="screen4x3"/>
  <p:notesSz cx="6858000" cy="9144000"/>
  <p:defaultTextStyle>
    <a:defPPr>
      <a:defRPr lang="en-CA"/>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2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4" autoAdjust="0"/>
  </p:normalViewPr>
  <p:slideViewPr>
    <p:cSldViewPr showGuides="1">
      <p:cViewPr varScale="1">
        <p:scale>
          <a:sx n="114" d="100"/>
          <a:sy n="114" d="100"/>
        </p:scale>
        <p:origin x="152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4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Header Placeholder 76801"/>
          <p:cNvSpPr>
            <a:spLocks noGrp="1"/>
          </p:cNvSpPr>
          <p:nvPr>
            <p:ph type="hdr" sz="quarter"/>
          </p:nvPr>
        </p:nvSpPr>
        <p:spPr>
          <a:xfrm>
            <a:off x="0" y="0"/>
            <a:ext cx="2971800" cy="457200"/>
          </a:xfrm>
          <a:prstGeom prst="rect">
            <a:avLst/>
          </a:prstGeom>
          <a:noFill/>
          <a:ln w="9525">
            <a:noFill/>
          </a:ln>
        </p:spPr>
        <p:txBody>
          <a:bodyPr/>
          <a:lstStyle/>
          <a:p>
            <a:pPr lvl="0"/>
            <a:endParaRPr lang="en-US" altLang="x-none" sz="1200" dirty="0"/>
          </a:p>
        </p:txBody>
      </p:sp>
      <p:sp>
        <p:nvSpPr>
          <p:cNvPr id="76803" name="Date Placeholder 76802"/>
          <p:cNvSpPr>
            <a:spLocks noGrp="1"/>
          </p:cNvSpPr>
          <p:nvPr>
            <p:ph type="dt" sz="quarter" idx="1"/>
          </p:nvPr>
        </p:nvSpPr>
        <p:spPr>
          <a:xfrm>
            <a:off x="3884613" y="0"/>
            <a:ext cx="2971800" cy="457200"/>
          </a:xfrm>
          <a:prstGeom prst="rect">
            <a:avLst/>
          </a:prstGeom>
          <a:noFill/>
          <a:ln w="9525">
            <a:noFill/>
          </a:ln>
        </p:spPr>
        <p:txBody>
          <a:bodyPr/>
          <a:lstStyle/>
          <a:p>
            <a:pPr lvl="0" algn="r"/>
            <a:endParaRPr lang="en-US" altLang="x-none" sz="1200" dirty="0"/>
          </a:p>
        </p:txBody>
      </p:sp>
      <p:sp>
        <p:nvSpPr>
          <p:cNvPr id="76804" name="Footer Placeholder 76803"/>
          <p:cNvSpPr>
            <a:spLocks noGrp="1"/>
          </p:cNvSpPr>
          <p:nvPr>
            <p:ph type="ftr" sz="quarter" idx="2"/>
          </p:nvPr>
        </p:nvSpPr>
        <p:spPr>
          <a:xfrm>
            <a:off x="0" y="8685213"/>
            <a:ext cx="2971800" cy="457200"/>
          </a:xfrm>
          <a:prstGeom prst="rect">
            <a:avLst/>
          </a:prstGeom>
          <a:noFill/>
          <a:ln w="9525">
            <a:noFill/>
          </a:ln>
        </p:spPr>
        <p:txBody>
          <a:bodyPr anchor="b"/>
          <a:lstStyle/>
          <a:p>
            <a:pPr lvl="0"/>
            <a:endParaRPr lang="en-US" altLang="x-none" sz="1200" dirty="0"/>
          </a:p>
        </p:txBody>
      </p:sp>
      <p:sp>
        <p:nvSpPr>
          <p:cNvPr id="76805" name="Slide Number Placeholder 76804"/>
          <p:cNvSpPr>
            <a:spLocks noGrp="1"/>
          </p:cNvSpPr>
          <p:nvPr>
            <p:ph type="sldNum" sz="quarter" idx="3"/>
          </p:nvPr>
        </p:nvSpPr>
        <p:spPr>
          <a:xfrm>
            <a:off x="3884613" y="8685213"/>
            <a:ext cx="2971800" cy="457200"/>
          </a:xfrm>
          <a:prstGeom prst="rect">
            <a:avLst/>
          </a:prstGeom>
          <a:noFill/>
          <a:ln w="9525">
            <a:noFill/>
          </a:ln>
        </p:spPr>
        <p:txBody>
          <a:bodyPr anchor="b"/>
          <a:lstStyle/>
          <a:p>
            <a:pPr lvl="0" algn="r"/>
            <a:fld id="{9A0DB2DC-4C9A-4742-B13C-FB6460FD3503}" type="slidenum">
              <a:rPr lang="en-US" altLang="x-none" sz="1200" dirty="0"/>
              <a:t>‹#›</a:t>
            </a:fld>
            <a:endParaRPr lang="en-US" altLang="x-none" sz="1200"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Header Placeholder 6145"/>
          <p:cNvSpPr>
            <a:spLocks noGrp="1"/>
          </p:cNvSpPr>
          <p:nvPr>
            <p:ph type="hdr" sz="quarter"/>
          </p:nvPr>
        </p:nvSpPr>
        <p:spPr>
          <a:xfrm>
            <a:off x="0" y="0"/>
            <a:ext cx="2971800" cy="457200"/>
          </a:xfrm>
          <a:prstGeom prst="rect">
            <a:avLst/>
          </a:prstGeom>
          <a:noFill/>
          <a:ln w="9525">
            <a:noFill/>
          </a:ln>
        </p:spPr>
        <p:txBody>
          <a:bodyPr/>
          <a:lstStyle/>
          <a:p>
            <a:pPr lvl="0"/>
            <a:endParaRPr lang="zh-CN" altLang="en-CA" sz="1200" dirty="0">
              <a:latin typeface="Tahoma" panose="020B0604030504040204" pitchFamily="34" charset="0"/>
              <a:ea typeface="SimSun" panose="02010600030101010101" pitchFamily="2" charset="-122"/>
            </a:endParaRPr>
          </a:p>
        </p:txBody>
      </p:sp>
      <p:sp>
        <p:nvSpPr>
          <p:cNvPr id="6147" name="Date Placeholder 6146"/>
          <p:cNvSpPr>
            <a:spLocks noGrp="1"/>
          </p:cNvSpPr>
          <p:nvPr>
            <p:ph type="dt" idx="1"/>
          </p:nvPr>
        </p:nvSpPr>
        <p:spPr>
          <a:xfrm>
            <a:off x="3886200" y="0"/>
            <a:ext cx="2971800" cy="457200"/>
          </a:xfrm>
          <a:prstGeom prst="rect">
            <a:avLst/>
          </a:prstGeom>
          <a:noFill/>
          <a:ln w="9525">
            <a:noFill/>
          </a:ln>
        </p:spPr>
        <p:txBody>
          <a:bodyPr/>
          <a:lstStyle/>
          <a:p>
            <a:pPr lvl="0" algn="r"/>
            <a:endParaRPr lang="zh-CN" altLang="en-CA" sz="1200" dirty="0">
              <a:latin typeface="Tahoma" panose="020B0604030504040204" pitchFamily="34" charset="0"/>
              <a:ea typeface="SimSun" panose="02010600030101010101" pitchFamily="2" charset="-122"/>
            </a:endParaRPr>
          </a:p>
        </p:txBody>
      </p:sp>
      <p:sp>
        <p:nvSpPr>
          <p:cNvPr id="6148" name="Slide Image Placeholder 6147"/>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6149" name="Text Placeholder 6148"/>
          <p:cNvSpPr>
            <a:spLocks noGrp="1"/>
          </p:cNvSpPr>
          <p:nvPr>
            <p:ph type="body" sz="quarter" idx="3"/>
          </p:nvPr>
        </p:nvSpPr>
        <p:spPr>
          <a:xfrm>
            <a:off x="914400" y="4343400"/>
            <a:ext cx="5029200" cy="4114800"/>
          </a:xfrm>
          <a:prstGeom prst="rect">
            <a:avLst/>
          </a:prstGeom>
          <a:noFill/>
          <a:ln w="9525">
            <a:noFill/>
          </a:ln>
        </p:spPr>
        <p:txBody>
          <a:bodyPr/>
          <a:lstStyle/>
          <a:p>
            <a:pPr lvl="0"/>
            <a:r>
              <a:rPr lang="en-CA" altLang="zh-CN" dirty="0"/>
              <a:t>Click to edit Master text styles</a:t>
            </a:r>
          </a:p>
          <a:p>
            <a:pPr lvl="1"/>
            <a:r>
              <a:rPr lang="en-CA" altLang="zh-CN" dirty="0"/>
              <a:t>Second level</a:t>
            </a:r>
          </a:p>
          <a:p>
            <a:pPr lvl="2"/>
            <a:r>
              <a:rPr lang="en-CA" altLang="zh-CN" dirty="0"/>
              <a:t>Third level</a:t>
            </a:r>
          </a:p>
          <a:p>
            <a:pPr lvl="3"/>
            <a:r>
              <a:rPr lang="en-CA" altLang="zh-CN" dirty="0"/>
              <a:t>Fourth level</a:t>
            </a:r>
          </a:p>
          <a:p>
            <a:pPr lvl="4"/>
            <a:r>
              <a:rPr lang="en-CA" altLang="zh-CN" dirty="0"/>
              <a:t>Fifth level</a:t>
            </a:r>
          </a:p>
        </p:txBody>
      </p:sp>
      <p:sp>
        <p:nvSpPr>
          <p:cNvPr id="6150" name="Footer Placeholder 6149"/>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CA" sz="1200" dirty="0">
              <a:latin typeface="Tahoma" panose="020B0604030504040204" pitchFamily="34" charset="0"/>
              <a:ea typeface="SimSun" panose="02010600030101010101" pitchFamily="2" charset="-122"/>
            </a:endParaRPr>
          </a:p>
        </p:txBody>
      </p:sp>
      <p:sp>
        <p:nvSpPr>
          <p:cNvPr id="6151" name="Slide Number Placeholder 6150"/>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CA" sz="1200" dirty="0">
                <a:latin typeface="Tahoma" panose="020B0604030504040204" pitchFamily="34" charset="0"/>
                <a:ea typeface="SimSun" panose="02010600030101010101" pitchFamily="2" charset="-122"/>
              </a:rPr>
              <a:t>‹#›</a:t>
            </a:fld>
            <a:endParaRPr lang="zh-CN" altLang="en-CA" sz="1200" dirty="0">
              <a:latin typeface="Tahoma" panose="020B0604030504040204" pitchFamily="34" charset="0"/>
              <a:ea typeface="SimSun"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26625"/>
          <p:cNvSpPr>
            <a:spLocks noGrp="1" noRot="1" noChangeAspect="1" noTextEdit="1"/>
          </p:cNvSpPr>
          <p:nvPr>
            <p:ph type="sldImg"/>
          </p:nvPr>
        </p:nvSpPr>
        <p:spPr>
          <a:ln/>
        </p:spPr>
      </p:sp>
      <p:sp>
        <p:nvSpPr>
          <p:cNvPr id="26627" name="Text Placeholder 26626"/>
          <p:cNvSpPr>
            <a:spLocks noGrp="1"/>
          </p:cNvSpPr>
          <p:nvPr>
            <p:ph type="body" idx="1"/>
          </p:nvPr>
        </p:nvSpPr>
        <p:spPr>
          <a:ln/>
        </p:spPr>
        <p:txBody>
          <a:bodyPr/>
          <a:lstStyle/>
          <a:p>
            <a:pPr marL="228600" lvl="0" indent="-228600"/>
            <a:endParaRPr lang="en-US"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40961"/>
          <p:cNvSpPr>
            <a:spLocks noGrp="1" noRot="1" noChangeAspect="1" noTextEdit="1"/>
          </p:cNvSpPr>
          <p:nvPr>
            <p:ph type="sldImg"/>
          </p:nvPr>
        </p:nvSpPr>
        <p:spPr>
          <a:xfrm>
            <a:off x="1144588" y="684213"/>
            <a:ext cx="4572000" cy="3429000"/>
          </a:xfrm>
          <a:solidFill>
            <a:srgbClr val="FFFFFF"/>
          </a:solidFill>
          <a:ln w="9525" cap="flat" cmpd="sng">
            <a:solidFill>
              <a:srgbClr val="000000"/>
            </a:solidFill>
            <a:prstDash val="solid"/>
            <a:headEnd type="none" w="med" len="med"/>
            <a:tailEnd type="none" w="med" len="med"/>
          </a:ln>
        </p:spPr>
      </p:sp>
      <p:sp>
        <p:nvSpPr>
          <p:cNvPr id="40963" name="Text Placeholder 40962"/>
          <p:cNvSpPr>
            <a:spLocks noGrp="1"/>
          </p:cNvSpPr>
          <p:nvPr>
            <p:ph type="body" idx="1"/>
          </p:nvPr>
        </p:nvSpPr>
        <p:spPr>
          <a:xfrm>
            <a:off x="915988" y="4343400"/>
            <a:ext cx="5026025" cy="4116388"/>
          </a:xfrm>
          <a:solidFill>
            <a:srgbClr val="FFFFFF"/>
          </a:solidFill>
          <a:ln w="9525" cap="flat" cmpd="sng">
            <a:solidFill>
              <a:srgbClr val="000000"/>
            </a:solidFill>
            <a:prstDash val="solid"/>
            <a:headEnd type="none" w="med" len="med"/>
            <a:tailEnd type="none" w="med" len="med"/>
          </a:ln>
        </p:spPr>
        <p:txBody>
          <a:bodyPr vert="horz" wrap="square" lIns="86493" tIns="43247" rIns="86493" bIns="43247" anchor="t"/>
          <a:lstStyle/>
          <a:p>
            <a:pPr lvl="0"/>
            <a:endParaRPr lang="en-US" altLang="x-non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64513"/>
          <p:cNvSpPr>
            <a:spLocks noGrp="1" noRot="1" noChangeAspect="1" noTextEdit="1"/>
          </p:cNvSpPr>
          <p:nvPr>
            <p:ph type="sldImg"/>
          </p:nvPr>
        </p:nvSpPr>
        <p:spPr>
          <a:xfrm>
            <a:off x="1144588" y="684213"/>
            <a:ext cx="4572000" cy="3429000"/>
          </a:xfrm>
          <a:solidFill>
            <a:srgbClr val="FFFFFF"/>
          </a:solidFill>
          <a:ln w="9525" cap="flat" cmpd="sng">
            <a:solidFill>
              <a:srgbClr val="000000"/>
            </a:solidFill>
            <a:prstDash val="solid"/>
            <a:headEnd type="none" w="med" len="med"/>
            <a:tailEnd type="none" w="med" len="med"/>
          </a:ln>
        </p:spPr>
      </p:sp>
      <p:sp>
        <p:nvSpPr>
          <p:cNvPr id="64515" name="Text Placeholder 64514"/>
          <p:cNvSpPr>
            <a:spLocks noGrp="1"/>
          </p:cNvSpPr>
          <p:nvPr>
            <p:ph type="body" idx="1"/>
          </p:nvPr>
        </p:nvSpPr>
        <p:spPr>
          <a:xfrm>
            <a:off x="915988" y="4343400"/>
            <a:ext cx="5026025" cy="4116388"/>
          </a:xfrm>
          <a:solidFill>
            <a:srgbClr val="FFFFFF"/>
          </a:solidFill>
          <a:ln w="9525" cap="flat" cmpd="sng">
            <a:solidFill>
              <a:srgbClr val="000000"/>
            </a:solidFill>
            <a:prstDash val="solid"/>
            <a:headEnd type="none" w="med" len="med"/>
            <a:tailEnd type="none" w="med" len="med"/>
          </a:ln>
        </p:spPr>
        <p:txBody>
          <a:bodyPr vert="horz" wrap="square" lIns="86493" tIns="43247" rIns="86493" bIns="43247" anchor="t"/>
          <a:lstStyle/>
          <a:p>
            <a:pPr lvl="0"/>
            <a:endParaRPr lang="en-US" altLang="x-non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38913"/>
          <p:cNvSpPr>
            <a:spLocks noGrp="1" noRot="1" noChangeAspect="1" noTextEdit="1"/>
          </p:cNvSpPr>
          <p:nvPr>
            <p:ph type="sldImg"/>
          </p:nvPr>
        </p:nvSpPr>
        <p:spPr>
          <a:xfrm>
            <a:off x="1144588" y="684213"/>
            <a:ext cx="4572000" cy="3429000"/>
          </a:xfrm>
          <a:solidFill>
            <a:srgbClr val="FFFFFF"/>
          </a:solidFill>
          <a:ln w="9525" cap="flat" cmpd="sng">
            <a:solidFill>
              <a:srgbClr val="000000"/>
            </a:solidFill>
            <a:prstDash val="solid"/>
            <a:headEnd type="none" w="med" len="med"/>
            <a:tailEnd type="none" w="med" len="med"/>
          </a:ln>
        </p:spPr>
      </p:sp>
      <p:sp>
        <p:nvSpPr>
          <p:cNvPr id="38915" name="Text Placeholder 38914"/>
          <p:cNvSpPr>
            <a:spLocks noGrp="1"/>
          </p:cNvSpPr>
          <p:nvPr>
            <p:ph type="body" idx="1"/>
          </p:nvPr>
        </p:nvSpPr>
        <p:spPr>
          <a:xfrm>
            <a:off x="915988" y="4343400"/>
            <a:ext cx="5026025" cy="4116388"/>
          </a:xfrm>
          <a:solidFill>
            <a:srgbClr val="FFFFFF"/>
          </a:solidFill>
          <a:ln w="9525" cap="flat" cmpd="sng">
            <a:solidFill>
              <a:srgbClr val="000000"/>
            </a:solidFill>
            <a:prstDash val="solid"/>
            <a:headEnd type="none" w="med" len="med"/>
            <a:tailEnd type="none" w="med" len="med"/>
          </a:ln>
        </p:spPr>
        <p:txBody>
          <a:bodyPr vert="horz" wrap="square" lIns="86493" tIns="43247" rIns="86493" bIns="43247" anchor="t"/>
          <a:lstStyle/>
          <a:p>
            <a:pPr lvl="0"/>
            <a:endParaRPr lang="en-US" altLang="x-non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80897"/>
          <p:cNvSpPr>
            <a:spLocks noGrp="1" noRot="1" noChangeAspect="1" noTextEdit="1"/>
          </p:cNvSpPr>
          <p:nvPr>
            <p:ph type="sldImg"/>
          </p:nvPr>
        </p:nvSpPr>
        <p:spPr>
          <a:ln/>
        </p:spPr>
      </p:sp>
      <p:sp>
        <p:nvSpPr>
          <p:cNvPr id="80899" name="Text Placeholder 80898"/>
          <p:cNvSpPr>
            <a:spLocks noGrp="1"/>
          </p:cNvSpPr>
          <p:nvPr>
            <p:ph type="body" idx="1"/>
          </p:nvPr>
        </p:nvSpPr>
        <p:spPr>
          <a:ln/>
        </p:spPr>
        <p:txBody>
          <a:bodyPr/>
          <a:lstStyle/>
          <a:p>
            <a:pPr lvl="0"/>
            <a:endParaRPr lang="en-US" altLang="x-non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218113"/>
          <p:cNvSpPr>
            <a:spLocks noGrp="1" noRot="1" noChangeAspect="1" noTextEdit="1"/>
          </p:cNvSpPr>
          <p:nvPr>
            <p:ph type="sldImg"/>
          </p:nvPr>
        </p:nvSpPr>
        <p:spPr>
          <a:xfrm>
            <a:off x="1144588" y="684213"/>
            <a:ext cx="4572000" cy="3429000"/>
          </a:xfrm>
          <a:ln/>
        </p:spPr>
      </p:sp>
      <p:sp>
        <p:nvSpPr>
          <p:cNvPr id="218115" name="Text Placeholder 218114"/>
          <p:cNvSpPr>
            <a:spLocks noGrp="1"/>
          </p:cNvSpPr>
          <p:nvPr>
            <p:ph type="body" idx="1"/>
          </p:nvPr>
        </p:nvSpPr>
        <p:spPr>
          <a:xfrm>
            <a:off x="915988" y="4343400"/>
            <a:ext cx="5026025" cy="4116388"/>
          </a:xfrm>
          <a:ln/>
        </p:spPr>
        <p:txBody>
          <a:bodyPr vert="horz" wrap="square" lIns="86493" tIns="43247" rIns="86493" bIns="43247" anchor="t"/>
          <a:lstStyle/>
          <a:p>
            <a:pPr lvl="0"/>
            <a:endParaRPr lang="en-US" altLang="x-non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220161"/>
          <p:cNvSpPr>
            <a:spLocks noGrp="1" noRot="1" noChangeAspect="1" noTextEdit="1"/>
          </p:cNvSpPr>
          <p:nvPr>
            <p:ph type="sldImg"/>
          </p:nvPr>
        </p:nvSpPr>
        <p:spPr>
          <a:ln/>
        </p:spPr>
      </p:sp>
      <p:sp>
        <p:nvSpPr>
          <p:cNvPr id="220163" name="Text Placeholder 220162"/>
          <p:cNvSpPr>
            <a:spLocks noGrp="1"/>
          </p:cNvSpPr>
          <p:nvPr>
            <p:ph type="body" idx="1"/>
          </p:nvPr>
        </p:nvSpPr>
        <p:spPr>
          <a:ln/>
        </p:spPr>
        <p:txBody>
          <a:bodyPr/>
          <a:lstStyle/>
          <a:p>
            <a:pPr lvl="0"/>
            <a:endParaRPr lang="en-US" altLang="x-non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222209"/>
          <p:cNvSpPr>
            <a:spLocks noGrp="1" noRot="1" noChangeAspect="1" noTextEdit="1"/>
          </p:cNvSpPr>
          <p:nvPr>
            <p:ph type="sldImg"/>
          </p:nvPr>
        </p:nvSpPr>
        <p:spPr>
          <a:ln/>
        </p:spPr>
      </p:sp>
      <p:sp>
        <p:nvSpPr>
          <p:cNvPr id="222211" name="Text Placeholder 222210"/>
          <p:cNvSpPr>
            <a:spLocks noGrp="1"/>
          </p:cNvSpPr>
          <p:nvPr>
            <p:ph type="body" idx="1"/>
          </p:nvPr>
        </p:nvSpPr>
        <p:spPr>
          <a:ln/>
        </p:spPr>
        <p:txBody>
          <a:bodyPr/>
          <a:lstStyle/>
          <a:p>
            <a:pPr lvl="0"/>
            <a:r>
              <a:rPr lang="en-US" altLang="x-none"/>
              <a:t> </a:t>
            </a:r>
            <a:endParaRPr lang="zh-CN" altLang="en-CA">
              <a:ea typeface="SimSun"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224257"/>
          <p:cNvSpPr>
            <a:spLocks noGrp="1" noRot="1" noChangeAspect="1" noTextEdit="1"/>
          </p:cNvSpPr>
          <p:nvPr>
            <p:ph type="sldImg"/>
          </p:nvPr>
        </p:nvSpPr>
        <p:spPr>
          <a:ln/>
        </p:spPr>
      </p:sp>
      <p:sp>
        <p:nvSpPr>
          <p:cNvPr id="224259" name="Text Placeholder 224258"/>
          <p:cNvSpPr>
            <a:spLocks noGrp="1"/>
          </p:cNvSpPr>
          <p:nvPr>
            <p:ph type="body" idx="1"/>
          </p:nvPr>
        </p:nvSpPr>
        <p:spPr>
          <a:ln/>
        </p:spPr>
        <p:txBody>
          <a:bodyPr/>
          <a:lstStyle/>
          <a:p>
            <a:pPr lvl="0"/>
            <a:endParaRPr lang="en-US" altLang="x-non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226305"/>
          <p:cNvSpPr>
            <a:spLocks noGrp="1" noRot="1" noChangeAspect="1" noTextEdit="1"/>
          </p:cNvSpPr>
          <p:nvPr>
            <p:ph type="sldImg"/>
          </p:nvPr>
        </p:nvSpPr>
        <p:spPr>
          <a:ln/>
        </p:spPr>
      </p:sp>
      <p:sp>
        <p:nvSpPr>
          <p:cNvPr id="226307" name="Text Placeholder 226306"/>
          <p:cNvSpPr>
            <a:spLocks noGrp="1"/>
          </p:cNvSpPr>
          <p:nvPr>
            <p:ph type="body" idx="1"/>
          </p:nvPr>
        </p:nvSpPr>
        <p:spPr>
          <a:ln/>
        </p:spPr>
        <p:txBody>
          <a:bodyPr/>
          <a:lstStyle/>
          <a:p>
            <a:pPr lvl="0"/>
            <a:endParaRPr lang="en-US" altLang="x-non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228353"/>
          <p:cNvSpPr>
            <a:spLocks noGrp="1" noRot="1" noChangeAspect="1" noTextEdit="1"/>
          </p:cNvSpPr>
          <p:nvPr>
            <p:ph type="sldImg"/>
          </p:nvPr>
        </p:nvSpPr>
        <p:spPr>
          <a:ln/>
        </p:spPr>
      </p:sp>
      <p:sp>
        <p:nvSpPr>
          <p:cNvPr id="228355" name="Text Placeholder 228354"/>
          <p:cNvSpPr>
            <a:spLocks noGrp="1"/>
          </p:cNvSpPr>
          <p:nvPr>
            <p:ph type="body" idx="1"/>
          </p:nvPr>
        </p:nvSpPr>
        <p:spPr>
          <a:ln/>
        </p:spPr>
        <p:txBody>
          <a:bodyPr/>
          <a:lstStyle/>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28673"/>
          <p:cNvSpPr>
            <a:spLocks noGrp="1" noRot="1" noChangeAspect="1" noTextEdit="1"/>
          </p:cNvSpPr>
          <p:nvPr>
            <p:ph type="sldImg"/>
          </p:nvPr>
        </p:nvSpPr>
        <p:spPr>
          <a:ln/>
        </p:spPr>
      </p:sp>
      <p:sp>
        <p:nvSpPr>
          <p:cNvPr id="28675" name="Text Placeholder 28674"/>
          <p:cNvSpPr>
            <a:spLocks noGrp="1"/>
          </p:cNvSpPr>
          <p:nvPr>
            <p:ph type="body" idx="1"/>
          </p:nvPr>
        </p:nvSpPr>
        <p:spPr>
          <a:ln/>
        </p:spPr>
        <p:txBody>
          <a:bodyPr/>
          <a:lstStyle/>
          <a:p>
            <a:pPr marL="228600" lvl="0" indent="-228600"/>
            <a:endParaRPr lang="en-US" altLang="x-non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230401"/>
          <p:cNvSpPr>
            <a:spLocks noGrp="1" noRot="1" noChangeAspect="1" noTextEdit="1"/>
          </p:cNvSpPr>
          <p:nvPr>
            <p:ph type="sldImg"/>
          </p:nvPr>
        </p:nvSpPr>
        <p:spPr>
          <a:ln/>
        </p:spPr>
      </p:sp>
      <p:sp>
        <p:nvSpPr>
          <p:cNvPr id="230403" name="Text Placeholder 230402"/>
          <p:cNvSpPr>
            <a:spLocks noGrp="1"/>
          </p:cNvSpPr>
          <p:nvPr>
            <p:ph type="body" idx="1"/>
          </p:nvPr>
        </p:nvSpPr>
        <p:spPr>
          <a:ln/>
        </p:spPr>
        <p:txBody>
          <a:bodyPr/>
          <a:lstStyle/>
          <a:p>
            <a:pPr lvl="0"/>
            <a:r>
              <a:rPr lang="en-US" altLang="x-none"/>
              <a:t> </a:t>
            </a:r>
            <a:endParaRPr lang="zh-CN" altLang="en-CA">
              <a:ea typeface="SimSun"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Slide Image Placeholder 287745"/>
          <p:cNvSpPr>
            <a:spLocks noGrp="1" noRot="1" noChangeAspect="1" noTextEdit="1"/>
          </p:cNvSpPr>
          <p:nvPr>
            <p:ph type="sldImg"/>
          </p:nvPr>
        </p:nvSpPr>
        <p:spPr>
          <a:xfrm>
            <a:off x="1144588" y="674688"/>
            <a:ext cx="4572000" cy="3429000"/>
          </a:xfrm>
          <a:ln/>
        </p:spPr>
      </p:sp>
      <p:sp>
        <p:nvSpPr>
          <p:cNvPr id="287747" name="Text Placeholder 287746"/>
          <p:cNvSpPr>
            <a:spLocks noGrp="1"/>
          </p:cNvSpPr>
          <p:nvPr>
            <p:ph type="body" idx="1"/>
          </p:nvPr>
        </p:nvSpPr>
        <p:spPr>
          <a:xfrm>
            <a:off x="915988" y="4343400"/>
            <a:ext cx="5026025" cy="4116388"/>
          </a:xfrm>
          <a:ln/>
        </p:spPr>
        <p:txBody>
          <a:bodyPr/>
          <a:lstStyle/>
          <a:p>
            <a:pPr lvl="0"/>
            <a:endParaRPr lang="zh-CN" altLang="en-US" dirty="0">
              <a:ea typeface="SimSun"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233473"/>
          <p:cNvSpPr>
            <a:spLocks noGrp="1" noRot="1" noChangeAspect="1" noTextEdit="1"/>
          </p:cNvSpPr>
          <p:nvPr>
            <p:ph type="sldImg"/>
          </p:nvPr>
        </p:nvSpPr>
        <p:spPr>
          <a:ln/>
        </p:spPr>
      </p:sp>
      <p:sp>
        <p:nvSpPr>
          <p:cNvPr id="233475" name="Text Placeholder 233474"/>
          <p:cNvSpPr>
            <a:spLocks noGrp="1"/>
          </p:cNvSpPr>
          <p:nvPr>
            <p:ph type="body" idx="1"/>
          </p:nvPr>
        </p:nvSpPr>
        <p:spPr>
          <a:ln/>
        </p:spPr>
        <p:txBody>
          <a:bodyPr/>
          <a:lstStyle/>
          <a:p>
            <a:pPr lvl="0"/>
            <a:endParaRPr lang="en-US" altLang="x-non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235521"/>
          <p:cNvSpPr>
            <a:spLocks noGrp="1" noRot="1" noChangeAspect="1" noTextEdit="1"/>
          </p:cNvSpPr>
          <p:nvPr>
            <p:ph type="sldImg"/>
          </p:nvPr>
        </p:nvSpPr>
        <p:spPr>
          <a:xfrm>
            <a:off x="1144588" y="684213"/>
            <a:ext cx="4572000" cy="3429000"/>
          </a:xfrm>
          <a:ln/>
        </p:spPr>
      </p:sp>
      <p:sp>
        <p:nvSpPr>
          <p:cNvPr id="235523" name="Text Placeholder 235522"/>
          <p:cNvSpPr>
            <a:spLocks noGrp="1"/>
          </p:cNvSpPr>
          <p:nvPr>
            <p:ph type="body" idx="1"/>
          </p:nvPr>
        </p:nvSpPr>
        <p:spPr>
          <a:xfrm>
            <a:off x="915988" y="4343400"/>
            <a:ext cx="5026025" cy="4116388"/>
          </a:xfrm>
          <a:ln/>
        </p:spPr>
        <p:txBody>
          <a:bodyPr vert="horz" wrap="square" lIns="86493" tIns="43247" rIns="86493" bIns="43247" anchor="t"/>
          <a:lstStyle/>
          <a:p>
            <a:pPr lvl="0"/>
            <a:endParaRPr lang="en-US" altLang="x-non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237569"/>
          <p:cNvSpPr>
            <a:spLocks noGrp="1" noRot="1" noChangeAspect="1" noTextEdit="1"/>
          </p:cNvSpPr>
          <p:nvPr>
            <p:ph type="sldImg"/>
          </p:nvPr>
        </p:nvSpPr>
        <p:spPr>
          <a:xfrm>
            <a:off x="1144588" y="684213"/>
            <a:ext cx="4572000" cy="3429000"/>
          </a:xfrm>
          <a:ln/>
        </p:spPr>
      </p:sp>
      <p:sp>
        <p:nvSpPr>
          <p:cNvPr id="237571" name="Text Placeholder 237570"/>
          <p:cNvSpPr>
            <a:spLocks noGrp="1"/>
          </p:cNvSpPr>
          <p:nvPr>
            <p:ph type="body" idx="1"/>
          </p:nvPr>
        </p:nvSpPr>
        <p:spPr>
          <a:xfrm>
            <a:off x="915988" y="4343400"/>
            <a:ext cx="5026025" cy="4116388"/>
          </a:xfrm>
          <a:ln/>
        </p:spPr>
        <p:txBody>
          <a:bodyPr vert="horz" wrap="square" lIns="86493" tIns="43247" rIns="86493" bIns="43247" anchor="t"/>
          <a:lstStyle/>
          <a:p>
            <a:pPr lvl="0"/>
            <a:endParaRPr lang="en-US" altLang="x-non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289793"/>
          <p:cNvSpPr>
            <a:spLocks noGrp="1" noRot="1" noChangeAspect="1" noTextEdit="1"/>
          </p:cNvSpPr>
          <p:nvPr>
            <p:ph type="sldImg"/>
          </p:nvPr>
        </p:nvSpPr>
        <p:spPr>
          <a:xfrm>
            <a:off x="1144588" y="684213"/>
            <a:ext cx="4572000" cy="3429000"/>
          </a:xfrm>
          <a:ln/>
        </p:spPr>
      </p:sp>
      <p:sp>
        <p:nvSpPr>
          <p:cNvPr id="289795" name="Text Placeholder 289794"/>
          <p:cNvSpPr>
            <a:spLocks noGrp="1"/>
          </p:cNvSpPr>
          <p:nvPr>
            <p:ph type="body" idx="1"/>
          </p:nvPr>
        </p:nvSpPr>
        <p:spPr>
          <a:xfrm>
            <a:off x="915988" y="4343400"/>
            <a:ext cx="5026025" cy="4116388"/>
          </a:xfrm>
          <a:ln/>
        </p:spPr>
        <p:txBody>
          <a:bodyPr/>
          <a:lstStyle/>
          <a:p>
            <a:pPr lvl="0"/>
            <a:endParaRPr lang="zh-CN" altLang="en-US" dirty="0">
              <a:ea typeface="SimSun"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Image Placeholder 244737"/>
          <p:cNvSpPr>
            <a:spLocks noGrp="1" noRot="1" noChangeAspect="1" noTextEdit="1"/>
          </p:cNvSpPr>
          <p:nvPr>
            <p:ph type="sldImg"/>
          </p:nvPr>
        </p:nvSpPr>
        <p:spPr>
          <a:xfrm>
            <a:off x="1144588" y="684213"/>
            <a:ext cx="4572000" cy="3429000"/>
          </a:xfrm>
          <a:ln/>
        </p:spPr>
      </p:sp>
      <p:sp>
        <p:nvSpPr>
          <p:cNvPr id="244739" name="Text Placeholder 244738"/>
          <p:cNvSpPr>
            <a:spLocks noGrp="1"/>
          </p:cNvSpPr>
          <p:nvPr>
            <p:ph type="body" idx="1"/>
          </p:nvPr>
        </p:nvSpPr>
        <p:spPr>
          <a:xfrm>
            <a:off x="915988" y="4343400"/>
            <a:ext cx="5026025" cy="4116388"/>
          </a:xfrm>
          <a:ln/>
        </p:spPr>
        <p:txBody>
          <a:bodyPr vert="horz" wrap="square" lIns="86493" tIns="43247" rIns="86493" bIns="43247" anchor="t"/>
          <a:lstStyle/>
          <a:p>
            <a:pPr lvl="0"/>
            <a:endParaRPr lang="en-US" altLang="x-non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242689"/>
          <p:cNvSpPr>
            <a:spLocks noGrp="1" noRot="1" noChangeAspect="1" noTextEdit="1"/>
          </p:cNvSpPr>
          <p:nvPr>
            <p:ph type="sldImg"/>
          </p:nvPr>
        </p:nvSpPr>
        <p:spPr>
          <a:xfrm>
            <a:off x="1144588" y="684213"/>
            <a:ext cx="4572000" cy="3429000"/>
          </a:xfrm>
          <a:ln/>
        </p:spPr>
      </p:sp>
      <p:sp>
        <p:nvSpPr>
          <p:cNvPr id="242691" name="Text Placeholder 242690"/>
          <p:cNvSpPr>
            <a:spLocks noGrp="1"/>
          </p:cNvSpPr>
          <p:nvPr>
            <p:ph type="body" idx="1"/>
          </p:nvPr>
        </p:nvSpPr>
        <p:spPr>
          <a:xfrm>
            <a:off x="915988" y="4343400"/>
            <a:ext cx="5026025" cy="4116388"/>
          </a:xfrm>
          <a:ln/>
        </p:spPr>
        <p:txBody>
          <a:bodyPr vert="horz" wrap="square" lIns="86493" tIns="43247" rIns="86493" bIns="43247" anchor="t"/>
          <a:lstStyle/>
          <a:p>
            <a:pPr lvl="0"/>
            <a:endParaRPr lang="en-US" altLang="x-non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Slide Image Placeholder 295937"/>
          <p:cNvSpPr>
            <a:spLocks noGrp="1" noRot="1" noChangeAspect="1" noTextEdit="1"/>
          </p:cNvSpPr>
          <p:nvPr>
            <p:ph type="sldImg"/>
          </p:nvPr>
        </p:nvSpPr>
        <p:spPr>
          <a:xfrm>
            <a:off x="1144588" y="652463"/>
            <a:ext cx="4572000" cy="3429000"/>
          </a:xfrm>
          <a:ln/>
        </p:spPr>
      </p:sp>
      <p:sp>
        <p:nvSpPr>
          <p:cNvPr id="295939" name="Text Placeholder 295938"/>
          <p:cNvSpPr>
            <a:spLocks noGrp="1"/>
          </p:cNvSpPr>
          <p:nvPr>
            <p:ph type="body" idx="1"/>
          </p:nvPr>
        </p:nvSpPr>
        <p:spPr>
          <a:xfrm>
            <a:off x="915988" y="4343400"/>
            <a:ext cx="5026025" cy="4116388"/>
          </a:xfrm>
          <a:ln/>
        </p:spPr>
        <p:txBody>
          <a:bodyPr/>
          <a:lstStyle/>
          <a:p>
            <a:pPr lvl="0"/>
            <a:endParaRPr lang="zh-CN" altLang="en-US">
              <a:ea typeface="SimSun" panose="02010600030101010101" pitchFamily="2" charset="-122"/>
            </a:endParaRPr>
          </a:p>
          <a:p>
            <a:pPr lvl="0"/>
            <a:endParaRPr lang="zh-CN" altLang="en-US">
              <a:ea typeface="SimSun"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Slide Image Placeholder 297985"/>
          <p:cNvSpPr>
            <a:spLocks noGrp="1" noRot="1" noChangeAspect="1" noTextEdit="1"/>
          </p:cNvSpPr>
          <p:nvPr>
            <p:ph type="sldImg"/>
          </p:nvPr>
        </p:nvSpPr>
        <p:spPr>
          <a:xfrm>
            <a:off x="1144588" y="652463"/>
            <a:ext cx="4572000" cy="3429000"/>
          </a:xfrm>
          <a:ln/>
        </p:spPr>
      </p:sp>
      <p:sp>
        <p:nvSpPr>
          <p:cNvPr id="297987" name="Text Placeholder 297986"/>
          <p:cNvSpPr>
            <a:spLocks noGrp="1"/>
          </p:cNvSpPr>
          <p:nvPr>
            <p:ph type="body" idx="1"/>
          </p:nvPr>
        </p:nvSpPr>
        <p:spPr>
          <a:xfrm>
            <a:off x="915988" y="4343400"/>
            <a:ext cx="5026025" cy="4116388"/>
          </a:xfrm>
          <a:ln/>
        </p:spPr>
        <p:txBody>
          <a:bodyPr/>
          <a:lstStyle/>
          <a:p>
            <a:pPr lvl="0"/>
            <a:endParaRPr lang="zh-CN" altLang="en-US" dirty="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58721"/>
          <p:cNvSpPr>
            <a:spLocks noGrp="1" noRot="1" noChangeAspect="1" noTextEdit="1"/>
          </p:cNvSpPr>
          <p:nvPr>
            <p:ph type="sldImg"/>
          </p:nvPr>
        </p:nvSpPr>
        <p:spPr>
          <a:ln/>
        </p:spPr>
      </p:sp>
      <p:sp>
        <p:nvSpPr>
          <p:cNvPr id="158723" name="Text Placeholder 158722"/>
          <p:cNvSpPr>
            <a:spLocks noGrp="1"/>
          </p:cNvSpPr>
          <p:nvPr>
            <p:ph type="body" idx="1"/>
          </p:nvPr>
        </p:nvSpPr>
        <p:spPr>
          <a:ln/>
        </p:spPr>
        <p:txBody>
          <a:bodyPr/>
          <a:lstStyle/>
          <a:p>
            <a:pPr marL="228600" lvl="0" indent="-228600"/>
            <a:endParaRPr lang="en-US" altLang="x-none"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Slide Image Placeholder 302081"/>
          <p:cNvSpPr>
            <a:spLocks noGrp="1" noRot="1" noChangeAspect="1" noTextEdit="1"/>
          </p:cNvSpPr>
          <p:nvPr>
            <p:ph type="sldImg"/>
          </p:nvPr>
        </p:nvSpPr>
        <p:spPr>
          <a:xfrm>
            <a:off x="1144588" y="684213"/>
            <a:ext cx="4572000" cy="3429000"/>
          </a:xfrm>
          <a:ln/>
        </p:spPr>
      </p:sp>
      <p:sp>
        <p:nvSpPr>
          <p:cNvPr id="302083" name="Text Placeholder 302082"/>
          <p:cNvSpPr>
            <a:spLocks noGrp="1"/>
          </p:cNvSpPr>
          <p:nvPr>
            <p:ph type="body" idx="1"/>
          </p:nvPr>
        </p:nvSpPr>
        <p:spPr>
          <a:xfrm>
            <a:off x="915988" y="4343400"/>
            <a:ext cx="5026025" cy="4116388"/>
          </a:xfrm>
          <a:ln/>
        </p:spPr>
        <p:txBody>
          <a:bodyPr/>
          <a:lstStyle/>
          <a:p>
            <a:pPr lvl="0"/>
            <a:endParaRPr lang="zh-CN" altLang="en-US" dirty="0">
              <a:ea typeface="SimSun"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260097"/>
          <p:cNvSpPr>
            <a:spLocks noGrp="1" noRot="1" noChangeAspect="1" noTextEdit="1"/>
          </p:cNvSpPr>
          <p:nvPr>
            <p:ph type="sldImg"/>
          </p:nvPr>
        </p:nvSpPr>
        <p:spPr>
          <a:xfrm>
            <a:off x="1144588" y="684213"/>
            <a:ext cx="4572000" cy="3429000"/>
          </a:xfrm>
          <a:ln/>
        </p:spPr>
      </p:sp>
      <p:sp>
        <p:nvSpPr>
          <p:cNvPr id="260099" name="Text Placeholder 260098"/>
          <p:cNvSpPr>
            <a:spLocks noGrp="1"/>
          </p:cNvSpPr>
          <p:nvPr>
            <p:ph type="body" idx="1"/>
          </p:nvPr>
        </p:nvSpPr>
        <p:spPr>
          <a:xfrm>
            <a:off x="915988" y="4343400"/>
            <a:ext cx="5026025" cy="4116388"/>
          </a:xfrm>
          <a:ln/>
        </p:spPr>
        <p:txBody>
          <a:bodyPr vert="horz" wrap="square" lIns="86493" tIns="43247" rIns="86493" bIns="43247" anchor="t"/>
          <a:lstStyle/>
          <a:p>
            <a:pPr lvl="0"/>
            <a:endParaRPr lang="en-US" altLang="x-none"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262145"/>
          <p:cNvSpPr>
            <a:spLocks noGrp="1" noRot="1" noChangeAspect="1" noTextEdit="1"/>
          </p:cNvSpPr>
          <p:nvPr>
            <p:ph type="sldImg"/>
          </p:nvPr>
        </p:nvSpPr>
        <p:spPr>
          <a:xfrm>
            <a:off x="1144588" y="684213"/>
            <a:ext cx="4572000" cy="3429000"/>
          </a:xfrm>
          <a:ln/>
        </p:spPr>
      </p:sp>
      <p:sp>
        <p:nvSpPr>
          <p:cNvPr id="262147" name="Text Placeholder 262146"/>
          <p:cNvSpPr>
            <a:spLocks noGrp="1"/>
          </p:cNvSpPr>
          <p:nvPr>
            <p:ph type="body" idx="1"/>
          </p:nvPr>
        </p:nvSpPr>
        <p:spPr>
          <a:xfrm>
            <a:off x="915988" y="4343400"/>
            <a:ext cx="5026025" cy="4116388"/>
          </a:xfrm>
          <a:ln/>
        </p:spPr>
        <p:txBody>
          <a:bodyPr vert="horz" wrap="square" lIns="86493" tIns="43247" rIns="86493" bIns="43247" anchor="t"/>
          <a:lstStyle/>
          <a:p>
            <a:pPr lvl="0"/>
            <a:endParaRPr lang="en-US" altLang="x-none"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264193"/>
          <p:cNvSpPr>
            <a:spLocks noGrp="1" noRot="1" noChangeAspect="1" noTextEdit="1"/>
          </p:cNvSpPr>
          <p:nvPr>
            <p:ph type="sldImg"/>
          </p:nvPr>
        </p:nvSpPr>
        <p:spPr>
          <a:xfrm>
            <a:off x="1144588" y="684213"/>
            <a:ext cx="4572000" cy="3429000"/>
          </a:xfrm>
          <a:ln/>
        </p:spPr>
      </p:sp>
      <p:sp>
        <p:nvSpPr>
          <p:cNvPr id="264195" name="Text Placeholder 264194"/>
          <p:cNvSpPr>
            <a:spLocks noGrp="1"/>
          </p:cNvSpPr>
          <p:nvPr>
            <p:ph type="body" idx="1"/>
          </p:nvPr>
        </p:nvSpPr>
        <p:spPr>
          <a:xfrm>
            <a:off x="915988" y="4343400"/>
            <a:ext cx="5026025" cy="4116388"/>
          </a:xfrm>
          <a:ln/>
        </p:spPr>
        <p:txBody>
          <a:bodyPr vert="horz" wrap="square" lIns="86493" tIns="43247" rIns="86493" bIns="43247" anchor="t"/>
          <a:lstStyle/>
          <a:p>
            <a:pPr lvl="0"/>
            <a:endParaRPr lang="en-US" altLang="x-none"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304129"/>
          <p:cNvSpPr>
            <a:spLocks noGrp="1" noRot="1" noChangeAspect="1" noTextEdit="1"/>
          </p:cNvSpPr>
          <p:nvPr>
            <p:ph type="sldImg"/>
          </p:nvPr>
        </p:nvSpPr>
        <p:spPr>
          <a:xfrm>
            <a:off x="1144588" y="684213"/>
            <a:ext cx="4572000" cy="3429000"/>
          </a:xfrm>
          <a:ln/>
        </p:spPr>
      </p:sp>
      <p:sp>
        <p:nvSpPr>
          <p:cNvPr id="304131" name="Text Placeholder 304130"/>
          <p:cNvSpPr>
            <a:spLocks noGrp="1"/>
          </p:cNvSpPr>
          <p:nvPr>
            <p:ph type="body" idx="1"/>
          </p:nvPr>
        </p:nvSpPr>
        <p:spPr>
          <a:xfrm>
            <a:off x="915988" y="4343400"/>
            <a:ext cx="5026025" cy="4116388"/>
          </a:xfrm>
          <a:ln/>
        </p:spPr>
        <p:txBody>
          <a:bodyPr/>
          <a:lstStyle/>
          <a:p>
            <a:pPr lvl="0"/>
            <a:endParaRPr lang="zh-CN" altLang="en-US" dirty="0">
              <a:ea typeface="SimSun"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267265"/>
          <p:cNvSpPr>
            <a:spLocks noGrp="1" noRot="1" noChangeAspect="1" noTextEdit="1"/>
          </p:cNvSpPr>
          <p:nvPr>
            <p:ph type="sldImg"/>
          </p:nvPr>
        </p:nvSpPr>
        <p:spPr>
          <a:ln/>
        </p:spPr>
      </p:sp>
      <p:sp>
        <p:nvSpPr>
          <p:cNvPr id="267267" name="Text Placeholder 267266"/>
          <p:cNvSpPr>
            <a:spLocks noGrp="1"/>
          </p:cNvSpPr>
          <p:nvPr>
            <p:ph type="body" idx="1"/>
          </p:nvPr>
        </p:nvSpPr>
        <p:spPr>
          <a:ln/>
        </p:spPr>
        <p:txBody>
          <a:bodyPr/>
          <a:lstStyle/>
          <a:p>
            <a:pPr lvl="0"/>
            <a:endParaRPr lang="en-US" altLang="x-none" sz="900" dirty="0">
              <a:sym typeface="Symbol" panose="05050102010706020507" pitchFamily="18" charset="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269313"/>
          <p:cNvSpPr>
            <a:spLocks noGrp="1" noRot="1" noChangeAspect="1" noTextEdit="1"/>
          </p:cNvSpPr>
          <p:nvPr>
            <p:ph type="sldImg"/>
          </p:nvPr>
        </p:nvSpPr>
        <p:spPr>
          <a:ln/>
        </p:spPr>
      </p:sp>
      <p:sp>
        <p:nvSpPr>
          <p:cNvPr id="269315" name="Text Placeholder 269314"/>
          <p:cNvSpPr>
            <a:spLocks noGrp="1"/>
          </p:cNvSpPr>
          <p:nvPr>
            <p:ph type="body" idx="1"/>
          </p:nvPr>
        </p:nvSpPr>
        <p:spPr>
          <a:ln/>
        </p:spPr>
        <p:txBody>
          <a:bodyPr/>
          <a:lstStyle/>
          <a:p>
            <a:pPr lvl="0"/>
            <a:endParaRPr lang="en-US" altLang="x-none"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308225"/>
          <p:cNvSpPr>
            <a:spLocks noGrp="1" noRot="1" noChangeAspect="1" noTextEdit="1"/>
          </p:cNvSpPr>
          <p:nvPr>
            <p:ph type="sldImg"/>
          </p:nvPr>
        </p:nvSpPr>
        <p:spPr>
          <a:xfrm>
            <a:off x="1144588" y="684213"/>
            <a:ext cx="4572000" cy="3429000"/>
          </a:xfrm>
          <a:ln/>
        </p:spPr>
      </p:sp>
      <p:sp>
        <p:nvSpPr>
          <p:cNvPr id="308227" name="Text Placeholder 308226"/>
          <p:cNvSpPr>
            <a:spLocks noGrp="1"/>
          </p:cNvSpPr>
          <p:nvPr>
            <p:ph type="body" idx="1"/>
          </p:nvPr>
        </p:nvSpPr>
        <p:spPr>
          <a:xfrm>
            <a:off x="915988" y="4343400"/>
            <a:ext cx="5026025" cy="4116388"/>
          </a:xfrm>
          <a:ln/>
        </p:spPr>
        <p:txBody>
          <a:bodyPr/>
          <a:lstStyle/>
          <a:p>
            <a:pPr lvl="0"/>
            <a:endParaRPr lang="zh-CN" altLang="en-US" dirty="0">
              <a:ea typeface="SimSun"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Slide Image Placeholder 312321"/>
          <p:cNvSpPr>
            <a:spLocks noGrp="1" noRot="1" noChangeAspect="1" noTextEdit="1"/>
          </p:cNvSpPr>
          <p:nvPr>
            <p:ph type="sldImg"/>
          </p:nvPr>
        </p:nvSpPr>
        <p:spPr>
          <a:xfrm>
            <a:off x="1144588" y="684213"/>
            <a:ext cx="4572000" cy="3429000"/>
          </a:xfrm>
          <a:ln/>
        </p:spPr>
      </p:sp>
      <p:sp>
        <p:nvSpPr>
          <p:cNvPr id="312323" name="Text Placeholder 312322"/>
          <p:cNvSpPr>
            <a:spLocks noGrp="1"/>
          </p:cNvSpPr>
          <p:nvPr>
            <p:ph type="body" idx="1"/>
          </p:nvPr>
        </p:nvSpPr>
        <p:spPr>
          <a:xfrm>
            <a:off x="915988" y="4343400"/>
            <a:ext cx="5026025" cy="4116388"/>
          </a:xfrm>
          <a:ln/>
        </p:spPr>
        <p:txBody>
          <a:bodyPr/>
          <a:lstStyle/>
          <a:p>
            <a:pPr lvl="0"/>
            <a:endParaRPr lang="zh-CN" altLang="en-US" dirty="0">
              <a:ea typeface="SimSun"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ide Image Placeholder 271361"/>
          <p:cNvSpPr>
            <a:spLocks noGrp="1" noRot="1" noChangeAspect="1" noTextEdit="1"/>
          </p:cNvSpPr>
          <p:nvPr>
            <p:ph type="sldImg"/>
          </p:nvPr>
        </p:nvSpPr>
        <p:spPr>
          <a:xfrm>
            <a:off x="1144588" y="684213"/>
            <a:ext cx="4572000" cy="3429000"/>
          </a:xfrm>
          <a:ln/>
        </p:spPr>
      </p:sp>
      <p:sp>
        <p:nvSpPr>
          <p:cNvPr id="271363" name="Text Placeholder 271362"/>
          <p:cNvSpPr>
            <a:spLocks noGrp="1"/>
          </p:cNvSpPr>
          <p:nvPr>
            <p:ph type="body" idx="1"/>
          </p:nvPr>
        </p:nvSpPr>
        <p:spPr>
          <a:xfrm>
            <a:off x="915988" y="4343400"/>
            <a:ext cx="5026025" cy="4116388"/>
          </a:xfrm>
          <a:ln/>
        </p:spPr>
        <p:txBody>
          <a:bodyPr vert="horz" wrap="square" lIns="86493" tIns="43247" rIns="86493" bIns="43247" anchor="t"/>
          <a:lstStyle/>
          <a:p>
            <a:pPr marL="228600" lvl="0" indent="-22860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79873"/>
          <p:cNvSpPr>
            <a:spLocks noGrp="1" noRot="1" noChangeAspect="1" noTextEdit="1"/>
          </p:cNvSpPr>
          <p:nvPr>
            <p:ph type="sldImg"/>
          </p:nvPr>
        </p:nvSpPr>
        <p:spPr>
          <a:ln/>
        </p:spPr>
      </p:sp>
      <p:sp>
        <p:nvSpPr>
          <p:cNvPr id="79875" name="Text Placeholder 79874"/>
          <p:cNvSpPr>
            <a:spLocks noGrp="1"/>
          </p:cNvSpPr>
          <p:nvPr>
            <p:ph type="body" idx="1"/>
          </p:nvPr>
        </p:nvSpPr>
        <p:spPr>
          <a:ln/>
        </p:spPr>
        <p:txBody>
          <a:bodyPr/>
          <a:lstStyle/>
          <a:p>
            <a:pPr marL="228600" lvl="0" indent="-228600"/>
            <a:endParaRPr lang="en-US" altLang="x-none"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Slide Image Placeholder 273409"/>
          <p:cNvSpPr>
            <a:spLocks noGrp="1" noRot="1" noChangeAspect="1" noTextEdit="1"/>
          </p:cNvSpPr>
          <p:nvPr>
            <p:ph type="sldImg"/>
          </p:nvPr>
        </p:nvSpPr>
        <p:spPr>
          <a:xfrm>
            <a:off x="1144588" y="684213"/>
            <a:ext cx="4572000" cy="3429000"/>
          </a:xfrm>
          <a:ln/>
        </p:spPr>
      </p:sp>
      <p:sp>
        <p:nvSpPr>
          <p:cNvPr id="273411" name="Text Placeholder 273410"/>
          <p:cNvSpPr>
            <a:spLocks noGrp="1"/>
          </p:cNvSpPr>
          <p:nvPr>
            <p:ph type="body" idx="1"/>
          </p:nvPr>
        </p:nvSpPr>
        <p:spPr>
          <a:xfrm>
            <a:off x="915988" y="4343400"/>
            <a:ext cx="5026025" cy="4116388"/>
          </a:xfrm>
          <a:ln/>
        </p:spPr>
        <p:txBody>
          <a:bodyPr vert="horz" wrap="square" lIns="86493" tIns="43247" rIns="86493" bIns="43247" anchor="t"/>
          <a:lstStyle/>
          <a:p>
            <a:pPr marL="228600" lvl="0" indent="-228600"/>
            <a:endParaRPr lang="en-US" altLang="x-none"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Slide Image Placeholder 275457"/>
          <p:cNvSpPr>
            <a:spLocks noGrp="1" noRot="1" noChangeAspect="1" noTextEdit="1"/>
          </p:cNvSpPr>
          <p:nvPr>
            <p:ph type="sldImg"/>
          </p:nvPr>
        </p:nvSpPr>
        <p:spPr>
          <a:ln/>
        </p:spPr>
      </p:sp>
      <p:sp>
        <p:nvSpPr>
          <p:cNvPr id="275459" name="Text Placeholder 275458"/>
          <p:cNvSpPr>
            <a:spLocks noGrp="1"/>
          </p:cNvSpPr>
          <p:nvPr>
            <p:ph type="body" idx="1"/>
          </p:nvPr>
        </p:nvSpPr>
        <p:spPr>
          <a:xfrm>
            <a:off x="915988" y="4343400"/>
            <a:ext cx="5026025" cy="4116388"/>
          </a:xfrm>
          <a:ln/>
        </p:spPr>
        <p:txBody>
          <a:bodyPr vert="horz" wrap="square" lIns="86493" tIns="43247" rIns="86493" bIns="43247" anchor="t"/>
          <a:lstStyle/>
          <a:p>
            <a:pPr lvl="0"/>
            <a:endParaRPr lang="el-GR" altLang="x-none" baseline="30000" dirty="0">
              <a:ea typeface="Times New Roman" panose="02020603050405020304" pitchFamily="18" charset="0"/>
            </a:endParaRPr>
          </a:p>
        </p:txBody>
      </p:sp>
      <p:sp>
        <p:nvSpPr>
          <p:cNvPr id="275460" name="Straight Connector 275459"/>
          <p:cNvSpPr/>
          <p:nvPr/>
        </p:nvSpPr>
        <p:spPr>
          <a:xfrm flipV="1">
            <a:off x="1565275" y="6819900"/>
            <a:ext cx="298450" cy="301625"/>
          </a:xfrm>
          <a:prstGeom prst="line">
            <a:avLst/>
          </a:prstGeom>
          <a:ln w="12700" cap="flat" cmpd="sng">
            <a:solidFill>
              <a:srgbClr val="FF0000"/>
            </a:solidFill>
            <a:prstDash val="solid"/>
            <a:headEnd type="none" w="sm" len="sm"/>
            <a:tailEnd type="triangl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30721"/>
          <p:cNvSpPr>
            <a:spLocks noGrp="1" noRot="1" noChangeAspect="1" noTextEdit="1"/>
          </p:cNvSpPr>
          <p:nvPr>
            <p:ph type="sldImg"/>
          </p:nvPr>
        </p:nvSpPr>
        <p:spPr>
          <a:ln/>
        </p:spPr>
      </p:sp>
      <p:sp>
        <p:nvSpPr>
          <p:cNvPr id="30723" name="Text Placeholder 30722"/>
          <p:cNvSpPr>
            <a:spLocks noGrp="1"/>
          </p:cNvSpPr>
          <p:nvPr>
            <p:ph type="body" idx="1"/>
          </p:nvPr>
        </p:nvSpPr>
        <p:spPr>
          <a:ln/>
        </p:spPr>
        <p:txBody>
          <a:bodyPr/>
          <a:lstStyle/>
          <a:p>
            <a:pPr lvl="0"/>
            <a:endParaRPr lang="en-US"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Slide Image Placeholder 285697"/>
          <p:cNvSpPr>
            <a:spLocks noGrp="1" noRot="1" noChangeAspect="1" noTextEdit="1"/>
          </p:cNvSpPr>
          <p:nvPr>
            <p:ph type="sldImg"/>
          </p:nvPr>
        </p:nvSpPr>
        <p:spPr>
          <a:xfrm>
            <a:off x="1144588" y="684213"/>
            <a:ext cx="4572000" cy="3429000"/>
          </a:xfrm>
          <a:ln/>
        </p:spPr>
      </p:sp>
      <p:sp>
        <p:nvSpPr>
          <p:cNvPr id="285699" name="Text Placeholder 285698"/>
          <p:cNvSpPr>
            <a:spLocks noGrp="1"/>
          </p:cNvSpPr>
          <p:nvPr>
            <p:ph type="body" idx="1"/>
          </p:nvPr>
        </p:nvSpPr>
        <p:spPr>
          <a:xfrm>
            <a:off x="915988" y="4343400"/>
            <a:ext cx="5026025" cy="4116388"/>
          </a:xfrm>
          <a:ln/>
        </p:spPr>
        <p:txBody>
          <a:bodyPr/>
          <a:lstStyle/>
          <a:p>
            <a:pPr lvl="0"/>
            <a:r>
              <a:rPr lang="en-US" altLang="zh-CN">
                <a:ea typeface="SimSun" panose="02010600030101010101" pitchFamily="2" charset="-122"/>
              </a:rPr>
              <a:t>Example: </a:t>
            </a:r>
            <a:r>
              <a:rPr lang="en-US" altLang="zh-CN" i="1">
                <a:ea typeface="SimSun" panose="02010600030101010101" pitchFamily="2" charset="-122"/>
              </a:rPr>
              <a:t>cn</a:t>
            </a:r>
            <a:r>
              <a:rPr lang="en-US" altLang="zh-CN" i="1" baseline="30000">
                <a:ea typeface="SimSun" panose="02010600030101010101" pitchFamily="2" charset="-122"/>
              </a:rPr>
              <a:t>2</a:t>
            </a:r>
            <a:endParaRPr lang="en-US" altLang="zh-CN" i="1">
              <a:ea typeface="SimSun" panose="02010600030101010101" pitchFamily="2" charset="-122"/>
            </a:endParaRPr>
          </a:p>
          <a:p>
            <a:pPr lvl="0"/>
            <a:r>
              <a:rPr lang="en-US" altLang="zh-CN">
                <a:ea typeface="SimSun" panose="02010600030101010101" pitchFamily="2" charset="-122"/>
              </a:rPr>
              <a:t> </a:t>
            </a:r>
          </a:p>
          <a:p>
            <a:pPr lvl="0">
              <a:buFont typeface="Symbol" panose="05050102010706020507" pitchFamily="18" charset="2"/>
              <a:buChar char="Þ"/>
            </a:pPr>
            <a:r>
              <a:rPr lang="en-US" altLang="zh-CN">
                <a:ea typeface="SimSun" panose="02010600030101010101" pitchFamily="2" charset="-122"/>
              </a:rPr>
              <a:t> how much faster on twice as fast computer? (2)</a:t>
            </a:r>
          </a:p>
          <a:p>
            <a:pPr lvl="0">
              <a:buFont typeface="Symbol" panose="05050102010706020507" pitchFamily="18" charset="2"/>
              <a:buChar char="Þ"/>
            </a:pPr>
            <a:r>
              <a:rPr lang="en-US" altLang="zh-CN">
                <a:ea typeface="SimSun" panose="02010600030101010101" pitchFamily="2" charset="-122"/>
              </a:rPr>
              <a:t> how much longer for 2</a:t>
            </a:r>
            <a:r>
              <a:rPr lang="en-US" altLang="zh-CN" i="1">
                <a:ea typeface="SimSun" panose="02010600030101010101" pitchFamily="2" charset="-122"/>
              </a:rPr>
              <a:t>n</a:t>
            </a:r>
            <a:r>
              <a:rPr lang="en-US" altLang="zh-CN">
                <a:ea typeface="SimSun" panose="02010600030101010101" pitchFamily="2" charset="-122"/>
              </a:rPr>
              <a:t>? (4)</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Slide Image Placeholder 283649"/>
          <p:cNvSpPr>
            <a:spLocks noGrp="1" noRot="1" noChangeAspect="1" noTextEdit="1"/>
          </p:cNvSpPr>
          <p:nvPr>
            <p:ph type="sldImg"/>
          </p:nvPr>
        </p:nvSpPr>
        <p:spPr>
          <a:xfrm>
            <a:off x="1144588" y="684213"/>
            <a:ext cx="4572000" cy="3429000"/>
          </a:xfrm>
          <a:ln/>
        </p:spPr>
      </p:sp>
      <p:sp>
        <p:nvSpPr>
          <p:cNvPr id="283651" name="Text Placeholder 283650"/>
          <p:cNvSpPr>
            <a:spLocks noGrp="1"/>
          </p:cNvSpPr>
          <p:nvPr>
            <p:ph type="body" idx="1"/>
          </p:nvPr>
        </p:nvSpPr>
        <p:spPr>
          <a:xfrm>
            <a:off x="915988" y="4343400"/>
            <a:ext cx="5026025" cy="4116388"/>
          </a:xfrm>
          <a:ln/>
        </p:spPr>
        <p:txBody>
          <a:bodyPr/>
          <a:lstStyle/>
          <a:p>
            <a:pPr lvl="0"/>
            <a:endParaRPr lang="zh-CN" altLang="en-US" dirty="0">
              <a:ea typeface="SimSun"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32769"/>
          <p:cNvSpPr>
            <a:spLocks noGrp="1" noRot="1" noChangeAspect="1" noTextEdit="1"/>
          </p:cNvSpPr>
          <p:nvPr>
            <p:ph type="sldImg"/>
          </p:nvPr>
        </p:nvSpPr>
        <p:spPr>
          <a:xfrm>
            <a:off x="1144588" y="684213"/>
            <a:ext cx="4572000" cy="3429000"/>
          </a:xfrm>
          <a:solidFill>
            <a:srgbClr val="FFFFFF"/>
          </a:solidFill>
          <a:ln w="9525" cap="flat" cmpd="sng">
            <a:solidFill>
              <a:srgbClr val="000000"/>
            </a:solidFill>
            <a:prstDash val="solid"/>
            <a:headEnd type="none" w="med" len="med"/>
            <a:tailEnd type="none" w="med" len="med"/>
          </a:ln>
        </p:spPr>
      </p:sp>
      <p:sp>
        <p:nvSpPr>
          <p:cNvPr id="32771" name="Text Placeholder 32770"/>
          <p:cNvSpPr>
            <a:spLocks noGrp="1"/>
          </p:cNvSpPr>
          <p:nvPr>
            <p:ph type="body" idx="1"/>
          </p:nvPr>
        </p:nvSpPr>
        <p:spPr>
          <a:xfrm>
            <a:off x="915988" y="4343400"/>
            <a:ext cx="5026025" cy="4116388"/>
          </a:xfrm>
          <a:solidFill>
            <a:srgbClr val="FFFFFF"/>
          </a:solidFill>
          <a:ln w="9525" cap="flat" cmpd="sng">
            <a:solidFill>
              <a:srgbClr val="000000"/>
            </a:solidFill>
            <a:prstDash val="solid"/>
            <a:headEnd type="none" w="med" len="med"/>
            <a:tailEnd type="none" w="med" len="med"/>
          </a:ln>
        </p:spPr>
        <p:txBody>
          <a:bodyPr vert="horz" wrap="square" lIns="86493" tIns="43247" rIns="86493" bIns="43247" anchor="t"/>
          <a:lstStyle/>
          <a:p>
            <a:pPr lvl="0"/>
            <a:endParaRPr lang="en-US" altLang="x-non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62465"/>
          <p:cNvSpPr>
            <a:spLocks noGrp="1" noRot="1" noChangeAspect="1" noTextEdit="1"/>
          </p:cNvSpPr>
          <p:nvPr>
            <p:ph type="sldImg"/>
          </p:nvPr>
        </p:nvSpPr>
        <p:spPr>
          <a:ln/>
        </p:spPr>
      </p:sp>
      <p:sp>
        <p:nvSpPr>
          <p:cNvPr id="62467" name="Text Placeholder 62466"/>
          <p:cNvSpPr>
            <a:spLocks noGrp="1"/>
          </p:cNvSpPr>
          <p:nvPr>
            <p:ph type="body" idx="1"/>
          </p:nvPr>
        </p:nvSpPr>
        <p:spPr>
          <a:ln/>
        </p:spPr>
        <p:txBody>
          <a:bodyPr/>
          <a:lstStyle/>
          <a:p>
            <a:pPr lvl="0"/>
            <a:endParaRPr lang="en-US"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Title Slide">
    <p:bg>
      <p:bgPr>
        <a:solidFill>
          <a:schemeClr val="bg1"/>
        </a:solidFill>
        <a:effectLst/>
      </p:bgPr>
    </p:bg>
    <p:spTree>
      <p:nvGrpSpPr>
        <p:cNvPr id="1" name=""/>
        <p:cNvGrpSpPr/>
        <p:nvPr/>
      </p:nvGrpSpPr>
      <p:grpSpPr>
        <a:xfrm>
          <a:off x="0" y="0"/>
          <a:ext cx="0" cy="0"/>
          <a:chOff x="0" y="0"/>
          <a:chExt cx="0" cy="0"/>
        </a:xfrm>
      </p:grpSpPr>
      <p:sp>
        <p:nvSpPr>
          <p:cNvPr id="279554" name="Rectangles 279553" descr="blue055"/>
          <p:cNvSpPr/>
          <p:nvPr/>
        </p:nvSpPr>
        <p:spPr>
          <a:xfrm>
            <a:off x="762000" y="1143000"/>
            <a:ext cx="7315200" cy="1905000"/>
          </a:xfrm>
          <a:prstGeom prst="rect">
            <a:avLst/>
          </a:prstGeom>
          <a:blipFill rotWithShape="0">
            <a:blip r:embed="rId2"/>
            <a:stretch>
              <a:fillRect/>
            </a:stretch>
          </a:blipFill>
          <a:ln w="19050" cap="flat" cmpd="sng">
            <a:solidFill>
              <a:srgbClr val="000000"/>
            </a:solidFill>
            <a:prstDash val="solid"/>
            <a:miter/>
            <a:headEnd type="none" w="med" len="med"/>
            <a:tailEnd type="none" w="med" len="med"/>
          </a:ln>
        </p:spPr>
        <p:txBody>
          <a:bodyPr/>
          <a:lstStyle/>
          <a:p>
            <a:endParaRPr lang="en-US"/>
          </a:p>
        </p:txBody>
      </p:sp>
      <p:sp>
        <p:nvSpPr>
          <p:cNvPr id="279555" name="Date Placeholder 279554"/>
          <p:cNvSpPr>
            <a:spLocks noGrp="1"/>
          </p:cNvSpPr>
          <p:nvPr>
            <p:ph type="dt" sz="half" idx="2"/>
          </p:nvPr>
        </p:nvSpPr>
        <p:spPr>
          <a:xfrm>
            <a:off x="914400" y="3886200"/>
            <a:ext cx="6769100" cy="449263"/>
          </a:xfrm>
          <a:prstGeom prst="rect">
            <a:avLst/>
          </a:prstGeom>
          <a:noFill/>
          <a:ln w="9525">
            <a:noFill/>
          </a:ln>
        </p:spPr>
        <p:txBody>
          <a:bodyPr anchor="b"/>
          <a:lstStyle>
            <a:lvl1pPr algn="ctr">
              <a:defRPr sz="1400">
                <a:latin typeface="Arial" panose="020B0604020202020204" pitchFamily="34" charset="0"/>
                <a:ea typeface="SimSun" panose="02010600030101010101" pitchFamily="2" charset="-122"/>
              </a:defRPr>
            </a:lvl1pPr>
          </a:lstStyle>
          <a:p>
            <a:pPr eaLnBrk="0" hangingPunct="0">
              <a:buNone/>
            </a:pPr>
            <a:r>
              <a:rPr lang="en-US" altLang="zh-CN">
                <a:sym typeface="Symbol" panose="05050102010706020507" pitchFamily="18" charset="2"/>
              </a:rPr>
              <a:t>Copyright  Li </a:t>
            </a:r>
            <a:r>
              <a:rPr lang="en-US" altLang="zh-CN" dirty="0" err="1">
                <a:latin typeface="Arial" panose="020B0604020202020204" pitchFamily="34" charset="0"/>
                <a:ea typeface="SimSun" panose="02010600030101010101" pitchFamily="2" charset="-122"/>
                <a:sym typeface="Symbol" panose="05050102010706020507" pitchFamily="18" charset="2"/>
              </a:rPr>
              <a:t>Zimao</a:t>
            </a:r>
            <a:r>
              <a:rPr lang="en-US" altLang="zh-CN">
                <a:latin typeface="Arial" panose="020B0604020202020204" pitchFamily="34" charset="0"/>
                <a:ea typeface="SimSun" panose="02010600030101010101" pitchFamily="2" charset="-122"/>
                <a:sym typeface="Symbol" panose="05050102010706020507" pitchFamily="18" charset="2"/>
              </a:rPr>
              <a:t>  @ 2007-2008-1 SCUEC</a:t>
            </a:r>
            <a:endParaRPr lang="en-US" altLang="zh-CN">
              <a:solidFill>
                <a:schemeClr val="folHlink"/>
              </a:solidFill>
              <a:ea typeface="SimSun" panose="02010600030101010101" pitchFamily="2" charset="-122"/>
            </a:endParaRPr>
          </a:p>
        </p:txBody>
      </p:sp>
      <p:sp>
        <p:nvSpPr>
          <p:cNvPr id="279556" name="Title 279555"/>
          <p:cNvSpPr>
            <a:spLocks noGrp="1"/>
          </p:cNvSpPr>
          <p:nvPr>
            <p:ph type="ctrTitle"/>
          </p:nvPr>
        </p:nvSpPr>
        <p:spPr>
          <a:xfrm>
            <a:off x="762000" y="1143000"/>
            <a:ext cx="7304088" cy="1905000"/>
          </a:xfrm>
          <a:prstGeom prst="rect">
            <a:avLst/>
          </a:prstGeom>
          <a:noFill/>
          <a:ln w="9525">
            <a:noFill/>
          </a:ln>
        </p:spPr>
        <p:txBody>
          <a:bodyPr anchor="ctr"/>
          <a:lstStyle>
            <a:lvl1pPr lvl="0">
              <a:buClrTx/>
              <a:buSzTx/>
              <a:buFontTx/>
              <a:defRPr b="0">
                <a:latin typeface="Microsoft Sans Serif" panose="020B0604020202020204" pitchFamily="34" charset="0"/>
              </a:defRPr>
            </a:lvl1pPr>
          </a:lstStyle>
          <a:p>
            <a:pPr lvl="0"/>
            <a:r>
              <a:rPr lang="zh-CN" altLang="en-US" dirty="0"/>
              <a:t>单击此处编辑母版标题样式</a:t>
            </a:r>
          </a:p>
        </p:txBody>
      </p:sp>
      <p:sp>
        <p:nvSpPr>
          <p:cNvPr id="279557" name="Subtitle 279556"/>
          <p:cNvSpPr>
            <a:spLocks noGrp="1"/>
          </p:cNvSpPr>
          <p:nvPr>
            <p:ph type="subTitle" idx="1"/>
          </p:nvPr>
        </p:nvSpPr>
        <p:spPr>
          <a:xfrm>
            <a:off x="990600" y="3429000"/>
            <a:ext cx="6662738" cy="2106613"/>
          </a:xfrm>
          <a:prstGeom prst="rect">
            <a:avLst/>
          </a:prstGeom>
          <a:noFill/>
          <a:ln w="9525">
            <a:noFill/>
          </a:ln>
        </p:spPr>
        <p:txBody>
          <a:bodyPr anchor="t"/>
          <a:lstStyle>
            <a:lvl1pPr marL="0" lvl="0" indent="0" algn="ctr">
              <a:buClr>
                <a:srgbClr val="000099"/>
              </a:buClr>
              <a:buSzTx/>
              <a:buFont typeface="Wingdings" panose="05000000000000000000" pitchFamily="2" charset="2"/>
              <a:buNone/>
              <a:defRPr sz="3200">
                <a:latin typeface="Microsoft Sans Serif" panose="020B0604020202020204" pitchFamily="34" charset="0"/>
              </a:defRPr>
            </a:lvl1pPr>
            <a:lvl2pPr marL="457200" lvl="1" indent="0" algn="ctr">
              <a:buClr>
                <a:srgbClr val="0033CC"/>
              </a:buClr>
              <a:buSzTx/>
              <a:buFont typeface="Wingdings" panose="05000000000000000000" pitchFamily="2" charset="2"/>
              <a:buNone/>
              <a:defRPr sz="3200">
                <a:latin typeface="Microsoft Sans Serif" panose="020B0604020202020204" pitchFamily="34" charset="0"/>
              </a:defRPr>
            </a:lvl2pPr>
            <a:lvl3pPr marL="857250" lvl="2" indent="0" algn="ctr">
              <a:buClr>
                <a:srgbClr val="000099"/>
              </a:buClr>
              <a:buSzTx/>
              <a:buFontTx/>
              <a:buNone/>
              <a:defRPr sz="3200">
                <a:latin typeface="Microsoft Sans Serif" panose="020B0604020202020204" pitchFamily="34" charset="0"/>
              </a:defRPr>
            </a:lvl3pPr>
            <a:lvl4pPr marL="1200150" lvl="3" indent="0" algn="ctr">
              <a:buClr>
                <a:srgbClr val="000099"/>
              </a:buClr>
              <a:buSzTx/>
              <a:buFontTx/>
              <a:buNone/>
              <a:defRPr sz="3200">
                <a:latin typeface="Microsoft Sans Serif" panose="020B0604020202020204" pitchFamily="34" charset="0"/>
              </a:defRPr>
            </a:lvl4pPr>
            <a:lvl5pPr marL="1543050" lvl="4" indent="0" algn="ctr">
              <a:buClr>
                <a:srgbClr val="000099"/>
              </a:buClr>
              <a:buSzTx/>
              <a:buFont typeface="Wingdings" panose="05000000000000000000" pitchFamily="2" charset="2"/>
              <a:buNone/>
              <a:defRPr sz="3200">
                <a:latin typeface="Microsoft Sans Serif" panose="020B0604020202020204" pitchFamily="34" charset="0"/>
              </a:defRPr>
            </a:lvl5pPr>
          </a:lstStyle>
          <a:p>
            <a:pPr lvl="0"/>
            <a:r>
              <a:rPr lang="zh-CN" altLang="en-US" dirty="0"/>
              <a:t>单击此处编辑母版副标题样式</a:t>
            </a:r>
          </a:p>
        </p:txBody>
      </p:sp>
      <p:sp>
        <p:nvSpPr>
          <p:cNvPr id="279558" name="Rectangles 279557" descr="blue055"/>
          <p:cNvSpPr/>
          <p:nvPr/>
        </p:nvSpPr>
        <p:spPr>
          <a:xfrm>
            <a:off x="762000" y="3124200"/>
            <a:ext cx="7315200" cy="76200"/>
          </a:xfrm>
          <a:prstGeom prst="rect">
            <a:avLst/>
          </a:prstGeom>
          <a:blipFill rotWithShape="0">
            <a:blip r:embed="rId2"/>
            <a:stretch>
              <a:fillRect/>
            </a:stretch>
          </a:blipFill>
          <a:ln w="9525">
            <a:noFill/>
          </a:ln>
        </p:spPr>
        <p:txBody>
          <a:bodyPr wrap="none" anchor="ctr"/>
          <a:lstStyle/>
          <a:p>
            <a:pPr lvl="0" algn="ctr">
              <a:buNone/>
            </a:pPr>
            <a:endParaRPr lang="zh-CN" altLang="en-US" dirty="0">
              <a:ea typeface="SimSun" panose="02010600030101010101" pitchFamily="2" charset="-122"/>
            </a:endParaRP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533400"/>
            <a:ext cx="19240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533400"/>
            <a:ext cx="5660611"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able Placeholder 2"/>
          <p:cNvSpPr>
            <a:spLocks noGrp="1"/>
          </p:cNvSpPr>
          <p:nvPr>
            <p:ph type="tbl" idx="1"/>
          </p:nvPr>
        </p:nvSpPr>
        <p:spPr/>
        <p:txBody>
          <a:bodyPr/>
          <a:lstStyle/>
          <a:p>
            <a:endParaRPr lang="en-US"/>
          </a:p>
        </p:txBody>
      </p:sp>
      <p:sp>
        <p:nvSpPr>
          <p:cNvPr id="4" name="Date Placeholder 3"/>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7338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905000"/>
            <a:ext cx="37338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Text Placeholder 278529"/>
          <p:cNvSpPr>
            <a:spLocks noGrp="1"/>
          </p:cNvSpPr>
          <p:nvPr>
            <p:ph type="body" idx="1"/>
          </p:nvPr>
        </p:nvSpPr>
        <p:spPr>
          <a:xfrm>
            <a:off x="685800" y="1905000"/>
            <a:ext cx="7620000" cy="4267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78531" name="Title 278530" descr="blue055"/>
          <p:cNvSpPr>
            <a:spLocks noGrp="1"/>
          </p:cNvSpPr>
          <p:nvPr>
            <p:ph type="title"/>
          </p:nvPr>
        </p:nvSpPr>
        <p:spPr>
          <a:xfrm>
            <a:off x="685800" y="533400"/>
            <a:ext cx="7696200" cy="1219200"/>
          </a:xfrm>
          <a:prstGeom prst="rect">
            <a:avLst/>
          </a:prstGeom>
          <a:blipFill rotWithShape="0">
            <a:blip r:embed="rId15"/>
            <a:stretch>
              <a:fillRect/>
            </a:stretch>
          </a:blipFill>
          <a:ln w="9525">
            <a:noFill/>
          </a:ln>
        </p:spPr>
        <p:txBody>
          <a:bodyPr anchor="ctr"/>
          <a:lstStyle/>
          <a:p>
            <a:pPr lvl="0"/>
            <a:r>
              <a:rPr lang="zh-CN" altLang="en-US" dirty="0"/>
              <a:t>单击此处编辑母版标题样式</a:t>
            </a:r>
          </a:p>
        </p:txBody>
      </p:sp>
      <p:sp>
        <p:nvSpPr>
          <p:cNvPr id="278532" name="Date Placeholder 278531"/>
          <p:cNvSpPr>
            <a:spLocks noGrp="1"/>
          </p:cNvSpPr>
          <p:nvPr>
            <p:ph type="dt" sz="half" idx="2"/>
          </p:nvPr>
        </p:nvSpPr>
        <p:spPr>
          <a:xfrm>
            <a:off x="684213" y="6172200"/>
            <a:ext cx="7704137" cy="457200"/>
          </a:xfrm>
          <a:prstGeom prst="rect">
            <a:avLst/>
          </a:prstGeom>
          <a:noFill/>
          <a:ln w="9525">
            <a:noFill/>
          </a:ln>
        </p:spPr>
        <p:txBody>
          <a:bodyPr anchor="b"/>
          <a:lstStyle>
            <a:lvl1pPr algn="ctr">
              <a:defRPr sz="1400">
                <a:latin typeface="Arial" panose="020B0604020202020204" pitchFamily="34" charset="0"/>
                <a:ea typeface="SimSun" panose="02010600030101010101" pitchFamily="2" charset="-122"/>
              </a:defRPr>
            </a:lvl1pPr>
          </a:lstStyle>
          <a:p>
            <a:pPr lvl="0" eaLnBrk="0" hangingPunct="0">
              <a:buNone/>
            </a:pPr>
            <a:r>
              <a:rPr lang="en-US" altLang="zh-CN">
                <a:sym typeface="Symbol" panose="05050102010706020507" pitchFamily="18" charset="2"/>
              </a:rPr>
              <a:t>Copyright  Li </a:t>
            </a:r>
            <a:r>
              <a:rPr lang="en-US" altLang="zh-CN" sz="1400" dirty="0" err="1">
                <a:latin typeface="Arial" panose="020B0604020202020204" pitchFamily="34" charset="0"/>
                <a:ea typeface="SimSun" panose="02010600030101010101" pitchFamily="2" charset="-122"/>
                <a:sym typeface="Symbol" panose="05050102010706020507" pitchFamily="18" charset="2"/>
              </a:rPr>
              <a:t>Zimao</a:t>
            </a:r>
            <a:r>
              <a:rPr lang="en-US" altLang="zh-CN" sz="1400">
                <a:latin typeface="Arial" panose="020B0604020202020204" pitchFamily="34" charset="0"/>
                <a:ea typeface="SimSun" panose="02010600030101010101" pitchFamily="2" charset="-122"/>
                <a:sym typeface="Symbol" panose="05050102010706020507" pitchFamily="18" charset="2"/>
              </a:rPr>
              <a:t>  @ 2007-2008-1 SCUEC</a:t>
            </a:r>
          </a:p>
        </p:txBody>
      </p:sp>
      <p:sp>
        <p:nvSpPr>
          <p:cNvPr id="278533" name="Rectangles 278532" descr="blue055"/>
          <p:cNvSpPr/>
          <p:nvPr/>
        </p:nvSpPr>
        <p:spPr>
          <a:xfrm>
            <a:off x="685800" y="6248400"/>
            <a:ext cx="7696200" cy="76200"/>
          </a:xfrm>
          <a:prstGeom prst="rect">
            <a:avLst/>
          </a:prstGeom>
          <a:blipFill rotWithShape="0">
            <a:blip r:embed="rId15"/>
            <a:stretch>
              <a:fillRect/>
            </a:stretch>
          </a:blipFill>
          <a:ln w="9525">
            <a:noFill/>
          </a:ln>
        </p:spPr>
        <p:txBody>
          <a:bodyPr wrap="none" anchor="ctr"/>
          <a:lstStyle/>
          <a:p>
            <a:pPr lvl="0" algn="ctr">
              <a:buNone/>
            </a:pPr>
            <a:endParaRPr lang="zh-CN" altLang="en-US" dirty="0">
              <a:ea typeface="SimSun"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marL="0" lvl="0" indent="0" algn="ctr" defTabSz="914400" rtl="0" eaLnBrk="1" fontAlgn="base" latinLnBrk="0" hangingPunct="1">
        <a:lnSpc>
          <a:spcPct val="85000"/>
        </a:lnSpc>
        <a:spcBef>
          <a:spcPct val="0"/>
        </a:spcBef>
        <a:spcAft>
          <a:spcPct val="0"/>
        </a:spcAft>
        <a:buNone/>
        <a:defRPr sz="4400" b="1"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rgbClr val="000099"/>
        </a:buClr>
        <a:buFont typeface="Wingdings" panose="05000000000000000000" pitchFamily="2" charset="2"/>
        <a:buBlip>
          <a:blip r:embed="rId16"/>
        </a:buBlip>
        <a:defRPr sz="2800" b="0" i="0" u="none" kern="1200" baseline="0">
          <a:solidFill>
            <a:srgbClr val="0000CC"/>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0033CC"/>
        </a:buClr>
        <a:buFont typeface="Wingdings" panose="05000000000000000000" pitchFamily="2" charset="2"/>
        <a:buChar char="§"/>
        <a:defRPr sz="2400" b="0" i="0" u="none" kern="1200" baseline="0">
          <a:solidFill>
            <a:srgbClr val="000000"/>
          </a:solidFill>
          <a:latin typeface="+mn-lt"/>
          <a:ea typeface="+mn-ea"/>
          <a:cs typeface="+mn-cs"/>
        </a:defRPr>
      </a:lvl2pPr>
      <a:lvl3pPr marL="1085850" lvl="2" indent="-228600" algn="l" defTabSz="914400" rtl="0" eaLnBrk="1" fontAlgn="base" latinLnBrk="0" hangingPunct="1">
        <a:lnSpc>
          <a:spcPct val="100000"/>
        </a:lnSpc>
        <a:spcBef>
          <a:spcPct val="20000"/>
        </a:spcBef>
        <a:spcAft>
          <a:spcPct val="0"/>
        </a:spcAft>
        <a:buClr>
          <a:srgbClr val="000099"/>
        </a:buClr>
        <a:buFontTx/>
        <a:buChar char="–"/>
        <a:defRPr sz="2000" b="0" i="0" u="none" kern="1200" baseline="0">
          <a:solidFill>
            <a:srgbClr val="000099"/>
          </a:solidFill>
          <a:latin typeface="+mn-lt"/>
          <a:ea typeface="+mn-ea"/>
          <a:cs typeface="+mn-cs"/>
        </a:defRPr>
      </a:lvl3pPr>
      <a:lvl4pPr marL="1428750" lvl="3" indent="-228600" algn="l" defTabSz="914400" rtl="0" eaLnBrk="1" fontAlgn="base" latinLnBrk="0" hangingPunct="1">
        <a:lnSpc>
          <a:spcPct val="100000"/>
        </a:lnSpc>
        <a:spcBef>
          <a:spcPct val="20000"/>
        </a:spcBef>
        <a:spcAft>
          <a:spcPct val="0"/>
        </a:spcAft>
        <a:buClr>
          <a:srgbClr val="000099"/>
        </a:buClr>
        <a:buFontTx/>
        <a:buChar char="•"/>
        <a:defRPr sz="2000" b="0" i="0" u="none" kern="1200" baseline="0">
          <a:solidFill>
            <a:srgbClr val="000099"/>
          </a:solidFill>
          <a:latin typeface="+mn-lt"/>
          <a:ea typeface="+mn-ea"/>
          <a:cs typeface="+mn-cs"/>
        </a:defRPr>
      </a:lvl4pPr>
      <a:lvl5pPr marL="1771650" lvl="4" indent="-228600" algn="l" defTabSz="914400" rtl="0" eaLnBrk="1" fontAlgn="base" latinLnBrk="0" hangingPunct="1">
        <a:lnSpc>
          <a:spcPct val="100000"/>
        </a:lnSpc>
        <a:spcBef>
          <a:spcPct val="20000"/>
        </a:spcBef>
        <a:spcAft>
          <a:spcPct val="0"/>
        </a:spcAft>
        <a:buClr>
          <a:srgbClr val="000099"/>
        </a:buClr>
        <a:buFont typeface="Wingdings" panose="05000000000000000000" pitchFamily="2" charset="2"/>
        <a:buBlip>
          <a:blip r:embed="rId16"/>
        </a:buBlip>
        <a:defRPr sz="1800" b="0" i="0" u="none" kern="1200" baseline="0">
          <a:solidFill>
            <a:srgbClr val="000099"/>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rgbClr val="000099"/>
        </a:buClr>
        <a:buFont typeface="Wingdings" panose="05000000000000000000" pitchFamily="2" charset="2"/>
        <a:buBlip>
          <a:blip r:embed="rId16"/>
        </a:buBlip>
        <a:defRPr sz="1800" b="0" i="0" u="none" kern="1200" baseline="0">
          <a:solidFill>
            <a:srgbClr val="000099"/>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rgbClr val="000099"/>
        </a:buClr>
        <a:buFont typeface="Wingdings" panose="05000000000000000000" pitchFamily="2" charset="2"/>
        <a:buBlip>
          <a:blip r:embed="rId16"/>
        </a:buBlip>
        <a:defRPr sz="1800" b="0" i="0" u="none" kern="1200" baseline="0">
          <a:solidFill>
            <a:srgbClr val="000099"/>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rgbClr val="000099"/>
        </a:buClr>
        <a:buFont typeface="Wingdings" panose="05000000000000000000" pitchFamily="2" charset="2"/>
        <a:buBlip>
          <a:blip r:embed="rId16"/>
        </a:buBlip>
        <a:defRPr sz="1800" b="0" i="0" u="none" kern="1200" baseline="0">
          <a:solidFill>
            <a:srgbClr val="000099"/>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rgbClr val="000099"/>
        </a:buClr>
        <a:buFont typeface="Wingdings" panose="05000000000000000000" pitchFamily="2" charset="2"/>
        <a:buBlip>
          <a:blip r:embed="rId16"/>
        </a:buBlip>
        <a:defRPr sz="1800" b="0" i="0" u="none" kern="1200" baseline="0">
          <a:solidFill>
            <a:srgbClr val="000099"/>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itle 1025"/>
          <p:cNvSpPr>
            <a:spLocks noGrp="1"/>
          </p:cNvSpPr>
          <p:nvPr>
            <p:ph type="ctrTitle"/>
          </p:nvPr>
        </p:nvSpPr>
        <p:spPr>
          <a:ln/>
        </p:spPr>
        <p:txBody>
          <a:bodyPr anchor="ctr"/>
          <a:lstStyle/>
          <a:p>
            <a:pPr defTabSz="914400">
              <a:buSzTx/>
            </a:pPr>
            <a:r>
              <a:rPr lang="en-US" altLang="x-none" sz="4000" kern="1200" baseline="0">
                <a:latin typeface="Microsoft Sans Serif" panose="020B0604020202020204" pitchFamily="34" charset="0"/>
                <a:ea typeface="Times New Roman" panose="02020603050405020304" pitchFamily="18" charset="0"/>
              </a:rPr>
              <a:t>Fundamentals of the Analysis of Algorithm Efficiency</a:t>
            </a:r>
            <a:endParaRPr lang="en-CA" altLang="zh-CN" sz="4000" kern="1200" baseline="0">
              <a:latin typeface="Microsoft Sans Serif" panose="020B0604020202020204" pitchFamily="34" charset="0"/>
              <a:ea typeface="SimSun" panose="02010600030101010101" pitchFamily="2" charset="-122"/>
            </a:endParaRPr>
          </a:p>
        </p:txBody>
      </p:sp>
      <p:sp>
        <p:nvSpPr>
          <p:cNvPr id="1030" name="Subtitle 1029"/>
          <p:cNvSpPr>
            <a:spLocks noGrp="1"/>
          </p:cNvSpPr>
          <p:nvPr>
            <p:ph type="subTitle" idx="1"/>
          </p:nvPr>
        </p:nvSpPr>
        <p:spPr>
          <a:xfrm>
            <a:off x="990600" y="3429000"/>
            <a:ext cx="7315200" cy="2590800"/>
          </a:xfrm>
          <a:ln/>
        </p:spPr>
        <p:txBody>
          <a:bodyPr anchor="t"/>
          <a:lstStyle/>
          <a:p>
            <a:pPr algn="l" defTabSz="914400">
              <a:buSzTx/>
              <a:buChar char="w"/>
            </a:pPr>
            <a:r>
              <a:rPr lang="zh-CN" altLang="en-US" kern="1200" baseline="0" dirty="0">
                <a:latin typeface="Microsoft Sans Serif" panose="020B0604020202020204" pitchFamily="34" charset="0"/>
                <a:ea typeface="SimSun" panose="02010600030101010101" pitchFamily="2" charset="-122"/>
              </a:rPr>
              <a:t> </a:t>
            </a:r>
            <a:r>
              <a:rPr lang="en-US" altLang="zh-CN" kern="1200" baseline="0" dirty="0">
                <a:latin typeface="Microsoft Sans Serif" panose="020B0604020202020204" pitchFamily="34" charset="0"/>
                <a:ea typeface="SimSun" panose="02010600030101010101" pitchFamily="2" charset="-122"/>
              </a:rPr>
              <a:t>Algorithm analysis framework</a:t>
            </a:r>
          </a:p>
          <a:p>
            <a:pPr algn="l" defTabSz="914400">
              <a:buSzTx/>
              <a:buChar char="w"/>
            </a:pPr>
            <a:r>
              <a:rPr lang="en-US" altLang="zh-CN" kern="1200" baseline="0" dirty="0">
                <a:latin typeface="Microsoft Sans Serif" panose="020B0604020202020204" pitchFamily="34" charset="0"/>
                <a:ea typeface="SimSun" panose="02010600030101010101" pitchFamily="2" charset="-122"/>
              </a:rPr>
              <a:t> Asymptotic notations</a:t>
            </a:r>
          </a:p>
          <a:p>
            <a:pPr algn="l" defTabSz="914400">
              <a:buSzTx/>
              <a:buChar char="w"/>
            </a:pPr>
            <a:r>
              <a:rPr lang="en-US" altLang="zh-CN" kern="1200" baseline="0" dirty="0">
                <a:latin typeface="Microsoft Sans Serif" panose="020B0604020202020204" pitchFamily="34" charset="0"/>
                <a:ea typeface="SimSun" panose="02010600030101010101" pitchFamily="2" charset="-122"/>
              </a:rPr>
              <a:t> Analysis of non-recursive algorithms</a:t>
            </a:r>
          </a:p>
          <a:p>
            <a:pPr algn="l" defTabSz="914400">
              <a:buSzTx/>
              <a:buChar char="w"/>
            </a:pPr>
            <a:r>
              <a:rPr lang="en-US" altLang="zh-CN" kern="1200" baseline="0" dirty="0">
                <a:latin typeface="Microsoft Sans Serif" panose="020B0604020202020204" pitchFamily="34" charset="0"/>
                <a:ea typeface="SimSun" panose="02010600030101010101" pitchFamily="2" charset="-122"/>
              </a:rPr>
              <a:t> Analysis of recursive algorithms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46081" descr="blue055"/>
          <p:cNvSpPr>
            <a:spLocks noGrp="1"/>
          </p:cNvSpPr>
          <p:nvPr>
            <p:ph type="title"/>
          </p:nvPr>
        </p:nvSpPr>
        <p:spPr>
          <a:xfrm>
            <a:off x="822325" y="242888"/>
            <a:ext cx="7696200" cy="1219200"/>
          </a:xfrm>
          <a:ln/>
        </p:spPr>
        <p:txBody>
          <a:bodyPr anchor="ctr"/>
          <a:lstStyle/>
          <a:p>
            <a:r>
              <a:rPr lang="en-US" altLang="x-none"/>
              <a:t>Orders of Growth</a:t>
            </a:r>
          </a:p>
        </p:txBody>
      </p:sp>
      <p:pic>
        <p:nvPicPr>
          <p:cNvPr id="46083" name="Content Placeholder 46082" descr="table2"/>
          <p:cNvPicPr>
            <a:picLocks noGrp="1" noChangeAspect="1"/>
          </p:cNvPicPr>
          <p:nvPr>
            <p:ph idx="1"/>
          </p:nvPr>
        </p:nvPicPr>
        <p:blipFill>
          <a:blip r:embed="rId3"/>
          <a:srcRect b="23134"/>
          <a:stretch>
            <a:fillRect/>
          </a:stretch>
        </p:blipFill>
        <p:spPr>
          <a:xfrm>
            <a:off x="609600" y="2152650"/>
            <a:ext cx="8382000" cy="2616200"/>
          </a:xfrm>
          <a:ln/>
        </p:spPr>
      </p:pic>
      <p:sp>
        <p:nvSpPr>
          <p:cNvPr id="46084" name="Text Box 46083"/>
          <p:cNvSpPr txBox="1"/>
          <p:nvPr/>
        </p:nvSpPr>
        <p:spPr>
          <a:xfrm>
            <a:off x="746125" y="4937125"/>
            <a:ext cx="8093075" cy="1196975"/>
          </a:xfrm>
          <a:prstGeom prst="rect">
            <a:avLst/>
          </a:prstGeom>
          <a:noFill/>
          <a:ln w="9525" cap="flat" cmpd="sng">
            <a:solidFill>
              <a:schemeClr val="tx2"/>
            </a:solidFill>
            <a:prstDash val="solid"/>
            <a:miter/>
            <a:headEnd type="none" w="med" len="med"/>
            <a:tailEnd type="none" w="med" len="med"/>
          </a:ln>
        </p:spPr>
        <p:txBody>
          <a:bodyPr>
            <a:spAutoFit/>
          </a:bodyPr>
          <a:lstStyle/>
          <a:p>
            <a:pPr algn="l"/>
            <a:r>
              <a:rPr lang="en-US" altLang="x-none">
                <a:solidFill>
                  <a:schemeClr val="folHlink"/>
                </a:solidFill>
                <a:latin typeface="Tahoma" panose="020B0604030504040204" pitchFamily="34" charset="0"/>
                <a:ea typeface="SimSun" panose="02010600030101010101" pitchFamily="2" charset="-122"/>
              </a:rPr>
              <a:t>Orders of growth</a:t>
            </a:r>
            <a:r>
              <a:rPr lang="en-US" altLang="x-none">
                <a:latin typeface="Tahoma" panose="020B0604030504040204" pitchFamily="34" charset="0"/>
                <a:ea typeface="SimSun" panose="02010600030101010101" pitchFamily="2" charset="-122"/>
              </a:rPr>
              <a:t>: </a:t>
            </a:r>
          </a:p>
          <a:p>
            <a:pPr algn="l">
              <a:buChar char="•"/>
            </a:pPr>
            <a:r>
              <a:rPr lang="en-US" altLang="x-none">
                <a:latin typeface="Tahoma" panose="020B0604030504040204" pitchFamily="34" charset="0"/>
                <a:ea typeface="SimSun" panose="02010600030101010101" pitchFamily="2" charset="-122"/>
              </a:rPr>
              <a:t>	consider only the leading term of a formula </a:t>
            </a:r>
          </a:p>
          <a:p>
            <a:pPr algn="l">
              <a:buChar char="•"/>
            </a:pPr>
            <a:r>
              <a:rPr lang="en-US" altLang="x-none">
                <a:latin typeface="Tahoma" panose="020B0604030504040204" pitchFamily="34" charset="0"/>
                <a:ea typeface="SimSun" panose="02010600030101010101" pitchFamily="2" charset="-122"/>
              </a:rPr>
              <a:t>	ignore the constant coefficient.</a:t>
            </a:r>
            <a:endParaRPr lang="en-CA" altLang="zh-CN">
              <a:latin typeface="Tahoma" panose="020B0604030504040204" pitchFamily="34" charset="0"/>
              <a:ea typeface="SimSun" panose="02010600030101010101" pitchFamily="2" charset="-122"/>
            </a:endParaRPr>
          </a:p>
        </p:txBody>
      </p:sp>
      <p:sp>
        <p:nvSpPr>
          <p:cNvPr id="46085" name="Oval 46084"/>
          <p:cNvSpPr/>
          <p:nvPr/>
        </p:nvSpPr>
        <p:spPr>
          <a:xfrm>
            <a:off x="6126163" y="2012950"/>
            <a:ext cx="1905000" cy="762000"/>
          </a:xfrm>
          <a:prstGeom prst="ellipse">
            <a:avLst/>
          </a:prstGeom>
          <a:noFill/>
          <a:ln w="9525" cap="flat" cmpd="sng">
            <a:solidFill>
              <a:schemeClr val="hlink"/>
            </a:solidFill>
            <a:prstDash val="solid"/>
            <a:miter/>
            <a:headEnd type="none" w="med" len="med"/>
            <a:tailEnd type="none" w="med" len="med"/>
          </a:ln>
        </p:spPr>
        <p:txBody>
          <a:bodyPr/>
          <a:lstStyle/>
          <a:p>
            <a:endParaRPr lang="en-US"/>
          </a:p>
        </p:txBody>
      </p:sp>
      <p:sp>
        <p:nvSpPr>
          <p:cNvPr id="46086" name="Text Box 46085"/>
          <p:cNvSpPr txBox="1"/>
          <p:nvPr/>
        </p:nvSpPr>
        <p:spPr>
          <a:xfrm>
            <a:off x="5972175" y="1585913"/>
            <a:ext cx="3125788" cy="366712"/>
          </a:xfrm>
          <a:prstGeom prst="rect">
            <a:avLst/>
          </a:prstGeom>
          <a:noFill/>
          <a:ln w="9525">
            <a:noFill/>
          </a:ln>
        </p:spPr>
        <p:txBody>
          <a:bodyPr wrap="none" anchor="t">
            <a:spAutoFit/>
          </a:bodyPr>
          <a:lstStyle/>
          <a:p>
            <a:pPr algn="l"/>
            <a:r>
              <a:rPr lang="en-US" altLang="x-none" sz="1800">
                <a:solidFill>
                  <a:schemeClr val="hlink"/>
                </a:solidFill>
                <a:latin typeface="Tahoma" panose="020B0604030504040204" pitchFamily="34" charset="0"/>
                <a:ea typeface="SimSun" panose="02010600030101010101" pitchFamily="2" charset="-122"/>
              </a:rPr>
              <a:t>Exponential-growth functions</a:t>
            </a:r>
            <a:endParaRPr lang="en-CA" altLang="zh-CN" sz="1800">
              <a:solidFill>
                <a:schemeClr val="hlink"/>
              </a:solidFill>
              <a:latin typeface="Tahoma" panose="020B0604030504040204" pitchFamily="34" charset="0"/>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8" name="Object 164867"/>
          <p:cNvGraphicFramePr/>
          <p:nvPr/>
        </p:nvGraphicFramePr>
        <p:xfrm>
          <a:off x="0" y="363538"/>
          <a:ext cx="8915400" cy="5886450"/>
        </p:xfrm>
        <a:graphic>
          <a:graphicData uri="http://schemas.openxmlformats.org/presentationml/2006/ole">
            <mc:AlternateContent xmlns:mc="http://schemas.openxmlformats.org/markup-compatibility/2006">
              <mc:Choice xmlns:v="urn:schemas-microsoft-com:vml" Requires="v">
                <p:oleObj spid="_x0000_s3085" r:id="rId3" imgW="5549265" imgH="3666490" progId="Excel.Chart.8">
                  <p:embed/>
                </p:oleObj>
              </mc:Choice>
              <mc:Fallback>
                <p:oleObj r:id="rId3" imgW="5549265" imgH="3666490" progId="Excel.Chart.8">
                  <p:embed/>
                  <p:pic>
                    <p:nvPicPr>
                      <p:cNvPr id="0" name="Picture 3076"/>
                      <p:cNvPicPr/>
                      <p:nvPr/>
                    </p:nvPicPr>
                    <p:blipFill>
                      <a:blip r:embed="rId4"/>
                      <a:stretch>
                        <a:fillRect/>
                      </a:stretch>
                    </p:blipFill>
                    <p:spPr>
                      <a:xfrm>
                        <a:off x="0" y="363538"/>
                        <a:ext cx="8915400" cy="5886450"/>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9937" descr="blue055"/>
          <p:cNvSpPr>
            <a:spLocks noGrp="1"/>
          </p:cNvSpPr>
          <p:nvPr>
            <p:ph type="title"/>
          </p:nvPr>
        </p:nvSpPr>
        <p:spPr>
          <a:ln/>
        </p:spPr>
        <p:txBody>
          <a:bodyPr anchor="ctr"/>
          <a:lstStyle/>
          <a:p>
            <a:r>
              <a:rPr lang="en-US" altLang="x-none" sz="3600"/>
              <a:t>Worst-Case, Best-Case, and Average-Case Efficiency</a:t>
            </a:r>
          </a:p>
        </p:txBody>
      </p:sp>
      <p:sp>
        <p:nvSpPr>
          <p:cNvPr id="39939" name="Text Placeholder 39938"/>
          <p:cNvSpPr>
            <a:spLocks noGrp="1"/>
          </p:cNvSpPr>
          <p:nvPr>
            <p:ph type="body" idx="1"/>
          </p:nvPr>
        </p:nvSpPr>
        <p:spPr>
          <a:xfrm>
            <a:off x="533400" y="1905000"/>
            <a:ext cx="8153400" cy="4114800"/>
          </a:xfrm>
          <a:ln/>
        </p:spPr>
        <p:txBody>
          <a:bodyPr/>
          <a:lstStyle/>
          <a:p>
            <a:r>
              <a:rPr lang="en-US" altLang="x-none" sz="2400"/>
              <a:t>Algorithm efficiency depends on the input size n</a:t>
            </a:r>
          </a:p>
          <a:p>
            <a:r>
              <a:rPr lang="en-US" altLang="x-none" sz="2400"/>
              <a:t>For some algorithms efficiency depends on type of input.</a:t>
            </a:r>
          </a:p>
          <a:p>
            <a:pPr lvl="1"/>
            <a:r>
              <a:rPr lang="en-US" altLang="x-none" sz="2000"/>
              <a:t>Example: Sequential Search</a:t>
            </a:r>
          </a:p>
          <a:p>
            <a:pPr lvl="2"/>
            <a:r>
              <a:rPr lang="en-US" altLang="x-none" sz="1800" i="1"/>
              <a:t>Problem:</a:t>
            </a:r>
            <a:r>
              <a:rPr lang="en-US" altLang="x-none" sz="1800"/>
              <a:t> Given a list of </a:t>
            </a:r>
            <a:r>
              <a:rPr lang="en-US" altLang="x-none" sz="1800" i="1"/>
              <a:t>n</a:t>
            </a:r>
            <a:r>
              <a:rPr lang="en-US" altLang="x-none" sz="1800"/>
              <a:t> elements and a search key </a:t>
            </a:r>
            <a:r>
              <a:rPr lang="en-US" altLang="x-none" sz="1800" i="1"/>
              <a:t>K</a:t>
            </a:r>
            <a:r>
              <a:rPr lang="en-US" altLang="x-none" sz="1800"/>
              <a:t>, find an element equal to </a:t>
            </a:r>
            <a:r>
              <a:rPr lang="en-US" altLang="x-none" sz="1800" i="1"/>
              <a:t>K</a:t>
            </a:r>
            <a:r>
              <a:rPr lang="en-US" altLang="x-none" sz="1800"/>
              <a:t>, if any.</a:t>
            </a:r>
          </a:p>
          <a:p>
            <a:pPr lvl="2"/>
            <a:r>
              <a:rPr lang="en-US" altLang="x-none" sz="1800" i="1"/>
              <a:t>Algorithm:</a:t>
            </a:r>
            <a:r>
              <a:rPr lang="en-US" altLang="x-none" sz="1800"/>
              <a:t> Scan the list and compare its successive elements with </a:t>
            </a:r>
            <a:r>
              <a:rPr lang="en-US" altLang="x-none" sz="1800" i="1"/>
              <a:t>K</a:t>
            </a:r>
            <a:r>
              <a:rPr lang="en-US" altLang="x-none" sz="1800"/>
              <a:t> until either a matching element is found (</a:t>
            </a:r>
            <a:r>
              <a:rPr lang="en-US" altLang="x-none" sz="1800" i="1"/>
              <a:t>successful search</a:t>
            </a:r>
            <a:r>
              <a:rPr lang="en-US" altLang="x-none" sz="1800"/>
              <a:t>) o</a:t>
            </a:r>
            <a:r>
              <a:rPr lang="en-US" altLang="zh-CN" sz="1800">
                <a:ea typeface="SimSun" panose="02010600030101010101" pitchFamily="2" charset="-122"/>
              </a:rPr>
              <a:t>r</a:t>
            </a:r>
            <a:r>
              <a:rPr lang="en-US" altLang="x-none" sz="1800"/>
              <a:t> the list is exhausted (</a:t>
            </a:r>
            <a:r>
              <a:rPr lang="en-US" altLang="x-none" sz="1800" i="1"/>
              <a:t>unsuccessful search</a:t>
            </a:r>
            <a:r>
              <a:rPr lang="en-US" altLang="x-none" sz="1800"/>
              <a:t>)</a:t>
            </a:r>
          </a:p>
        </p:txBody>
      </p:sp>
      <p:sp>
        <p:nvSpPr>
          <p:cNvPr id="39940" name="Rectangles 39939"/>
          <p:cNvSpPr/>
          <p:nvPr/>
        </p:nvSpPr>
        <p:spPr>
          <a:xfrm>
            <a:off x="1143000" y="4876800"/>
            <a:ext cx="7138988" cy="1016000"/>
          </a:xfrm>
          <a:prstGeom prst="rect">
            <a:avLst/>
          </a:prstGeom>
          <a:noFill/>
          <a:ln w="9525" cap="flat" cmpd="sng">
            <a:solidFill>
              <a:schemeClr val="accent2"/>
            </a:solidFill>
            <a:prstDash val="solid"/>
            <a:miter/>
            <a:headEnd type="none" w="med" len="med"/>
            <a:tailEnd type="none" w="med" len="med"/>
          </a:ln>
        </p:spPr>
        <p:txBody>
          <a:bodyPr wrap="none" anchor="t">
            <a:spAutoFit/>
          </a:bodyPr>
          <a:lstStyle/>
          <a:p>
            <a:pPr algn="l"/>
            <a:r>
              <a:rPr lang="en-US" altLang="x-none" sz="2000">
                <a:latin typeface="Tahoma" panose="020B0604030504040204" pitchFamily="34" charset="0"/>
                <a:ea typeface="SimSun" panose="02010600030101010101" pitchFamily="2" charset="-122"/>
              </a:rPr>
              <a:t>Given a sequential search problem of an input size of n, </a:t>
            </a:r>
          </a:p>
          <a:p>
            <a:pPr algn="l"/>
            <a:r>
              <a:rPr lang="en-US" altLang="x-none" sz="2000">
                <a:latin typeface="Tahoma" panose="020B0604030504040204" pitchFamily="34" charset="0"/>
                <a:ea typeface="SimSun" panose="02010600030101010101" pitchFamily="2" charset="-122"/>
              </a:rPr>
              <a:t>what kind of input would make the running time the longest? </a:t>
            </a:r>
          </a:p>
          <a:p>
            <a:pPr algn="l"/>
            <a:r>
              <a:rPr lang="en-US" altLang="x-none" sz="2000">
                <a:latin typeface="Tahoma" panose="020B0604030504040204" pitchFamily="34" charset="0"/>
                <a:ea typeface="SimSun" panose="02010600030101010101" pitchFamily="2" charset="-122"/>
              </a:rPr>
              <a:t>How many key comparisons?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63489" descr="blue055"/>
          <p:cNvSpPr>
            <a:spLocks noGrp="1"/>
          </p:cNvSpPr>
          <p:nvPr>
            <p:ph type="title"/>
          </p:nvPr>
        </p:nvSpPr>
        <p:spPr>
          <a:ln/>
        </p:spPr>
        <p:txBody>
          <a:bodyPr anchor="ctr"/>
          <a:lstStyle/>
          <a:p>
            <a:r>
              <a:rPr lang="en-US" altLang="x-none"/>
              <a:t>Sequential Search Algorithm</a:t>
            </a:r>
          </a:p>
        </p:txBody>
      </p:sp>
      <p:sp>
        <p:nvSpPr>
          <p:cNvPr id="63491" name="Text Placeholder 63490"/>
          <p:cNvSpPr>
            <a:spLocks noGrp="1"/>
          </p:cNvSpPr>
          <p:nvPr>
            <p:ph type="body" idx="1"/>
          </p:nvPr>
        </p:nvSpPr>
        <p:spPr>
          <a:xfrm>
            <a:off x="685800" y="2017713"/>
            <a:ext cx="8269288" cy="4114800"/>
          </a:xfrm>
          <a:ln/>
        </p:spPr>
        <p:txBody>
          <a:bodyPr/>
          <a:lstStyle/>
          <a:p>
            <a:pPr>
              <a:lnSpc>
                <a:spcPct val="90000"/>
              </a:lnSpc>
            </a:pPr>
            <a:r>
              <a:rPr lang="en-US" altLang="x-none" sz="1800"/>
              <a:t>ALGORITHM SequentialSearch(A[0..n-1], K)</a:t>
            </a:r>
          </a:p>
          <a:p>
            <a:pPr>
              <a:lnSpc>
                <a:spcPct val="90000"/>
              </a:lnSpc>
              <a:buNone/>
            </a:pPr>
            <a:r>
              <a:rPr lang="en-US" altLang="x-none" sz="1800"/>
              <a:t>	</a:t>
            </a:r>
            <a:r>
              <a:rPr lang="en-US" altLang="x-none" sz="1800">
                <a:solidFill>
                  <a:srgbClr val="009900"/>
                </a:solidFill>
              </a:rPr>
              <a:t>//Searches for a given value in a given array by sequential search</a:t>
            </a:r>
          </a:p>
          <a:p>
            <a:pPr>
              <a:lnSpc>
                <a:spcPct val="90000"/>
              </a:lnSpc>
              <a:buNone/>
            </a:pPr>
            <a:r>
              <a:rPr lang="en-US" altLang="x-none" sz="1800">
                <a:solidFill>
                  <a:srgbClr val="009900"/>
                </a:solidFill>
              </a:rPr>
              <a:t>	//Input: An array A[0..n-1] and a search key K</a:t>
            </a:r>
          </a:p>
          <a:p>
            <a:pPr>
              <a:lnSpc>
                <a:spcPct val="90000"/>
              </a:lnSpc>
              <a:buNone/>
            </a:pPr>
            <a:r>
              <a:rPr lang="en-US" altLang="x-none" sz="1800">
                <a:solidFill>
                  <a:srgbClr val="009900"/>
                </a:solidFill>
              </a:rPr>
              <a:t>	//Output: Returns the index of the first element of A that matches K or –1 if there are no matching elements</a:t>
            </a:r>
          </a:p>
          <a:p>
            <a:pPr>
              <a:lnSpc>
                <a:spcPct val="90000"/>
              </a:lnSpc>
              <a:buNone/>
            </a:pPr>
            <a:r>
              <a:rPr lang="en-US" altLang="x-none" sz="1800"/>
              <a:t>	i </a:t>
            </a:r>
            <a:r>
              <a:rPr lang="en-US" altLang="x-none" sz="1800">
                <a:sym typeface="Wingdings" panose="05000000000000000000" pitchFamily="2" charset="2"/>
              </a:rPr>
              <a:t>0</a:t>
            </a:r>
          </a:p>
          <a:p>
            <a:pPr>
              <a:lnSpc>
                <a:spcPct val="90000"/>
              </a:lnSpc>
              <a:buNone/>
            </a:pPr>
            <a:r>
              <a:rPr lang="en-US" altLang="x-none" sz="1800">
                <a:sym typeface="Wingdings" panose="05000000000000000000" pitchFamily="2" charset="2"/>
              </a:rPr>
              <a:t>	while i &lt; n and A[i] ‡ K do</a:t>
            </a:r>
          </a:p>
          <a:p>
            <a:pPr>
              <a:lnSpc>
                <a:spcPct val="90000"/>
              </a:lnSpc>
              <a:buNone/>
            </a:pPr>
            <a:r>
              <a:rPr lang="en-US" altLang="x-none" sz="1800">
                <a:sym typeface="Wingdings" panose="05000000000000000000" pitchFamily="2" charset="2"/>
              </a:rPr>
              <a:t>		i  i + 1</a:t>
            </a:r>
          </a:p>
          <a:p>
            <a:pPr>
              <a:lnSpc>
                <a:spcPct val="90000"/>
              </a:lnSpc>
              <a:buNone/>
            </a:pPr>
            <a:r>
              <a:rPr lang="en-US" altLang="x-none" sz="1800"/>
              <a:t>	if i &lt; n 	</a:t>
            </a:r>
            <a:r>
              <a:rPr lang="en-US" altLang="x-none" sz="1800">
                <a:solidFill>
                  <a:srgbClr val="009900"/>
                </a:solidFill>
              </a:rPr>
              <a:t>//A[I] = K</a:t>
            </a:r>
          </a:p>
          <a:p>
            <a:pPr>
              <a:lnSpc>
                <a:spcPct val="90000"/>
              </a:lnSpc>
              <a:buNone/>
            </a:pPr>
            <a:r>
              <a:rPr lang="en-US" altLang="x-none" sz="1800"/>
              <a:t>		return i</a:t>
            </a:r>
          </a:p>
          <a:p>
            <a:pPr>
              <a:lnSpc>
                <a:spcPct val="90000"/>
              </a:lnSpc>
              <a:buNone/>
            </a:pPr>
            <a:r>
              <a:rPr lang="en-US" altLang="x-none" sz="1800"/>
              <a:t>	else	</a:t>
            </a:r>
          </a:p>
          <a:p>
            <a:pPr>
              <a:lnSpc>
                <a:spcPct val="90000"/>
              </a:lnSpc>
              <a:buNone/>
            </a:pPr>
            <a:r>
              <a:rPr lang="en-US" altLang="x-none" sz="1800"/>
              <a:t>		return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7889" descr="blue055"/>
          <p:cNvSpPr>
            <a:spLocks noGrp="1"/>
          </p:cNvSpPr>
          <p:nvPr>
            <p:ph type="title"/>
          </p:nvPr>
        </p:nvSpPr>
        <p:spPr>
          <a:xfrm>
            <a:off x="685800" y="304800"/>
            <a:ext cx="7696200" cy="1447800"/>
          </a:xfrm>
          <a:ln/>
        </p:spPr>
        <p:txBody>
          <a:bodyPr anchor="ctr"/>
          <a:lstStyle/>
          <a:p>
            <a:r>
              <a:rPr lang="en-US" altLang="x-none" sz="3600"/>
              <a:t> </a:t>
            </a:r>
          </a:p>
        </p:txBody>
      </p:sp>
      <p:sp>
        <p:nvSpPr>
          <p:cNvPr id="37891" name="Text Placeholder 37890"/>
          <p:cNvSpPr>
            <a:spLocks noGrp="1"/>
          </p:cNvSpPr>
          <p:nvPr>
            <p:ph type="body" idx="1"/>
          </p:nvPr>
        </p:nvSpPr>
        <p:spPr>
          <a:xfrm>
            <a:off x="228600" y="1828800"/>
            <a:ext cx="8686800" cy="5029200"/>
          </a:xfrm>
          <a:ln/>
        </p:spPr>
        <p:txBody>
          <a:bodyPr/>
          <a:lstStyle/>
          <a:p>
            <a:r>
              <a:rPr lang="en-US" altLang="x-none" sz="2000"/>
              <a:t>Worst case Efficiency</a:t>
            </a:r>
          </a:p>
          <a:p>
            <a:pPr lvl="1"/>
            <a:r>
              <a:rPr lang="en-US" altLang="x-none" sz="1800"/>
              <a:t>Efficiency (# of times the basic operation will be executed) for </a:t>
            </a:r>
            <a:r>
              <a:rPr lang="en-US" altLang="x-none" sz="1800" u="sng"/>
              <a:t>the worst case input of size n.</a:t>
            </a:r>
            <a:endParaRPr lang="en-US" altLang="x-none" sz="1800" i="1" u="sng"/>
          </a:p>
          <a:p>
            <a:pPr lvl="1"/>
            <a:r>
              <a:rPr lang="en-US" altLang="x-none" sz="1800"/>
              <a:t>The algorithm runs the longest among all possible inputs of size n.</a:t>
            </a:r>
          </a:p>
          <a:p>
            <a:r>
              <a:rPr lang="en-US" altLang="x-none" sz="2000"/>
              <a:t>Best case</a:t>
            </a:r>
          </a:p>
          <a:p>
            <a:pPr lvl="1"/>
            <a:r>
              <a:rPr lang="en-US" altLang="x-none" sz="1800"/>
              <a:t>Efficiency (# of times the basic operation will be executed) for </a:t>
            </a:r>
            <a:r>
              <a:rPr lang="en-US" altLang="x-none" sz="1800" u="sng"/>
              <a:t>the best case input of size n</a:t>
            </a:r>
            <a:r>
              <a:rPr lang="en-US" altLang="x-none" sz="1800"/>
              <a:t>.  </a:t>
            </a:r>
          </a:p>
          <a:p>
            <a:pPr lvl="1"/>
            <a:r>
              <a:rPr lang="en-US" altLang="x-none" sz="1800"/>
              <a:t>The algorithm runs the fastest among all possible inputs of size n.</a:t>
            </a:r>
          </a:p>
          <a:p>
            <a:r>
              <a:rPr lang="en-US" altLang="x-none" sz="2000"/>
              <a:t>Average case: </a:t>
            </a:r>
          </a:p>
          <a:p>
            <a:pPr lvl="1"/>
            <a:r>
              <a:rPr lang="en-US" altLang="x-none" sz="1800"/>
              <a:t>Efficiency</a:t>
            </a:r>
            <a:r>
              <a:rPr lang="en-US" altLang="x-none" sz="2000"/>
              <a:t> </a:t>
            </a:r>
            <a:r>
              <a:rPr lang="en-US" altLang="x-none" sz="1800"/>
              <a:t>(#of times the basic operation will be executed) </a:t>
            </a:r>
            <a:r>
              <a:rPr lang="en-US" altLang="x-none" sz="1800" u="sng"/>
              <a:t>for a</a:t>
            </a:r>
            <a:r>
              <a:rPr lang="en-US" altLang="x-none" sz="2000" u="sng"/>
              <a:t> </a:t>
            </a:r>
            <a:r>
              <a:rPr lang="en-US" altLang="x-none" sz="1800" u="sng">
                <a:solidFill>
                  <a:srgbClr val="009900"/>
                </a:solidFill>
              </a:rPr>
              <a:t>typical/random</a:t>
            </a:r>
            <a:r>
              <a:rPr lang="en-US" altLang="x-none" sz="2000" u="sng"/>
              <a:t>  </a:t>
            </a:r>
            <a:r>
              <a:rPr lang="en-US" altLang="x-none" sz="1800" u="sng"/>
              <a:t>input of size n.</a:t>
            </a:r>
          </a:p>
          <a:p>
            <a:pPr lvl="1"/>
            <a:r>
              <a:rPr lang="en-US" altLang="x-none" sz="1800"/>
              <a:t>NOT the average of worst and best case</a:t>
            </a:r>
          </a:p>
          <a:p>
            <a:pPr lvl="1"/>
            <a:r>
              <a:rPr lang="en-US" altLang="x-none" sz="1800"/>
              <a:t>How to find the average case efficiency?</a:t>
            </a:r>
            <a:endParaRPr lang="en-US" altLang="x-none" sz="1800" i="1"/>
          </a:p>
        </p:txBody>
      </p:sp>
      <p:sp>
        <p:nvSpPr>
          <p:cNvPr id="37892" name="Rectangles 37891"/>
          <p:cNvSpPr/>
          <p:nvPr/>
        </p:nvSpPr>
        <p:spPr>
          <a:xfrm>
            <a:off x="1524000" y="457200"/>
            <a:ext cx="6872288" cy="1190625"/>
          </a:xfrm>
          <a:prstGeom prst="rect">
            <a:avLst/>
          </a:prstGeom>
          <a:noFill/>
          <a:ln w="9525">
            <a:noFill/>
          </a:ln>
        </p:spPr>
        <p:txBody>
          <a:bodyPr>
            <a:spAutoFit/>
          </a:bodyPr>
          <a:lstStyle/>
          <a:p>
            <a:pPr algn="l"/>
            <a:r>
              <a:rPr lang="en-US" altLang="x-none" sz="3600">
                <a:solidFill>
                  <a:schemeClr val="bg1"/>
                </a:solidFill>
                <a:latin typeface="Tahoma" panose="020B0604030504040204" pitchFamily="34" charset="0"/>
                <a:ea typeface="SimSun" panose="02010600030101010101" pitchFamily="2" charset="-122"/>
              </a:rPr>
              <a:t>Worst-Case, Best-Case, and Average-Case Efficiency</a:t>
            </a:r>
            <a:endParaRPr lang="en-CA" altLang="zh-CN" sz="3600">
              <a:solidFill>
                <a:schemeClr val="bg1"/>
              </a:solidFill>
              <a:latin typeface="Tahoma" panose="020B0604030504040204" pitchFamily="34" charset="0"/>
              <a:ea typeface="SimSu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65537" descr="blue055"/>
          <p:cNvSpPr>
            <a:spLocks noGrp="1"/>
          </p:cNvSpPr>
          <p:nvPr>
            <p:ph type="title"/>
          </p:nvPr>
        </p:nvSpPr>
        <p:spPr>
          <a:ln/>
        </p:spPr>
        <p:txBody>
          <a:bodyPr anchor="ctr"/>
          <a:lstStyle/>
          <a:p>
            <a:r>
              <a:rPr lang="en-US" altLang="x-none" sz="3600"/>
              <a:t>Summary of the Analysis Framework</a:t>
            </a:r>
            <a:endParaRPr lang="en-CA" altLang="zh-CN" sz="3600">
              <a:ea typeface="SimSun" panose="02010600030101010101" pitchFamily="2" charset="-122"/>
            </a:endParaRPr>
          </a:p>
        </p:txBody>
      </p:sp>
      <p:sp>
        <p:nvSpPr>
          <p:cNvPr id="65539" name="Text Placeholder 65538"/>
          <p:cNvSpPr>
            <a:spLocks noGrp="1"/>
          </p:cNvSpPr>
          <p:nvPr>
            <p:ph type="body" idx="1"/>
          </p:nvPr>
        </p:nvSpPr>
        <p:spPr>
          <a:xfrm>
            <a:off x="609600" y="1828800"/>
            <a:ext cx="8001000" cy="4303713"/>
          </a:xfrm>
          <a:ln/>
        </p:spPr>
        <p:txBody>
          <a:bodyPr/>
          <a:lstStyle/>
          <a:p>
            <a:r>
              <a:rPr lang="en-US" altLang="x-none" sz="2000"/>
              <a:t>Both time and space efficiencies are measured as functions of input size.</a:t>
            </a:r>
          </a:p>
          <a:p>
            <a:r>
              <a:rPr lang="en-US" altLang="x-none" sz="2000"/>
              <a:t>Time efficiency is measured by counting the number of basic operations executed in the algorithm. The space efficiency is measured by the number of extra memory units consumed.</a:t>
            </a:r>
          </a:p>
          <a:p>
            <a:r>
              <a:rPr lang="en-US" altLang="x-none" sz="2000"/>
              <a:t>The framework’s primary interest lies in the order of growth of the algorithm’s running time (space) as its input size goes infinity.</a:t>
            </a:r>
            <a:endParaRPr lang="en-CA" altLang="zh-CN" sz="2000">
              <a:ea typeface="SimSun" panose="02010600030101010101" pitchFamily="2" charset="-122"/>
            </a:endParaRPr>
          </a:p>
          <a:p>
            <a:r>
              <a:rPr lang="en-US" altLang="x-none" sz="2000"/>
              <a:t>The efficiencies of some algorithms may differ significantly for inputs of the same size. For these algorithms, we need to distinguish  between the worst-case, best-case and average case efficiencies.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217089" descr="blue055"/>
          <p:cNvSpPr>
            <a:spLocks noGrp="1"/>
          </p:cNvSpPr>
          <p:nvPr>
            <p:ph type="title"/>
          </p:nvPr>
        </p:nvSpPr>
        <p:spPr>
          <a:ln/>
        </p:spPr>
        <p:txBody>
          <a:bodyPr anchor="ctr"/>
          <a:lstStyle/>
          <a:p>
            <a:r>
              <a:rPr lang="en-US" altLang="x-none"/>
              <a:t>Asymptotic Growth Rate</a:t>
            </a:r>
          </a:p>
        </p:txBody>
      </p:sp>
      <p:sp>
        <p:nvSpPr>
          <p:cNvPr id="217091" name="Text Placeholder 217090"/>
          <p:cNvSpPr>
            <a:spLocks noGrp="1"/>
          </p:cNvSpPr>
          <p:nvPr>
            <p:ph type="body" idx="1"/>
          </p:nvPr>
        </p:nvSpPr>
        <p:spPr>
          <a:xfrm>
            <a:off x="533400" y="1905000"/>
            <a:ext cx="7924800" cy="4038600"/>
          </a:xfrm>
          <a:ln/>
        </p:spPr>
        <p:txBody>
          <a:bodyPr/>
          <a:lstStyle/>
          <a:p>
            <a:r>
              <a:rPr lang="en-US" altLang="x-none" sz="2400"/>
              <a:t>Three notations used to compare orders of growth of an algorithm’s basic operation count</a:t>
            </a:r>
          </a:p>
          <a:p>
            <a:pPr lvl="1"/>
            <a:r>
              <a:rPr lang="en-US" altLang="x-none" sz="2000"/>
              <a:t>O(</a:t>
            </a:r>
            <a:r>
              <a:rPr lang="en-US" altLang="x-none" sz="2000" i="1"/>
              <a:t>g</a:t>
            </a:r>
            <a:r>
              <a:rPr lang="en-US" altLang="x-none" sz="2000"/>
              <a:t>(</a:t>
            </a:r>
            <a:r>
              <a:rPr lang="en-US" altLang="x-none" sz="2000" i="1"/>
              <a:t>n</a:t>
            </a:r>
            <a:r>
              <a:rPr lang="en-US" altLang="x-none" sz="2000"/>
              <a:t>)): class of functions </a:t>
            </a:r>
            <a:r>
              <a:rPr lang="en-US" altLang="x-none" sz="2000" i="1"/>
              <a:t>f</a:t>
            </a:r>
            <a:r>
              <a:rPr lang="en-US" altLang="x-none" sz="2000"/>
              <a:t>(</a:t>
            </a:r>
            <a:r>
              <a:rPr lang="en-US" altLang="x-none" sz="2000" i="1"/>
              <a:t>n</a:t>
            </a:r>
            <a:r>
              <a:rPr lang="en-US" altLang="x-none" sz="2000"/>
              <a:t>) that grow </a:t>
            </a:r>
            <a:r>
              <a:rPr lang="en-US" altLang="x-none" sz="2000" i="1" u="sng">
                <a:hlinkClick r:id="" action="ppaction://noaction"/>
              </a:rPr>
              <a:t>no faster</a:t>
            </a:r>
            <a:r>
              <a:rPr lang="en-US" altLang="x-none" sz="2000">
                <a:hlinkClick r:id="" action="ppaction://noaction"/>
              </a:rPr>
              <a:t> </a:t>
            </a:r>
            <a:r>
              <a:rPr lang="en-US" altLang="x-none" sz="2000"/>
              <a:t>than </a:t>
            </a:r>
            <a:r>
              <a:rPr lang="en-US" altLang="x-none" sz="2000" i="1"/>
              <a:t>g</a:t>
            </a:r>
            <a:r>
              <a:rPr lang="en-US" altLang="x-none" sz="2000"/>
              <a:t>(</a:t>
            </a:r>
            <a:r>
              <a:rPr lang="en-US" altLang="x-none" sz="2000" i="1"/>
              <a:t>n</a:t>
            </a:r>
            <a:r>
              <a:rPr lang="en-US" altLang="x-none" sz="2000"/>
              <a:t>)</a:t>
            </a:r>
          </a:p>
          <a:p>
            <a:pPr lvl="1"/>
            <a:r>
              <a:rPr lang="el-GR" altLang="x-none" sz="2000"/>
              <a:t>Ω</a:t>
            </a:r>
            <a:r>
              <a:rPr lang="en-US" altLang="x-none" sz="2000"/>
              <a:t>(</a:t>
            </a:r>
            <a:r>
              <a:rPr lang="en-US" altLang="x-none" sz="2000" i="1"/>
              <a:t>g</a:t>
            </a:r>
            <a:r>
              <a:rPr lang="en-US" altLang="x-none" sz="2000"/>
              <a:t>(</a:t>
            </a:r>
            <a:r>
              <a:rPr lang="en-US" altLang="x-none" sz="2000" i="1"/>
              <a:t>n</a:t>
            </a:r>
            <a:r>
              <a:rPr lang="en-US" altLang="x-none" sz="2000"/>
              <a:t>)): class of functions </a:t>
            </a:r>
            <a:r>
              <a:rPr lang="en-US" altLang="x-none" sz="2000" i="1"/>
              <a:t>f</a:t>
            </a:r>
            <a:r>
              <a:rPr lang="en-US" altLang="x-none" sz="2000"/>
              <a:t>(</a:t>
            </a:r>
            <a:r>
              <a:rPr lang="en-US" altLang="x-none" sz="2000" i="1"/>
              <a:t>n</a:t>
            </a:r>
            <a:r>
              <a:rPr lang="en-US" altLang="x-none" sz="2000"/>
              <a:t>) that grow </a:t>
            </a:r>
            <a:r>
              <a:rPr lang="en-US" altLang="x-none" sz="2000" i="1" u="sng">
                <a:hlinkClick r:id="" action="ppaction://noaction"/>
              </a:rPr>
              <a:t>at least as fast</a:t>
            </a:r>
            <a:r>
              <a:rPr lang="en-US" altLang="x-none" sz="2000">
                <a:hlinkClick r:id="" action="ppaction://noaction"/>
              </a:rPr>
              <a:t> </a:t>
            </a:r>
            <a:r>
              <a:rPr lang="en-US" altLang="x-none" sz="2000"/>
              <a:t>as  </a:t>
            </a:r>
            <a:r>
              <a:rPr lang="en-US" altLang="x-none" sz="2000" i="1"/>
              <a:t>g</a:t>
            </a:r>
            <a:r>
              <a:rPr lang="en-US" altLang="x-none" sz="2000"/>
              <a:t>(</a:t>
            </a:r>
            <a:r>
              <a:rPr lang="en-US" altLang="x-none" sz="2000" i="1"/>
              <a:t>n</a:t>
            </a:r>
            <a:r>
              <a:rPr lang="en-US" altLang="x-none" sz="2000"/>
              <a:t>)</a:t>
            </a:r>
            <a:r>
              <a:rPr lang="el-GR" altLang="x-none" sz="2000"/>
              <a:t> </a:t>
            </a:r>
            <a:endParaRPr lang="en-US" altLang="x-none" sz="2000"/>
          </a:p>
          <a:p>
            <a:pPr lvl="1"/>
            <a:r>
              <a:rPr lang="el-GR" altLang="x-none" sz="2000" dirty="0"/>
              <a:t>Θ </a:t>
            </a:r>
            <a:r>
              <a:rPr lang="en-US" altLang="x-none" sz="2000"/>
              <a:t>(</a:t>
            </a:r>
            <a:r>
              <a:rPr lang="en-US" altLang="x-none" sz="2000" i="1"/>
              <a:t>g</a:t>
            </a:r>
            <a:r>
              <a:rPr lang="en-US" altLang="x-none" sz="2000"/>
              <a:t>(</a:t>
            </a:r>
            <a:r>
              <a:rPr lang="en-US" altLang="x-none" sz="2000" i="1"/>
              <a:t>n</a:t>
            </a:r>
            <a:r>
              <a:rPr lang="en-US" altLang="x-none" sz="2000"/>
              <a:t>)): class of functions </a:t>
            </a:r>
            <a:r>
              <a:rPr lang="en-US" altLang="x-none" sz="2000" i="1"/>
              <a:t>f</a:t>
            </a:r>
            <a:r>
              <a:rPr lang="en-US" altLang="x-none" sz="2000"/>
              <a:t>(</a:t>
            </a:r>
            <a:r>
              <a:rPr lang="en-US" altLang="x-none" sz="2000" i="1"/>
              <a:t>n</a:t>
            </a:r>
            <a:r>
              <a:rPr lang="en-US" altLang="x-none" sz="2000"/>
              <a:t>) that grow </a:t>
            </a:r>
            <a:r>
              <a:rPr lang="en-US" altLang="x-none" sz="2000" i="1" u="sng">
                <a:hlinkClick r:id="" action="ppaction://noaction"/>
              </a:rPr>
              <a:t>at same rate</a:t>
            </a:r>
            <a:r>
              <a:rPr lang="en-US" altLang="x-none" sz="2000">
                <a:hlinkClick r:id="" action="ppaction://noaction"/>
              </a:rPr>
              <a:t> </a:t>
            </a:r>
            <a:r>
              <a:rPr lang="en-US" altLang="x-none" sz="2000"/>
              <a:t>as </a:t>
            </a:r>
            <a:r>
              <a:rPr lang="en-US" altLang="x-none" sz="2000" i="1"/>
              <a:t>g</a:t>
            </a:r>
            <a:r>
              <a:rPr lang="en-US" altLang="x-none" sz="2000"/>
              <a:t>(</a:t>
            </a:r>
            <a:r>
              <a:rPr lang="en-US" altLang="x-none" sz="2000" i="1"/>
              <a:t>n</a:t>
            </a:r>
            <a:r>
              <a:rPr lang="en-US" altLang="x-none" sz="2000"/>
              <a:t>)</a:t>
            </a:r>
          </a:p>
          <a:p>
            <a:pPr>
              <a:buNone/>
            </a:pPr>
            <a:r>
              <a:rPr lang="en-US" altLang="x-none" sz="240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219137" descr="blue055"/>
          <p:cNvSpPr>
            <a:spLocks noGrp="1"/>
          </p:cNvSpPr>
          <p:nvPr>
            <p:ph type="title"/>
          </p:nvPr>
        </p:nvSpPr>
        <p:spPr>
          <a:xfrm>
            <a:off x="762000" y="228600"/>
            <a:ext cx="7696200" cy="1219200"/>
          </a:xfrm>
          <a:ln/>
        </p:spPr>
        <p:txBody>
          <a:bodyPr anchor="ctr"/>
          <a:lstStyle/>
          <a:p>
            <a:r>
              <a:rPr lang="en-US" altLang="x-none"/>
              <a:t>O-notation</a:t>
            </a:r>
          </a:p>
        </p:txBody>
      </p:sp>
      <p:pic>
        <p:nvPicPr>
          <p:cNvPr id="219139" name="Content Placeholder 219138" descr="figs2_1"/>
          <p:cNvPicPr>
            <a:picLocks noGrp="1" noChangeAspect="1"/>
          </p:cNvPicPr>
          <p:nvPr>
            <p:ph idx="1"/>
          </p:nvPr>
        </p:nvPicPr>
        <p:blipFill>
          <a:blip r:embed="rId3"/>
          <a:stretch>
            <a:fillRect/>
          </a:stretch>
        </p:blipFill>
        <p:spPr>
          <a:xfrm>
            <a:off x="838200" y="1524000"/>
            <a:ext cx="6400800" cy="4732338"/>
          </a:xfr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221185" descr="blue055"/>
          <p:cNvSpPr>
            <a:spLocks noGrp="1"/>
          </p:cNvSpPr>
          <p:nvPr>
            <p:ph type="title"/>
          </p:nvPr>
        </p:nvSpPr>
        <p:spPr>
          <a:ln/>
        </p:spPr>
        <p:txBody>
          <a:bodyPr anchor="ctr"/>
          <a:lstStyle/>
          <a:p>
            <a:r>
              <a:rPr lang="en-US" altLang="x-none"/>
              <a:t>O-notation</a:t>
            </a:r>
            <a:endParaRPr lang="en-CA" altLang="zh-CN">
              <a:ea typeface="SimSun" panose="02010600030101010101" pitchFamily="2" charset="-122"/>
            </a:endParaRPr>
          </a:p>
        </p:txBody>
      </p:sp>
      <p:sp>
        <p:nvSpPr>
          <p:cNvPr id="221187" name="Text Placeholder 221186"/>
          <p:cNvSpPr>
            <a:spLocks noGrp="1"/>
          </p:cNvSpPr>
          <p:nvPr>
            <p:ph type="body" idx="1"/>
          </p:nvPr>
        </p:nvSpPr>
        <p:spPr>
          <a:xfrm>
            <a:off x="685800" y="2017713"/>
            <a:ext cx="8269288" cy="3849687"/>
          </a:xfrm>
          <a:ln/>
        </p:spPr>
        <p:txBody>
          <a:bodyPr/>
          <a:lstStyle/>
          <a:p>
            <a:pPr>
              <a:lnSpc>
                <a:spcPct val="90000"/>
              </a:lnSpc>
            </a:pPr>
            <a:r>
              <a:rPr lang="en-US" altLang="x-none" sz="2000"/>
              <a:t>Formal definition</a:t>
            </a:r>
          </a:p>
          <a:p>
            <a:pPr lvl="1">
              <a:lnSpc>
                <a:spcPct val="90000"/>
              </a:lnSpc>
            </a:pPr>
            <a:r>
              <a:rPr lang="en-US" altLang="x-none" sz="1800"/>
              <a:t>A function </a:t>
            </a:r>
            <a:r>
              <a:rPr lang="en-US" altLang="x-none" sz="1800" i="1"/>
              <a:t>t(n)</a:t>
            </a:r>
            <a:r>
              <a:rPr lang="en-US" altLang="x-none" sz="1800"/>
              <a:t> is said to be in </a:t>
            </a:r>
            <a:r>
              <a:rPr lang="en-US" altLang="x-none" sz="1800" i="1"/>
              <a:t>O(g(n)),</a:t>
            </a:r>
            <a:r>
              <a:rPr lang="en-US" altLang="x-none" sz="1800"/>
              <a:t> denoted </a:t>
            </a:r>
            <a:r>
              <a:rPr lang="en-US" altLang="x-none" sz="1800" i="1"/>
              <a:t>t(n) </a:t>
            </a:r>
            <a:r>
              <a:rPr lang="en-US" altLang="x-none" sz="1800" i="1">
                <a:sym typeface="Symbol" panose="05050102010706020507" pitchFamily="18" charset="2"/>
              </a:rPr>
              <a:t>O(g(n)),</a:t>
            </a:r>
            <a:r>
              <a:rPr lang="en-US" altLang="x-none" sz="1800">
                <a:sym typeface="Symbol" panose="05050102010706020507" pitchFamily="18" charset="2"/>
              </a:rPr>
              <a:t> if </a:t>
            </a:r>
            <a:r>
              <a:rPr lang="en-US" altLang="x-none" sz="1800" i="1">
                <a:sym typeface="Symbol" panose="05050102010706020507" pitchFamily="18" charset="2"/>
              </a:rPr>
              <a:t>t(n)</a:t>
            </a:r>
            <a:r>
              <a:rPr lang="en-US" altLang="x-none" sz="1800">
                <a:sym typeface="Symbol" panose="05050102010706020507" pitchFamily="18" charset="2"/>
              </a:rPr>
              <a:t> is bounded above by some constant multiple of </a:t>
            </a:r>
            <a:r>
              <a:rPr lang="en-US" altLang="x-none" sz="1800" i="1">
                <a:sym typeface="Symbol" panose="05050102010706020507" pitchFamily="18" charset="2"/>
              </a:rPr>
              <a:t>g(n)</a:t>
            </a:r>
            <a:r>
              <a:rPr lang="en-US" altLang="x-none" sz="1800">
                <a:sym typeface="Symbol" panose="05050102010706020507" pitchFamily="18" charset="2"/>
              </a:rPr>
              <a:t> for all large </a:t>
            </a:r>
            <a:r>
              <a:rPr lang="en-US" altLang="x-none" sz="1800" i="1">
                <a:sym typeface="Symbol" panose="05050102010706020507" pitchFamily="18" charset="2"/>
              </a:rPr>
              <a:t>n</a:t>
            </a:r>
            <a:r>
              <a:rPr lang="en-US" altLang="x-none" sz="1800">
                <a:sym typeface="Symbol" panose="05050102010706020507" pitchFamily="18" charset="2"/>
              </a:rPr>
              <a:t>, i.e., </a:t>
            </a:r>
            <a:r>
              <a:rPr lang="en-US" altLang="x-none" sz="1800" u="sng">
                <a:sym typeface="Symbol" panose="05050102010706020507" pitchFamily="18" charset="2"/>
              </a:rPr>
              <a:t>if there exist some positive constant c and some nonnegative integer </a:t>
            </a:r>
            <a:r>
              <a:rPr lang="en-US" altLang="x-none" sz="1800" i="1" u="sng">
                <a:sym typeface="Symbol" panose="05050102010706020507" pitchFamily="18" charset="2"/>
              </a:rPr>
              <a:t>n</a:t>
            </a:r>
            <a:r>
              <a:rPr lang="en-US" altLang="x-none" sz="1800" i="1" u="sng" baseline="-25000">
                <a:sym typeface="Symbol" panose="05050102010706020507" pitchFamily="18" charset="2"/>
              </a:rPr>
              <a:t>0</a:t>
            </a:r>
            <a:r>
              <a:rPr lang="en-US" altLang="x-none" sz="1800" u="sng">
                <a:sym typeface="Symbol" panose="05050102010706020507" pitchFamily="18" charset="2"/>
              </a:rPr>
              <a:t> such that</a:t>
            </a:r>
          </a:p>
          <a:p>
            <a:pPr lvl="1">
              <a:lnSpc>
                <a:spcPct val="90000"/>
              </a:lnSpc>
              <a:buNone/>
            </a:pPr>
            <a:r>
              <a:rPr lang="en-US" altLang="x-none" sz="1800"/>
              <a:t>	</a:t>
            </a:r>
            <a:r>
              <a:rPr lang="en-US" altLang="x-none" sz="1800">
                <a:solidFill>
                  <a:schemeClr val="folHlink"/>
                </a:solidFill>
              </a:rPr>
              <a:t>t(n) </a:t>
            </a:r>
            <a:r>
              <a:rPr lang="en-US" altLang="x-none" sz="1800">
                <a:solidFill>
                  <a:schemeClr val="folHlink"/>
                </a:solidFill>
                <a:sym typeface="Symbol" panose="05050102010706020507" pitchFamily="18" charset="2"/>
              </a:rPr>
              <a:t> cg(n) for all n  n</a:t>
            </a:r>
            <a:r>
              <a:rPr lang="en-US" altLang="x-none" sz="1800" baseline="-25000">
                <a:solidFill>
                  <a:schemeClr val="folHlink"/>
                </a:solidFill>
                <a:sym typeface="Symbol" panose="05050102010706020507" pitchFamily="18" charset="2"/>
              </a:rPr>
              <a:t>0</a:t>
            </a:r>
          </a:p>
          <a:p>
            <a:pPr lvl="1">
              <a:lnSpc>
                <a:spcPct val="90000"/>
              </a:lnSpc>
              <a:buNone/>
            </a:pPr>
            <a:endParaRPr lang="en-US" altLang="x-none" sz="1800" baseline="-25000">
              <a:solidFill>
                <a:schemeClr val="folHlink"/>
              </a:solidFill>
              <a:sym typeface="Symbol" panose="05050102010706020507" pitchFamily="18" charset="2"/>
            </a:endParaRPr>
          </a:p>
          <a:p>
            <a:pPr>
              <a:lnSpc>
                <a:spcPct val="90000"/>
              </a:lnSpc>
            </a:pPr>
            <a:r>
              <a:rPr lang="en-US" altLang="x-none" sz="2000"/>
              <a:t>Exercises: </a:t>
            </a:r>
            <a:r>
              <a:rPr lang="en-US" altLang="x-none" sz="1600"/>
              <a:t>prove the following using the above definition</a:t>
            </a:r>
            <a:endParaRPr lang="en-US" altLang="x-none" sz="2000"/>
          </a:p>
          <a:p>
            <a:pPr lvl="1">
              <a:lnSpc>
                <a:spcPct val="90000"/>
              </a:lnSpc>
            </a:pPr>
            <a:r>
              <a:rPr lang="en-US" altLang="x-none" sz="1800"/>
              <a:t>10</a:t>
            </a:r>
            <a:r>
              <a:rPr lang="en-US" altLang="x-none" sz="1800" i="1"/>
              <a:t>n</a:t>
            </a:r>
            <a:r>
              <a:rPr lang="en-US" altLang="x-none" sz="1800" baseline="30000"/>
              <a:t>2</a:t>
            </a:r>
            <a:r>
              <a:rPr lang="en-US" altLang="x-none" sz="1800"/>
              <a:t> </a:t>
            </a:r>
            <a:r>
              <a:rPr lang="en-US" altLang="x-none" sz="1800" i="1">
                <a:sym typeface="Symbol" panose="05050102010706020507" pitchFamily="18" charset="2"/>
              </a:rPr>
              <a:t></a:t>
            </a:r>
            <a:r>
              <a:rPr lang="en-US" altLang="x-none" sz="1800"/>
              <a:t> O(</a:t>
            </a:r>
            <a:r>
              <a:rPr lang="en-US" altLang="x-none" sz="1800" i="1"/>
              <a:t>n</a:t>
            </a:r>
            <a:r>
              <a:rPr lang="en-US" altLang="x-none" sz="1800" baseline="30000"/>
              <a:t>2</a:t>
            </a:r>
            <a:r>
              <a:rPr lang="en-US" altLang="x-none" sz="1800"/>
              <a:t>)</a:t>
            </a:r>
          </a:p>
          <a:p>
            <a:pPr lvl="1">
              <a:lnSpc>
                <a:spcPct val="90000"/>
              </a:lnSpc>
            </a:pPr>
            <a:r>
              <a:rPr lang="en-US" altLang="x-none" sz="1800"/>
              <a:t>10</a:t>
            </a:r>
            <a:r>
              <a:rPr lang="en-US" altLang="x-none" sz="1800" i="1"/>
              <a:t>n</a:t>
            </a:r>
            <a:r>
              <a:rPr lang="en-US" altLang="x-none" sz="1800" baseline="30000"/>
              <a:t>2</a:t>
            </a:r>
            <a:r>
              <a:rPr lang="en-US" altLang="x-none" sz="1800"/>
              <a:t> </a:t>
            </a:r>
            <a:r>
              <a:rPr lang="en-US" altLang="x-none" sz="1800" i="1"/>
              <a:t>+ 2n</a:t>
            </a:r>
            <a:r>
              <a:rPr lang="en-US" altLang="x-none" sz="1800"/>
              <a:t> </a:t>
            </a:r>
            <a:r>
              <a:rPr lang="en-US" altLang="x-none" sz="1800" i="1">
                <a:sym typeface="Symbol" panose="05050102010706020507" pitchFamily="18" charset="2"/>
              </a:rPr>
              <a:t></a:t>
            </a:r>
            <a:r>
              <a:rPr lang="en-US" altLang="x-none" sz="1800"/>
              <a:t> O(</a:t>
            </a:r>
            <a:r>
              <a:rPr lang="en-US" altLang="x-none" sz="1800" i="1"/>
              <a:t>n</a:t>
            </a:r>
            <a:r>
              <a:rPr lang="en-US" altLang="x-none" sz="1800" baseline="30000"/>
              <a:t>2</a:t>
            </a:r>
            <a:r>
              <a:rPr lang="en-US" altLang="x-none" sz="1800"/>
              <a:t>)</a:t>
            </a:r>
          </a:p>
          <a:p>
            <a:pPr lvl="1">
              <a:lnSpc>
                <a:spcPct val="90000"/>
              </a:lnSpc>
            </a:pPr>
            <a:r>
              <a:rPr lang="en-US" altLang="x-none" sz="1800"/>
              <a:t>100</a:t>
            </a:r>
            <a:r>
              <a:rPr lang="en-US" altLang="x-none" sz="1800" i="1"/>
              <a:t>n + 5</a:t>
            </a:r>
            <a:r>
              <a:rPr lang="en-US" altLang="x-none" sz="1800"/>
              <a:t> </a:t>
            </a:r>
            <a:r>
              <a:rPr lang="en-US" altLang="x-none" sz="1800" i="1">
                <a:sym typeface="Symbol" panose="05050102010706020507" pitchFamily="18" charset="2"/>
              </a:rPr>
              <a:t></a:t>
            </a:r>
            <a:r>
              <a:rPr lang="en-US" altLang="x-none" sz="1800"/>
              <a:t> O(</a:t>
            </a:r>
            <a:r>
              <a:rPr lang="en-US" altLang="x-none" sz="1800" i="1"/>
              <a:t>n</a:t>
            </a:r>
            <a:r>
              <a:rPr lang="en-US" altLang="x-none" sz="1800" baseline="30000"/>
              <a:t>2</a:t>
            </a:r>
            <a:r>
              <a:rPr lang="en-US" altLang="x-none" sz="1800"/>
              <a:t>) </a:t>
            </a:r>
          </a:p>
          <a:p>
            <a:pPr lvl="1">
              <a:lnSpc>
                <a:spcPct val="90000"/>
              </a:lnSpc>
            </a:pPr>
            <a:r>
              <a:rPr lang="en-US" altLang="x-none" sz="1800"/>
              <a:t>5</a:t>
            </a:r>
            <a:r>
              <a:rPr lang="en-US" altLang="x-none" sz="1800" i="1"/>
              <a:t>n</a:t>
            </a:r>
            <a:r>
              <a:rPr lang="en-US" altLang="x-none" sz="1800"/>
              <a:t>+20 </a:t>
            </a:r>
            <a:r>
              <a:rPr lang="en-US" altLang="x-none" sz="1800" i="1">
                <a:sym typeface="Symbol" panose="05050102010706020507" pitchFamily="18" charset="2"/>
              </a:rPr>
              <a:t></a:t>
            </a:r>
            <a:r>
              <a:rPr lang="en-US" altLang="x-none" sz="1800"/>
              <a:t> O(</a:t>
            </a:r>
            <a:r>
              <a:rPr lang="en-US" altLang="x-none" sz="1800" i="1"/>
              <a:t>n</a:t>
            </a:r>
            <a:r>
              <a:rPr lang="en-US" altLang="x-none" sz="1800"/>
              <a:t>)</a:t>
            </a:r>
          </a:p>
          <a:p>
            <a:pPr lvl="1">
              <a:lnSpc>
                <a:spcPct val="90000"/>
              </a:lnSpc>
              <a:buNone/>
            </a:pPr>
            <a:endParaRPr lang="en-US" altLang="x-none" sz="1800" baseline="-25000">
              <a:solidFill>
                <a:schemeClr val="folHlink"/>
              </a:solidFill>
              <a:sym typeface="Symbol" panose="05050102010706020507" pitchFamily="18" charset="2"/>
            </a:endParaRPr>
          </a:p>
          <a:p>
            <a:pPr lvl="1">
              <a:lnSpc>
                <a:spcPct val="90000"/>
              </a:lnSpc>
              <a:buNone/>
            </a:pPr>
            <a:endParaRPr lang="zh-CN" altLang="en-CA" sz="1800" baseline="-25000">
              <a:solidFill>
                <a:schemeClr val="folHlink"/>
              </a:solidFill>
              <a:ea typeface="SimSun" panose="02010600030101010101" pitchFamily="2" charset="-122"/>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223233" descr="blue055"/>
          <p:cNvSpPr>
            <a:spLocks noGrp="1"/>
          </p:cNvSpPr>
          <p:nvPr>
            <p:ph type="title"/>
          </p:nvPr>
        </p:nvSpPr>
        <p:spPr>
          <a:xfrm>
            <a:off x="762000" y="152400"/>
            <a:ext cx="7696200" cy="1219200"/>
          </a:xfrm>
          <a:ln/>
        </p:spPr>
        <p:txBody>
          <a:bodyPr anchor="ctr"/>
          <a:lstStyle/>
          <a:p>
            <a:r>
              <a:rPr lang="en-US" altLang="x-none">
                <a:sym typeface="Symbol" panose="05050102010706020507" pitchFamily="18" charset="2"/>
              </a:rPr>
              <a:t>-notation</a:t>
            </a:r>
            <a:endParaRPr lang="en-US" altLang="x-none"/>
          </a:p>
        </p:txBody>
      </p:sp>
      <p:pic>
        <p:nvPicPr>
          <p:cNvPr id="223235" name="Content Placeholder 223234" descr="figs2_2"/>
          <p:cNvPicPr>
            <a:picLocks noGrp="1" noChangeAspect="1"/>
          </p:cNvPicPr>
          <p:nvPr>
            <p:ph idx="1"/>
          </p:nvPr>
        </p:nvPicPr>
        <p:blipFill>
          <a:blip r:embed="rId3"/>
          <a:stretch>
            <a:fillRect/>
          </a:stretch>
        </p:blipFill>
        <p:spPr>
          <a:xfrm>
            <a:off x="990600" y="1447800"/>
            <a:ext cx="6019800" cy="4611688"/>
          </a:xfr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tle 319489" descr="blue055"/>
          <p:cNvSpPr>
            <a:spLocks noGrp="1"/>
          </p:cNvSpPr>
          <p:nvPr>
            <p:ph type="title"/>
          </p:nvPr>
        </p:nvSpPr>
        <p:spPr>
          <a:ln/>
        </p:spPr>
        <p:txBody>
          <a:bodyPr anchor="ctr"/>
          <a:lstStyle/>
          <a:p>
            <a:r>
              <a:rPr lang="en-US" altLang="zh-CN">
                <a:ea typeface="SimSun" panose="02010600030101010101" pitchFamily="2" charset="-122"/>
              </a:rPr>
              <a:t>Expected Outcomes</a:t>
            </a:r>
          </a:p>
        </p:txBody>
      </p:sp>
      <p:sp>
        <p:nvSpPr>
          <p:cNvPr id="319491" name="Text Placeholder 319490"/>
          <p:cNvSpPr>
            <a:spLocks noGrp="1"/>
          </p:cNvSpPr>
          <p:nvPr>
            <p:ph type="body" idx="1"/>
          </p:nvPr>
        </p:nvSpPr>
        <p:spPr>
          <a:ln/>
        </p:spPr>
        <p:txBody>
          <a:bodyPr/>
          <a:lstStyle/>
          <a:p>
            <a:r>
              <a:rPr lang="en-US" altLang="zh-CN" sz="2400">
                <a:ea typeface="SimSun" panose="02010600030101010101" pitchFamily="2" charset="-122"/>
              </a:rPr>
              <a:t>The students should be able to</a:t>
            </a:r>
          </a:p>
          <a:p>
            <a:pPr lvl="1"/>
            <a:r>
              <a:rPr lang="en-US" altLang="zh-CN" sz="2000">
                <a:ea typeface="SimSun" panose="02010600030101010101" pitchFamily="2" charset="-122"/>
              </a:rPr>
              <a:t>List the key steps in an algorithm’s analysis framework</a:t>
            </a:r>
          </a:p>
          <a:p>
            <a:pPr lvl="1"/>
            <a:r>
              <a:rPr lang="en-US" altLang="zh-CN" sz="2000">
                <a:ea typeface="SimSun" panose="02010600030101010101" pitchFamily="2" charset="-122"/>
              </a:rPr>
              <a:t>Define the three asymptotic notations and explain their relations</a:t>
            </a:r>
          </a:p>
          <a:p>
            <a:pPr lvl="1"/>
            <a:r>
              <a:rPr lang="en-US" altLang="zh-CN" sz="2000">
                <a:ea typeface="SimSun" panose="02010600030101010101" pitchFamily="2" charset="-122"/>
              </a:rPr>
              <a:t>Compare the asymptotic growth rate of two given functions by using the definition of asymptotic notation or Limits</a:t>
            </a:r>
          </a:p>
          <a:p>
            <a:pPr lvl="1"/>
            <a:r>
              <a:rPr lang="en-US" altLang="zh-CN" sz="2000">
                <a:ea typeface="SimSun" panose="02010600030101010101" pitchFamily="2" charset="-122"/>
              </a:rPr>
              <a:t>Describe the key steps in analysis of a non-recursive algorithm and a recursive algorithm</a:t>
            </a:r>
          </a:p>
          <a:p>
            <a:pPr lvl="1"/>
            <a:r>
              <a:rPr lang="en-US" altLang="zh-CN" sz="2000">
                <a:ea typeface="SimSun" panose="02010600030101010101" pitchFamily="2" charset="-122"/>
              </a:rPr>
              <a:t>Use different ways to transform a recurrence relation into its closed form</a:t>
            </a:r>
          </a:p>
          <a:p>
            <a:pPr lvl="1"/>
            <a:r>
              <a:rPr lang="en-US" altLang="zh-CN" sz="2000">
                <a:ea typeface="SimSun" panose="02010600030101010101" pitchFamily="2" charset="-122"/>
              </a:rPr>
              <a:t>Analyze the time complexity of recursive algorithm for computing the nth Fibonacci number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225281" descr="blue055"/>
          <p:cNvSpPr>
            <a:spLocks noGrp="1"/>
          </p:cNvSpPr>
          <p:nvPr>
            <p:ph type="title"/>
          </p:nvPr>
        </p:nvSpPr>
        <p:spPr>
          <a:ln/>
        </p:spPr>
        <p:txBody>
          <a:bodyPr anchor="ctr"/>
          <a:lstStyle/>
          <a:p>
            <a:r>
              <a:rPr lang="en-US" altLang="x-none">
                <a:sym typeface="Symbol" panose="05050102010706020507" pitchFamily="18" charset="2"/>
              </a:rPr>
              <a:t>-notation</a:t>
            </a:r>
            <a:endParaRPr lang="en-CA" altLang="zh-CN">
              <a:ea typeface="SimSun" panose="02010600030101010101" pitchFamily="2" charset="-122"/>
            </a:endParaRPr>
          </a:p>
        </p:txBody>
      </p:sp>
      <p:sp>
        <p:nvSpPr>
          <p:cNvPr id="225283" name="Text Placeholder 225282"/>
          <p:cNvSpPr>
            <a:spLocks noGrp="1"/>
          </p:cNvSpPr>
          <p:nvPr>
            <p:ph type="body" idx="1"/>
          </p:nvPr>
        </p:nvSpPr>
        <p:spPr>
          <a:xfrm>
            <a:off x="609600" y="2057400"/>
            <a:ext cx="7964488" cy="4078288"/>
          </a:xfrm>
          <a:ln/>
        </p:spPr>
        <p:txBody>
          <a:bodyPr/>
          <a:lstStyle/>
          <a:p>
            <a:pPr>
              <a:lnSpc>
                <a:spcPct val="90000"/>
              </a:lnSpc>
            </a:pPr>
            <a:r>
              <a:rPr lang="en-US" altLang="x-none" sz="2000"/>
              <a:t>Formal definition</a:t>
            </a:r>
          </a:p>
          <a:p>
            <a:pPr lvl="1">
              <a:lnSpc>
                <a:spcPct val="90000"/>
              </a:lnSpc>
            </a:pPr>
            <a:r>
              <a:rPr lang="en-US" altLang="x-none" sz="1800"/>
              <a:t>A function </a:t>
            </a:r>
            <a:r>
              <a:rPr lang="en-US" altLang="x-none" sz="1800" i="1"/>
              <a:t>t(n)</a:t>
            </a:r>
            <a:r>
              <a:rPr lang="en-US" altLang="x-none" sz="1800"/>
              <a:t> is said to be in </a:t>
            </a:r>
            <a:r>
              <a:rPr lang="en-US" altLang="x-none" sz="1800">
                <a:sym typeface="Symbol" panose="05050102010706020507" pitchFamily="18" charset="2"/>
              </a:rPr>
              <a:t></a:t>
            </a:r>
            <a:r>
              <a:rPr lang="en-US" altLang="x-none" sz="1800" i="1"/>
              <a:t>(g(n)),</a:t>
            </a:r>
            <a:r>
              <a:rPr lang="en-US" altLang="x-none" sz="1800"/>
              <a:t> denoted </a:t>
            </a:r>
            <a:r>
              <a:rPr lang="en-US" altLang="x-none" sz="1800" i="1"/>
              <a:t>t(n) </a:t>
            </a:r>
            <a:r>
              <a:rPr lang="en-US" altLang="x-none" sz="1800" i="1">
                <a:sym typeface="Symbol" panose="05050102010706020507" pitchFamily="18" charset="2"/>
              </a:rPr>
              <a:t> </a:t>
            </a:r>
            <a:r>
              <a:rPr lang="en-US" altLang="x-none" sz="1800">
                <a:sym typeface="Symbol" panose="05050102010706020507" pitchFamily="18" charset="2"/>
              </a:rPr>
              <a:t></a:t>
            </a:r>
            <a:r>
              <a:rPr lang="en-US" altLang="x-none" sz="1800" i="1">
                <a:sym typeface="Symbol" panose="05050102010706020507" pitchFamily="18" charset="2"/>
              </a:rPr>
              <a:t>(g(n)),</a:t>
            </a:r>
            <a:r>
              <a:rPr lang="en-US" altLang="x-none" sz="1800">
                <a:sym typeface="Symbol" panose="05050102010706020507" pitchFamily="18" charset="2"/>
              </a:rPr>
              <a:t> if </a:t>
            </a:r>
            <a:r>
              <a:rPr lang="en-US" altLang="x-none" sz="1800" i="1">
                <a:sym typeface="Symbol" panose="05050102010706020507" pitchFamily="18" charset="2"/>
              </a:rPr>
              <a:t>t(n)</a:t>
            </a:r>
            <a:r>
              <a:rPr lang="en-US" altLang="x-none" sz="1800">
                <a:sym typeface="Symbol" panose="05050102010706020507" pitchFamily="18" charset="2"/>
              </a:rPr>
              <a:t> is bounded below by some constant multiple of </a:t>
            </a:r>
            <a:r>
              <a:rPr lang="en-US" altLang="x-none" sz="1800" i="1">
                <a:sym typeface="Symbol" panose="05050102010706020507" pitchFamily="18" charset="2"/>
              </a:rPr>
              <a:t>g(n)</a:t>
            </a:r>
            <a:r>
              <a:rPr lang="en-US" altLang="x-none" sz="1800">
                <a:sym typeface="Symbol" panose="05050102010706020507" pitchFamily="18" charset="2"/>
              </a:rPr>
              <a:t> for all large </a:t>
            </a:r>
            <a:r>
              <a:rPr lang="en-US" altLang="x-none" sz="1800" i="1">
                <a:sym typeface="Symbol" panose="05050102010706020507" pitchFamily="18" charset="2"/>
              </a:rPr>
              <a:t>n</a:t>
            </a:r>
            <a:r>
              <a:rPr lang="en-US" altLang="x-none" sz="1800">
                <a:sym typeface="Symbol" panose="05050102010706020507" pitchFamily="18" charset="2"/>
              </a:rPr>
              <a:t>, i.e., </a:t>
            </a:r>
            <a:r>
              <a:rPr lang="en-US" altLang="x-none" sz="1800" u="sng">
                <a:sym typeface="Symbol" panose="05050102010706020507" pitchFamily="18" charset="2"/>
              </a:rPr>
              <a:t>if there exist some positive constant c and some nonnegative integer </a:t>
            </a:r>
            <a:r>
              <a:rPr lang="en-US" altLang="x-none" sz="1800" i="1" u="sng">
                <a:sym typeface="Symbol" panose="05050102010706020507" pitchFamily="18" charset="2"/>
              </a:rPr>
              <a:t>n</a:t>
            </a:r>
            <a:r>
              <a:rPr lang="en-US" altLang="x-none" sz="1800" i="1" u="sng" baseline="-25000">
                <a:sym typeface="Symbol" panose="05050102010706020507" pitchFamily="18" charset="2"/>
              </a:rPr>
              <a:t>0</a:t>
            </a:r>
            <a:r>
              <a:rPr lang="en-US" altLang="x-none" sz="1800" u="sng">
                <a:sym typeface="Symbol" panose="05050102010706020507" pitchFamily="18" charset="2"/>
              </a:rPr>
              <a:t> such that</a:t>
            </a:r>
          </a:p>
          <a:p>
            <a:pPr lvl="1">
              <a:lnSpc>
                <a:spcPct val="90000"/>
              </a:lnSpc>
              <a:buNone/>
            </a:pPr>
            <a:r>
              <a:rPr lang="en-US" altLang="x-none" sz="1800"/>
              <a:t>	</a:t>
            </a:r>
            <a:r>
              <a:rPr lang="en-US" altLang="x-none" sz="1800">
                <a:solidFill>
                  <a:schemeClr val="folHlink"/>
                </a:solidFill>
              </a:rPr>
              <a:t>t(n) </a:t>
            </a:r>
            <a:r>
              <a:rPr lang="en-US" altLang="x-none" sz="1800">
                <a:solidFill>
                  <a:schemeClr val="folHlink"/>
                </a:solidFill>
                <a:sym typeface="Symbol" panose="05050102010706020507" pitchFamily="18" charset="2"/>
              </a:rPr>
              <a:t> cg(n) for all n  n</a:t>
            </a:r>
            <a:r>
              <a:rPr lang="en-US" altLang="x-none" sz="1800" baseline="-25000">
                <a:solidFill>
                  <a:schemeClr val="folHlink"/>
                </a:solidFill>
                <a:sym typeface="Symbol" panose="05050102010706020507" pitchFamily="18" charset="2"/>
              </a:rPr>
              <a:t>0</a:t>
            </a:r>
          </a:p>
          <a:p>
            <a:pPr lvl="1">
              <a:lnSpc>
                <a:spcPct val="90000"/>
              </a:lnSpc>
              <a:buNone/>
            </a:pPr>
            <a:endParaRPr lang="en-CA" altLang="zh-CN" sz="1800" baseline="-25000">
              <a:solidFill>
                <a:schemeClr val="folHlink"/>
              </a:solidFill>
              <a:ea typeface="SimSun" panose="02010600030101010101" pitchFamily="2" charset="-122"/>
              <a:sym typeface="Symbol" panose="05050102010706020507" pitchFamily="18" charset="2"/>
            </a:endParaRPr>
          </a:p>
          <a:p>
            <a:pPr>
              <a:lnSpc>
                <a:spcPct val="90000"/>
              </a:lnSpc>
            </a:pPr>
            <a:r>
              <a:rPr lang="en-US" altLang="x-none" sz="2000"/>
              <a:t>Exercises: </a:t>
            </a:r>
            <a:r>
              <a:rPr lang="en-US" altLang="x-none" sz="1600"/>
              <a:t>prove the following using the above definition</a:t>
            </a:r>
            <a:endParaRPr lang="en-US" altLang="x-none" sz="2000"/>
          </a:p>
          <a:p>
            <a:pPr lvl="1">
              <a:lnSpc>
                <a:spcPct val="90000"/>
              </a:lnSpc>
            </a:pPr>
            <a:r>
              <a:rPr lang="en-US" altLang="x-none" sz="1800"/>
              <a:t>10</a:t>
            </a:r>
            <a:r>
              <a:rPr lang="en-US" altLang="x-none" sz="1800" i="1"/>
              <a:t>n</a:t>
            </a:r>
            <a:r>
              <a:rPr lang="en-US" altLang="x-none" sz="1800" i="1" baseline="30000"/>
              <a:t>2</a:t>
            </a:r>
            <a:r>
              <a:rPr lang="en-US" altLang="x-none" sz="1800" i="1"/>
              <a:t> </a:t>
            </a:r>
            <a:r>
              <a:rPr lang="en-US" altLang="x-none" sz="1800" i="1">
                <a:sym typeface="Symbol" panose="05050102010706020507" pitchFamily="18" charset="2"/>
              </a:rPr>
              <a:t></a:t>
            </a:r>
            <a:r>
              <a:rPr lang="en-US" altLang="x-none" sz="1800"/>
              <a:t> </a:t>
            </a:r>
            <a:r>
              <a:rPr lang="en-US" altLang="x-none" sz="1800">
                <a:sym typeface="Symbol" panose="05050102010706020507" pitchFamily="18" charset="2"/>
              </a:rPr>
              <a:t></a:t>
            </a:r>
            <a:r>
              <a:rPr lang="en-US" altLang="x-none" sz="1800"/>
              <a:t>(</a:t>
            </a:r>
            <a:r>
              <a:rPr lang="en-US" altLang="x-none" sz="1800" i="1"/>
              <a:t>n</a:t>
            </a:r>
            <a:r>
              <a:rPr lang="en-US" altLang="x-none" sz="1800" baseline="30000"/>
              <a:t>2</a:t>
            </a:r>
            <a:r>
              <a:rPr lang="en-US" altLang="x-none" sz="1800"/>
              <a:t>)</a:t>
            </a:r>
          </a:p>
          <a:p>
            <a:pPr lvl="1">
              <a:lnSpc>
                <a:spcPct val="90000"/>
              </a:lnSpc>
            </a:pPr>
            <a:r>
              <a:rPr lang="en-US" altLang="x-none" sz="1800"/>
              <a:t>10</a:t>
            </a:r>
            <a:r>
              <a:rPr lang="en-US" altLang="x-none" sz="1800" i="1"/>
              <a:t>n</a:t>
            </a:r>
            <a:r>
              <a:rPr lang="en-US" altLang="x-none" sz="1800" i="1" baseline="30000"/>
              <a:t>2</a:t>
            </a:r>
            <a:r>
              <a:rPr lang="en-US" altLang="x-none" sz="1800" i="1"/>
              <a:t> + 2n</a:t>
            </a:r>
            <a:r>
              <a:rPr lang="en-US" altLang="x-none" sz="1800"/>
              <a:t> </a:t>
            </a:r>
            <a:r>
              <a:rPr lang="en-US" altLang="x-none" sz="1800" i="1">
                <a:sym typeface="Symbol" panose="05050102010706020507" pitchFamily="18" charset="2"/>
              </a:rPr>
              <a:t></a:t>
            </a:r>
            <a:r>
              <a:rPr lang="en-US" altLang="x-none" sz="1800"/>
              <a:t> </a:t>
            </a:r>
            <a:r>
              <a:rPr lang="en-US" altLang="x-none" sz="1800">
                <a:sym typeface="Symbol" panose="05050102010706020507" pitchFamily="18" charset="2"/>
              </a:rPr>
              <a:t></a:t>
            </a:r>
            <a:r>
              <a:rPr lang="en-US" altLang="x-none" sz="1800"/>
              <a:t>(</a:t>
            </a:r>
            <a:r>
              <a:rPr lang="en-US" altLang="x-none" sz="1800" i="1"/>
              <a:t>n</a:t>
            </a:r>
            <a:r>
              <a:rPr lang="en-US" altLang="x-none" sz="1800" baseline="30000"/>
              <a:t>2</a:t>
            </a:r>
            <a:r>
              <a:rPr lang="en-US" altLang="x-none" sz="1800"/>
              <a:t>)</a:t>
            </a:r>
          </a:p>
          <a:p>
            <a:pPr lvl="1">
              <a:lnSpc>
                <a:spcPct val="90000"/>
              </a:lnSpc>
            </a:pPr>
            <a:r>
              <a:rPr lang="en-US" altLang="x-none" sz="1800"/>
              <a:t>10</a:t>
            </a:r>
            <a:r>
              <a:rPr lang="en-US" altLang="x-none" sz="1800" i="1"/>
              <a:t>n</a:t>
            </a:r>
            <a:r>
              <a:rPr lang="en-US" altLang="x-none" sz="1800" i="1" baseline="30000"/>
              <a:t>3</a:t>
            </a:r>
            <a:r>
              <a:rPr lang="en-US" altLang="x-none" sz="1800" i="1"/>
              <a:t> </a:t>
            </a:r>
            <a:r>
              <a:rPr lang="en-US" altLang="x-none" sz="1800" i="1">
                <a:sym typeface="Symbol" panose="05050102010706020507" pitchFamily="18" charset="2"/>
              </a:rPr>
              <a:t></a:t>
            </a:r>
            <a:r>
              <a:rPr lang="en-US" altLang="x-none" sz="1800"/>
              <a:t> </a:t>
            </a:r>
            <a:r>
              <a:rPr lang="en-US" altLang="x-none" sz="1800">
                <a:sym typeface="Symbol" panose="05050102010706020507" pitchFamily="18" charset="2"/>
              </a:rPr>
              <a:t></a:t>
            </a:r>
            <a:r>
              <a:rPr lang="en-US" altLang="x-none" sz="1800"/>
              <a:t>(</a:t>
            </a:r>
            <a:r>
              <a:rPr lang="en-US" altLang="x-none" sz="1800" i="1"/>
              <a:t>n</a:t>
            </a:r>
            <a:r>
              <a:rPr lang="en-US" altLang="x-none" sz="1800" baseline="30000"/>
              <a:t>2</a:t>
            </a:r>
            <a:r>
              <a:rPr lang="en-US" altLang="x-none" sz="1800"/>
              <a:t>)</a:t>
            </a:r>
          </a:p>
          <a:p>
            <a:pPr lvl="1">
              <a:lnSpc>
                <a:spcPct val="90000"/>
              </a:lnSpc>
              <a:buNone/>
            </a:pPr>
            <a:endParaRPr lang="en-US" altLang="x-none" sz="1800"/>
          </a:p>
          <a:p>
            <a:pPr lvl="1">
              <a:lnSpc>
                <a:spcPct val="90000"/>
              </a:lnSpc>
              <a:buNone/>
            </a:pPr>
            <a:endParaRPr lang="zh-CN" altLang="en-CA" sz="1800" baseline="-25000">
              <a:solidFill>
                <a:schemeClr val="folHlink"/>
              </a:solidFill>
              <a:ea typeface="SimSun" panose="02010600030101010101" pitchFamily="2" charset="-122"/>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227329" descr="blue055"/>
          <p:cNvSpPr>
            <a:spLocks noGrp="1"/>
          </p:cNvSpPr>
          <p:nvPr>
            <p:ph type="title"/>
          </p:nvPr>
        </p:nvSpPr>
        <p:spPr>
          <a:ln/>
        </p:spPr>
        <p:txBody>
          <a:bodyPr anchor="ctr"/>
          <a:lstStyle/>
          <a:p>
            <a:r>
              <a:rPr lang="en-US" altLang="x-none">
                <a:sym typeface="Symbol" panose="05050102010706020507" pitchFamily="18" charset="2"/>
              </a:rPr>
              <a:t>-notation</a:t>
            </a:r>
            <a:endParaRPr lang="en-US" altLang="x-none"/>
          </a:p>
        </p:txBody>
      </p:sp>
      <p:pic>
        <p:nvPicPr>
          <p:cNvPr id="227331" name="Content Placeholder 227330" descr="figs2_3"/>
          <p:cNvPicPr>
            <a:picLocks noGrp="1" noChangeAspect="1"/>
          </p:cNvPicPr>
          <p:nvPr>
            <p:ph idx="1"/>
          </p:nvPr>
        </p:nvPicPr>
        <p:blipFill>
          <a:blip r:embed="rId3"/>
          <a:stretch>
            <a:fillRect/>
          </a:stretch>
        </p:blipFill>
        <p:spPr>
          <a:xfrm>
            <a:off x="762000" y="1981200"/>
            <a:ext cx="6324600" cy="4267200"/>
          </a:xfr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229377" descr="blue055"/>
          <p:cNvSpPr>
            <a:spLocks noGrp="1"/>
          </p:cNvSpPr>
          <p:nvPr>
            <p:ph type="title"/>
          </p:nvPr>
        </p:nvSpPr>
        <p:spPr>
          <a:ln/>
        </p:spPr>
        <p:txBody>
          <a:bodyPr anchor="ctr"/>
          <a:lstStyle/>
          <a:p>
            <a:r>
              <a:rPr lang="en-US" altLang="x-none">
                <a:sym typeface="Symbol" panose="05050102010706020507" pitchFamily="18" charset="2"/>
              </a:rPr>
              <a:t>-notation</a:t>
            </a:r>
            <a:endParaRPr lang="en-CA" altLang="zh-CN">
              <a:ea typeface="SimSun" panose="02010600030101010101" pitchFamily="2" charset="-122"/>
            </a:endParaRPr>
          </a:p>
        </p:txBody>
      </p:sp>
      <p:sp>
        <p:nvSpPr>
          <p:cNvPr id="229379" name="Text Placeholder 229378"/>
          <p:cNvSpPr>
            <a:spLocks noGrp="1"/>
          </p:cNvSpPr>
          <p:nvPr>
            <p:ph type="body" idx="1"/>
          </p:nvPr>
        </p:nvSpPr>
        <p:spPr>
          <a:xfrm>
            <a:off x="609600" y="2057400"/>
            <a:ext cx="7888288" cy="3621088"/>
          </a:xfrm>
          <a:ln/>
        </p:spPr>
        <p:txBody>
          <a:bodyPr/>
          <a:lstStyle/>
          <a:p>
            <a:pPr>
              <a:lnSpc>
                <a:spcPct val="80000"/>
              </a:lnSpc>
            </a:pPr>
            <a:r>
              <a:rPr lang="en-US" altLang="x-none" sz="2000"/>
              <a:t>Formal definition</a:t>
            </a:r>
          </a:p>
          <a:p>
            <a:pPr lvl="1">
              <a:lnSpc>
                <a:spcPct val="80000"/>
              </a:lnSpc>
            </a:pPr>
            <a:r>
              <a:rPr lang="en-US" altLang="x-none" sz="1800"/>
              <a:t>A function </a:t>
            </a:r>
            <a:r>
              <a:rPr lang="en-US" altLang="x-none" sz="1800" i="1"/>
              <a:t>t(n)</a:t>
            </a:r>
            <a:r>
              <a:rPr lang="en-US" altLang="x-none" sz="1800"/>
              <a:t> is said to be in </a:t>
            </a:r>
            <a:r>
              <a:rPr lang="en-US" altLang="x-none" sz="1800">
                <a:sym typeface="Symbol" panose="05050102010706020507" pitchFamily="18" charset="2"/>
              </a:rPr>
              <a:t></a:t>
            </a:r>
            <a:r>
              <a:rPr lang="en-US" altLang="x-none" sz="1800" i="1"/>
              <a:t>(g(n)),</a:t>
            </a:r>
            <a:r>
              <a:rPr lang="en-US" altLang="x-none" sz="1800"/>
              <a:t> denoted </a:t>
            </a:r>
            <a:r>
              <a:rPr lang="en-US" altLang="x-none" sz="1800" i="1"/>
              <a:t>t(n) </a:t>
            </a:r>
            <a:r>
              <a:rPr lang="en-US" altLang="x-none" sz="1800" i="1">
                <a:sym typeface="Symbol" panose="05050102010706020507" pitchFamily="18" charset="2"/>
              </a:rPr>
              <a:t> </a:t>
            </a:r>
            <a:r>
              <a:rPr lang="en-US" altLang="x-none" sz="1800">
                <a:sym typeface="Symbol" panose="05050102010706020507" pitchFamily="18" charset="2"/>
              </a:rPr>
              <a:t></a:t>
            </a:r>
            <a:r>
              <a:rPr lang="en-US" altLang="x-none" sz="1800" i="1">
                <a:sym typeface="Symbol" panose="05050102010706020507" pitchFamily="18" charset="2"/>
              </a:rPr>
              <a:t>(g(n)),</a:t>
            </a:r>
            <a:r>
              <a:rPr lang="en-US" altLang="x-none" sz="1800">
                <a:sym typeface="Symbol" panose="05050102010706020507" pitchFamily="18" charset="2"/>
              </a:rPr>
              <a:t> if </a:t>
            </a:r>
            <a:r>
              <a:rPr lang="en-US" altLang="x-none" sz="1800" i="1">
                <a:sym typeface="Symbol" panose="05050102010706020507" pitchFamily="18" charset="2"/>
              </a:rPr>
              <a:t>t(n)</a:t>
            </a:r>
            <a:r>
              <a:rPr lang="en-US" altLang="x-none" sz="1800">
                <a:sym typeface="Symbol" panose="05050102010706020507" pitchFamily="18" charset="2"/>
              </a:rPr>
              <a:t> is bounded both above and below by some positive constant multiples of </a:t>
            </a:r>
            <a:r>
              <a:rPr lang="en-US" altLang="x-none" sz="1800" i="1">
                <a:sym typeface="Symbol" panose="05050102010706020507" pitchFamily="18" charset="2"/>
              </a:rPr>
              <a:t>g(n)</a:t>
            </a:r>
            <a:r>
              <a:rPr lang="en-US" altLang="x-none" sz="1800">
                <a:sym typeface="Symbol" panose="05050102010706020507" pitchFamily="18" charset="2"/>
              </a:rPr>
              <a:t> for all large </a:t>
            </a:r>
            <a:r>
              <a:rPr lang="en-US" altLang="x-none" sz="1800" i="1">
                <a:sym typeface="Symbol" panose="05050102010706020507" pitchFamily="18" charset="2"/>
              </a:rPr>
              <a:t>n</a:t>
            </a:r>
            <a:r>
              <a:rPr lang="en-US" altLang="x-none" sz="1800">
                <a:sym typeface="Symbol" panose="05050102010706020507" pitchFamily="18" charset="2"/>
              </a:rPr>
              <a:t>, i.e., </a:t>
            </a:r>
            <a:r>
              <a:rPr lang="en-US" altLang="x-none" sz="1800" u="sng">
                <a:sym typeface="Symbol" panose="05050102010706020507" pitchFamily="18" charset="2"/>
              </a:rPr>
              <a:t>if there exist some positive constant c</a:t>
            </a:r>
            <a:r>
              <a:rPr lang="en-US" altLang="x-none" sz="1800" u="sng" baseline="-25000">
                <a:sym typeface="Symbol" panose="05050102010706020507" pitchFamily="18" charset="2"/>
              </a:rPr>
              <a:t>1</a:t>
            </a:r>
            <a:r>
              <a:rPr lang="en-US" altLang="x-none" sz="1800" u="sng">
                <a:sym typeface="Symbol" panose="05050102010706020507" pitchFamily="18" charset="2"/>
              </a:rPr>
              <a:t> and c</a:t>
            </a:r>
            <a:r>
              <a:rPr lang="en-US" altLang="x-none" sz="1800" u="sng" baseline="-25000">
                <a:sym typeface="Symbol" panose="05050102010706020507" pitchFamily="18" charset="2"/>
              </a:rPr>
              <a:t>2</a:t>
            </a:r>
            <a:r>
              <a:rPr lang="en-US" altLang="x-none" sz="1800" u="sng">
                <a:sym typeface="Symbol" panose="05050102010706020507" pitchFamily="18" charset="2"/>
              </a:rPr>
              <a:t> and some nonnegative integer </a:t>
            </a:r>
            <a:r>
              <a:rPr lang="en-US" altLang="x-none" sz="1800" i="1" u="sng">
                <a:sym typeface="Symbol" panose="05050102010706020507" pitchFamily="18" charset="2"/>
              </a:rPr>
              <a:t>n</a:t>
            </a:r>
            <a:r>
              <a:rPr lang="en-US" altLang="x-none" sz="1800" i="1" u="sng" baseline="-25000">
                <a:sym typeface="Symbol" panose="05050102010706020507" pitchFamily="18" charset="2"/>
              </a:rPr>
              <a:t>0</a:t>
            </a:r>
            <a:r>
              <a:rPr lang="en-US" altLang="x-none" sz="1800" u="sng">
                <a:sym typeface="Symbol" panose="05050102010706020507" pitchFamily="18" charset="2"/>
              </a:rPr>
              <a:t> such that</a:t>
            </a:r>
          </a:p>
          <a:p>
            <a:pPr lvl="1">
              <a:lnSpc>
                <a:spcPct val="80000"/>
              </a:lnSpc>
              <a:buNone/>
            </a:pPr>
            <a:r>
              <a:rPr lang="en-US" altLang="x-none" sz="1800"/>
              <a:t>	 </a:t>
            </a:r>
            <a:r>
              <a:rPr lang="en-US" altLang="x-none" sz="1800">
                <a:solidFill>
                  <a:schemeClr val="folHlink"/>
                </a:solidFill>
                <a:sym typeface="Symbol" panose="05050102010706020507" pitchFamily="18" charset="2"/>
              </a:rPr>
              <a:t>c</a:t>
            </a:r>
            <a:r>
              <a:rPr lang="en-US" altLang="x-none" sz="1800" baseline="-25000">
                <a:solidFill>
                  <a:schemeClr val="folHlink"/>
                </a:solidFill>
                <a:sym typeface="Symbol" panose="05050102010706020507" pitchFamily="18" charset="2"/>
              </a:rPr>
              <a:t>2</a:t>
            </a:r>
            <a:r>
              <a:rPr lang="en-US" altLang="x-none" sz="1800">
                <a:solidFill>
                  <a:schemeClr val="folHlink"/>
                </a:solidFill>
                <a:sym typeface="Symbol" panose="05050102010706020507" pitchFamily="18" charset="2"/>
              </a:rPr>
              <a:t> g(n)</a:t>
            </a:r>
            <a:r>
              <a:rPr lang="en-US" altLang="x-none" sz="1800"/>
              <a:t> </a:t>
            </a:r>
            <a:r>
              <a:rPr lang="en-US" altLang="x-none" sz="1800">
                <a:solidFill>
                  <a:schemeClr val="folHlink"/>
                </a:solidFill>
                <a:sym typeface="Symbol" panose="05050102010706020507" pitchFamily="18" charset="2"/>
              </a:rPr>
              <a:t></a:t>
            </a:r>
            <a:r>
              <a:rPr lang="en-US" altLang="x-none" sz="1800"/>
              <a:t> </a:t>
            </a:r>
            <a:r>
              <a:rPr lang="en-US" altLang="x-none" sz="1800">
                <a:solidFill>
                  <a:schemeClr val="folHlink"/>
                </a:solidFill>
              </a:rPr>
              <a:t>t(n) </a:t>
            </a:r>
            <a:r>
              <a:rPr lang="en-US" altLang="x-none" sz="1800">
                <a:solidFill>
                  <a:schemeClr val="folHlink"/>
                </a:solidFill>
                <a:sym typeface="Symbol" panose="05050102010706020507" pitchFamily="18" charset="2"/>
              </a:rPr>
              <a:t> c</a:t>
            </a:r>
            <a:r>
              <a:rPr lang="en-US" altLang="x-none" sz="1800" baseline="-25000">
                <a:solidFill>
                  <a:schemeClr val="folHlink"/>
                </a:solidFill>
                <a:sym typeface="Symbol" panose="05050102010706020507" pitchFamily="18" charset="2"/>
              </a:rPr>
              <a:t>1</a:t>
            </a:r>
            <a:r>
              <a:rPr lang="en-US" altLang="x-none" sz="1800">
                <a:solidFill>
                  <a:schemeClr val="folHlink"/>
                </a:solidFill>
                <a:sym typeface="Symbol" panose="05050102010706020507" pitchFamily="18" charset="2"/>
              </a:rPr>
              <a:t> g(n) for all n  n</a:t>
            </a:r>
            <a:r>
              <a:rPr lang="en-US" altLang="x-none" sz="1800" baseline="-25000">
                <a:solidFill>
                  <a:schemeClr val="folHlink"/>
                </a:solidFill>
                <a:sym typeface="Symbol" panose="05050102010706020507" pitchFamily="18" charset="2"/>
              </a:rPr>
              <a:t>0</a:t>
            </a:r>
          </a:p>
          <a:p>
            <a:pPr lvl="1">
              <a:lnSpc>
                <a:spcPct val="80000"/>
              </a:lnSpc>
              <a:buNone/>
            </a:pPr>
            <a:endParaRPr lang="en-CA" altLang="zh-CN" sz="1800" baseline="-25000">
              <a:solidFill>
                <a:schemeClr val="folHlink"/>
              </a:solidFill>
              <a:ea typeface="SimSun" panose="02010600030101010101" pitchFamily="2" charset="-122"/>
              <a:sym typeface="Symbol" panose="05050102010706020507" pitchFamily="18" charset="2"/>
            </a:endParaRPr>
          </a:p>
          <a:p>
            <a:pPr>
              <a:lnSpc>
                <a:spcPct val="80000"/>
              </a:lnSpc>
            </a:pPr>
            <a:r>
              <a:rPr lang="en-US" altLang="x-none" sz="2000"/>
              <a:t>Exercises: </a:t>
            </a:r>
            <a:r>
              <a:rPr lang="en-US" altLang="x-none" sz="1600"/>
              <a:t>prove the following using the above definition</a:t>
            </a:r>
          </a:p>
          <a:p>
            <a:pPr lvl="1">
              <a:lnSpc>
                <a:spcPct val="80000"/>
              </a:lnSpc>
            </a:pPr>
            <a:r>
              <a:rPr lang="en-US" altLang="x-none" sz="1800"/>
              <a:t>10</a:t>
            </a:r>
            <a:r>
              <a:rPr lang="en-US" altLang="x-none" sz="1800" i="1"/>
              <a:t>n</a:t>
            </a:r>
            <a:r>
              <a:rPr lang="en-US" altLang="x-none" sz="1800" i="1" baseline="30000"/>
              <a:t>2</a:t>
            </a:r>
            <a:r>
              <a:rPr lang="en-US" altLang="x-none" sz="1800" i="1"/>
              <a:t> </a:t>
            </a:r>
            <a:r>
              <a:rPr lang="en-US" altLang="x-none" sz="1800" i="1">
                <a:sym typeface="Symbol" panose="05050102010706020507" pitchFamily="18" charset="2"/>
              </a:rPr>
              <a:t></a:t>
            </a:r>
            <a:r>
              <a:rPr lang="en-US" altLang="x-none" sz="1800"/>
              <a:t> </a:t>
            </a:r>
            <a:r>
              <a:rPr lang="en-US" altLang="x-none" sz="1800">
                <a:sym typeface="Symbol" panose="05050102010706020507" pitchFamily="18" charset="2"/>
              </a:rPr>
              <a:t></a:t>
            </a:r>
            <a:r>
              <a:rPr lang="en-US" altLang="x-none" sz="1800"/>
              <a:t>(</a:t>
            </a:r>
            <a:r>
              <a:rPr lang="en-US" altLang="x-none" sz="1800" i="1"/>
              <a:t>n</a:t>
            </a:r>
            <a:r>
              <a:rPr lang="en-US" altLang="x-none" sz="1800" baseline="30000"/>
              <a:t>2</a:t>
            </a:r>
            <a:r>
              <a:rPr lang="en-US" altLang="x-none" sz="1800"/>
              <a:t>)</a:t>
            </a:r>
          </a:p>
          <a:p>
            <a:pPr lvl="1">
              <a:lnSpc>
                <a:spcPct val="80000"/>
              </a:lnSpc>
            </a:pPr>
            <a:r>
              <a:rPr lang="en-US" altLang="x-none" sz="1800"/>
              <a:t>10</a:t>
            </a:r>
            <a:r>
              <a:rPr lang="en-US" altLang="x-none" sz="1800" i="1"/>
              <a:t>n</a:t>
            </a:r>
            <a:r>
              <a:rPr lang="en-US" altLang="x-none" sz="1800" i="1" baseline="30000"/>
              <a:t>2</a:t>
            </a:r>
            <a:r>
              <a:rPr lang="en-US" altLang="x-none" sz="1800" i="1"/>
              <a:t> + 2n </a:t>
            </a:r>
            <a:r>
              <a:rPr lang="en-US" altLang="x-none" sz="1800" i="1">
                <a:sym typeface="Symbol" panose="05050102010706020507" pitchFamily="18" charset="2"/>
              </a:rPr>
              <a:t></a:t>
            </a:r>
            <a:r>
              <a:rPr lang="en-US" altLang="x-none" sz="1800"/>
              <a:t> </a:t>
            </a:r>
            <a:r>
              <a:rPr lang="en-US" altLang="x-none" sz="1800">
                <a:sym typeface="Symbol" panose="05050102010706020507" pitchFamily="18" charset="2"/>
              </a:rPr>
              <a:t></a:t>
            </a:r>
            <a:r>
              <a:rPr lang="en-US" altLang="x-none" sz="1800"/>
              <a:t>(</a:t>
            </a:r>
            <a:r>
              <a:rPr lang="en-US" altLang="x-none" sz="1800" i="1"/>
              <a:t>n</a:t>
            </a:r>
            <a:r>
              <a:rPr lang="en-US" altLang="x-none" sz="1800" baseline="30000"/>
              <a:t>2</a:t>
            </a:r>
            <a:r>
              <a:rPr lang="en-US" altLang="x-none" sz="1800"/>
              <a:t>)</a:t>
            </a:r>
          </a:p>
          <a:p>
            <a:pPr lvl="1">
              <a:lnSpc>
                <a:spcPct val="80000"/>
              </a:lnSpc>
            </a:pPr>
            <a:r>
              <a:rPr lang="en-US" altLang="x-none" sz="1800" i="1"/>
              <a:t>(1/2)n(n-1)</a:t>
            </a:r>
            <a:r>
              <a:rPr lang="en-US" altLang="x-none" sz="1800"/>
              <a:t> </a:t>
            </a:r>
            <a:r>
              <a:rPr lang="en-US" altLang="x-none" sz="1800" i="1">
                <a:sym typeface="Symbol" panose="05050102010706020507" pitchFamily="18" charset="2"/>
              </a:rPr>
              <a:t></a:t>
            </a:r>
            <a:r>
              <a:rPr lang="en-US" altLang="x-none" sz="1800"/>
              <a:t> </a:t>
            </a:r>
            <a:r>
              <a:rPr lang="en-US" altLang="x-none" sz="1800">
                <a:sym typeface="Symbol" panose="05050102010706020507" pitchFamily="18" charset="2"/>
              </a:rPr>
              <a:t></a:t>
            </a:r>
            <a:r>
              <a:rPr lang="en-US" altLang="x-none" sz="1800"/>
              <a:t>(</a:t>
            </a:r>
            <a:r>
              <a:rPr lang="en-US" altLang="x-none" sz="1800" i="1"/>
              <a:t>n</a:t>
            </a:r>
            <a:r>
              <a:rPr lang="en-US" altLang="x-none" sz="1800" baseline="30000"/>
              <a:t>2</a:t>
            </a:r>
            <a:r>
              <a:rPr lang="en-US" altLang="x-none" sz="1800"/>
              <a:t>)</a:t>
            </a:r>
          </a:p>
          <a:p>
            <a:pPr lvl="1">
              <a:lnSpc>
                <a:spcPct val="80000"/>
              </a:lnSpc>
            </a:pPr>
            <a:endParaRPr lang="en-US" altLang="x-none" sz="1800"/>
          </a:p>
          <a:p>
            <a:pPr lvl="1">
              <a:lnSpc>
                <a:spcPct val="80000"/>
              </a:lnSpc>
              <a:buNone/>
            </a:pPr>
            <a:endParaRPr lang="en-US" altLang="x-none" sz="1400"/>
          </a:p>
          <a:p>
            <a:pPr lvl="1">
              <a:lnSpc>
                <a:spcPct val="80000"/>
              </a:lnSpc>
            </a:pPr>
            <a:endParaRPr lang="en-US" altLang="x-none"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Oval 231425"/>
          <p:cNvSpPr/>
          <p:nvPr/>
        </p:nvSpPr>
        <p:spPr>
          <a:xfrm>
            <a:off x="762000" y="1524000"/>
            <a:ext cx="1143000" cy="2438400"/>
          </a:xfrm>
          <a:prstGeom prst="ellipse">
            <a:avLst/>
          </a:prstGeom>
          <a:noFill/>
          <a:ln w="28575" cap="flat" cmpd="sng">
            <a:solidFill>
              <a:schemeClr val="hlink"/>
            </a:solidFill>
            <a:prstDash val="solid"/>
            <a:miter/>
            <a:headEnd type="none" w="med" len="med"/>
            <a:tailEnd type="none" w="med" len="med"/>
          </a:ln>
        </p:spPr>
        <p:txBody>
          <a:bodyPr/>
          <a:lstStyle/>
          <a:p>
            <a:endParaRPr lang="en-US"/>
          </a:p>
        </p:txBody>
      </p:sp>
      <p:sp>
        <p:nvSpPr>
          <p:cNvPr id="231427" name="Oval 231426"/>
          <p:cNvSpPr/>
          <p:nvPr/>
        </p:nvSpPr>
        <p:spPr>
          <a:xfrm>
            <a:off x="838200" y="3048000"/>
            <a:ext cx="1143000" cy="2438400"/>
          </a:xfrm>
          <a:prstGeom prst="ellipse">
            <a:avLst/>
          </a:prstGeom>
          <a:noFill/>
          <a:ln w="28575" cap="flat" cmpd="sng">
            <a:solidFill>
              <a:schemeClr val="folHlink"/>
            </a:solidFill>
            <a:prstDash val="solid"/>
            <a:miter/>
            <a:headEnd type="none" w="med" len="med"/>
            <a:tailEnd type="none" w="med" len="med"/>
          </a:ln>
        </p:spPr>
        <p:txBody>
          <a:bodyPr/>
          <a:lstStyle/>
          <a:p>
            <a:endParaRPr lang="en-US"/>
          </a:p>
        </p:txBody>
      </p:sp>
      <p:sp>
        <p:nvSpPr>
          <p:cNvPr id="231428" name="Rectangles 231427"/>
          <p:cNvSpPr/>
          <p:nvPr/>
        </p:nvSpPr>
        <p:spPr>
          <a:xfrm>
            <a:off x="3124200" y="2057400"/>
            <a:ext cx="5476875" cy="366713"/>
          </a:xfrm>
          <a:prstGeom prst="rect">
            <a:avLst/>
          </a:prstGeom>
          <a:noFill/>
          <a:ln w="9525">
            <a:noFill/>
          </a:ln>
        </p:spPr>
        <p:txBody>
          <a:bodyPr wrap="none" anchor="t">
            <a:spAutoFit/>
          </a:bodyPr>
          <a:lstStyle/>
          <a:p>
            <a:pPr algn="l"/>
            <a:r>
              <a:rPr lang="en-US" altLang="x-none" sz="1800">
                <a:solidFill>
                  <a:schemeClr val="hlink"/>
                </a:solidFill>
                <a:latin typeface="Tahoma" panose="020B0604030504040204" pitchFamily="34" charset="0"/>
                <a:ea typeface="SimSun" panose="02010600030101010101" pitchFamily="2" charset="-122"/>
                <a:sym typeface="Symbol" panose="05050102010706020507" pitchFamily="18" charset="2"/>
              </a:rPr>
              <a:t></a:t>
            </a:r>
            <a:r>
              <a:rPr lang="en-US" altLang="x-none" sz="1800">
                <a:solidFill>
                  <a:schemeClr val="hlink"/>
                </a:solidFill>
                <a:latin typeface="Tahoma" panose="020B0604030504040204" pitchFamily="34" charset="0"/>
                <a:ea typeface="SimSun" panose="02010600030101010101" pitchFamily="2" charset="-122"/>
              </a:rPr>
              <a:t>(g(n)),</a:t>
            </a:r>
            <a:r>
              <a:rPr lang="en-US" altLang="x-none" sz="1800">
                <a:latin typeface="Tahoma" panose="020B0604030504040204" pitchFamily="34" charset="0"/>
                <a:ea typeface="SimSun" panose="02010600030101010101" pitchFamily="2" charset="-122"/>
              </a:rPr>
              <a:t> functions that grow </a:t>
            </a:r>
            <a:r>
              <a:rPr lang="en-US" altLang="x-none" sz="1800" u="sng">
                <a:latin typeface="Tahoma" panose="020B0604030504040204" pitchFamily="34" charset="0"/>
                <a:ea typeface="SimSun" panose="02010600030101010101" pitchFamily="2" charset="-122"/>
              </a:rPr>
              <a:t>at least as fast as</a:t>
            </a:r>
            <a:r>
              <a:rPr lang="en-US" altLang="x-none" sz="1800">
                <a:latin typeface="Tahoma" panose="020B0604030504040204" pitchFamily="34" charset="0"/>
                <a:ea typeface="SimSun" panose="02010600030101010101" pitchFamily="2" charset="-122"/>
              </a:rPr>
              <a:t> g(n) </a:t>
            </a:r>
            <a:endParaRPr lang="en-CA" altLang="zh-CN" sz="1800">
              <a:latin typeface="Tahoma" panose="020B0604030504040204" pitchFamily="34" charset="0"/>
              <a:ea typeface="SimSun" panose="02010600030101010101" pitchFamily="2" charset="-122"/>
            </a:endParaRPr>
          </a:p>
        </p:txBody>
      </p:sp>
      <p:sp>
        <p:nvSpPr>
          <p:cNvPr id="231429" name="Straight Connector 231428"/>
          <p:cNvSpPr/>
          <p:nvPr/>
        </p:nvSpPr>
        <p:spPr>
          <a:xfrm>
            <a:off x="2073275" y="2209800"/>
            <a:ext cx="1066800" cy="0"/>
          </a:xfrm>
          <a:prstGeom prst="line">
            <a:avLst/>
          </a:prstGeom>
          <a:ln w="9525" cap="flat" cmpd="sng">
            <a:solidFill>
              <a:schemeClr val="tx1"/>
            </a:solidFill>
            <a:prstDash val="solid"/>
            <a:miter/>
            <a:headEnd type="none" w="med" len="med"/>
            <a:tailEnd type="none" w="med" len="med"/>
          </a:ln>
        </p:spPr>
      </p:sp>
      <p:sp>
        <p:nvSpPr>
          <p:cNvPr id="231430" name="Rectangles 231429"/>
          <p:cNvSpPr/>
          <p:nvPr/>
        </p:nvSpPr>
        <p:spPr>
          <a:xfrm>
            <a:off x="2982913" y="3048000"/>
            <a:ext cx="5719762" cy="457200"/>
          </a:xfrm>
          <a:prstGeom prst="rect">
            <a:avLst/>
          </a:prstGeom>
          <a:noFill/>
          <a:ln w="9525">
            <a:noFill/>
          </a:ln>
        </p:spPr>
        <p:txBody>
          <a:bodyPr wrap="none" anchor="t">
            <a:spAutoFit/>
          </a:bodyPr>
          <a:lstStyle/>
          <a:p>
            <a:pPr algn="l"/>
            <a:r>
              <a:rPr lang="en-US" altLang="x-none">
                <a:latin typeface="Tahoma" panose="020B0604030504040204" pitchFamily="34" charset="0"/>
                <a:ea typeface="SimSun" panose="02010600030101010101" pitchFamily="2" charset="-122"/>
                <a:sym typeface="Symbol" panose="05050102010706020507" pitchFamily="18" charset="2"/>
              </a:rPr>
              <a:t></a:t>
            </a:r>
            <a:r>
              <a:rPr lang="en-US" altLang="x-none" sz="1800">
                <a:latin typeface="Tahoma" panose="020B0604030504040204" pitchFamily="34" charset="0"/>
                <a:ea typeface="SimSun" panose="02010600030101010101" pitchFamily="2" charset="-122"/>
              </a:rPr>
              <a:t>(g(n)), functions that grow </a:t>
            </a:r>
            <a:r>
              <a:rPr lang="en-US" altLang="x-none" sz="1800" u="sng">
                <a:latin typeface="Tahoma" panose="020B0604030504040204" pitchFamily="34" charset="0"/>
                <a:ea typeface="SimSun" panose="02010600030101010101" pitchFamily="2" charset="-122"/>
              </a:rPr>
              <a:t>at the same rate as</a:t>
            </a:r>
            <a:r>
              <a:rPr lang="en-US" altLang="x-none" sz="1800">
                <a:latin typeface="Tahoma" panose="020B0604030504040204" pitchFamily="34" charset="0"/>
                <a:ea typeface="SimSun" panose="02010600030101010101" pitchFamily="2" charset="-122"/>
              </a:rPr>
              <a:t> g(n) </a:t>
            </a:r>
            <a:endParaRPr lang="en-CA" altLang="zh-CN" sz="1800">
              <a:latin typeface="Tahoma" panose="020B0604030504040204" pitchFamily="34" charset="0"/>
              <a:ea typeface="SimSun" panose="02010600030101010101" pitchFamily="2" charset="-122"/>
            </a:endParaRPr>
          </a:p>
        </p:txBody>
      </p:sp>
      <p:sp>
        <p:nvSpPr>
          <p:cNvPr id="231431" name="Straight Connector 231430"/>
          <p:cNvSpPr/>
          <p:nvPr/>
        </p:nvSpPr>
        <p:spPr>
          <a:xfrm>
            <a:off x="1920875" y="3352800"/>
            <a:ext cx="1066800" cy="0"/>
          </a:xfrm>
          <a:prstGeom prst="line">
            <a:avLst/>
          </a:prstGeom>
          <a:ln w="9525" cap="flat" cmpd="sng">
            <a:solidFill>
              <a:schemeClr val="tx1"/>
            </a:solidFill>
            <a:prstDash val="solid"/>
            <a:miter/>
            <a:headEnd type="none" w="med" len="med"/>
            <a:tailEnd type="none" w="med" len="med"/>
          </a:ln>
        </p:spPr>
      </p:sp>
      <p:sp>
        <p:nvSpPr>
          <p:cNvPr id="231432" name="Rectangles 231431"/>
          <p:cNvSpPr/>
          <p:nvPr/>
        </p:nvSpPr>
        <p:spPr>
          <a:xfrm>
            <a:off x="3124200" y="4494213"/>
            <a:ext cx="5111750" cy="366712"/>
          </a:xfrm>
          <a:prstGeom prst="rect">
            <a:avLst/>
          </a:prstGeom>
          <a:noFill/>
          <a:ln w="9525">
            <a:noFill/>
          </a:ln>
        </p:spPr>
        <p:txBody>
          <a:bodyPr wrap="none" anchor="t">
            <a:spAutoFit/>
          </a:bodyPr>
          <a:lstStyle/>
          <a:p>
            <a:pPr algn="l"/>
            <a:r>
              <a:rPr lang="en-US" altLang="x-none" sz="1800">
                <a:solidFill>
                  <a:schemeClr val="folHlink"/>
                </a:solidFill>
                <a:latin typeface="Tahoma" panose="020B0604030504040204" pitchFamily="34" charset="0"/>
                <a:ea typeface="SimSun" panose="02010600030101010101" pitchFamily="2" charset="-122"/>
                <a:sym typeface="Symbol" panose="05050102010706020507" pitchFamily="18" charset="2"/>
              </a:rPr>
              <a:t>O</a:t>
            </a:r>
            <a:r>
              <a:rPr lang="en-US" altLang="x-none" sz="1800">
                <a:solidFill>
                  <a:schemeClr val="folHlink"/>
                </a:solidFill>
                <a:latin typeface="Tahoma" panose="020B0604030504040204" pitchFamily="34" charset="0"/>
                <a:ea typeface="SimSun" panose="02010600030101010101" pitchFamily="2" charset="-122"/>
              </a:rPr>
              <a:t>(g(n)),</a:t>
            </a:r>
            <a:r>
              <a:rPr lang="en-US" altLang="x-none" sz="1800">
                <a:latin typeface="Tahoma" panose="020B0604030504040204" pitchFamily="34" charset="0"/>
                <a:ea typeface="SimSun" panose="02010600030101010101" pitchFamily="2" charset="-122"/>
              </a:rPr>
              <a:t> functions that grow </a:t>
            </a:r>
            <a:r>
              <a:rPr lang="en-US" altLang="x-none" sz="1800" u="sng">
                <a:latin typeface="Tahoma" panose="020B0604030504040204" pitchFamily="34" charset="0"/>
                <a:ea typeface="SimSun" panose="02010600030101010101" pitchFamily="2" charset="-122"/>
              </a:rPr>
              <a:t>no faster than</a:t>
            </a:r>
            <a:r>
              <a:rPr lang="en-US" altLang="x-none" sz="1800">
                <a:latin typeface="Tahoma" panose="020B0604030504040204" pitchFamily="34" charset="0"/>
                <a:ea typeface="SimSun" panose="02010600030101010101" pitchFamily="2" charset="-122"/>
              </a:rPr>
              <a:t> g(n) </a:t>
            </a:r>
            <a:endParaRPr lang="en-CA" altLang="zh-CN" sz="1800">
              <a:latin typeface="Tahoma" panose="020B0604030504040204" pitchFamily="34" charset="0"/>
              <a:ea typeface="SimSun" panose="02010600030101010101" pitchFamily="2" charset="-122"/>
            </a:endParaRPr>
          </a:p>
        </p:txBody>
      </p:sp>
      <p:sp>
        <p:nvSpPr>
          <p:cNvPr id="231433" name="Straight Connector 231432"/>
          <p:cNvSpPr/>
          <p:nvPr/>
        </p:nvSpPr>
        <p:spPr>
          <a:xfrm>
            <a:off x="2073275" y="4648200"/>
            <a:ext cx="1066800" cy="0"/>
          </a:xfrm>
          <a:prstGeom prst="line">
            <a:avLst/>
          </a:prstGeom>
          <a:ln w="9525" cap="flat" cmpd="sng">
            <a:solidFill>
              <a:schemeClr val="tx1"/>
            </a:solidFill>
            <a:prstDash val="solid"/>
            <a:miter/>
            <a:headEnd type="none" w="med" len="med"/>
            <a:tailEnd type="none" w="med" len="med"/>
          </a:ln>
        </p:spPr>
      </p:sp>
      <p:sp>
        <p:nvSpPr>
          <p:cNvPr id="231434" name="Text Box 231433"/>
          <p:cNvSpPr txBox="1"/>
          <p:nvPr/>
        </p:nvSpPr>
        <p:spPr>
          <a:xfrm>
            <a:off x="1082675" y="3352800"/>
            <a:ext cx="612775" cy="366713"/>
          </a:xfrm>
          <a:prstGeom prst="rect">
            <a:avLst/>
          </a:prstGeom>
          <a:noFill/>
          <a:ln w="9525">
            <a:noFill/>
          </a:ln>
        </p:spPr>
        <p:txBody>
          <a:bodyPr wrap="none" anchor="t">
            <a:spAutoFit/>
          </a:bodyPr>
          <a:lstStyle/>
          <a:p>
            <a:pPr algn="l"/>
            <a:r>
              <a:rPr lang="en-US" altLang="x-none" sz="1800">
                <a:latin typeface="Tahoma" panose="020B0604030504040204" pitchFamily="34" charset="0"/>
                <a:ea typeface="SimSun" panose="02010600030101010101" pitchFamily="2" charset="-122"/>
              </a:rPr>
              <a:t>g(n)</a:t>
            </a:r>
            <a:endParaRPr lang="en-CA" altLang="zh-CN" sz="1800">
              <a:latin typeface="Tahoma" panose="020B0604030504040204" pitchFamily="34" charset="0"/>
              <a:ea typeface="SimSun" panose="02010600030101010101" pitchFamily="2" charset="-122"/>
            </a:endParaRPr>
          </a:p>
        </p:txBody>
      </p:sp>
      <p:sp>
        <p:nvSpPr>
          <p:cNvPr id="231435" name="Text Box 231434"/>
          <p:cNvSpPr txBox="1"/>
          <p:nvPr/>
        </p:nvSpPr>
        <p:spPr>
          <a:xfrm>
            <a:off x="5029200" y="1633538"/>
            <a:ext cx="628650" cy="457200"/>
          </a:xfrm>
          <a:prstGeom prst="rect">
            <a:avLst/>
          </a:prstGeom>
          <a:noFill/>
          <a:ln w="9525">
            <a:noFill/>
          </a:ln>
        </p:spPr>
        <p:txBody>
          <a:bodyPr wrap="none" anchor="t">
            <a:spAutoFit/>
          </a:bodyPr>
          <a:lstStyle/>
          <a:p>
            <a:pPr algn="l"/>
            <a:r>
              <a:rPr lang="en-US" altLang="x-none">
                <a:latin typeface="Tahoma" panose="020B0604030504040204" pitchFamily="34" charset="0"/>
                <a:ea typeface="SimSun" panose="02010600030101010101" pitchFamily="2" charset="-122"/>
              </a:rPr>
              <a:t>&gt;=</a:t>
            </a:r>
            <a:endParaRPr lang="en-CA" altLang="zh-CN">
              <a:latin typeface="Tahoma" panose="020B0604030504040204" pitchFamily="34" charset="0"/>
              <a:ea typeface="SimSun" panose="02010600030101010101" pitchFamily="2" charset="-122"/>
            </a:endParaRPr>
          </a:p>
        </p:txBody>
      </p:sp>
      <p:sp>
        <p:nvSpPr>
          <p:cNvPr id="231436" name="Text Box 231435"/>
          <p:cNvSpPr txBox="1"/>
          <p:nvPr/>
        </p:nvSpPr>
        <p:spPr>
          <a:xfrm>
            <a:off x="5121275" y="4038600"/>
            <a:ext cx="628650" cy="457200"/>
          </a:xfrm>
          <a:prstGeom prst="rect">
            <a:avLst/>
          </a:prstGeom>
          <a:noFill/>
          <a:ln w="9525">
            <a:noFill/>
          </a:ln>
        </p:spPr>
        <p:txBody>
          <a:bodyPr wrap="none" anchor="t">
            <a:spAutoFit/>
          </a:bodyPr>
          <a:lstStyle/>
          <a:p>
            <a:pPr algn="l"/>
            <a:r>
              <a:rPr lang="en-US" altLang="x-none">
                <a:latin typeface="Tahoma" panose="020B0604030504040204" pitchFamily="34" charset="0"/>
                <a:ea typeface="SimSun" panose="02010600030101010101" pitchFamily="2" charset="-122"/>
              </a:rPr>
              <a:t>&lt;=</a:t>
            </a:r>
            <a:endParaRPr lang="en-CA" altLang="zh-CN">
              <a:latin typeface="Tahoma" panose="020B0604030504040204" pitchFamily="34" charset="0"/>
              <a:ea typeface="SimSun" panose="02010600030101010101" pitchFamily="2" charset="-122"/>
            </a:endParaRPr>
          </a:p>
        </p:txBody>
      </p:sp>
      <p:sp>
        <p:nvSpPr>
          <p:cNvPr id="231437" name="Text Box 231436"/>
          <p:cNvSpPr txBox="1"/>
          <p:nvPr/>
        </p:nvSpPr>
        <p:spPr>
          <a:xfrm>
            <a:off x="5121275" y="2667000"/>
            <a:ext cx="406400" cy="457200"/>
          </a:xfrm>
          <a:prstGeom prst="rect">
            <a:avLst/>
          </a:prstGeom>
          <a:noFill/>
          <a:ln w="9525">
            <a:noFill/>
          </a:ln>
        </p:spPr>
        <p:txBody>
          <a:bodyPr wrap="none" anchor="t">
            <a:spAutoFit/>
          </a:bodyPr>
          <a:lstStyle/>
          <a:p>
            <a:pPr algn="l"/>
            <a:r>
              <a:rPr lang="en-US" altLang="x-none">
                <a:latin typeface="Tahoma" panose="020B0604030504040204" pitchFamily="34" charset="0"/>
                <a:ea typeface="SimSun" panose="02010600030101010101" pitchFamily="2" charset="-122"/>
              </a:rPr>
              <a:t>=</a:t>
            </a:r>
            <a:endParaRPr lang="en-CA" altLang="zh-CN">
              <a:latin typeface="Tahoma" panose="020B0604030504040204" pitchFamily="34" charset="0"/>
              <a:ea typeface="SimSun"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itle 286721" descr="blue055"/>
          <p:cNvSpPr>
            <a:spLocks noGrp="1"/>
          </p:cNvSpPr>
          <p:nvPr>
            <p:ph type="title"/>
          </p:nvPr>
        </p:nvSpPr>
        <p:spPr>
          <a:xfrm>
            <a:off x="457200" y="457200"/>
            <a:ext cx="8229600" cy="1325563"/>
          </a:xfrm>
          <a:ln/>
        </p:spPr>
        <p:txBody>
          <a:bodyPr anchor="ctr"/>
          <a:lstStyle/>
          <a:p>
            <a:r>
              <a:rPr lang="en-US" altLang="zh-CN" sz="4000">
                <a:ea typeface="SimSun" panose="02010600030101010101" pitchFamily="2" charset="-122"/>
              </a:rPr>
              <a:t>Some Properties of Asymptotic Order of Growth</a:t>
            </a:r>
          </a:p>
        </p:txBody>
      </p:sp>
      <p:sp>
        <p:nvSpPr>
          <p:cNvPr id="286723" name="Text Placeholder 286722"/>
          <p:cNvSpPr>
            <a:spLocks noGrp="1"/>
          </p:cNvSpPr>
          <p:nvPr>
            <p:ph type="body" idx="1"/>
          </p:nvPr>
        </p:nvSpPr>
        <p:spPr>
          <a:xfrm>
            <a:off x="457200" y="1828800"/>
            <a:ext cx="8153400" cy="4267200"/>
          </a:xfrm>
          <a:ln/>
        </p:spPr>
        <p:txBody>
          <a:bodyPr/>
          <a:lstStyle/>
          <a:p>
            <a:pPr marL="457200" indent="-457200">
              <a:lnSpc>
                <a:spcPct val="80000"/>
              </a:lnSpc>
              <a:buFont typeface="Wingdings" panose="05000000000000000000" pitchFamily="2" charset="2"/>
              <a:buAutoNum type="arabicPeriod"/>
            </a:pPr>
            <a:r>
              <a:rPr lang="en-US" altLang="zh-CN" sz="2400">
                <a:ea typeface="SimSun" panose="02010600030101010101" pitchFamily="2" charset="-122"/>
              </a:rPr>
              <a:t> </a:t>
            </a:r>
            <a:r>
              <a:rPr lang="en-US" altLang="zh-CN" sz="2400" i="1" dirty="0" err="1">
                <a:ea typeface="SimSun" panose="02010600030101010101" pitchFamily="2" charset="-122"/>
              </a:rPr>
              <a:t>f</a:t>
            </a:r>
            <a:r>
              <a:rPr lang="en-US" altLang="zh-CN" sz="2400" dirty="0" err="1">
                <a:ea typeface="SimSun" panose="02010600030101010101" pitchFamily="2" charset="-122"/>
              </a:rPr>
              <a:t>(</a:t>
            </a:r>
            <a:r>
              <a:rPr lang="en-US" altLang="zh-CN" sz="2400" i="1" dirty="0" err="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a:t>
            </a:r>
            <a:r>
              <a:rPr lang="en-US" altLang="zh-CN" sz="2400" i="1">
                <a:ea typeface="SimSun" panose="02010600030101010101" pitchFamily="2" charset="-122"/>
              </a:rPr>
              <a:t>f</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a:t>
            </a:r>
            <a:br>
              <a:rPr lang="en-US" altLang="zh-CN" sz="2400">
                <a:ea typeface="SimSun" panose="02010600030101010101" pitchFamily="2" charset="-122"/>
              </a:rPr>
            </a:br>
            <a:endParaRPr lang="en-US" altLang="zh-CN" sz="2400">
              <a:ea typeface="SimSun" panose="02010600030101010101" pitchFamily="2" charset="-122"/>
            </a:endParaRPr>
          </a:p>
          <a:p>
            <a:pPr marL="457200" indent="-457200">
              <a:lnSpc>
                <a:spcPct val="80000"/>
              </a:lnSpc>
              <a:buFont typeface="Wingdings" panose="05000000000000000000" pitchFamily="2" charset="2"/>
              <a:buAutoNum type="arabicPeriod"/>
            </a:pPr>
            <a:r>
              <a:rPr lang="en-US" altLang="zh-CN" sz="2400">
                <a:ea typeface="SimSun" panose="02010600030101010101" pitchFamily="2" charset="-122"/>
              </a:rPr>
              <a:t> </a:t>
            </a:r>
            <a:r>
              <a:rPr lang="en-US" altLang="zh-CN" sz="2400" i="1" dirty="0" err="1">
                <a:ea typeface="SimSun" panose="02010600030101010101" pitchFamily="2" charset="-122"/>
              </a:rPr>
              <a:t>f</a:t>
            </a:r>
            <a:r>
              <a:rPr lang="en-US" altLang="zh-CN" sz="2400" dirty="0" err="1">
                <a:ea typeface="SimSun" panose="02010600030101010101" pitchFamily="2" charset="-122"/>
              </a:rPr>
              <a:t>(</a:t>
            </a:r>
            <a:r>
              <a:rPr lang="en-US" altLang="zh-CN" sz="2400" i="1" dirty="0" err="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a:t>
            </a:r>
            <a:r>
              <a:rPr lang="en-US" altLang="zh-CN" sz="2400" i="1">
                <a:ea typeface="SimSun" panose="02010600030101010101" pitchFamily="2" charset="-122"/>
              </a:rPr>
              <a:t>g</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iff </a:t>
            </a:r>
            <a:r>
              <a:rPr lang="en-US" altLang="zh-CN" sz="2400" i="1">
                <a:ea typeface="SimSun" panose="02010600030101010101" pitchFamily="2" charset="-122"/>
              </a:rPr>
              <a:t>g</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i="1">
                <a:ea typeface="SimSun" panose="02010600030101010101" pitchFamily="2" charset="-122"/>
                <a:sym typeface="Symbol" panose="05050102010706020507" pitchFamily="18" charset="2"/>
              </a:rPr>
              <a:t>f</a:t>
            </a:r>
            <a:r>
              <a:rPr lang="en-US" altLang="zh-CN" sz="2400">
                <a:ea typeface="SimSun" panose="02010600030101010101" pitchFamily="2" charset="-122"/>
                <a:sym typeface="Symbol" panose="05050102010706020507" pitchFamily="18" charset="2"/>
              </a:rPr>
              <a:t>(n))</a:t>
            </a:r>
            <a:r>
              <a:rPr lang="en-US" altLang="zh-CN" sz="2400">
                <a:ea typeface="SimSun" panose="02010600030101010101" pitchFamily="2" charset="-122"/>
              </a:rPr>
              <a:t> </a:t>
            </a:r>
            <a:br>
              <a:rPr lang="en-US" altLang="zh-CN" sz="2400" i="1">
                <a:ea typeface="SimSun" panose="02010600030101010101" pitchFamily="2" charset="-122"/>
              </a:rPr>
            </a:br>
            <a:endParaRPr lang="en-US" altLang="zh-CN" sz="2400" i="1">
              <a:ea typeface="SimSun" panose="02010600030101010101" pitchFamily="2" charset="-122"/>
            </a:endParaRPr>
          </a:p>
          <a:p>
            <a:pPr marL="457200" indent="-457200">
              <a:lnSpc>
                <a:spcPct val="80000"/>
              </a:lnSpc>
              <a:buFont typeface="Wingdings" panose="05000000000000000000" pitchFamily="2" charset="2"/>
              <a:buAutoNum type="arabicPeriod"/>
            </a:pPr>
            <a:r>
              <a:rPr lang="en-US" altLang="zh-CN" sz="2400">
                <a:ea typeface="SimSun" panose="02010600030101010101" pitchFamily="2" charset="-122"/>
              </a:rPr>
              <a:t>If </a:t>
            </a:r>
            <a:r>
              <a:rPr lang="en-US" altLang="zh-CN" sz="2400" i="1">
                <a:ea typeface="SimSun" panose="02010600030101010101" pitchFamily="2" charset="-122"/>
              </a:rPr>
              <a:t>f</a:t>
            </a:r>
            <a:r>
              <a:rPr lang="en-US" altLang="zh-CN" sz="2400" baseline="-25000">
                <a:ea typeface="SimSun" panose="02010600030101010101" pitchFamily="2" charset="-122"/>
              </a:rPr>
              <a:t> </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a:t>
            </a:r>
            <a:r>
              <a:rPr lang="en-US" altLang="zh-CN" sz="2400" i="1">
                <a:ea typeface="SimSun" panose="02010600030101010101" pitchFamily="2" charset="-122"/>
              </a:rPr>
              <a:t>g</a:t>
            </a:r>
            <a:r>
              <a:rPr lang="en-US" altLang="zh-CN" sz="2400" baseline="-25000">
                <a:ea typeface="SimSun" panose="02010600030101010101" pitchFamily="2" charset="-122"/>
              </a:rPr>
              <a:t> </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and </a:t>
            </a:r>
            <a:r>
              <a:rPr lang="en-US" altLang="zh-CN" sz="2400" i="1">
                <a:ea typeface="SimSun" panose="02010600030101010101" pitchFamily="2" charset="-122"/>
              </a:rPr>
              <a:t>g</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a:t>
            </a:r>
            <a:r>
              <a:rPr lang="en-US" altLang="zh-CN" sz="2400" i="1">
                <a:ea typeface="SimSun" panose="02010600030101010101" pitchFamily="2" charset="-122"/>
              </a:rPr>
              <a:t>h</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 then</a:t>
            </a:r>
            <a:r>
              <a:rPr lang="en-US" altLang="zh-CN" sz="2400" i="1">
                <a:ea typeface="SimSun" panose="02010600030101010101" pitchFamily="2" charset="-122"/>
              </a:rPr>
              <a:t> f</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a:t>
            </a:r>
            <a:r>
              <a:rPr lang="en-US" altLang="zh-CN" sz="2400" i="1">
                <a:ea typeface="SimSun" panose="02010600030101010101" pitchFamily="2" charset="-122"/>
              </a:rPr>
              <a:t>h</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br>
              <a:rPr lang="en-US" altLang="zh-CN" sz="2400">
                <a:ea typeface="SimSun" panose="02010600030101010101" pitchFamily="2" charset="-122"/>
                <a:sym typeface="Symbol" panose="05050102010706020507" pitchFamily="18" charset="2"/>
              </a:rPr>
            </a:br>
            <a:br>
              <a:rPr lang="en-US" altLang="zh-CN" sz="2400">
                <a:ea typeface="SimSun" panose="02010600030101010101" pitchFamily="2" charset="-122"/>
                <a:sym typeface="Symbol" panose="05050102010706020507" pitchFamily="18" charset="2"/>
              </a:rPr>
            </a:br>
            <a:r>
              <a:rPr lang="en-US" altLang="zh-CN" sz="2400">
                <a:ea typeface="SimSun" panose="02010600030101010101" pitchFamily="2" charset="-122"/>
                <a:sym typeface="Symbol" panose="05050102010706020507" pitchFamily="18" charset="2"/>
              </a:rPr>
              <a:t>Note similarity with </a:t>
            </a:r>
            <a:r>
              <a:rPr lang="en-US" altLang="zh-CN" sz="2400" i="1">
                <a:ea typeface="SimSun" panose="02010600030101010101" pitchFamily="2" charset="-122"/>
                <a:sym typeface="Symbol" panose="05050102010706020507" pitchFamily="18" charset="2"/>
              </a:rPr>
              <a:t>a </a:t>
            </a:r>
            <a:r>
              <a:rPr lang="en-US" altLang="zh-CN" sz="2400">
                <a:latin typeface="Lucida Grande" pitchFamily="84" charset="0"/>
                <a:ea typeface="SimSun" panose="02010600030101010101" pitchFamily="2" charset="-122"/>
                <a:sym typeface="Symbol" panose="05050102010706020507" pitchFamily="18" charset="2"/>
              </a:rPr>
              <a:t>≤</a:t>
            </a:r>
            <a:r>
              <a:rPr lang="en-US" altLang="zh-CN" sz="2400" i="1">
                <a:ea typeface="SimSun" panose="02010600030101010101" pitchFamily="2" charset="-122"/>
                <a:sym typeface="Symbol" panose="05050102010706020507" pitchFamily="18" charset="2"/>
              </a:rPr>
              <a:t> </a:t>
            </a:r>
            <a:r>
              <a:rPr lang="en-US" altLang="zh-CN" sz="2400">
                <a:ea typeface="SimSun" panose="02010600030101010101" pitchFamily="2" charset="-122"/>
                <a:sym typeface="Symbol" panose="05050102010706020507" pitchFamily="18" charset="2"/>
              </a:rPr>
              <a:t>b</a:t>
            </a:r>
            <a:br>
              <a:rPr lang="en-US" altLang="zh-CN" sz="2400">
                <a:ea typeface="SimSun" panose="02010600030101010101" pitchFamily="2" charset="-122"/>
                <a:sym typeface="Symbol" panose="05050102010706020507" pitchFamily="18" charset="2"/>
              </a:rPr>
            </a:br>
            <a:endParaRPr lang="en-US" altLang="zh-CN" sz="2400">
              <a:ea typeface="SimSun" panose="02010600030101010101" pitchFamily="2" charset="-122"/>
              <a:sym typeface="Symbol" panose="05050102010706020507" pitchFamily="18" charset="2"/>
            </a:endParaRPr>
          </a:p>
          <a:p>
            <a:pPr marL="457200" indent="-457200">
              <a:lnSpc>
                <a:spcPct val="80000"/>
              </a:lnSpc>
              <a:buFont typeface="Wingdings" panose="05000000000000000000" pitchFamily="2" charset="2"/>
              <a:buAutoNum type="arabicPeriod"/>
            </a:pPr>
            <a:r>
              <a:rPr lang="en-US" altLang="zh-CN" sz="2400">
                <a:ea typeface="SimSun" panose="02010600030101010101" pitchFamily="2" charset="-122"/>
              </a:rPr>
              <a:t>If </a:t>
            </a:r>
            <a:r>
              <a:rPr lang="en-US" altLang="zh-CN" sz="2400" i="1">
                <a:ea typeface="SimSun" panose="02010600030101010101" pitchFamily="2" charset="-122"/>
              </a:rPr>
              <a:t>f</a:t>
            </a:r>
            <a:r>
              <a:rPr lang="en-US" altLang="zh-CN" sz="2400" baseline="-25000">
                <a:ea typeface="SimSun" panose="02010600030101010101" pitchFamily="2" charset="-122"/>
              </a:rPr>
              <a:t>1</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a:t>
            </a:r>
            <a:r>
              <a:rPr lang="en-US" altLang="zh-CN" sz="2400" i="1">
                <a:ea typeface="SimSun" panose="02010600030101010101" pitchFamily="2" charset="-122"/>
              </a:rPr>
              <a:t>g</a:t>
            </a:r>
            <a:r>
              <a:rPr lang="en-US" altLang="zh-CN" sz="2400" baseline="-25000">
                <a:ea typeface="SimSun" panose="02010600030101010101" pitchFamily="2" charset="-122"/>
              </a:rPr>
              <a:t>1</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and </a:t>
            </a:r>
            <a:r>
              <a:rPr lang="en-US" altLang="zh-CN" sz="2400" i="1">
                <a:ea typeface="SimSun" panose="02010600030101010101" pitchFamily="2" charset="-122"/>
              </a:rPr>
              <a:t>f</a:t>
            </a:r>
            <a:r>
              <a:rPr lang="en-US" altLang="zh-CN" sz="2400" baseline="-25000">
                <a:ea typeface="SimSun" panose="02010600030101010101" pitchFamily="2" charset="-122"/>
              </a:rPr>
              <a:t>2</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a:t>
            </a:r>
            <a:r>
              <a:rPr lang="en-US" altLang="zh-CN" sz="2400" i="1">
                <a:ea typeface="SimSun" panose="02010600030101010101" pitchFamily="2" charset="-122"/>
              </a:rPr>
              <a:t>g</a:t>
            </a:r>
            <a:r>
              <a:rPr lang="en-US" altLang="zh-CN" sz="2400" baseline="-25000">
                <a:ea typeface="SimSun" panose="02010600030101010101" pitchFamily="2" charset="-122"/>
              </a:rPr>
              <a:t>2</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 then</a:t>
            </a:r>
          </a:p>
          <a:p>
            <a:pPr marL="457200" indent="-457200">
              <a:lnSpc>
                <a:spcPct val="80000"/>
              </a:lnSpc>
              <a:buNone/>
            </a:pPr>
            <a:r>
              <a:rPr lang="en-US" altLang="zh-CN" sz="2400">
                <a:ea typeface="SimSun" panose="02010600030101010101" pitchFamily="2" charset="-122"/>
              </a:rPr>
              <a:t>                	 </a:t>
            </a:r>
            <a:r>
              <a:rPr lang="en-US" altLang="zh-CN" sz="2400" i="1">
                <a:ea typeface="SimSun" panose="02010600030101010101" pitchFamily="2" charset="-122"/>
              </a:rPr>
              <a:t>f</a:t>
            </a:r>
            <a:r>
              <a:rPr lang="en-US" altLang="zh-CN" sz="2400" baseline="-25000">
                <a:ea typeface="SimSun" panose="02010600030101010101" pitchFamily="2" charset="-122"/>
              </a:rPr>
              <a:t>1</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a:t>
            </a:r>
            <a:r>
              <a:rPr lang="en-US" altLang="zh-CN" sz="2400" i="1">
                <a:ea typeface="SimSun" panose="02010600030101010101" pitchFamily="2" charset="-122"/>
              </a:rPr>
              <a:t>f</a:t>
            </a:r>
            <a:r>
              <a:rPr lang="en-US" altLang="zh-CN" sz="2400" baseline="-25000">
                <a:ea typeface="SimSun" panose="02010600030101010101" pitchFamily="2" charset="-122"/>
              </a:rPr>
              <a:t>2</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O(max{</a:t>
            </a:r>
            <a:r>
              <a:rPr lang="en-US" altLang="zh-CN" sz="2400" i="1">
                <a:ea typeface="SimSun" panose="02010600030101010101" pitchFamily="2" charset="-122"/>
              </a:rPr>
              <a:t>g</a:t>
            </a:r>
            <a:r>
              <a:rPr lang="en-US" altLang="zh-CN" sz="2400" baseline="-25000">
                <a:ea typeface="SimSun" panose="02010600030101010101" pitchFamily="2" charset="-122"/>
              </a:rPr>
              <a:t>1</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i="1">
                <a:ea typeface="SimSun" panose="02010600030101010101" pitchFamily="2" charset="-122"/>
              </a:rPr>
              <a:t>g</a:t>
            </a:r>
            <a:r>
              <a:rPr lang="en-US" altLang="zh-CN" sz="2400" baseline="-25000">
                <a:ea typeface="SimSun" panose="02010600030101010101" pitchFamily="2" charset="-122"/>
              </a:rPr>
              <a:t>2</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br>
              <a:rPr lang="en-US" altLang="zh-CN" sz="2400">
                <a:ea typeface="SimSun" panose="02010600030101010101" pitchFamily="2" charset="-122"/>
              </a:rPr>
            </a:br>
            <a:endParaRPr lang="en-US" altLang="zh-CN" sz="2400">
              <a:ea typeface="SimSun" panose="02010600030101010101" pitchFamily="2" charset="-122"/>
            </a:endParaRPr>
          </a:p>
          <a:p>
            <a:pPr marL="457200" indent="-457200">
              <a:lnSpc>
                <a:spcPct val="80000"/>
              </a:lnSpc>
              <a:buNone/>
            </a:pPr>
            <a:r>
              <a:rPr lang="en-US" altLang="x-none" sz="2400">
                <a:sym typeface="Symbol" panose="05050102010706020507" pitchFamily="18" charset="2"/>
              </a:rPr>
              <a:t>The analogous assertions are true for the -notation and -notation.</a:t>
            </a:r>
            <a:endParaRPr lang="zh-CN" altLang="en-US" sz="2400">
              <a:ea typeface="SimSun" panose="02010600030101010101" pitchFamily="2" charset="-122"/>
              <a:sym typeface="Symbol" panose="05050102010706020507" pitchFamily="18"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232449" descr="blue055"/>
          <p:cNvSpPr>
            <a:spLocks noGrp="1"/>
          </p:cNvSpPr>
          <p:nvPr>
            <p:ph type="title"/>
          </p:nvPr>
        </p:nvSpPr>
        <p:spPr>
          <a:ln/>
        </p:spPr>
        <p:txBody>
          <a:bodyPr anchor="ctr"/>
          <a:lstStyle/>
          <a:p>
            <a:r>
              <a:rPr lang="en-US" altLang="zh-CN" sz="4000">
                <a:ea typeface="SimSun" panose="02010600030101010101" pitchFamily="2" charset="-122"/>
              </a:rPr>
              <a:t>Some Properties of Asymptotic Order of Growth</a:t>
            </a:r>
            <a:endParaRPr lang="en-CA" altLang="zh-CN" sz="4000">
              <a:ea typeface="SimSun" panose="02010600030101010101" pitchFamily="2" charset="-122"/>
            </a:endParaRPr>
          </a:p>
        </p:txBody>
      </p:sp>
      <p:sp>
        <p:nvSpPr>
          <p:cNvPr id="232451" name="Text Placeholder 232450"/>
          <p:cNvSpPr>
            <a:spLocks noGrp="1"/>
          </p:cNvSpPr>
          <p:nvPr>
            <p:ph type="body" idx="1"/>
          </p:nvPr>
        </p:nvSpPr>
        <p:spPr>
          <a:xfrm>
            <a:off x="685800" y="2017713"/>
            <a:ext cx="7848600" cy="4114800"/>
          </a:xfrm>
          <a:ln/>
        </p:spPr>
        <p:txBody>
          <a:bodyPr/>
          <a:lstStyle/>
          <a:p>
            <a:pPr marL="457200" indent="-457200">
              <a:lnSpc>
                <a:spcPct val="80000"/>
              </a:lnSpc>
            </a:pPr>
            <a:r>
              <a:rPr lang="en-US" altLang="zh-CN" sz="2400">
                <a:ea typeface="SimSun" panose="02010600030101010101" pitchFamily="2" charset="-122"/>
              </a:rPr>
              <a:t>If </a:t>
            </a:r>
            <a:r>
              <a:rPr lang="en-US" altLang="zh-CN" sz="2400" i="1">
                <a:ea typeface="SimSun" panose="02010600030101010101" pitchFamily="2" charset="-122"/>
              </a:rPr>
              <a:t>f</a:t>
            </a:r>
            <a:r>
              <a:rPr lang="en-US" altLang="zh-CN" sz="2400" baseline="-25000">
                <a:ea typeface="SimSun" panose="02010600030101010101" pitchFamily="2" charset="-122"/>
              </a:rPr>
              <a:t>1</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a:t>
            </a:r>
            <a:r>
              <a:rPr lang="en-US" altLang="zh-CN" sz="2400" i="1">
                <a:ea typeface="SimSun" panose="02010600030101010101" pitchFamily="2" charset="-122"/>
              </a:rPr>
              <a:t>g</a:t>
            </a:r>
            <a:r>
              <a:rPr lang="en-US" altLang="zh-CN" sz="2400" baseline="-25000">
                <a:ea typeface="SimSun" panose="02010600030101010101" pitchFamily="2" charset="-122"/>
              </a:rPr>
              <a:t>1</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and </a:t>
            </a:r>
            <a:r>
              <a:rPr lang="en-US" altLang="zh-CN" sz="2400" i="1">
                <a:ea typeface="SimSun" panose="02010600030101010101" pitchFamily="2" charset="-122"/>
              </a:rPr>
              <a:t>f</a:t>
            </a:r>
            <a:r>
              <a:rPr lang="en-US" altLang="zh-CN" sz="2400" baseline="-25000">
                <a:ea typeface="SimSun" panose="02010600030101010101" pitchFamily="2" charset="-122"/>
              </a:rPr>
              <a:t>2</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a:t>
            </a:r>
            <a:r>
              <a:rPr lang="en-US" altLang="zh-CN" sz="2400" i="1">
                <a:ea typeface="SimSun" panose="02010600030101010101" pitchFamily="2" charset="-122"/>
              </a:rPr>
              <a:t>g</a:t>
            </a:r>
            <a:r>
              <a:rPr lang="en-US" altLang="zh-CN" sz="2400" baseline="-25000">
                <a:ea typeface="SimSun" panose="02010600030101010101" pitchFamily="2" charset="-122"/>
              </a:rPr>
              <a:t>2</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 then</a:t>
            </a:r>
          </a:p>
          <a:p>
            <a:pPr marL="457200" indent="-457200">
              <a:lnSpc>
                <a:spcPct val="80000"/>
              </a:lnSpc>
              <a:buNone/>
            </a:pPr>
            <a:r>
              <a:rPr lang="en-US" altLang="zh-CN" sz="2400">
                <a:ea typeface="SimSun" panose="02010600030101010101" pitchFamily="2" charset="-122"/>
              </a:rPr>
              <a:t>               </a:t>
            </a:r>
            <a:r>
              <a:rPr lang="en-US" altLang="zh-CN" sz="2400" i="1">
                <a:ea typeface="SimSun" panose="02010600030101010101" pitchFamily="2" charset="-122"/>
              </a:rPr>
              <a:t>f</a:t>
            </a:r>
            <a:r>
              <a:rPr lang="en-US" altLang="zh-CN" sz="2400" baseline="-25000">
                <a:ea typeface="SimSun" panose="02010600030101010101" pitchFamily="2" charset="-122"/>
              </a:rPr>
              <a:t>1</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a:t>
            </a:r>
            <a:r>
              <a:rPr lang="en-US" altLang="zh-CN" sz="2400" i="1">
                <a:ea typeface="SimSun" panose="02010600030101010101" pitchFamily="2" charset="-122"/>
              </a:rPr>
              <a:t>f</a:t>
            </a:r>
            <a:r>
              <a:rPr lang="en-US" altLang="zh-CN" sz="2400" baseline="-25000">
                <a:ea typeface="SimSun" panose="02010600030101010101" pitchFamily="2" charset="-122"/>
              </a:rPr>
              <a:t>2</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O(max{</a:t>
            </a:r>
            <a:r>
              <a:rPr lang="en-US" altLang="zh-CN" sz="2400" i="1">
                <a:ea typeface="SimSun" panose="02010600030101010101" pitchFamily="2" charset="-122"/>
              </a:rPr>
              <a:t>g</a:t>
            </a:r>
            <a:r>
              <a:rPr lang="en-US" altLang="zh-CN" sz="2400" baseline="-25000">
                <a:ea typeface="SimSun" panose="02010600030101010101" pitchFamily="2" charset="-122"/>
              </a:rPr>
              <a:t>1</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 </a:t>
            </a:r>
            <a:r>
              <a:rPr lang="en-US" altLang="zh-CN" sz="2400" i="1">
                <a:ea typeface="SimSun" panose="02010600030101010101" pitchFamily="2" charset="-122"/>
              </a:rPr>
              <a:t>g</a:t>
            </a:r>
            <a:r>
              <a:rPr lang="en-US" altLang="zh-CN" sz="2400" baseline="-25000">
                <a:ea typeface="SimSun" panose="02010600030101010101" pitchFamily="2" charset="-122"/>
              </a:rPr>
              <a:t>2</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a:ea typeface="SimSun" panose="02010600030101010101" pitchFamily="2" charset="-122"/>
              </a:rPr>
              <a:t>)})</a:t>
            </a:r>
            <a:endParaRPr lang="en-US" altLang="x-none" sz="2400">
              <a:sym typeface="Symbol" panose="05050102010706020507" pitchFamily="18" charset="2"/>
            </a:endParaRPr>
          </a:p>
          <a:p>
            <a:pPr marL="457200" indent="-457200">
              <a:lnSpc>
                <a:spcPct val="80000"/>
              </a:lnSpc>
            </a:pPr>
            <a:endParaRPr lang="en-US" altLang="zh-CN" sz="2400">
              <a:solidFill>
                <a:schemeClr val="folHlink"/>
              </a:solidFill>
              <a:ea typeface="SimSun" panose="02010600030101010101" pitchFamily="2" charset="-122"/>
              <a:sym typeface="Symbol" panose="05050102010706020507" pitchFamily="18" charset="2"/>
            </a:endParaRPr>
          </a:p>
          <a:p>
            <a:pPr marL="457200" indent="-457200">
              <a:lnSpc>
                <a:spcPct val="80000"/>
              </a:lnSpc>
            </a:pPr>
            <a:r>
              <a:rPr lang="en-US" altLang="x-none" sz="2400">
                <a:solidFill>
                  <a:schemeClr val="folHlink"/>
                </a:solidFill>
                <a:sym typeface="Symbol" panose="05050102010706020507" pitchFamily="18" charset="2"/>
              </a:rPr>
              <a:t>Implication: The algorithm’s overall efficiency will be determined by the part with a larger order of growth</a:t>
            </a:r>
            <a:r>
              <a:rPr lang="en-US" altLang="zh-CN" sz="2400">
                <a:solidFill>
                  <a:schemeClr val="folHlink"/>
                </a:solidFill>
                <a:ea typeface="SimSun" panose="02010600030101010101" pitchFamily="2" charset="-122"/>
                <a:sym typeface="Symbol" panose="05050102010706020507" pitchFamily="18" charset="2"/>
              </a:rPr>
              <a:t>.</a:t>
            </a:r>
          </a:p>
          <a:p>
            <a:pPr marL="838200" lvl="1" indent="-381000">
              <a:lnSpc>
                <a:spcPct val="80000"/>
              </a:lnSpc>
            </a:pPr>
            <a:r>
              <a:rPr lang="en-US" altLang="x-none" sz="2000">
                <a:sym typeface="Symbol" panose="05050102010706020507" pitchFamily="18" charset="2"/>
              </a:rPr>
              <a:t>For example, </a:t>
            </a:r>
            <a:endParaRPr lang="en-US" altLang="zh-CN" sz="2000">
              <a:ea typeface="SimSun" panose="02010600030101010101" pitchFamily="2" charset="-122"/>
              <a:sym typeface="Symbol" panose="05050102010706020507" pitchFamily="18" charset="2"/>
            </a:endParaRPr>
          </a:p>
          <a:p>
            <a:pPr marL="1200150" lvl="2" indent="-342900">
              <a:lnSpc>
                <a:spcPct val="80000"/>
              </a:lnSpc>
            </a:pPr>
            <a:r>
              <a:rPr lang="en-US" altLang="x-none" sz="1800" i="1">
                <a:sym typeface="Symbol" panose="05050102010706020507" pitchFamily="18" charset="2"/>
              </a:rPr>
              <a:t>5n</a:t>
            </a:r>
            <a:r>
              <a:rPr lang="en-US" altLang="x-none" sz="1800" i="1" baseline="30000">
                <a:sym typeface="Symbol" panose="05050102010706020507" pitchFamily="18" charset="2"/>
              </a:rPr>
              <a:t>2</a:t>
            </a:r>
            <a:r>
              <a:rPr lang="en-US" altLang="x-none" sz="1800" i="1">
                <a:sym typeface="Symbol" panose="05050102010706020507" pitchFamily="18" charset="2"/>
              </a:rPr>
              <a:t> + 3nlogn  O(n</a:t>
            </a:r>
            <a:r>
              <a:rPr lang="en-US" altLang="x-none" sz="1800" i="1" baseline="30000">
                <a:sym typeface="Symbol" panose="05050102010706020507" pitchFamily="18" charset="2"/>
              </a:rPr>
              <a:t>2</a:t>
            </a:r>
            <a:r>
              <a:rPr lang="en-US" altLang="x-none" sz="1800" i="1">
                <a:sym typeface="Symbol" panose="05050102010706020507" pitchFamily="18" charset="2"/>
              </a:rPr>
              <a:t>)</a:t>
            </a:r>
            <a:endParaRPr lang="en-CA" altLang="zh-CN" sz="1800" i="1">
              <a:ea typeface="SimSun" panose="02010600030101010101" pitchFamily="2" charset="-122"/>
              <a:sym typeface="Symbol" panose="05050102010706020507"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234497" descr="blue055"/>
          <p:cNvSpPr>
            <a:spLocks noGrp="1"/>
          </p:cNvSpPr>
          <p:nvPr>
            <p:ph type="title"/>
          </p:nvPr>
        </p:nvSpPr>
        <p:spPr>
          <a:xfrm>
            <a:off x="533400" y="304800"/>
            <a:ext cx="8077200" cy="1143000"/>
          </a:xfrm>
          <a:ln/>
        </p:spPr>
        <p:txBody>
          <a:bodyPr anchor="ctr"/>
          <a:lstStyle/>
          <a:p>
            <a:r>
              <a:rPr lang="en-US" altLang="x-none" sz="3600"/>
              <a:t>Using Limits for Comparing Orders of Growth</a:t>
            </a:r>
          </a:p>
        </p:txBody>
      </p:sp>
      <p:sp>
        <p:nvSpPr>
          <p:cNvPr id="234499" name="Text Placeholder 234498"/>
          <p:cNvSpPr>
            <a:spLocks noGrp="1"/>
          </p:cNvSpPr>
          <p:nvPr>
            <p:ph type="body" idx="1"/>
          </p:nvPr>
        </p:nvSpPr>
        <p:spPr>
          <a:xfrm>
            <a:off x="533400" y="2438400"/>
            <a:ext cx="2895600" cy="685800"/>
          </a:xfrm>
          <a:ln/>
        </p:spPr>
        <p:txBody>
          <a:bodyPr/>
          <a:lstStyle/>
          <a:p>
            <a:pPr>
              <a:buNone/>
            </a:pPr>
            <a:r>
              <a:rPr lang="en-US" altLang="x-none" sz="2000"/>
              <a:t>lim</a:t>
            </a:r>
            <a:r>
              <a:rPr lang="en-US" altLang="x-none" sz="2000" baseline="-25000"/>
              <a:t>n→∞ </a:t>
            </a:r>
            <a:r>
              <a:rPr lang="en-US" altLang="x-none" sz="2000" i="1"/>
              <a:t>T</a:t>
            </a:r>
            <a:r>
              <a:rPr lang="en-US" altLang="x-none" sz="2000"/>
              <a:t>(</a:t>
            </a:r>
            <a:r>
              <a:rPr lang="en-US" altLang="x-none" sz="2000" i="1"/>
              <a:t>n</a:t>
            </a:r>
            <a:r>
              <a:rPr lang="en-US" altLang="x-none" sz="2000"/>
              <a:t>)/</a:t>
            </a:r>
            <a:r>
              <a:rPr lang="en-US" altLang="x-none" sz="2000" i="1"/>
              <a:t>g</a:t>
            </a:r>
            <a:r>
              <a:rPr lang="en-US" altLang="x-none" sz="2000"/>
              <a:t>(</a:t>
            </a:r>
            <a:r>
              <a:rPr lang="en-US" altLang="x-none" sz="2000" i="1"/>
              <a:t>n</a:t>
            </a:r>
            <a:r>
              <a:rPr lang="en-US" altLang="x-none" sz="2000"/>
              <a:t>) =</a:t>
            </a:r>
            <a:r>
              <a:rPr lang="en-US" altLang="x-none" sz="2400"/>
              <a:t> </a:t>
            </a:r>
          </a:p>
        </p:txBody>
      </p:sp>
      <p:grpSp>
        <p:nvGrpSpPr>
          <p:cNvPr id="234500" name="Group 234499"/>
          <p:cNvGrpSpPr/>
          <p:nvPr/>
        </p:nvGrpSpPr>
        <p:grpSpPr>
          <a:xfrm>
            <a:off x="2500313" y="1616075"/>
            <a:ext cx="6165850" cy="2133600"/>
            <a:chOff x="1728" y="864"/>
            <a:chExt cx="3884" cy="1344"/>
          </a:xfrm>
        </p:grpSpPr>
        <p:sp>
          <p:nvSpPr>
            <p:cNvPr id="234501" name="Left Brace 234500"/>
            <p:cNvSpPr/>
            <p:nvPr/>
          </p:nvSpPr>
          <p:spPr>
            <a:xfrm>
              <a:off x="1728" y="864"/>
              <a:ext cx="336" cy="1344"/>
            </a:xfrm>
            <a:prstGeom prst="leftBrace">
              <a:avLst>
                <a:gd name="adj1" fmla="val 33333"/>
                <a:gd name="adj2" fmla="val 50000"/>
              </a:avLst>
            </a:prstGeom>
            <a:noFill/>
            <a:ln w="12700" cap="flat" cmpd="sng">
              <a:solidFill>
                <a:srgbClr val="FF0000"/>
              </a:solidFill>
              <a:prstDash val="solid"/>
              <a:headEnd type="none" w="sm" len="sm"/>
              <a:tailEnd type="triangle" w="sm" len="sm"/>
            </a:ln>
          </p:spPr>
          <p:txBody>
            <a:bodyPr/>
            <a:lstStyle/>
            <a:p>
              <a:endParaRPr lang="en-US"/>
            </a:p>
          </p:txBody>
        </p:sp>
        <p:sp>
          <p:nvSpPr>
            <p:cNvPr id="234502" name="Text Box 234501"/>
            <p:cNvSpPr txBox="1"/>
            <p:nvPr/>
          </p:nvSpPr>
          <p:spPr>
            <a:xfrm>
              <a:off x="1951" y="881"/>
              <a:ext cx="3588" cy="288"/>
            </a:xfrm>
            <a:prstGeom prst="rect">
              <a:avLst/>
            </a:prstGeom>
            <a:noFill/>
            <a:ln w="12700">
              <a:noFill/>
            </a:ln>
          </p:spPr>
          <p:txBody>
            <a:bodyPr wrap="none" anchor="t">
              <a:spAutoFit/>
            </a:bodyPr>
            <a:lstStyle/>
            <a:p>
              <a:pPr eaLnBrk="0" hangingPunct="0"/>
              <a:r>
                <a:rPr lang="en-US" altLang="x-none" sz="1800">
                  <a:ea typeface="SimSun" panose="02010600030101010101" pitchFamily="2" charset="-122"/>
                </a:rPr>
                <a:t>0     order of growth of </a:t>
              </a:r>
              <a:r>
                <a:rPr lang="en-US" altLang="x-none" sz="2000" b="1" i="1">
                  <a:effectLst>
                    <a:outerShdw blurRad="38100" dist="38100" dir="2700000">
                      <a:srgbClr val="C0C0C0"/>
                    </a:outerShdw>
                  </a:effectLst>
                  <a:ea typeface="SimSun" panose="02010600030101010101" pitchFamily="2" charset="-122"/>
                </a:rPr>
                <a:t>T</a:t>
              </a:r>
              <a:r>
                <a:rPr lang="en-US" altLang="x-none" sz="2000" b="1">
                  <a:effectLst>
                    <a:outerShdw blurRad="38100" dist="38100" dir="2700000">
                      <a:srgbClr val="C0C0C0"/>
                    </a:outerShdw>
                  </a:effectLst>
                  <a:ea typeface="SimSun" panose="02010600030101010101" pitchFamily="2" charset="-122"/>
                </a:rPr>
                <a:t>(</a:t>
              </a:r>
              <a:r>
                <a:rPr lang="en-US" altLang="x-none" sz="2000" b="1" i="1">
                  <a:effectLst>
                    <a:outerShdw blurRad="38100" dist="38100" dir="2700000">
                      <a:srgbClr val="C0C0C0"/>
                    </a:outerShdw>
                  </a:effectLst>
                  <a:ea typeface="SimSun" panose="02010600030101010101" pitchFamily="2" charset="-122"/>
                </a:rPr>
                <a:t>n)</a:t>
              </a:r>
              <a:r>
                <a:rPr lang="en-US" altLang="x-none" sz="1800">
                  <a:ea typeface="SimSun" panose="02010600030101010101" pitchFamily="2" charset="-122"/>
                </a:rPr>
                <a:t> </a:t>
              </a:r>
              <a:r>
                <a:rPr lang="en-US" altLang="zh-CN" sz="1800">
                  <a:ea typeface="SimSun" panose="02010600030101010101" pitchFamily="2" charset="-122"/>
                </a:rPr>
                <a:t>  </a:t>
              </a:r>
              <a:r>
                <a:rPr lang="en-US" altLang="zh-CN">
                  <a:solidFill>
                    <a:schemeClr val="hlink"/>
                  </a:solidFill>
                  <a:ea typeface="SimSun" panose="02010600030101010101" pitchFamily="2" charset="-122"/>
                </a:rPr>
                <a:t>&lt; </a:t>
              </a:r>
              <a:r>
                <a:rPr lang="en-US" altLang="zh-CN">
                  <a:ea typeface="SimSun" panose="02010600030101010101" pitchFamily="2" charset="-122"/>
                </a:rPr>
                <a:t> </a:t>
              </a:r>
              <a:r>
                <a:rPr lang="en-US" altLang="zh-CN" sz="1800">
                  <a:ea typeface="SimSun" panose="02010600030101010101" pitchFamily="2" charset="-122"/>
                </a:rPr>
                <a:t>   order</a:t>
              </a:r>
              <a:r>
                <a:rPr lang="en-US" altLang="x-none" sz="1800">
                  <a:ea typeface="SimSun" panose="02010600030101010101" pitchFamily="2" charset="-122"/>
                </a:rPr>
                <a:t> of growth of </a:t>
              </a:r>
              <a:r>
                <a:rPr lang="en-US" altLang="x-none" sz="2000" b="1" i="1">
                  <a:effectLst>
                    <a:outerShdw blurRad="38100" dist="38100" dir="2700000">
                      <a:srgbClr val="C0C0C0"/>
                    </a:outerShdw>
                  </a:effectLst>
                  <a:ea typeface="SimSun" panose="02010600030101010101" pitchFamily="2" charset="-122"/>
                </a:rPr>
                <a:t>g(n)</a:t>
              </a:r>
              <a:r>
                <a:rPr lang="en-US" altLang="x-none" sz="2000">
                  <a:ea typeface="SimSun" panose="02010600030101010101" pitchFamily="2" charset="-122"/>
                </a:rPr>
                <a:t> </a:t>
              </a:r>
            </a:p>
          </p:txBody>
        </p:sp>
        <p:sp>
          <p:nvSpPr>
            <p:cNvPr id="234503" name="Text Box 234502"/>
            <p:cNvSpPr txBox="1"/>
            <p:nvPr/>
          </p:nvSpPr>
          <p:spPr>
            <a:xfrm>
              <a:off x="1975" y="1313"/>
              <a:ext cx="3637" cy="288"/>
            </a:xfrm>
            <a:prstGeom prst="rect">
              <a:avLst/>
            </a:prstGeom>
            <a:noFill/>
            <a:ln w="12700">
              <a:noFill/>
            </a:ln>
          </p:spPr>
          <p:txBody>
            <a:bodyPr wrap="none" anchor="t">
              <a:spAutoFit/>
            </a:bodyPr>
            <a:lstStyle/>
            <a:p>
              <a:pPr eaLnBrk="0" hangingPunct="0"/>
              <a:r>
                <a:rPr lang="en-US" altLang="x-none" sz="1800" b="1" i="1">
                  <a:ea typeface="SimSun" panose="02010600030101010101" pitchFamily="2" charset="-122"/>
                </a:rPr>
                <a:t>c</a:t>
              </a:r>
              <a:r>
                <a:rPr lang="en-US" altLang="x-none" sz="1800">
                  <a:ea typeface="SimSun" panose="02010600030101010101" pitchFamily="2" charset="-122"/>
                </a:rPr>
                <a:t>&gt;0     order of growth of </a:t>
              </a:r>
              <a:r>
                <a:rPr lang="en-US" altLang="x-none" sz="2000" b="1" i="1">
                  <a:effectLst>
                    <a:outerShdw blurRad="38100" dist="38100" dir="2700000">
                      <a:srgbClr val="C0C0C0"/>
                    </a:outerShdw>
                  </a:effectLst>
                  <a:ea typeface="SimSun" panose="02010600030101010101" pitchFamily="2" charset="-122"/>
                </a:rPr>
                <a:t>T(n)</a:t>
              </a:r>
              <a:r>
                <a:rPr lang="en-US" altLang="x-none" sz="1800">
                  <a:ea typeface="SimSun" panose="02010600030101010101" pitchFamily="2" charset="-122"/>
                </a:rPr>
                <a:t>  </a:t>
              </a:r>
              <a:r>
                <a:rPr lang="en-US" altLang="x-none">
                  <a:ea typeface="SimSun" panose="02010600030101010101" pitchFamily="2" charset="-122"/>
                </a:rPr>
                <a:t> </a:t>
              </a:r>
              <a:r>
                <a:rPr lang="en-US" altLang="x-none">
                  <a:solidFill>
                    <a:schemeClr val="hlink"/>
                  </a:solidFill>
                  <a:ea typeface="SimSun" panose="02010600030101010101" pitchFamily="2" charset="-122"/>
                </a:rPr>
                <a:t>= </a:t>
              </a:r>
              <a:r>
                <a:rPr lang="en-US" altLang="x-none">
                  <a:ea typeface="SimSun" panose="02010600030101010101" pitchFamily="2" charset="-122"/>
                </a:rPr>
                <a:t> </a:t>
              </a:r>
              <a:r>
                <a:rPr lang="en-US" altLang="x-none" sz="1800">
                  <a:ea typeface="SimSun" panose="02010600030101010101" pitchFamily="2" charset="-122"/>
                </a:rPr>
                <a:t>order of growth of </a:t>
              </a:r>
              <a:r>
                <a:rPr lang="en-US" altLang="x-none" sz="2000" b="1" i="1">
                  <a:effectLst>
                    <a:outerShdw blurRad="38100" dist="38100" dir="2700000">
                      <a:srgbClr val="C0C0C0"/>
                    </a:outerShdw>
                  </a:effectLst>
                  <a:ea typeface="SimSun" panose="02010600030101010101" pitchFamily="2" charset="-122"/>
                </a:rPr>
                <a:t>g(n)</a:t>
              </a:r>
              <a:r>
                <a:rPr lang="en-US" altLang="x-none" sz="2000">
                  <a:ea typeface="SimSun" panose="02010600030101010101" pitchFamily="2" charset="-122"/>
                </a:rPr>
                <a:t> </a:t>
              </a:r>
            </a:p>
          </p:txBody>
        </p:sp>
        <p:sp>
          <p:nvSpPr>
            <p:cNvPr id="234504" name="Text Box 234503"/>
            <p:cNvSpPr txBox="1"/>
            <p:nvPr/>
          </p:nvSpPr>
          <p:spPr>
            <a:xfrm>
              <a:off x="2052" y="1793"/>
              <a:ext cx="3479" cy="288"/>
            </a:xfrm>
            <a:prstGeom prst="rect">
              <a:avLst/>
            </a:prstGeom>
            <a:noFill/>
            <a:ln w="12700">
              <a:noFill/>
            </a:ln>
          </p:spPr>
          <p:txBody>
            <a:bodyPr wrap="none" anchor="t">
              <a:spAutoFit/>
            </a:bodyPr>
            <a:lstStyle/>
            <a:p>
              <a:pPr eaLnBrk="0" hangingPunct="0"/>
              <a:r>
                <a:rPr lang="en-US" altLang="x-none" sz="1800">
                  <a:ea typeface="SimSun" panose="02010600030101010101" pitchFamily="2" charset="-122"/>
                  <a:cs typeface="Times New Roman" panose="02020603050405020304" pitchFamily="18" charset="0"/>
                </a:rPr>
                <a:t>∞</a:t>
              </a:r>
              <a:r>
                <a:rPr lang="en-US" altLang="x-none" sz="1800">
                  <a:ea typeface="SimSun" panose="02010600030101010101" pitchFamily="2" charset="-122"/>
                </a:rPr>
                <a:t>    order of growth of</a:t>
              </a:r>
              <a:r>
                <a:rPr lang="en-US" altLang="x-none" sz="2000" b="1" i="1">
                  <a:effectLst>
                    <a:outerShdw blurRad="38100" dist="38100" dir="2700000">
                      <a:srgbClr val="C0C0C0"/>
                    </a:outerShdw>
                  </a:effectLst>
                  <a:ea typeface="SimSun" panose="02010600030101010101" pitchFamily="2" charset="-122"/>
                </a:rPr>
                <a:t> T(n)</a:t>
              </a:r>
              <a:r>
                <a:rPr lang="en-US" altLang="x-none" sz="1800">
                  <a:ea typeface="SimSun" panose="02010600030101010101" pitchFamily="2" charset="-122"/>
                </a:rPr>
                <a:t>  </a:t>
              </a:r>
              <a:r>
                <a:rPr lang="en-US" altLang="x-none">
                  <a:solidFill>
                    <a:schemeClr val="hlink"/>
                  </a:solidFill>
                  <a:ea typeface="SimSun" panose="02010600030101010101" pitchFamily="2" charset="-122"/>
                </a:rPr>
                <a:t> &gt; </a:t>
              </a:r>
              <a:r>
                <a:rPr lang="en-US" altLang="x-none" sz="1800">
                  <a:solidFill>
                    <a:schemeClr val="hlink"/>
                  </a:solidFill>
                  <a:ea typeface="SimSun" panose="02010600030101010101" pitchFamily="2" charset="-122"/>
                </a:rPr>
                <a:t> </a:t>
              </a:r>
              <a:r>
                <a:rPr lang="en-US" altLang="x-none" sz="1800">
                  <a:ea typeface="SimSun" panose="02010600030101010101" pitchFamily="2" charset="-122"/>
                </a:rPr>
                <a:t>order of growth of </a:t>
              </a:r>
              <a:r>
                <a:rPr lang="en-US" altLang="x-none" sz="2000" b="1" i="1">
                  <a:effectLst>
                    <a:outerShdw blurRad="38100" dist="38100" dir="2700000">
                      <a:srgbClr val="C0C0C0"/>
                    </a:outerShdw>
                  </a:effectLst>
                  <a:ea typeface="SimSun" panose="02010600030101010101" pitchFamily="2" charset="-122"/>
                </a:rPr>
                <a:t>g(n)</a:t>
              </a:r>
              <a:r>
                <a:rPr lang="en-US" altLang="x-none" sz="2000">
                  <a:ea typeface="SimSun" panose="02010600030101010101" pitchFamily="2" charset="-122"/>
                </a:rPr>
                <a:t> </a:t>
              </a:r>
            </a:p>
          </p:txBody>
        </p:sp>
      </p:grpSp>
      <p:sp>
        <p:nvSpPr>
          <p:cNvPr id="234505" name="Text Box 234504"/>
          <p:cNvSpPr txBox="1"/>
          <p:nvPr/>
        </p:nvSpPr>
        <p:spPr>
          <a:xfrm>
            <a:off x="762000" y="3962400"/>
            <a:ext cx="7696200" cy="2282825"/>
          </a:xfrm>
          <a:prstGeom prst="rect">
            <a:avLst/>
          </a:prstGeom>
          <a:noFill/>
          <a:ln w="12700">
            <a:noFill/>
          </a:ln>
        </p:spPr>
        <p:txBody>
          <a:bodyPr>
            <a:spAutoFit/>
          </a:bodyPr>
          <a:lstStyle/>
          <a:p>
            <a:pPr algn="l" eaLnBrk="0" hangingPunct="0"/>
            <a:r>
              <a:rPr lang="en-US" altLang="x-none" b="1">
                <a:effectLst>
                  <a:outerShdw blurRad="38100" dist="38100" dir="2700000">
                    <a:srgbClr val="C0C0C0"/>
                  </a:outerShdw>
                </a:effectLst>
                <a:ea typeface="SimSun" panose="02010600030101010101" pitchFamily="2" charset="-122"/>
              </a:rPr>
              <a:t>Examples:</a:t>
            </a:r>
          </a:p>
          <a:p>
            <a:pPr algn="l" eaLnBrk="0" hangingPunct="0">
              <a:buChar char="•"/>
            </a:pPr>
            <a:r>
              <a:rPr lang="en-US" altLang="x-none">
                <a:ea typeface="SimSun" panose="02010600030101010101" pitchFamily="2" charset="-122"/>
              </a:rPr>
              <a:t> 10</a:t>
            </a:r>
            <a:r>
              <a:rPr lang="en-US" altLang="x-none" i="1">
                <a:ea typeface="SimSun" panose="02010600030101010101" pitchFamily="2" charset="-122"/>
              </a:rPr>
              <a:t>n</a:t>
            </a:r>
            <a:r>
              <a:rPr lang="en-US" altLang="x-none">
                <a:ea typeface="SimSun" panose="02010600030101010101" pitchFamily="2" charset="-122"/>
              </a:rPr>
              <a:t>               vs.             2</a:t>
            </a:r>
            <a:r>
              <a:rPr lang="en-US" altLang="x-none" i="1">
                <a:ea typeface="SimSun" panose="02010600030101010101" pitchFamily="2" charset="-122"/>
              </a:rPr>
              <a:t>n</a:t>
            </a:r>
            <a:r>
              <a:rPr lang="en-US" altLang="x-none" baseline="30000">
                <a:ea typeface="SimSun" panose="02010600030101010101" pitchFamily="2" charset="-122"/>
              </a:rPr>
              <a:t>2</a:t>
            </a:r>
            <a:r>
              <a:rPr lang="en-US" altLang="x-none">
                <a:ea typeface="SimSun" panose="02010600030101010101" pitchFamily="2" charset="-122"/>
              </a:rPr>
              <a:t>  </a:t>
            </a:r>
          </a:p>
          <a:p>
            <a:pPr algn="l" eaLnBrk="0" hangingPunct="0">
              <a:buChar char="•"/>
            </a:pPr>
            <a:endParaRPr lang="en-US" altLang="x-none">
              <a:ea typeface="SimSun" panose="02010600030101010101" pitchFamily="2" charset="-122"/>
            </a:endParaRPr>
          </a:p>
          <a:p>
            <a:pPr algn="l" eaLnBrk="0" hangingPunct="0">
              <a:buChar char="•"/>
            </a:pPr>
            <a:r>
              <a:rPr lang="en-US" altLang="x-none">
                <a:ea typeface="SimSun" panose="02010600030101010101" pitchFamily="2" charset="-122"/>
              </a:rPr>
              <a:t> </a:t>
            </a:r>
            <a:r>
              <a:rPr lang="en-US" altLang="x-none" i="1">
                <a:ea typeface="SimSun" panose="02010600030101010101" pitchFamily="2" charset="-122"/>
              </a:rPr>
              <a:t>n</a:t>
            </a:r>
            <a:r>
              <a:rPr lang="en-US" altLang="x-none">
                <a:ea typeface="SimSun" panose="02010600030101010101" pitchFamily="2" charset="-122"/>
              </a:rPr>
              <a:t>(</a:t>
            </a:r>
            <a:r>
              <a:rPr lang="en-US" altLang="x-none" i="1">
                <a:ea typeface="SimSun" panose="02010600030101010101" pitchFamily="2" charset="-122"/>
              </a:rPr>
              <a:t>n</a:t>
            </a:r>
            <a:r>
              <a:rPr lang="en-US" altLang="x-none">
                <a:ea typeface="SimSun" panose="02010600030101010101" pitchFamily="2" charset="-122"/>
              </a:rPr>
              <a:t>+1)/2       vs.             </a:t>
            </a:r>
            <a:r>
              <a:rPr lang="en-US" altLang="x-none" i="1">
                <a:ea typeface="SimSun" panose="02010600030101010101" pitchFamily="2" charset="-122"/>
              </a:rPr>
              <a:t>n</a:t>
            </a:r>
            <a:r>
              <a:rPr lang="en-US" altLang="x-none" baseline="30000">
                <a:ea typeface="SimSun" panose="02010600030101010101" pitchFamily="2" charset="-122"/>
              </a:rPr>
              <a:t>2</a:t>
            </a:r>
            <a:r>
              <a:rPr lang="en-US" altLang="x-none">
                <a:ea typeface="SimSun" panose="02010600030101010101" pitchFamily="2" charset="-122"/>
              </a:rPr>
              <a:t> </a:t>
            </a:r>
          </a:p>
          <a:p>
            <a:pPr algn="l" eaLnBrk="0" hangingPunct="0">
              <a:buChar char="•"/>
            </a:pPr>
            <a:endParaRPr lang="en-US" altLang="x-none">
              <a:ea typeface="SimSun" panose="02010600030101010101" pitchFamily="2" charset="-122"/>
            </a:endParaRPr>
          </a:p>
          <a:p>
            <a:pPr algn="l" eaLnBrk="0" hangingPunct="0">
              <a:buChar char="•"/>
            </a:pPr>
            <a:r>
              <a:rPr lang="en-US" altLang="x-none">
                <a:ea typeface="SimSun" panose="02010600030101010101" pitchFamily="2" charset="-122"/>
              </a:rPr>
              <a:t> </a:t>
            </a:r>
            <a:r>
              <a:rPr lang="en-US" altLang="x-none" dirty="0" err="1">
                <a:ea typeface="SimSun" panose="02010600030101010101" pitchFamily="2" charset="-122"/>
              </a:rPr>
              <a:t>log</a:t>
            </a:r>
            <a:r>
              <a:rPr lang="en-US" altLang="x-none" i="1" baseline="-25000" dirty="0" err="1">
                <a:ea typeface="SimSun" panose="02010600030101010101" pitchFamily="2" charset="-122"/>
              </a:rPr>
              <a:t>b</a:t>
            </a:r>
            <a:r>
              <a:rPr lang="en-US" altLang="x-none" i="1">
                <a:ea typeface="SimSun" panose="02010600030101010101" pitchFamily="2" charset="-122"/>
              </a:rPr>
              <a:t> n</a:t>
            </a:r>
            <a:r>
              <a:rPr lang="en-US" altLang="x-none">
                <a:ea typeface="SimSun" panose="02010600030101010101" pitchFamily="2" charset="-122"/>
              </a:rPr>
              <a:t>           vs.             </a:t>
            </a:r>
            <a:r>
              <a:rPr lang="en-US" altLang="x-none" dirty="0" err="1">
                <a:ea typeface="SimSun" panose="02010600030101010101" pitchFamily="2" charset="-122"/>
              </a:rPr>
              <a:t>log</a:t>
            </a:r>
            <a:r>
              <a:rPr lang="en-US" altLang="x-none" i="1" baseline="-25000" dirty="0" err="1">
                <a:ea typeface="SimSun" panose="02010600030101010101" pitchFamily="2" charset="-122"/>
              </a:rPr>
              <a:t>c</a:t>
            </a:r>
            <a:r>
              <a:rPr lang="en-US" altLang="x-none" i="1" baseline="-25000">
                <a:ea typeface="SimSun" panose="02010600030101010101" pitchFamily="2" charset="-122"/>
              </a:rPr>
              <a:t> </a:t>
            </a:r>
            <a:r>
              <a:rPr lang="en-US" altLang="x-none" i="1">
                <a:ea typeface="SimSun" panose="02010600030101010101" pitchFamily="2" charset="-122"/>
              </a:rPr>
              <a:t>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236545" descr="blue055"/>
          <p:cNvSpPr>
            <a:spLocks noGrp="1"/>
          </p:cNvSpPr>
          <p:nvPr>
            <p:ph type="title"/>
          </p:nvPr>
        </p:nvSpPr>
        <p:spPr>
          <a:ln/>
        </p:spPr>
        <p:txBody>
          <a:bodyPr anchor="ctr"/>
          <a:lstStyle/>
          <a:p>
            <a:r>
              <a:rPr lang="en-US" altLang="x-none" dirty="0" err="1"/>
              <a:t>L’Hôpital’s</a:t>
            </a:r>
            <a:r>
              <a:rPr lang="en-US" altLang="x-none"/>
              <a:t> rule</a:t>
            </a:r>
          </a:p>
        </p:txBody>
      </p:sp>
      <p:sp>
        <p:nvSpPr>
          <p:cNvPr id="236547" name="Text Placeholder 236546"/>
          <p:cNvSpPr>
            <a:spLocks noGrp="1"/>
          </p:cNvSpPr>
          <p:nvPr>
            <p:ph type="body" idx="1"/>
          </p:nvPr>
        </p:nvSpPr>
        <p:spPr>
          <a:xfrm>
            <a:off x="685800" y="1930400"/>
            <a:ext cx="7620000" cy="889000"/>
          </a:xfrm>
          <a:ln/>
        </p:spPr>
        <p:txBody>
          <a:bodyPr/>
          <a:lstStyle/>
          <a:p>
            <a:pPr>
              <a:lnSpc>
                <a:spcPct val="90000"/>
              </a:lnSpc>
              <a:buNone/>
            </a:pPr>
            <a:r>
              <a:rPr lang="en-US" altLang="x-none" sz="2400"/>
              <a:t>If</a:t>
            </a:r>
            <a:r>
              <a:rPr lang="en-US" altLang="zh-CN" sz="2400">
                <a:ea typeface="SimSun" panose="02010600030101010101" pitchFamily="2" charset="-122"/>
              </a:rPr>
              <a:t>  </a:t>
            </a:r>
            <a:r>
              <a:rPr lang="en-US" altLang="x-none" sz="2400" i="1"/>
              <a:t>lim</a:t>
            </a:r>
            <a:r>
              <a:rPr lang="en-US" altLang="x-none" sz="2400" baseline="-25000"/>
              <a:t>n→∞ </a:t>
            </a:r>
            <a:r>
              <a:rPr lang="en-US" altLang="x-none" sz="2400" i="1"/>
              <a:t>f</a:t>
            </a:r>
            <a:r>
              <a:rPr lang="en-US" altLang="x-none" sz="2400"/>
              <a:t>(</a:t>
            </a:r>
            <a:r>
              <a:rPr lang="en-US" altLang="x-none" sz="2400" i="1"/>
              <a:t>n</a:t>
            </a:r>
            <a:r>
              <a:rPr lang="en-US" altLang="x-none" sz="2400"/>
              <a:t>) = </a:t>
            </a:r>
            <a:r>
              <a:rPr lang="en-US" altLang="x-none" sz="2400" i="1"/>
              <a:t>lim</a:t>
            </a:r>
            <a:r>
              <a:rPr lang="en-US" altLang="x-none" sz="2400" baseline="-25000"/>
              <a:t>n→∞ </a:t>
            </a:r>
            <a:r>
              <a:rPr lang="en-US" altLang="x-none" sz="2400" i="1"/>
              <a:t>g</a:t>
            </a:r>
            <a:r>
              <a:rPr lang="en-US" altLang="x-none" sz="2400"/>
              <a:t>(</a:t>
            </a:r>
            <a:r>
              <a:rPr lang="en-US" altLang="x-none" sz="2400" i="1"/>
              <a:t>n</a:t>
            </a:r>
            <a:r>
              <a:rPr lang="en-US" altLang="x-none" sz="2400"/>
              <a:t>) = ∞</a:t>
            </a:r>
            <a:r>
              <a:rPr lang="en-US" altLang="zh-CN" sz="2400">
                <a:ea typeface="SimSun" panose="02010600030101010101" pitchFamily="2" charset="-122"/>
              </a:rPr>
              <a:t> and t</a:t>
            </a:r>
            <a:r>
              <a:rPr lang="en-US" altLang="x-none" sz="2400"/>
              <a:t>he derivatives </a:t>
            </a:r>
            <a:r>
              <a:rPr lang="en-US" altLang="x-none" sz="2400" i="1"/>
              <a:t>f </a:t>
            </a:r>
            <a:r>
              <a:rPr lang="en-US" altLang="x-none" sz="2400"/>
              <a:t>´, </a:t>
            </a:r>
            <a:r>
              <a:rPr lang="en-US" altLang="x-none" sz="2400" i="1"/>
              <a:t>g </a:t>
            </a:r>
            <a:r>
              <a:rPr lang="en-US" altLang="x-none" sz="2400"/>
              <a:t>´ exist,</a:t>
            </a:r>
            <a:r>
              <a:rPr lang="en-US" altLang="zh-CN" sz="2400">
                <a:ea typeface="SimSun" panose="02010600030101010101" pitchFamily="2" charset="-122"/>
              </a:rPr>
              <a:t>  </a:t>
            </a:r>
            <a:r>
              <a:rPr lang="en-US" altLang="x-none" sz="2400"/>
              <a:t>Then</a:t>
            </a:r>
          </a:p>
          <a:p>
            <a:pPr>
              <a:lnSpc>
                <a:spcPct val="90000"/>
              </a:lnSpc>
            </a:pPr>
            <a:endParaRPr lang="en-US" altLang="x-none" sz="2400"/>
          </a:p>
        </p:txBody>
      </p:sp>
      <p:sp>
        <p:nvSpPr>
          <p:cNvPr id="236548" name="Text Box 236547"/>
          <p:cNvSpPr txBox="1"/>
          <p:nvPr/>
        </p:nvSpPr>
        <p:spPr>
          <a:xfrm>
            <a:off x="3733800" y="4640263"/>
            <a:ext cx="228600" cy="457200"/>
          </a:xfrm>
          <a:prstGeom prst="rect">
            <a:avLst/>
          </a:prstGeom>
          <a:noFill/>
          <a:ln w="12700">
            <a:noFill/>
          </a:ln>
        </p:spPr>
        <p:txBody>
          <a:bodyPr>
            <a:spAutoFit/>
          </a:bodyPr>
          <a:lstStyle/>
          <a:p>
            <a:pPr eaLnBrk="0" hangingPunct="0">
              <a:spcBef>
                <a:spcPct val="50000"/>
              </a:spcBef>
            </a:pPr>
            <a:r>
              <a:rPr lang="en-US" altLang="x-none">
                <a:ea typeface="SimSun" panose="02010600030101010101" pitchFamily="2" charset="-122"/>
              </a:rPr>
              <a:t>  </a:t>
            </a:r>
          </a:p>
        </p:txBody>
      </p:sp>
      <p:grpSp>
        <p:nvGrpSpPr>
          <p:cNvPr id="236549" name="Group 236548"/>
          <p:cNvGrpSpPr/>
          <p:nvPr/>
        </p:nvGrpSpPr>
        <p:grpSpPr>
          <a:xfrm>
            <a:off x="2514600" y="2667000"/>
            <a:ext cx="3630613" cy="854075"/>
            <a:chOff x="2784" y="2352"/>
            <a:chExt cx="2287" cy="538"/>
          </a:xfrm>
        </p:grpSpPr>
        <p:grpSp>
          <p:nvGrpSpPr>
            <p:cNvPr id="236550" name="Group 236549"/>
            <p:cNvGrpSpPr/>
            <p:nvPr/>
          </p:nvGrpSpPr>
          <p:grpSpPr>
            <a:xfrm>
              <a:off x="3264" y="2352"/>
              <a:ext cx="480" cy="518"/>
              <a:chOff x="3792" y="122"/>
              <a:chExt cx="480" cy="518"/>
            </a:xfrm>
          </p:grpSpPr>
          <p:sp>
            <p:nvSpPr>
              <p:cNvPr id="236551" name="Text Box 236550"/>
              <p:cNvSpPr txBox="1"/>
              <p:nvPr/>
            </p:nvSpPr>
            <p:spPr>
              <a:xfrm>
                <a:off x="3809" y="122"/>
                <a:ext cx="447" cy="518"/>
              </a:xfrm>
              <a:prstGeom prst="rect">
                <a:avLst/>
              </a:prstGeom>
              <a:noFill/>
              <a:ln w="12700">
                <a:noFill/>
              </a:ln>
            </p:spPr>
            <p:txBody>
              <a:bodyPr wrap="none" anchor="t">
                <a:spAutoFit/>
              </a:bodyPr>
              <a:lstStyle/>
              <a:p>
                <a:pPr eaLnBrk="0" hangingPunct="0"/>
                <a:r>
                  <a:rPr lang="en-US" altLang="x-none" b="1" i="1">
                    <a:effectLst>
                      <a:outerShdw blurRad="38100" dist="38100" dir="2700000">
                        <a:srgbClr val="C0C0C0"/>
                      </a:outerShdw>
                    </a:effectLst>
                    <a:ea typeface="SimSun" panose="02010600030101010101" pitchFamily="2" charset="-122"/>
                  </a:rPr>
                  <a:t>f</a:t>
                </a:r>
                <a:r>
                  <a:rPr lang="en-US" altLang="x-none" b="1">
                    <a:effectLst>
                      <a:outerShdw blurRad="38100" dist="38100" dir="2700000">
                        <a:srgbClr val="C0C0C0"/>
                      </a:outerShdw>
                    </a:effectLst>
                    <a:ea typeface="SimSun" panose="02010600030101010101" pitchFamily="2" charset="-122"/>
                  </a:rPr>
                  <a:t>(</a:t>
                </a:r>
                <a:r>
                  <a:rPr lang="en-US" altLang="x-none" b="1" i="1">
                    <a:effectLst>
                      <a:outerShdw blurRad="38100" dist="38100" dir="2700000">
                        <a:srgbClr val="C0C0C0"/>
                      </a:outerShdw>
                    </a:effectLst>
                    <a:ea typeface="SimSun" panose="02010600030101010101" pitchFamily="2" charset="-122"/>
                  </a:rPr>
                  <a:t>n</a:t>
                </a:r>
                <a:r>
                  <a:rPr lang="en-US" altLang="x-none" b="1">
                    <a:effectLst>
                      <a:outerShdw blurRad="38100" dist="38100" dir="2700000">
                        <a:srgbClr val="C0C0C0"/>
                      </a:outerShdw>
                    </a:effectLst>
                    <a:ea typeface="SimSun" panose="02010600030101010101" pitchFamily="2" charset="-122"/>
                  </a:rPr>
                  <a:t>)</a:t>
                </a:r>
              </a:p>
              <a:p>
                <a:pPr eaLnBrk="0" hangingPunct="0"/>
                <a:r>
                  <a:rPr lang="en-US" altLang="x-none" b="1" i="1">
                    <a:effectLst>
                      <a:outerShdw blurRad="38100" dist="38100" dir="2700000">
                        <a:srgbClr val="C0C0C0"/>
                      </a:outerShdw>
                    </a:effectLst>
                    <a:ea typeface="SimSun" panose="02010600030101010101" pitchFamily="2" charset="-122"/>
                  </a:rPr>
                  <a:t>g</a:t>
                </a:r>
                <a:r>
                  <a:rPr lang="en-US" altLang="x-none" b="1">
                    <a:effectLst>
                      <a:outerShdw blurRad="38100" dist="38100" dir="2700000">
                        <a:srgbClr val="C0C0C0"/>
                      </a:outerShdw>
                    </a:effectLst>
                    <a:ea typeface="SimSun" panose="02010600030101010101" pitchFamily="2" charset="-122"/>
                  </a:rPr>
                  <a:t>(</a:t>
                </a:r>
                <a:r>
                  <a:rPr lang="en-US" altLang="x-none" b="1" i="1">
                    <a:effectLst>
                      <a:outerShdw blurRad="38100" dist="38100" dir="2700000">
                        <a:srgbClr val="C0C0C0"/>
                      </a:outerShdw>
                    </a:effectLst>
                    <a:ea typeface="SimSun" panose="02010600030101010101" pitchFamily="2" charset="-122"/>
                  </a:rPr>
                  <a:t>n</a:t>
                </a:r>
                <a:r>
                  <a:rPr lang="en-US" altLang="x-none" b="1">
                    <a:effectLst>
                      <a:outerShdw blurRad="38100" dist="38100" dir="2700000">
                        <a:srgbClr val="C0C0C0"/>
                      </a:outerShdw>
                    </a:effectLst>
                    <a:ea typeface="SimSun" panose="02010600030101010101" pitchFamily="2" charset="-122"/>
                  </a:rPr>
                  <a:t>)</a:t>
                </a:r>
              </a:p>
            </p:txBody>
          </p:sp>
          <p:sp>
            <p:nvSpPr>
              <p:cNvPr id="236552" name="Straight Connector 236551"/>
              <p:cNvSpPr/>
              <p:nvPr/>
            </p:nvSpPr>
            <p:spPr>
              <a:xfrm>
                <a:off x="3792" y="432"/>
                <a:ext cx="480" cy="0"/>
              </a:xfrm>
              <a:prstGeom prst="line">
                <a:avLst/>
              </a:prstGeom>
              <a:ln w="28575" cap="flat" cmpd="sng">
                <a:solidFill>
                  <a:srgbClr val="FF0000"/>
                </a:solidFill>
                <a:prstDash val="solid"/>
                <a:headEnd type="none" w="sm" len="sm"/>
                <a:tailEnd type="none" w="sm" len="sm"/>
              </a:ln>
            </p:spPr>
          </p:sp>
        </p:grpSp>
        <p:sp>
          <p:nvSpPr>
            <p:cNvPr id="236553" name="Text Box 236552"/>
            <p:cNvSpPr txBox="1"/>
            <p:nvPr/>
          </p:nvSpPr>
          <p:spPr>
            <a:xfrm>
              <a:off x="2784" y="2448"/>
              <a:ext cx="406" cy="442"/>
            </a:xfrm>
            <a:prstGeom prst="rect">
              <a:avLst/>
            </a:prstGeom>
            <a:noFill/>
            <a:ln w="12700">
              <a:noFill/>
            </a:ln>
          </p:spPr>
          <p:txBody>
            <a:bodyPr wrap="none" anchor="t">
              <a:spAutoFit/>
            </a:bodyPr>
            <a:lstStyle/>
            <a:p>
              <a:pPr eaLnBrk="0" hangingPunct="0"/>
              <a:r>
                <a:rPr lang="en-US" altLang="x-none" b="1" i="1" dirty="0" err="1">
                  <a:effectLst>
                    <a:outerShdw blurRad="38100" dist="38100" dir="2700000">
                      <a:srgbClr val="C0C0C0"/>
                    </a:outerShdw>
                  </a:effectLst>
                  <a:ea typeface="SimSun" panose="02010600030101010101" pitchFamily="2" charset="-122"/>
                </a:rPr>
                <a:t>lim</a:t>
              </a:r>
              <a:endParaRPr lang="en-US" altLang="x-none" sz="1600" b="1" i="1">
                <a:effectLst>
                  <a:outerShdw blurRad="38100" dist="38100" dir="2700000">
                    <a:srgbClr val="C0C0C0"/>
                  </a:outerShdw>
                </a:effectLst>
                <a:ea typeface="SimSun" panose="02010600030101010101" pitchFamily="2" charset="-122"/>
              </a:endParaRPr>
            </a:p>
            <a:p>
              <a:pPr eaLnBrk="0" hangingPunct="0"/>
              <a:r>
                <a:rPr lang="en-US" altLang="x-none" sz="1600" b="1" i="1">
                  <a:effectLst>
                    <a:outerShdw blurRad="38100" dist="38100" dir="2700000">
                      <a:srgbClr val="C0C0C0"/>
                    </a:outerShdw>
                  </a:effectLst>
                  <a:ea typeface="SimSun" panose="02010600030101010101" pitchFamily="2" charset="-122"/>
                </a:rPr>
                <a:t>n</a:t>
              </a:r>
              <a:r>
                <a:rPr lang="en-US" altLang="x-none" sz="1600" b="1">
                  <a:effectLst>
                    <a:outerShdw blurRad="38100" dist="38100" dir="2700000">
                      <a:srgbClr val="C0C0C0"/>
                    </a:outerShdw>
                  </a:effectLst>
                  <a:ea typeface="SimSun" panose="02010600030101010101" pitchFamily="2" charset="-122"/>
                </a:rPr>
                <a:t>→∞</a:t>
              </a:r>
            </a:p>
          </p:txBody>
        </p:sp>
        <p:sp>
          <p:nvSpPr>
            <p:cNvPr id="236554" name="Text Box 236553"/>
            <p:cNvSpPr txBox="1"/>
            <p:nvPr/>
          </p:nvSpPr>
          <p:spPr>
            <a:xfrm>
              <a:off x="3792" y="2496"/>
              <a:ext cx="272" cy="288"/>
            </a:xfrm>
            <a:prstGeom prst="rect">
              <a:avLst/>
            </a:prstGeom>
            <a:noFill/>
            <a:ln w="12700">
              <a:noFill/>
            </a:ln>
          </p:spPr>
          <p:txBody>
            <a:bodyPr wrap="none" anchor="t">
              <a:spAutoFit/>
            </a:bodyPr>
            <a:lstStyle/>
            <a:p>
              <a:pPr eaLnBrk="0" hangingPunct="0"/>
              <a:r>
                <a:rPr lang="en-US" altLang="x-none">
                  <a:ea typeface="SimSun" panose="02010600030101010101" pitchFamily="2" charset="-122"/>
                </a:rPr>
                <a:t>= </a:t>
              </a:r>
            </a:p>
          </p:txBody>
        </p:sp>
        <p:grpSp>
          <p:nvGrpSpPr>
            <p:cNvPr id="236555" name="Group 236554"/>
            <p:cNvGrpSpPr/>
            <p:nvPr/>
          </p:nvGrpSpPr>
          <p:grpSpPr>
            <a:xfrm>
              <a:off x="4512" y="2352"/>
              <a:ext cx="559" cy="518"/>
              <a:chOff x="3778" y="122"/>
              <a:chExt cx="509" cy="518"/>
            </a:xfrm>
          </p:grpSpPr>
          <p:sp>
            <p:nvSpPr>
              <p:cNvPr id="236556" name="Text Box 236555"/>
              <p:cNvSpPr txBox="1"/>
              <p:nvPr/>
            </p:nvSpPr>
            <p:spPr>
              <a:xfrm>
                <a:off x="3778" y="122"/>
                <a:ext cx="509" cy="518"/>
              </a:xfrm>
              <a:prstGeom prst="rect">
                <a:avLst/>
              </a:prstGeom>
              <a:noFill/>
              <a:ln w="12700">
                <a:noFill/>
              </a:ln>
            </p:spPr>
            <p:txBody>
              <a:bodyPr wrap="none" anchor="t">
                <a:spAutoFit/>
              </a:bodyPr>
              <a:lstStyle/>
              <a:p>
                <a:pPr eaLnBrk="0" hangingPunct="0"/>
                <a:r>
                  <a:rPr lang="en-US" altLang="x-none" b="1" i="1">
                    <a:effectLst>
                      <a:outerShdw blurRad="38100" dist="38100" dir="2700000">
                        <a:srgbClr val="C0C0C0"/>
                      </a:outerShdw>
                    </a:effectLst>
                    <a:ea typeface="SimSun" panose="02010600030101010101" pitchFamily="2" charset="-122"/>
                  </a:rPr>
                  <a:t>f </a:t>
                </a:r>
                <a:r>
                  <a:rPr lang="en-US" altLang="x-none" b="1">
                    <a:effectLst>
                      <a:outerShdw blurRad="38100" dist="38100" dir="2700000">
                        <a:srgbClr val="C0C0C0"/>
                      </a:outerShdw>
                    </a:effectLst>
                    <a:ea typeface="SimSun" panose="02010600030101010101" pitchFamily="2" charset="-122"/>
                  </a:rPr>
                  <a:t>´(</a:t>
                </a:r>
                <a:r>
                  <a:rPr lang="en-US" altLang="x-none" b="1" i="1">
                    <a:effectLst>
                      <a:outerShdw blurRad="38100" dist="38100" dir="2700000">
                        <a:srgbClr val="C0C0C0"/>
                      </a:outerShdw>
                    </a:effectLst>
                    <a:ea typeface="SimSun" panose="02010600030101010101" pitchFamily="2" charset="-122"/>
                  </a:rPr>
                  <a:t>n</a:t>
                </a:r>
                <a:r>
                  <a:rPr lang="en-US" altLang="x-none" b="1">
                    <a:effectLst>
                      <a:outerShdw blurRad="38100" dist="38100" dir="2700000">
                        <a:srgbClr val="C0C0C0"/>
                      </a:outerShdw>
                    </a:effectLst>
                    <a:ea typeface="SimSun" panose="02010600030101010101" pitchFamily="2" charset="-122"/>
                  </a:rPr>
                  <a:t>)</a:t>
                </a:r>
              </a:p>
              <a:p>
                <a:pPr eaLnBrk="0" hangingPunct="0"/>
                <a:r>
                  <a:rPr lang="en-US" altLang="x-none" b="1" i="1">
                    <a:effectLst>
                      <a:outerShdw blurRad="38100" dist="38100" dir="2700000">
                        <a:srgbClr val="C0C0C0"/>
                      </a:outerShdw>
                    </a:effectLst>
                    <a:ea typeface="SimSun" panose="02010600030101010101" pitchFamily="2" charset="-122"/>
                  </a:rPr>
                  <a:t>g </a:t>
                </a:r>
                <a:r>
                  <a:rPr lang="en-US" altLang="x-none" b="1">
                    <a:effectLst>
                      <a:outerShdw blurRad="38100" dist="38100" dir="2700000">
                        <a:srgbClr val="C0C0C0"/>
                      </a:outerShdw>
                    </a:effectLst>
                    <a:ea typeface="SimSun" panose="02010600030101010101" pitchFamily="2" charset="-122"/>
                  </a:rPr>
                  <a:t>´(</a:t>
                </a:r>
                <a:r>
                  <a:rPr lang="en-US" altLang="x-none" b="1" i="1">
                    <a:effectLst>
                      <a:outerShdw blurRad="38100" dist="38100" dir="2700000">
                        <a:srgbClr val="C0C0C0"/>
                      </a:outerShdw>
                    </a:effectLst>
                    <a:ea typeface="SimSun" panose="02010600030101010101" pitchFamily="2" charset="-122"/>
                  </a:rPr>
                  <a:t>n</a:t>
                </a:r>
                <a:r>
                  <a:rPr lang="en-US" altLang="x-none" b="1">
                    <a:effectLst>
                      <a:outerShdw blurRad="38100" dist="38100" dir="2700000">
                        <a:srgbClr val="C0C0C0"/>
                      </a:outerShdw>
                    </a:effectLst>
                    <a:ea typeface="SimSun" panose="02010600030101010101" pitchFamily="2" charset="-122"/>
                  </a:rPr>
                  <a:t>)</a:t>
                </a:r>
              </a:p>
            </p:txBody>
          </p:sp>
          <p:sp>
            <p:nvSpPr>
              <p:cNvPr id="236557" name="Straight Connector 236556"/>
              <p:cNvSpPr/>
              <p:nvPr/>
            </p:nvSpPr>
            <p:spPr>
              <a:xfrm>
                <a:off x="3792" y="432"/>
                <a:ext cx="480" cy="0"/>
              </a:xfrm>
              <a:prstGeom prst="line">
                <a:avLst/>
              </a:prstGeom>
              <a:ln w="28575" cap="flat" cmpd="sng">
                <a:solidFill>
                  <a:srgbClr val="FF0000"/>
                </a:solidFill>
                <a:prstDash val="solid"/>
                <a:headEnd type="none" w="sm" len="sm"/>
                <a:tailEnd type="none" w="sm" len="sm"/>
              </a:ln>
            </p:spPr>
          </p:sp>
        </p:grpSp>
        <p:sp>
          <p:nvSpPr>
            <p:cNvPr id="236558" name="Text Box 236557"/>
            <p:cNvSpPr txBox="1"/>
            <p:nvPr/>
          </p:nvSpPr>
          <p:spPr>
            <a:xfrm>
              <a:off x="4080" y="2448"/>
              <a:ext cx="406" cy="442"/>
            </a:xfrm>
            <a:prstGeom prst="rect">
              <a:avLst/>
            </a:prstGeom>
            <a:noFill/>
            <a:ln w="12700">
              <a:noFill/>
            </a:ln>
          </p:spPr>
          <p:txBody>
            <a:bodyPr wrap="none" anchor="t">
              <a:spAutoFit/>
            </a:bodyPr>
            <a:lstStyle/>
            <a:p>
              <a:pPr eaLnBrk="0" hangingPunct="0"/>
              <a:r>
                <a:rPr lang="en-US" altLang="x-none" b="1" i="1" dirty="0" err="1">
                  <a:effectLst>
                    <a:outerShdw blurRad="38100" dist="38100" dir="2700000">
                      <a:srgbClr val="C0C0C0"/>
                    </a:outerShdw>
                  </a:effectLst>
                  <a:ea typeface="SimSun" panose="02010600030101010101" pitchFamily="2" charset="-122"/>
                </a:rPr>
                <a:t>lim</a:t>
              </a:r>
              <a:endParaRPr lang="en-US" altLang="x-none" sz="1600" b="1" i="1">
                <a:effectLst>
                  <a:outerShdw blurRad="38100" dist="38100" dir="2700000">
                    <a:srgbClr val="C0C0C0"/>
                  </a:outerShdw>
                </a:effectLst>
                <a:ea typeface="SimSun" panose="02010600030101010101" pitchFamily="2" charset="-122"/>
              </a:endParaRPr>
            </a:p>
            <a:p>
              <a:pPr eaLnBrk="0" hangingPunct="0"/>
              <a:r>
                <a:rPr lang="en-US" altLang="x-none" sz="1600" b="1" i="1">
                  <a:effectLst>
                    <a:outerShdw blurRad="38100" dist="38100" dir="2700000">
                      <a:srgbClr val="C0C0C0"/>
                    </a:outerShdw>
                  </a:effectLst>
                  <a:ea typeface="SimSun" panose="02010600030101010101" pitchFamily="2" charset="-122"/>
                </a:rPr>
                <a:t>n</a:t>
              </a:r>
              <a:r>
                <a:rPr lang="en-US" altLang="x-none" sz="1600" b="1">
                  <a:effectLst>
                    <a:outerShdw blurRad="38100" dist="38100" dir="2700000">
                      <a:srgbClr val="C0C0C0"/>
                    </a:outerShdw>
                  </a:effectLst>
                  <a:ea typeface="SimSun" panose="02010600030101010101" pitchFamily="2" charset="-122"/>
                </a:rPr>
                <a:t>→∞</a:t>
              </a:r>
            </a:p>
          </p:txBody>
        </p:sp>
      </p:grpSp>
      <p:sp>
        <p:nvSpPr>
          <p:cNvPr id="236559" name="Text Box 236558"/>
          <p:cNvSpPr txBox="1"/>
          <p:nvPr/>
        </p:nvSpPr>
        <p:spPr>
          <a:xfrm>
            <a:off x="762000" y="3962400"/>
            <a:ext cx="3352800" cy="1552575"/>
          </a:xfrm>
          <a:prstGeom prst="rect">
            <a:avLst/>
          </a:prstGeom>
          <a:noFill/>
          <a:ln w="12700">
            <a:noFill/>
          </a:ln>
        </p:spPr>
        <p:txBody>
          <a:bodyPr>
            <a:spAutoFit/>
          </a:bodyPr>
          <a:lstStyle/>
          <a:p>
            <a:pPr eaLnBrk="0" hangingPunct="0"/>
            <a:r>
              <a:rPr lang="en-US" altLang="x-none">
                <a:ea typeface="SimSun" panose="02010600030101010101" pitchFamily="2" charset="-122"/>
              </a:rPr>
              <a:t> </a:t>
            </a:r>
            <a:endParaRPr lang="en-US" altLang="x-none" b="1">
              <a:effectLst>
                <a:outerShdw blurRad="38100" dist="38100" dir="2700000">
                  <a:srgbClr val="C0C0C0"/>
                </a:outerShdw>
              </a:effectLst>
              <a:ea typeface="SimSun" panose="02010600030101010101" pitchFamily="2" charset="-122"/>
            </a:endParaRPr>
          </a:p>
          <a:p>
            <a:pPr algn="l" eaLnBrk="0" hangingPunct="0"/>
            <a:r>
              <a:rPr lang="en-US" altLang="x-none" b="1">
                <a:effectLst>
                  <a:outerShdw blurRad="38100" dist="38100" dir="2700000">
                    <a:srgbClr val="C0C0C0"/>
                  </a:outerShdw>
                </a:effectLst>
                <a:ea typeface="SimSun" panose="02010600030101010101" pitchFamily="2" charset="-122"/>
              </a:rPr>
              <a:t> Example: </a:t>
            </a:r>
            <a:endParaRPr lang="en-US" altLang="zh-CN" b="1">
              <a:effectLst>
                <a:outerShdw blurRad="38100" dist="38100" dir="2700000">
                  <a:srgbClr val="C0C0C0"/>
                </a:outerShdw>
              </a:effectLst>
              <a:ea typeface="SimSun" panose="02010600030101010101" pitchFamily="2" charset="-122"/>
            </a:endParaRPr>
          </a:p>
          <a:p>
            <a:pPr algn="l" eaLnBrk="0" hangingPunct="0">
              <a:buChar char="•"/>
            </a:pPr>
            <a:r>
              <a:rPr lang="en-US" altLang="zh-CN" b="1">
                <a:effectLst>
                  <a:outerShdw blurRad="38100" dist="38100" dir="2700000">
                    <a:srgbClr val="C0C0C0"/>
                  </a:outerShdw>
                </a:effectLst>
                <a:ea typeface="SimSun" panose="02010600030101010101" pitchFamily="2" charset="-122"/>
              </a:rPr>
              <a:t>   </a:t>
            </a:r>
            <a:r>
              <a:rPr lang="en-US" altLang="x-none" b="1">
                <a:effectLst>
                  <a:outerShdw blurRad="38100" dist="38100" dir="2700000">
                    <a:srgbClr val="C0C0C0"/>
                  </a:outerShdw>
                </a:effectLst>
                <a:ea typeface="SimSun" panose="02010600030101010101" pitchFamily="2" charset="-122"/>
              </a:rPr>
              <a:t>log</a:t>
            </a:r>
            <a:r>
              <a:rPr lang="en-US" altLang="x-none" b="1" baseline="-25000">
                <a:effectLst>
                  <a:outerShdw blurRad="38100" dist="38100" dir="2700000">
                    <a:srgbClr val="C0C0C0"/>
                  </a:outerShdw>
                </a:effectLst>
                <a:ea typeface="SimSun" panose="02010600030101010101" pitchFamily="2" charset="-122"/>
              </a:rPr>
              <a:t>2</a:t>
            </a:r>
            <a:r>
              <a:rPr lang="en-US" altLang="x-none" b="1" i="1">
                <a:effectLst>
                  <a:outerShdw blurRad="38100" dist="38100" dir="2700000">
                    <a:srgbClr val="C0C0C0"/>
                  </a:outerShdw>
                </a:effectLst>
                <a:ea typeface="SimSun" panose="02010600030101010101" pitchFamily="2" charset="-122"/>
              </a:rPr>
              <a:t>n</a:t>
            </a:r>
            <a:r>
              <a:rPr lang="en-US" altLang="x-none" b="1">
                <a:effectLst>
                  <a:outerShdw blurRad="38100" dist="38100" dir="2700000">
                    <a:srgbClr val="C0C0C0"/>
                  </a:outerShdw>
                </a:effectLst>
                <a:ea typeface="SimSun" panose="02010600030101010101" pitchFamily="2" charset="-122"/>
              </a:rPr>
              <a:t>  vs. </a:t>
            </a:r>
            <a:r>
              <a:rPr lang="en-US" altLang="x-none" b="1" i="1">
                <a:effectLst>
                  <a:outerShdw blurRad="38100" dist="38100" dir="2700000">
                    <a:srgbClr val="C0C0C0"/>
                  </a:outerShdw>
                </a:effectLst>
                <a:ea typeface="SimSun" panose="02010600030101010101" pitchFamily="2" charset="-122"/>
              </a:rPr>
              <a:t>n</a:t>
            </a:r>
            <a:endParaRPr lang="en-US" altLang="zh-CN" b="1" i="1">
              <a:effectLst>
                <a:outerShdw blurRad="38100" dist="38100" dir="2700000">
                  <a:srgbClr val="C0C0C0"/>
                </a:outerShdw>
              </a:effectLst>
              <a:ea typeface="SimSun" panose="02010600030101010101" pitchFamily="2" charset="-122"/>
            </a:endParaRPr>
          </a:p>
          <a:p>
            <a:pPr algn="l" eaLnBrk="0" hangingPunct="0">
              <a:buChar char="•"/>
            </a:pPr>
            <a:r>
              <a:rPr lang="en-US" altLang="zh-CN" b="1">
                <a:effectLst>
                  <a:outerShdw blurRad="38100" dist="38100" dir="2700000">
                    <a:srgbClr val="C0C0C0"/>
                  </a:outerShdw>
                </a:effectLst>
                <a:ea typeface="SimSun" panose="02010600030101010101" pitchFamily="2" charset="-122"/>
              </a:rPr>
              <a:t>   2</a:t>
            </a:r>
            <a:r>
              <a:rPr lang="en-US" altLang="zh-CN" b="1" i="1" baseline="30000">
                <a:effectLst>
                  <a:outerShdw blurRad="38100" dist="38100" dir="2700000">
                    <a:srgbClr val="C0C0C0"/>
                  </a:outerShdw>
                </a:effectLst>
                <a:ea typeface="SimSun" panose="02010600030101010101" pitchFamily="2" charset="-122"/>
              </a:rPr>
              <a:t>n</a:t>
            </a:r>
            <a:r>
              <a:rPr lang="en-US" altLang="zh-CN" b="1" i="1">
                <a:effectLst>
                  <a:outerShdw blurRad="38100" dist="38100" dir="2700000">
                    <a:srgbClr val="C0C0C0"/>
                  </a:outerShdw>
                </a:effectLst>
                <a:ea typeface="SimSun" panose="02010600030101010101" pitchFamily="2" charset="-122"/>
              </a:rPr>
              <a:t> vs. n</a:t>
            </a:r>
            <a:r>
              <a:rPr lang="en-US" altLang="zh-CN" b="1">
                <a:effectLst>
                  <a:outerShdw blurRad="38100" dist="38100" dir="2700000">
                    <a:srgbClr val="C0C0C0"/>
                  </a:outerShdw>
                </a:effectLst>
                <a:ea typeface="SimSun" panose="02010600030101010101" pitchFamily="2" charset="-122"/>
              </a:rPr>
              <a:t>!</a:t>
            </a:r>
            <a:endParaRPr lang="en-US" altLang="x-none">
              <a:ea typeface="SimSun" panose="02010600030101010101" pitchFamily="2" charset="-122"/>
            </a:endParaRPr>
          </a:p>
        </p:txBody>
      </p:sp>
      <p:sp>
        <p:nvSpPr>
          <p:cNvPr id="236560" name="Rectangles 236559"/>
          <p:cNvSpPr/>
          <p:nvPr/>
        </p:nvSpPr>
        <p:spPr>
          <a:xfrm>
            <a:off x="854075" y="5638800"/>
            <a:ext cx="5089525" cy="457200"/>
          </a:xfrm>
          <a:prstGeom prst="rect">
            <a:avLst/>
          </a:prstGeom>
          <a:noFill/>
          <a:ln w="9525">
            <a:noFill/>
          </a:ln>
        </p:spPr>
        <p:txBody>
          <a:bodyPr wrap="none" anchor="t">
            <a:spAutoFit/>
          </a:bodyPr>
          <a:lstStyle/>
          <a:p>
            <a:r>
              <a:rPr lang="en-US" altLang="zh-CN" b="1" dirty="0" err="1">
                <a:solidFill>
                  <a:schemeClr val="accent2"/>
                </a:solidFill>
                <a:effectLst>
                  <a:outerShdw blurRad="38100" dist="38100" dir="2700000">
                    <a:srgbClr val="C0C0C0"/>
                  </a:outerShdw>
                </a:effectLst>
                <a:ea typeface="SimSun" panose="02010600030101010101" pitchFamily="2" charset="-122"/>
              </a:rPr>
              <a:t>Stirling’s</a:t>
            </a:r>
            <a:r>
              <a:rPr lang="en-US" altLang="zh-CN" b="1">
                <a:solidFill>
                  <a:schemeClr val="accent2"/>
                </a:solidFill>
                <a:effectLst>
                  <a:outerShdw blurRad="38100" dist="38100" dir="2700000">
                    <a:srgbClr val="C0C0C0"/>
                  </a:outerShdw>
                </a:effectLst>
                <a:ea typeface="SimSun" panose="02010600030101010101" pitchFamily="2" charset="-122"/>
              </a:rPr>
              <a:t> formula:  </a:t>
            </a:r>
            <a:r>
              <a:rPr lang="en-US" altLang="zh-CN" b="1" i="1">
                <a:solidFill>
                  <a:schemeClr val="accent2"/>
                </a:solidFill>
                <a:effectLst>
                  <a:outerShdw blurRad="38100" dist="38100" dir="2700000">
                    <a:srgbClr val="C0C0C0"/>
                  </a:outerShdw>
                </a:effectLst>
                <a:ea typeface="SimSun" panose="02010600030101010101" pitchFamily="2" charset="-122"/>
              </a:rPr>
              <a:t>n</a:t>
            </a:r>
            <a:r>
              <a:rPr lang="en-US" altLang="zh-CN" b="1">
                <a:solidFill>
                  <a:schemeClr val="accent2"/>
                </a:solidFill>
                <a:effectLst>
                  <a:outerShdw blurRad="38100" dist="38100" dir="2700000">
                    <a:srgbClr val="C0C0C0"/>
                  </a:outerShdw>
                </a:effectLst>
                <a:ea typeface="SimSun" panose="02010600030101010101" pitchFamily="2" charset="-122"/>
              </a:rPr>
              <a:t>! </a:t>
            </a:r>
            <a:r>
              <a:rPr lang="en-US" altLang="zh-CN" b="1">
                <a:solidFill>
                  <a:schemeClr val="accent2"/>
                </a:solidFill>
                <a:effectLst>
                  <a:outerShdw blurRad="38100" dist="38100" dir="2700000">
                    <a:srgbClr val="C0C0C0"/>
                  </a:outerShdw>
                </a:effectLst>
                <a:ea typeface="SimSun" panose="02010600030101010101" pitchFamily="2" charset="-122"/>
                <a:sym typeface="Symbol" panose="05050102010706020507" pitchFamily="18" charset="2"/>
              </a:rPr>
              <a:t> (2</a:t>
            </a:r>
            <a:r>
              <a:rPr lang="en-US" altLang="zh-CN" b="1" i="1">
                <a:solidFill>
                  <a:schemeClr val="accent2"/>
                </a:solidFill>
                <a:effectLst>
                  <a:outerShdw blurRad="38100" dist="38100" dir="2700000">
                    <a:srgbClr val="C0C0C0"/>
                  </a:outerShdw>
                </a:effectLst>
                <a:ea typeface="SimSun" panose="02010600030101010101" pitchFamily="2" charset="-122"/>
                <a:sym typeface="Symbol" panose="05050102010706020507" pitchFamily="18" charset="2"/>
              </a:rPr>
              <a:t>n</a:t>
            </a:r>
            <a:r>
              <a:rPr lang="en-US" altLang="zh-CN" b="1">
                <a:solidFill>
                  <a:schemeClr val="accent2"/>
                </a:solidFill>
                <a:effectLst>
                  <a:outerShdw blurRad="38100" dist="38100" dir="2700000">
                    <a:srgbClr val="C0C0C0"/>
                  </a:outerShdw>
                </a:effectLst>
                <a:ea typeface="SimSun" panose="02010600030101010101" pitchFamily="2" charset="-122"/>
                <a:sym typeface="Symbol" panose="05050102010706020507" pitchFamily="18" charset="2"/>
              </a:rPr>
              <a:t>)</a:t>
            </a:r>
            <a:r>
              <a:rPr lang="en-US" altLang="zh-CN" b="1" baseline="30000">
                <a:solidFill>
                  <a:schemeClr val="accent2"/>
                </a:solidFill>
                <a:effectLst>
                  <a:outerShdw blurRad="38100" dist="38100" dir="2700000">
                    <a:srgbClr val="C0C0C0"/>
                  </a:outerShdw>
                </a:effectLst>
                <a:ea typeface="SimSun" panose="02010600030101010101" pitchFamily="2" charset="-122"/>
                <a:sym typeface="Symbol" panose="05050102010706020507" pitchFamily="18" charset="2"/>
              </a:rPr>
              <a:t>1/2</a:t>
            </a:r>
            <a:r>
              <a:rPr lang="en-US" altLang="zh-CN" b="1">
                <a:solidFill>
                  <a:schemeClr val="accent2"/>
                </a:solidFill>
                <a:effectLst>
                  <a:outerShdw blurRad="38100" dist="38100" dir="2700000">
                    <a:srgbClr val="C0C0C0"/>
                  </a:outerShdw>
                </a:effectLst>
                <a:ea typeface="SimSun" panose="02010600030101010101" pitchFamily="2" charset="-122"/>
                <a:sym typeface="Symbol" panose="05050102010706020507" pitchFamily="18" charset="2"/>
              </a:rPr>
              <a:t> (</a:t>
            </a:r>
            <a:r>
              <a:rPr lang="en-US" altLang="zh-CN" b="1" i="1" dirty="0" err="1">
                <a:solidFill>
                  <a:schemeClr val="accent2"/>
                </a:solidFill>
                <a:effectLst>
                  <a:outerShdw blurRad="38100" dist="38100" dir="2700000">
                    <a:srgbClr val="C0C0C0"/>
                  </a:outerShdw>
                </a:effectLst>
                <a:ea typeface="SimSun" panose="02010600030101010101" pitchFamily="2" charset="-122"/>
                <a:sym typeface="Symbol" panose="05050102010706020507" pitchFamily="18" charset="2"/>
              </a:rPr>
              <a:t>n</a:t>
            </a:r>
            <a:r>
              <a:rPr lang="en-US" altLang="zh-CN" b="1" dirty="0" err="1">
                <a:solidFill>
                  <a:schemeClr val="accent2"/>
                </a:solidFill>
                <a:effectLst>
                  <a:outerShdw blurRad="38100" dist="38100" dir="2700000">
                    <a:srgbClr val="C0C0C0"/>
                  </a:outerShdw>
                </a:effectLst>
                <a:ea typeface="SimSun" panose="02010600030101010101" pitchFamily="2" charset="-122"/>
                <a:sym typeface="Symbol" panose="05050102010706020507" pitchFamily="18" charset="2"/>
              </a:rPr>
              <a:t>/e)</a:t>
            </a:r>
            <a:r>
              <a:rPr lang="en-US" altLang="zh-CN" b="1" i="1" baseline="30000" dirty="0" err="1">
                <a:solidFill>
                  <a:schemeClr val="accent2"/>
                </a:solidFill>
                <a:effectLst>
                  <a:outerShdw blurRad="38100" dist="38100" dir="2700000">
                    <a:srgbClr val="C0C0C0"/>
                  </a:outerShdw>
                </a:effectLst>
                <a:ea typeface="SimSun" panose="02010600030101010101" pitchFamily="2" charset="-122"/>
                <a:sym typeface="Symbol" panose="05050102010706020507" pitchFamily="18" charset="2"/>
              </a:rPr>
              <a:t>n</a:t>
            </a:r>
            <a:endParaRPr lang="zh-CN" altLang="en-US" b="1" i="1" baseline="30000" dirty="0">
              <a:solidFill>
                <a:schemeClr val="accent2"/>
              </a:solidFill>
              <a:effectLst>
                <a:outerShdw blurRad="38100" dist="38100" dir="2700000">
                  <a:srgbClr val="C0C0C0"/>
                </a:outerShdw>
              </a:effectLst>
              <a:ea typeface="SimSun" panose="02010600030101010101" pitchFamily="2" charset="-122"/>
              <a:sym typeface="Symbol" panose="050501020107060205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itle 288769" descr="blue055"/>
          <p:cNvSpPr>
            <a:spLocks noGrp="1"/>
          </p:cNvSpPr>
          <p:nvPr>
            <p:ph type="title"/>
          </p:nvPr>
        </p:nvSpPr>
        <p:spPr>
          <a:xfrm>
            <a:off x="457200" y="304800"/>
            <a:ext cx="7924800" cy="990600"/>
          </a:xfrm>
          <a:ln/>
        </p:spPr>
        <p:txBody>
          <a:bodyPr anchor="ctr"/>
          <a:lstStyle/>
          <a:p>
            <a:r>
              <a:rPr lang="en-US" altLang="zh-CN" sz="4000">
                <a:ea typeface="SimSun" panose="02010600030101010101" pitchFamily="2" charset="-122"/>
              </a:rPr>
              <a:t>Orders of growth of some important functions</a:t>
            </a:r>
          </a:p>
        </p:txBody>
      </p:sp>
      <p:sp>
        <p:nvSpPr>
          <p:cNvPr id="288771" name="Text Placeholder 288770"/>
          <p:cNvSpPr>
            <a:spLocks noGrp="1"/>
          </p:cNvSpPr>
          <p:nvPr>
            <p:ph type="body" idx="1"/>
          </p:nvPr>
        </p:nvSpPr>
        <p:spPr>
          <a:xfrm>
            <a:off x="381000" y="1600200"/>
            <a:ext cx="8763000" cy="4343400"/>
          </a:xfrm>
          <a:ln/>
        </p:spPr>
        <p:txBody>
          <a:bodyPr/>
          <a:lstStyle/>
          <a:p>
            <a:pPr>
              <a:lnSpc>
                <a:spcPct val="80000"/>
              </a:lnSpc>
            </a:pPr>
            <a:r>
              <a:rPr lang="en-US" altLang="zh-CN" dirty="0">
                <a:solidFill>
                  <a:schemeClr val="hlink"/>
                </a:solidFill>
                <a:ea typeface="SimSun" panose="02010600030101010101" pitchFamily="2" charset="-122"/>
              </a:rPr>
              <a:t>All logarithmic functions </a:t>
            </a:r>
            <a:r>
              <a:rPr lang="en-US" altLang="zh-CN" dirty="0" err="1">
                <a:solidFill>
                  <a:schemeClr val="hlink"/>
                </a:solidFill>
                <a:ea typeface="SimSun" panose="02010600030101010101" pitchFamily="2" charset="-122"/>
              </a:rPr>
              <a:t>log</a:t>
            </a:r>
            <a:r>
              <a:rPr lang="en-US" altLang="zh-CN" i="1" baseline="-25000" dirty="0" err="1">
                <a:solidFill>
                  <a:schemeClr val="hlink"/>
                </a:solidFill>
                <a:ea typeface="SimSun" panose="02010600030101010101" pitchFamily="2" charset="-122"/>
              </a:rPr>
              <a:t>a</a:t>
            </a:r>
            <a:r>
              <a:rPr lang="en-US" altLang="zh-CN" i="1" baseline="-25000" dirty="0">
                <a:solidFill>
                  <a:schemeClr val="hlink"/>
                </a:solidFill>
                <a:ea typeface="SimSun" panose="02010600030101010101" pitchFamily="2" charset="-122"/>
              </a:rPr>
              <a:t> </a:t>
            </a:r>
            <a:r>
              <a:rPr lang="en-US" altLang="zh-CN" i="1" dirty="0">
                <a:solidFill>
                  <a:schemeClr val="hlink"/>
                </a:solidFill>
                <a:ea typeface="SimSun" panose="02010600030101010101" pitchFamily="2" charset="-122"/>
              </a:rPr>
              <a:t>n</a:t>
            </a:r>
            <a:r>
              <a:rPr lang="en-US" altLang="zh-CN" b="1" dirty="0">
                <a:solidFill>
                  <a:schemeClr val="tx1"/>
                </a:solidFill>
                <a:ea typeface="SimSun" panose="02010600030101010101" pitchFamily="2" charset="-122"/>
              </a:rPr>
              <a:t> </a:t>
            </a:r>
            <a:r>
              <a:rPr lang="en-US" altLang="zh-CN" dirty="0">
                <a:solidFill>
                  <a:schemeClr val="hlink"/>
                </a:solidFill>
                <a:ea typeface="SimSun" panose="02010600030101010101" pitchFamily="2" charset="-122"/>
              </a:rPr>
              <a:t>belong to the same class</a:t>
            </a:r>
            <a:r>
              <a:rPr lang="en-US" altLang="zh-CN" dirty="0">
                <a:ea typeface="SimSun" panose="02010600030101010101" pitchFamily="2" charset="-122"/>
                <a:sym typeface="Symbol" panose="05050102010706020507" pitchFamily="18" charset="2"/>
              </a:rPr>
              <a:t> </a:t>
            </a:r>
            <a:br>
              <a:rPr lang="en-US" altLang="zh-CN" dirty="0">
                <a:ea typeface="SimSun" panose="02010600030101010101" pitchFamily="2" charset="-122"/>
                <a:sym typeface="Symbol" panose="05050102010706020507" pitchFamily="18" charset="2"/>
              </a:rPr>
            </a:br>
            <a:r>
              <a:rPr lang="en-US" altLang="zh-CN" dirty="0">
                <a:ea typeface="SimSun" panose="02010600030101010101" pitchFamily="2" charset="-122"/>
                <a:sym typeface="Symbol" panose="05050102010706020507" pitchFamily="18" charset="2"/>
              </a:rPr>
              <a:t>(log </a:t>
            </a:r>
            <a:r>
              <a:rPr lang="en-US" altLang="zh-CN" i="1" dirty="0">
                <a:ea typeface="SimSun" panose="02010600030101010101" pitchFamily="2" charset="-122"/>
                <a:sym typeface="Symbol" panose="05050102010706020507" pitchFamily="18" charset="2"/>
              </a:rPr>
              <a:t>n</a:t>
            </a:r>
            <a:r>
              <a:rPr lang="en-US" altLang="zh-CN" dirty="0">
                <a:ea typeface="SimSun" panose="02010600030101010101" pitchFamily="2" charset="-122"/>
                <a:sym typeface="Symbol" panose="05050102010706020507" pitchFamily="18" charset="2"/>
              </a:rPr>
              <a:t>) no matter what the logarithm’s base </a:t>
            </a:r>
            <a:r>
              <a:rPr lang="en-US" altLang="zh-CN" i="1" dirty="0">
                <a:ea typeface="SimSun" panose="02010600030101010101" pitchFamily="2" charset="-122"/>
                <a:sym typeface="Symbol" panose="05050102010706020507" pitchFamily="18" charset="2"/>
              </a:rPr>
              <a:t>a </a:t>
            </a:r>
            <a:r>
              <a:rPr lang="en-US" altLang="zh-CN" dirty="0">
                <a:ea typeface="SimSun" panose="02010600030101010101" pitchFamily="2" charset="-122"/>
                <a:sym typeface="Symbol" panose="05050102010706020507" pitchFamily="18" charset="2"/>
              </a:rPr>
              <a:t>&gt; 1 is.</a:t>
            </a:r>
            <a:br>
              <a:rPr lang="en-US" altLang="zh-CN" sz="2400" dirty="0">
                <a:ea typeface="SimSun" panose="02010600030101010101" pitchFamily="2" charset="-122"/>
                <a:sym typeface="Symbol" panose="05050102010706020507" pitchFamily="18" charset="2"/>
              </a:rPr>
            </a:br>
            <a:endParaRPr lang="en-US" altLang="zh-CN" sz="2400" dirty="0">
              <a:ea typeface="SimSun" panose="02010600030101010101" pitchFamily="2" charset="-122"/>
              <a:sym typeface="Symbol" panose="05050102010706020507" pitchFamily="18" charset="2"/>
            </a:endParaRPr>
          </a:p>
          <a:p>
            <a:pPr>
              <a:lnSpc>
                <a:spcPct val="80000"/>
              </a:lnSpc>
            </a:pPr>
            <a:r>
              <a:rPr lang="en-US" altLang="zh-CN" dirty="0">
                <a:solidFill>
                  <a:schemeClr val="hlink"/>
                </a:solidFill>
                <a:ea typeface="SimSun" panose="02010600030101010101" pitchFamily="2" charset="-122"/>
              </a:rPr>
              <a:t>All polynomials of the same degree </a:t>
            </a:r>
            <a:r>
              <a:rPr lang="en-US" altLang="zh-CN" i="1" dirty="0">
                <a:solidFill>
                  <a:schemeClr val="hlink"/>
                </a:solidFill>
                <a:ea typeface="SimSun" panose="02010600030101010101" pitchFamily="2" charset="-122"/>
              </a:rPr>
              <a:t>k </a:t>
            </a:r>
            <a:r>
              <a:rPr lang="en-US" altLang="zh-CN" dirty="0">
                <a:solidFill>
                  <a:schemeClr val="hlink"/>
                </a:solidFill>
                <a:ea typeface="SimSun" panose="02010600030101010101" pitchFamily="2" charset="-122"/>
              </a:rPr>
              <a:t>belong to the same class: </a:t>
            </a:r>
            <a:r>
              <a:rPr lang="en-US" altLang="zh-CN" i="1" dirty="0" err="1">
                <a:ea typeface="SimSun" panose="02010600030101010101" pitchFamily="2" charset="-122"/>
              </a:rPr>
              <a:t>a</a:t>
            </a:r>
            <a:r>
              <a:rPr lang="en-US" altLang="zh-CN" i="1" baseline="-25000" dirty="0" err="1">
                <a:ea typeface="SimSun" panose="02010600030101010101" pitchFamily="2" charset="-122"/>
              </a:rPr>
              <a:t>k</a:t>
            </a:r>
            <a:r>
              <a:rPr lang="en-US" altLang="zh-CN" i="1" dirty="0" err="1">
                <a:ea typeface="SimSun" panose="02010600030101010101" pitchFamily="2" charset="-122"/>
              </a:rPr>
              <a:t>n</a:t>
            </a:r>
            <a:r>
              <a:rPr lang="en-US" altLang="zh-CN" i="1" baseline="30000" dirty="0" err="1">
                <a:ea typeface="SimSun" panose="02010600030101010101" pitchFamily="2" charset="-122"/>
              </a:rPr>
              <a:t>k</a:t>
            </a:r>
            <a:r>
              <a:rPr lang="en-US" altLang="zh-CN" dirty="0">
                <a:ea typeface="SimSun" panose="02010600030101010101" pitchFamily="2" charset="-122"/>
              </a:rPr>
              <a:t> + </a:t>
            </a:r>
            <a:r>
              <a:rPr lang="en-US" altLang="zh-CN" i="1" dirty="0">
                <a:ea typeface="SimSun" panose="02010600030101010101" pitchFamily="2" charset="-122"/>
              </a:rPr>
              <a:t>a</a:t>
            </a:r>
            <a:r>
              <a:rPr lang="en-US" altLang="zh-CN" i="1" baseline="-25000" dirty="0">
                <a:ea typeface="SimSun" panose="02010600030101010101" pitchFamily="2" charset="-122"/>
              </a:rPr>
              <a:t>k</a:t>
            </a:r>
            <a:r>
              <a:rPr lang="en-US" altLang="zh-CN" baseline="-25000" dirty="0">
                <a:ea typeface="SimSun" panose="02010600030101010101" pitchFamily="2" charset="-122"/>
              </a:rPr>
              <a:t>-1</a:t>
            </a:r>
            <a:r>
              <a:rPr lang="en-US" altLang="zh-CN" i="1" dirty="0">
                <a:ea typeface="SimSun" panose="02010600030101010101" pitchFamily="2" charset="-122"/>
              </a:rPr>
              <a:t>n</a:t>
            </a:r>
            <a:r>
              <a:rPr lang="en-US" altLang="zh-CN" i="1" baseline="30000" dirty="0">
                <a:ea typeface="SimSun" panose="02010600030101010101" pitchFamily="2" charset="-122"/>
              </a:rPr>
              <a:t>k</a:t>
            </a:r>
            <a:r>
              <a:rPr lang="en-US" altLang="zh-CN" baseline="30000" dirty="0">
                <a:ea typeface="SimSun" panose="02010600030101010101" pitchFamily="2" charset="-122"/>
              </a:rPr>
              <a:t>-1</a:t>
            </a:r>
            <a:r>
              <a:rPr lang="en-US" altLang="zh-CN" dirty="0">
                <a:ea typeface="SimSun" panose="02010600030101010101" pitchFamily="2" charset="-122"/>
              </a:rPr>
              <a:t> + </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 + </a:t>
            </a:r>
            <a:r>
              <a:rPr lang="en-US" altLang="zh-CN" i="1" dirty="0">
                <a:ea typeface="SimSun" panose="02010600030101010101" pitchFamily="2" charset="-122"/>
              </a:rPr>
              <a:t>a</a:t>
            </a:r>
            <a:r>
              <a:rPr lang="en-US" altLang="zh-CN" baseline="-25000" dirty="0">
                <a:ea typeface="SimSun" panose="02010600030101010101" pitchFamily="2" charset="-122"/>
              </a:rPr>
              <a:t>0 </a:t>
            </a:r>
            <a:r>
              <a:rPr lang="en-US" altLang="zh-CN" dirty="0">
                <a:ea typeface="SimSun" panose="02010600030101010101" pitchFamily="2" charset="-122"/>
                <a:sym typeface="Symbol" panose="05050102010706020507" pitchFamily="18" charset="2"/>
              </a:rPr>
              <a:t> (</a:t>
            </a:r>
            <a:r>
              <a:rPr lang="en-US" altLang="zh-CN" i="1" dirty="0" err="1">
                <a:ea typeface="SimSun" panose="02010600030101010101" pitchFamily="2" charset="-122"/>
                <a:sym typeface="Symbol" panose="05050102010706020507" pitchFamily="18" charset="2"/>
              </a:rPr>
              <a:t>n</a:t>
            </a:r>
            <a:r>
              <a:rPr lang="en-US" altLang="zh-CN" i="1" baseline="30000" dirty="0" err="1">
                <a:ea typeface="SimSun" panose="02010600030101010101" pitchFamily="2" charset="-122"/>
                <a:sym typeface="Symbol" panose="05050102010706020507" pitchFamily="18" charset="2"/>
              </a:rPr>
              <a:t>k</a:t>
            </a:r>
            <a:r>
              <a:rPr lang="en-US" altLang="zh-CN" dirty="0">
                <a:ea typeface="SimSun" panose="02010600030101010101" pitchFamily="2" charset="-122"/>
                <a:sym typeface="Symbol" panose="05050102010706020507" pitchFamily="18" charset="2"/>
              </a:rPr>
              <a:t>). </a:t>
            </a:r>
            <a:br>
              <a:rPr lang="en-US" altLang="zh-CN" dirty="0">
                <a:ea typeface="SimSun" panose="02010600030101010101" pitchFamily="2" charset="-122"/>
                <a:sym typeface="Symbol" panose="05050102010706020507" pitchFamily="18" charset="2"/>
              </a:rPr>
            </a:br>
            <a:endParaRPr lang="en-US" altLang="zh-CN" sz="2400" dirty="0">
              <a:ea typeface="SimSun" panose="02010600030101010101" pitchFamily="2" charset="-122"/>
              <a:sym typeface="Symbol" panose="05050102010706020507" pitchFamily="18" charset="2"/>
            </a:endParaRPr>
          </a:p>
          <a:p>
            <a:pPr>
              <a:lnSpc>
                <a:spcPct val="80000"/>
              </a:lnSpc>
            </a:pPr>
            <a:r>
              <a:rPr lang="en-US" altLang="zh-CN" dirty="0">
                <a:ea typeface="SimSun" panose="02010600030101010101" pitchFamily="2" charset="-122"/>
                <a:sym typeface="Symbol" panose="05050102010706020507" pitchFamily="18" charset="2"/>
              </a:rPr>
              <a:t>Exponential functions </a:t>
            </a:r>
            <a:r>
              <a:rPr lang="en-US" altLang="zh-CN" i="1" dirty="0">
                <a:ea typeface="SimSun" panose="02010600030101010101" pitchFamily="2" charset="-122"/>
                <a:sym typeface="Symbol" panose="05050102010706020507" pitchFamily="18" charset="2"/>
              </a:rPr>
              <a:t>a</a:t>
            </a:r>
            <a:r>
              <a:rPr lang="en-US" altLang="zh-CN" i="1" baseline="30000" dirty="0">
                <a:ea typeface="SimSun" panose="02010600030101010101" pitchFamily="2" charset="-122"/>
                <a:sym typeface="Symbol" panose="05050102010706020507" pitchFamily="18" charset="2"/>
              </a:rPr>
              <a:t>n </a:t>
            </a:r>
            <a:r>
              <a:rPr lang="en-US" altLang="zh-CN" dirty="0">
                <a:ea typeface="SimSun" panose="02010600030101010101" pitchFamily="2" charset="-122"/>
                <a:sym typeface="Symbol" panose="05050102010706020507" pitchFamily="18" charset="2"/>
              </a:rPr>
              <a:t>have different orders of growth for different </a:t>
            </a:r>
            <a:r>
              <a:rPr lang="en-US" altLang="zh-CN" i="1" dirty="0">
                <a:ea typeface="SimSun" panose="02010600030101010101" pitchFamily="2" charset="-122"/>
                <a:sym typeface="Symbol" panose="05050102010706020507" pitchFamily="18" charset="2"/>
              </a:rPr>
              <a:t>a</a:t>
            </a:r>
            <a:r>
              <a:rPr lang="en-US" altLang="zh-CN" dirty="0">
                <a:ea typeface="SimSun" panose="02010600030101010101" pitchFamily="2" charset="-122"/>
                <a:sym typeface="Symbol" panose="05050102010706020507" pitchFamily="18" charset="2"/>
              </a:rPr>
              <a:t>’s.</a:t>
            </a:r>
          </a:p>
          <a:p>
            <a:pPr>
              <a:lnSpc>
                <a:spcPct val="80000"/>
              </a:lnSpc>
            </a:pPr>
            <a:endParaRPr lang="en-US" altLang="zh-CN" sz="2400" i="1" dirty="0">
              <a:ea typeface="SimSun" panose="02010600030101010101" pitchFamily="2" charset="-122"/>
              <a:sym typeface="Symbol" panose="05050102010706020507" pitchFamily="18" charset="2"/>
            </a:endParaRPr>
          </a:p>
          <a:p>
            <a:pPr>
              <a:lnSpc>
                <a:spcPct val="80000"/>
              </a:lnSpc>
            </a:pPr>
            <a:r>
              <a:rPr lang="en-US" altLang="zh-CN" dirty="0">
                <a:ea typeface="SimSun" panose="02010600030101010101" pitchFamily="2" charset="-122"/>
              </a:rPr>
              <a:t>order </a:t>
            </a:r>
            <a:r>
              <a:rPr lang="en-US" altLang="zh-CN" dirty="0">
                <a:ea typeface="SimSun" panose="02010600030101010101" pitchFamily="2" charset="-122"/>
                <a:sym typeface="Symbol" panose="05050102010706020507" pitchFamily="18" charset="2"/>
              </a:rPr>
              <a:t>log </a:t>
            </a:r>
            <a:r>
              <a:rPr lang="en-US" altLang="zh-CN" i="1" dirty="0">
                <a:ea typeface="SimSun" panose="02010600030101010101" pitchFamily="2" charset="-122"/>
                <a:sym typeface="Symbol" panose="05050102010706020507" pitchFamily="18" charset="2"/>
              </a:rPr>
              <a:t>n  &lt; </a:t>
            </a:r>
            <a:r>
              <a:rPr lang="en-US" altLang="zh-CN" dirty="0">
                <a:ea typeface="SimSun" panose="02010600030101010101" pitchFamily="2" charset="-122"/>
                <a:sym typeface="Symbol" panose="05050102010706020507" pitchFamily="18" charset="2"/>
              </a:rPr>
              <a:t>order </a:t>
            </a:r>
            <a:r>
              <a:rPr lang="en-US" altLang="zh-CN" i="1" dirty="0">
                <a:ea typeface="SimSun" panose="02010600030101010101" pitchFamily="2" charset="-122"/>
                <a:sym typeface="Symbol" panose="05050102010706020507" pitchFamily="18" charset="2"/>
              </a:rPr>
              <a:t>n</a:t>
            </a:r>
            <a:r>
              <a:rPr lang="en-US" altLang="zh-CN" i="1" baseline="30000" dirty="0">
                <a:ea typeface="SimSun" panose="02010600030101010101" pitchFamily="2" charset="-122"/>
                <a:sym typeface="Symbol" panose="05050102010706020507" pitchFamily="18" charset="2"/>
              </a:rPr>
              <a:t> </a:t>
            </a:r>
            <a:r>
              <a:rPr lang="en-US" altLang="zh-CN" i="1" dirty="0">
                <a:ea typeface="SimSun" panose="02010600030101010101" pitchFamily="2" charset="-122"/>
                <a:sym typeface="Symbol" panose="05050102010706020507" pitchFamily="18" charset="2"/>
              </a:rPr>
              <a:t> </a:t>
            </a:r>
            <a:r>
              <a:rPr lang="en-US" altLang="zh-CN" dirty="0">
                <a:ea typeface="SimSun" panose="02010600030101010101" pitchFamily="2" charset="-122"/>
                <a:sym typeface="Symbol" panose="05050102010706020507" pitchFamily="18" charset="2"/>
              </a:rPr>
              <a:t>(&gt;0)  &lt; order </a:t>
            </a:r>
            <a:r>
              <a:rPr lang="en-US" altLang="zh-CN" i="1" dirty="0">
                <a:ea typeface="SimSun" panose="02010600030101010101" pitchFamily="2" charset="-122"/>
                <a:sym typeface="Symbol" panose="05050102010706020507" pitchFamily="18" charset="2"/>
              </a:rPr>
              <a:t>a</a:t>
            </a:r>
            <a:r>
              <a:rPr lang="en-US" altLang="zh-CN" i="1" baseline="30000" dirty="0">
                <a:ea typeface="SimSun" panose="02010600030101010101" pitchFamily="2" charset="-122"/>
                <a:sym typeface="Symbol" panose="05050102010706020507" pitchFamily="18" charset="2"/>
              </a:rPr>
              <a:t>n</a:t>
            </a:r>
            <a:r>
              <a:rPr lang="en-US" altLang="zh-CN" dirty="0">
                <a:ea typeface="SimSun" panose="02010600030101010101" pitchFamily="2" charset="-122"/>
                <a:sym typeface="Symbol" panose="05050102010706020507" pitchFamily="18" charset="2"/>
              </a:rPr>
              <a:t>  &lt; order </a:t>
            </a:r>
            <a:r>
              <a:rPr lang="en-US" altLang="zh-CN" i="1" dirty="0">
                <a:ea typeface="SimSun" panose="02010600030101010101" pitchFamily="2" charset="-122"/>
                <a:sym typeface="Symbol" panose="05050102010706020507" pitchFamily="18" charset="2"/>
              </a:rPr>
              <a:t>n</a:t>
            </a:r>
            <a:r>
              <a:rPr lang="en-US" altLang="zh-CN" dirty="0">
                <a:ea typeface="SimSun" panose="02010600030101010101" pitchFamily="2" charset="-122"/>
                <a:sym typeface="Symbol" panose="05050102010706020507" pitchFamily="18" charset="2"/>
              </a:rPr>
              <a:t>! &lt; order </a:t>
            </a:r>
            <a:r>
              <a:rPr lang="en-US" altLang="zh-CN" i="1" dirty="0" err="1">
                <a:ea typeface="SimSun" panose="02010600030101010101" pitchFamily="2" charset="-122"/>
                <a:sym typeface="Symbol" panose="05050102010706020507" pitchFamily="18" charset="2"/>
              </a:rPr>
              <a:t>n</a:t>
            </a:r>
            <a:r>
              <a:rPr lang="en-US" altLang="zh-CN" i="1" baseline="30000" dirty="0" err="1">
                <a:ea typeface="SimSun" panose="02010600030101010101" pitchFamily="2" charset="-122"/>
                <a:sym typeface="Symbol" panose="05050102010706020507" pitchFamily="18" charset="2"/>
              </a:rPr>
              <a:t>n</a:t>
            </a:r>
            <a:r>
              <a:rPr lang="en-US" altLang="zh-CN" sz="1800" dirty="0">
                <a:ea typeface="SimSun" panose="02010600030101010101" pitchFamily="2" charset="-122"/>
              </a:rPr>
              <a:t>										</a:t>
            </a:r>
            <a:endParaRPr lang="en-US" altLang="zh-CN" sz="1800" i="1" baseline="30000" dirty="0">
              <a:ea typeface="SimSun" panose="02010600030101010101" pitchFamily="2" charset="-122"/>
              <a:sym typeface="Symbol" panose="05050102010706020507" pitchFamily="18" charset="2"/>
            </a:endParaRPr>
          </a:p>
          <a:p>
            <a:pPr>
              <a:lnSpc>
                <a:spcPct val="80000"/>
              </a:lnSpc>
              <a:buNone/>
            </a:pPr>
            <a:r>
              <a:rPr lang="en-US" altLang="zh-CN" sz="1800" dirty="0">
                <a:ea typeface="SimSun" panose="02010600030101010101" pitchFamily="2" charset="-122"/>
              </a:rPr>
              <a:t>															</a:t>
            </a:r>
          </a:p>
          <a:p>
            <a:pPr>
              <a:lnSpc>
                <a:spcPct val="80000"/>
              </a:lnSpc>
              <a:buNone/>
            </a:pPr>
            <a:r>
              <a:rPr lang="en-US" altLang="zh-CN" sz="1800" dirty="0">
                <a:ea typeface="SimSun" panose="02010600030101010101" pitchFamily="2"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239617" descr="blue055"/>
          <p:cNvSpPr>
            <a:spLocks noGrp="1"/>
          </p:cNvSpPr>
          <p:nvPr>
            <p:ph type="title"/>
          </p:nvPr>
        </p:nvSpPr>
        <p:spPr>
          <a:xfrm>
            <a:off x="228600" y="228600"/>
            <a:ext cx="6553200" cy="1219200"/>
          </a:xfrm>
          <a:ln/>
        </p:spPr>
        <p:txBody>
          <a:bodyPr anchor="ctr"/>
          <a:lstStyle/>
          <a:p>
            <a:r>
              <a:rPr lang="en-US" altLang="x-none" sz="4000"/>
              <a:t>Basic Efficiency classes</a:t>
            </a:r>
          </a:p>
        </p:txBody>
      </p:sp>
      <p:graphicFrame>
        <p:nvGraphicFramePr>
          <p:cNvPr id="239619" name="Table 239618"/>
          <p:cNvGraphicFramePr/>
          <p:nvPr/>
        </p:nvGraphicFramePr>
        <p:xfrm>
          <a:off x="1524000" y="1752600"/>
          <a:ext cx="4953000" cy="4140200"/>
        </p:xfrm>
        <a:graphic>
          <a:graphicData uri="http://schemas.openxmlformats.org/drawingml/2006/table">
            <a:tbl>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tblGrid>
              <a:tr h="5175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1</a:t>
                      </a: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constant</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log </a:t>
                      </a:r>
                      <a:r>
                        <a:rPr lang="en-US" altLang="x-none" i="1"/>
                        <a:t>n</a:t>
                      </a:r>
                      <a:endParaRPr lang="en-US" altLang="x-none"/>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logarithmic</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i="1"/>
                        <a:t>n</a:t>
                      </a: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linear</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i="1"/>
                        <a:t>n </a:t>
                      </a:r>
                      <a:r>
                        <a:rPr lang="en-US" altLang="x-none"/>
                        <a:t>log </a:t>
                      </a:r>
                      <a:r>
                        <a:rPr lang="en-US" altLang="x-none" i="1"/>
                        <a:t>n</a:t>
                      </a: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i="1"/>
                        <a:t>n </a:t>
                      </a:r>
                      <a:r>
                        <a:rPr lang="en-US" altLang="x-none"/>
                        <a:t>log </a:t>
                      </a:r>
                      <a:r>
                        <a:rPr lang="en-US" altLang="x-none" i="1"/>
                        <a:t>n</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175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i="1"/>
                        <a:t>n</a:t>
                      </a:r>
                      <a:r>
                        <a:rPr lang="en-US" altLang="x-none" i="1" baseline="30000"/>
                        <a:t>2</a:t>
                      </a:r>
                      <a:endParaRPr lang="en-US" altLang="x-none" i="1"/>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quadratic</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175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i="1"/>
                        <a:t>n</a:t>
                      </a:r>
                      <a:r>
                        <a:rPr lang="en-US" altLang="x-none" i="1" baseline="30000"/>
                        <a:t>3</a:t>
                      </a: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cubic</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175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2</a:t>
                      </a:r>
                      <a:r>
                        <a:rPr lang="en-US" altLang="x-none" i="1" baseline="30000"/>
                        <a:t>n</a:t>
                      </a: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exponential</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175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i="1"/>
                        <a:t>n!</a:t>
                      </a:r>
                      <a:endParaRPr lang="en-US" altLang="x-none" i="1" baseline="30000"/>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2"/>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lgn="ctr">
                        <a:buNone/>
                      </a:pPr>
                      <a:r>
                        <a:rPr lang="en-US" altLang="x-none"/>
                        <a:t>factorial</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39648" name="Straight Connector 239647"/>
          <p:cNvSpPr/>
          <p:nvPr/>
        </p:nvSpPr>
        <p:spPr>
          <a:xfrm>
            <a:off x="1219200" y="1828800"/>
            <a:ext cx="0" cy="4038600"/>
          </a:xfrm>
          <a:prstGeom prst="line">
            <a:avLst/>
          </a:prstGeom>
          <a:ln w="19050" cap="flat" cmpd="sng">
            <a:solidFill>
              <a:schemeClr val="folHlink"/>
            </a:solidFill>
            <a:prstDash val="solid"/>
            <a:miter/>
            <a:headEnd type="none" w="med" len="med"/>
            <a:tailEnd type="triangle" w="med" len="med"/>
          </a:ln>
        </p:spPr>
      </p:sp>
      <p:sp>
        <p:nvSpPr>
          <p:cNvPr id="239649" name="Text Box 239648"/>
          <p:cNvSpPr txBox="1"/>
          <p:nvPr/>
        </p:nvSpPr>
        <p:spPr>
          <a:xfrm>
            <a:off x="457200" y="1752600"/>
            <a:ext cx="596900" cy="396875"/>
          </a:xfrm>
          <a:prstGeom prst="rect">
            <a:avLst/>
          </a:prstGeom>
          <a:noFill/>
          <a:ln w="9525">
            <a:noFill/>
          </a:ln>
        </p:spPr>
        <p:txBody>
          <a:bodyPr wrap="none" anchor="t">
            <a:spAutoFit/>
          </a:bodyPr>
          <a:lstStyle/>
          <a:p>
            <a:pPr algn="l"/>
            <a:r>
              <a:rPr lang="en-US" altLang="x-none" sz="2000">
                <a:latin typeface="Tahoma" panose="020B0604030504040204" pitchFamily="34" charset="0"/>
                <a:ea typeface="SimSun" panose="02010600030101010101" pitchFamily="2" charset="-122"/>
              </a:rPr>
              <a:t>fast</a:t>
            </a:r>
          </a:p>
        </p:txBody>
      </p:sp>
      <p:sp>
        <p:nvSpPr>
          <p:cNvPr id="239650" name="Text Box 239649"/>
          <p:cNvSpPr txBox="1"/>
          <p:nvPr/>
        </p:nvSpPr>
        <p:spPr>
          <a:xfrm>
            <a:off x="381000" y="5638800"/>
            <a:ext cx="682625" cy="396875"/>
          </a:xfrm>
          <a:prstGeom prst="rect">
            <a:avLst/>
          </a:prstGeom>
          <a:noFill/>
          <a:ln w="9525">
            <a:noFill/>
          </a:ln>
        </p:spPr>
        <p:txBody>
          <a:bodyPr wrap="none" anchor="t">
            <a:spAutoFit/>
          </a:bodyPr>
          <a:lstStyle/>
          <a:p>
            <a:pPr algn="l"/>
            <a:r>
              <a:rPr lang="en-US" altLang="x-none" sz="2000">
                <a:latin typeface="Tahoma" panose="020B0604030504040204" pitchFamily="34" charset="0"/>
                <a:ea typeface="SimSun" panose="02010600030101010101" pitchFamily="2" charset="-122"/>
              </a:rPr>
              <a:t>slow</a:t>
            </a:r>
          </a:p>
        </p:txBody>
      </p:sp>
      <p:sp>
        <p:nvSpPr>
          <p:cNvPr id="239651" name="Straight Connector 239650"/>
          <p:cNvSpPr/>
          <p:nvPr/>
        </p:nvSpPr>
        <p:spPr>
          <a:xfrm>
            <a:off x="6705600" y="1828800"/>
            <a:ext cx="0" cy="4114800"/>
          </a:xfrm>
          <a:prstGeom prst="line">
            <a:avLst/>
          </a:prstGeom>
          <a:ln w="19050" cap="flat" cmpd="sng">
            <a:solidFill>
              <a:srgbClr val="009900"/>
            </a:solidFill>
            <a:prstDash val="solid"/>
            <a:miter/>
            <a:headEnd type="none" w="med" len="med"/>
            <a:tailEnd type="triangle" w="med" len="med"/>
          </a:ln>
        </p:spPr>
      </p:sp>
      <p:sp>
        <p:nvSpPr>
          <p:cNvPr id="239652" name="Text Box 239651"/>
          <p:cNvSpPr txBox="1"/>
          <p:nvPr/>
        </p:nvSpPr>
        <p:spPr>
          <a:xfrm>
            <a:off x="6629400" y="1905000"/>
            <a:ext cx="2171700" cy="366713"/>
          </a:xfrm>
          <a:prstGeom prst="rect">
            <a:avLst/>
          </a:prstGeom>
          <a:noFill/>
          <a:ln w="9525">
            <a:noFill/>
          </a:ln>
        </p:spPr>
        <p:txBody>
          <a:bodyPr wrap="none" anchor="t">
            <a:spAutoFit/>
          </a:bodyPr>
          <a:lstStyle/>
          <a:p>
            <a:pPr algn="l"/>
            <a:r>
              <a:rPr lang="en-US" altLang="x-none" sz="1800">
                <a:latin typeface="Tahoma" panose="020B0604030504040204" pitchFamily="34" charset="0"/>
                <a:ea typeface="SimSun" panose="02010600030101010101" pitchFamily="2" charset="-122"/>
              </a:rPr>
              <a:t>High time efficiency</a:t>
            </a:r>
          </a:p>
        </p:txBody>
      </p:sp>
      <p:sp>
        <p:nvSpPr>
          <p:cNvPr id="239653" name="Text Box 239652"/>
          <p:cNvSpPr txBox="1"/>
          <p:nvPr/>
        </p:nvSpPr>
        <p:spPr>
          <a:xfrm>
            <a:off x="6781800" y="5638800"/>
            <a:ext cx="2057400" cy="366713"/>
          </a:xfrm>
          <a:prstGeom prst="rect">
            <a:avLst/>
          </a:prstGeom>
          <a:noFill/>
          <a:ln w="9525">
            <a:noFill/>
          </a:ln>
        </p:spPr>
        <p:txBody>
          <a:bodyPr wrap="none" anchor="t">
            <a:spAutoFit/>
          </a:bodyPr>
          <a:lstStyle/>
          <a:p>
            <a:pPr algn="l"/>
            <a:r>
              <a:rPr lang="en-US" altLang="x-none" sz="1800">
                <a:latin typeface="Tahoma" panose="020B0604030504040204" pitchFamily="34" charset="0"/>
                <a:ea typeface="SimSun" panose="02010600030101010101" pitchFamily="2" charset="-122"/>
              </a:rPr>
              <a:t>low time efficiency</a:t>
            </a:r>
          </a:p>
        </p:txBody>
      </p:sp>
      <p:sp>
        <p:nvSpPr>
          <p:cNvPr id="239654" name="Text Box 239653"/>
          <p:cNvSpPr txBox="1"/>
          <p:nvPr/>
        </p:nvSpPr>
        <p:spPr>
          <a:xfrm>
            <a:off x="6934200" y="228600"/>
            <a:ext cx="1905000" cy="1749425"/>
          </a:xfrm>
          <a:prstGeom prst="rect">
            <a:avLst/>
          </a:prstGeom>
          <a:noFill/>
          <a:ln w="9525" cap="flat" cmpd="sng">
            <a:solidFill>
              <a:schemeClr val="hlink"/>
            </a:solidFill>
            <a:prstDash val="solid"/>
            <a:miter/>
            <a:headEnd type="none" w="med" len="med"/>
            <a:tailEnd type="none" w="med" len="med"/>
          </a:ln>
        </p:spPr>
        <p:txBody>
          <a:bodyPr>
            <a:spAutoFit/>
          </a:bodyPr>
          <a:lstStyle/>
          <a:p>
            <a:pPr algn="l"/>
            <a:r>
              <a:rPr lang="en-US" altLang="x-none" sz="1800" b="1">
                <a:solidFill>
                  <a:schemeClr val="accent2"/>
                </a:solidFill>
                <a:ea typeface="SimSun" panose="02010600030101010101" pitchFamily="2" charset="-122"/>
              </a:rPr>
              <a:t>The time efficiencies of a large number of algorithms fall into only a few classes. </a:t>
            </a:r>
            <a:endParaRPr lang="en-CA" altLang="zh-CN" sz="1800" b="1">
              <a:solidFill>
                <a:schemeClr val="accent2"/>
              </a:solidFill>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7649" descr="blue055"/>
          <p:cNvSpPr>
            <a:spLocks noGrp="1"/>
          </p:cNvSpPr>
          <p:nvPr>
            <p:ph type="title"/>
          </p:nvPr>
        </p:nvSpPr>
        <p:spPr>
          <a:ln/>
        </p:spPr>
        <p:txBody>
          <a:bodyPr anchor="ctr"/>
          <a:lstStyle/>
          <a:p>
            <a:r>
              <a:rPr lang="en-US" altLang="x-none"/>
              <a:t>Analysis of Algorithms</a:t>
            </a:r>
            <a:endParaRPr lang="en-CA" altLang="zh-CN">
              <a:ea typeface="SimSun" panose="02010600030101010101" pitchFamily="2" charset="-122"/>
            </a:endParaRPr>
          </a:p>
        </p:txBody>
      </p:sp>
      <p:sp>
        <p:nvSpPr>
          <p:cNvPr id="27651" name="Text Placeholder 27650"/>
          <p:cNvSpPr>
            <a:spLocks noGrp="1"/>
          </p:cNvSpPr>
          <p:nvPr>
            <p:ph type="body" idx="1"/>
          </p:nvPr>
        </p:nvSpPr>
        <p:spPr>
          <a:xfrm>
            <a:off x="762000" y="2017713"/>
            <a:ext cx="8193088" cy="4114800"/>
          </a:xfrm>
          <a:ln/>
        </p:spPr>
        <p:txBody>
          <a:bodyPr/>
          <a:lstStyle/>
          <a:p>
            <a:r>
              <a:rPr lang="en-US" altLang="x-none" dirty="0"/>
              <a:t>Analysis of algorithms means to investigate an algorithm’s efficiency with respect to resources: running time and memory space.</a:t>
            </a:r>
          </a:p>
          <a:p>
            <a:endParaRPr lang="en-US" altLang="x-none" dirty="0"/>
          </a:p>
        </p:txBody>
      </p:sp>
      <p:sp>
        <p:nvSpPr>
          <p:cNvPr id="27652" name="Rectangles 27651"/>
          <p:cNvSpPr/>
          <p:nvPr/>
        </p:nvSpPr>
        <p:spPr>
          <a:xfrm>
            <a:off x="609600" y="3429000"/>
            <a:ext cx="8077200" cy="822325"/>
          </a:xfrm>
          <a:prstGeom prst="rect">
            <a:avLst/>
          </a:prstGeom>
          <a:noFill/>
          <a:ln w="9525">
            <a:noFill/>
          </a:ln>
        </p:spPr>
        <p:txBody>
          <a:bodyPr>
            <a:spAutoFit/>
          </a:bodyPr>
          <a:lstStyle/>
          <a:p>
            <a:pPr lvl="1" algn="l"/>
            <a:r>
              <a:rPr lang="en-US" altLang="x-none">
                <a:latin typeface="Tahoma" panose="020B0604030504040204" pitchFamily="34" charset="0"/>
                <a:ea typeface="SimSun" panose="02010600030101010101" pitchFamily="2" charset="-122"/>
              </a:rPr>
              <a:t>   Time efficiency: how fast an algorithm runs.</a:t>
            </a:r>
          </a:p>
          <a:p>
            <a:pPr lvl="1" algn="l"/>
            <a:r>
              <a:rPr lang="en-US" altLang="x-none">
                <a:latin typeface="Tahoma" panose="020B0604030504040204" pitchFamily="34" charset="0"/>
                <a:ea typeface="SimSun" panose="02010600030101010101" pitchFamily="2" charset="-122"/>
              </a:rPr>
              <a:t>   Space efficiency: the space an algorithm requires.</a:t>
            </a:r>
          </a:p>
        </p:txBody>
      </p:sp>
      <p:sp>
        <p:nvSpPr>
          <p:cNvPr id="27653" name="Rectangles 27652"/>
          <p:cNvSpPr/>
          <p:nvPr/>
        </p:nvSpPr>
        <p:spPr>
          <a:xfrm>
            <a:off x="762000" y="4419600"/>
            <a:ext cx="7772400" cy="1569660"/>
          </a:xfrm>
          <a:prstGeom prst="rect">
            <a:avLst/>
          </a:prstGeom>
          <a:noFill/>
          <a:ln w="9525">
            <a:noFill/>
          </a:ln>
        </p:spPr>
        <p:txBody>
          <a:bodyPr>
            <a:spAutoFit/>
          </a:bodyPr>
          <a:lstStyle/>
          <a:p>
            <a:pPr marL="457200" indent="-457200" algn="l">
              <a:buChar char="•"/>
            </a:pPr>
            <a:r>
              <a:rPr lang="en-US" altLang="zh-CN" b="1" dirty="0">
                <a:ea typeface="SimSun" panose="02010600030101010101" pitchFamily="2" charset="-122"/>
              </a:rPr>
              <a:t>Typically, algorithms run longer as the size of its input increases</a:t>
            </a:r>
          </a:p>
          <a:p>
            <a:pPr marL="457200" indent="-457200" algn="l">
              <a:buChar char="•"/>
            </a:pPr>
            <a:r>
              <a:rPr lang="en-US" altLang="zh-CN" b="1" dirty="0">
                <a:ea typeface="SimSun" panose="02010600030101010101" pitchFamily="2" charset="-122"/>
              </a:rPr>
              <a:t>We are interested in how efficiency scales with respect to input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238593" descr="blue055"/>
          <p:cNvSpPr>
            <a:spLocks noGrp="1"/>
          </p:cNvSpPr>
          <p:nvPr>
            <p:ph type="title"/>
          </p:nvPr>
        </p:nvSpPr>
        <p:spPr>
          <a:ln/>
        </p:spPr>
        <p:txBody>
          <a:bodyPr anchor="ctr"/>
          <a:lstStyle/>
          <a:p>
            <a:r>
              <a:rPr lang="en-US" altLang="x-none" sz="2800"/>
              <a:t>Summary of How to Establish Orders of Growth of an Algorithm’s Basic Operation Count</a:t>
            </a:r>
          </a:p>
        </p:txBody>
      </p:sp>
      <p:sp>
        <p:nvSpPr>
          <p:cNvPr id="238595" name="Text Placeholder 238594"/>
          <p:cNvSpPr>
            <a:spLocks noGrp="1"/>
          </p:cNvSpPr>
          <p:nvPr>
            <p:ph type="body" idx="1"/>
          </p:nvPr>
        </p:nvSpPr>
        <p:spPr>
          <a:ln/>
        </p:spPr>
        <p:txBody>
          <a:bodyPr/>
          <a:lstStyle/>
          <a:p>
            <a:r>
              <a:rPr lang="en-US" altLang="x-none">
                <a:sym typeface="Symbol" panose="05050102010706020507" pitchFamily="18" charset="2"/>
              </a:rPr>
              <a:t>Method 1: Using limits.</a:t>
            </a:r>
          </a:p>
          <a:p>
            <a:pPr lvl="1"/>
            <a:r>
              <a:rPr lang="en-US" altLang="x-none" dirty="0" err="1"/>
              <a:t>L’Hôpital’s</a:t>
            </a:r>
            <a:r>
              <a:rPr lang="en-US" altLang="x-none"/>
              <a:t> rule</a:t>
            </a:r>
          </a:p>
          <a:p>
            <a:r>
              <a:rPr lang="en-US" altLang="x-none">
                <a:sym typeface="Symbol" panose="05050102010706020507" pitchFamily="18" charset="2"/>
              </a:rPr>
              <a:t>Method 2: Using the </a:t>
            </a:r>
            <a:r>
              <a:rPr lang="en-US" altLang="zh-CN">
                <a:ea typeface="SimSun" panose="02010600030101010101" pitchFamily="2" charset="-122"/>
                <a:sym typeface="Symbol" panose="05050102010706020507" pitchFamily="18" charset="2"/>
              </a:rPr>
              <a:t>properties</a:t>
            </a:r>
            <a:endParaRPr lang="en-US" altLang="x-none">
              <a:sym typeface="Symbol" panose="05050102010706020507" pitchFamily="18" charset="2"/>
            </a:endParaRPr>
          </a:p>
          <a:p>
            <a:r>
              <a:rPr lang="en-US" altLang="x-none"/>
              <a:t>Method 3: Using the definitions of O-, </a:t>
            </a:r>
            <a:r>
              <a:rPr lang="en-US" altLang="x-none">
                <a:sym typeface="Symbol" panose="05050102010706020507" pitchFamily="18" charset="2"/>
              </a:rPr>
              <a:t>-, and</a:t>
            </a:r>
            <a:r>
              <a:rPr lang="en-US" altLang="x-none"/>
              <a:t> </a:t>
            </a:r>
            <a:r>
              <a:rPr lang="en-US" altLang="x-none">
                <a:sym typeface="Symbol" panose="05050102010706020507" pitchFamily="18" charset="2"/>
              </a:rPr>
              <a:t>-notation.</a:t>
            </a:r>
          </a:p>
          <a:p>
            <a:pPr>
              <a:buNone/>
            </a:pPr>
            <a:endParaRPr lang="en-US" altLang="x-none">
              <a:sym typeface="Symbol" panose="05050102010706020507"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243713" descr="blue055"/>
          <p:cNvSpPr>
            <a:spLocks noGrp="1"/>
          </p:cNvSpPr>
          <p:nvPr>
            <p:ph type="title"/>
          </p:nvPr>
        </p:nvSpPr>
        <p:spPr>
          <a:xfrm>
            <a:off x="762000" y="152400"/>
            <a:ext cx="8097838" cy="1143000"/>
          </a:xfrm>
          <a:ln/>
        </p:spPr>
        <p:txBody>
          <a:bodyPr anchor="ctr"/>
          <a:lstStyle/>
          <a:p>
            <a:r>
              <a:rPr lang="en-US" altLang="x-none" sz="3200"/>
              <a:t>Time Efficiency of </a:t>
            </a:r>
            <a:r>
              <a:rPr lang="en-US" altLang="x-none" sz="3200" dirty="0" err="1"/>
              <a:t>Nonrecursive</a:t>
            </a:r>
            <a:r>
              <a:rPr lang="en-US" altLang="x-none" sz="3200"/>
              <a:t> Algorithms</a:t>
            </a:r>
          </a:p>
        </p:txBody>
      </p:sp>
      <p:sp>
        <p:nvSpPr>
          <p:cNvPr id="243715" name="Text Placeholder 243714"/>
          <p:cNvSpPr>
            <a:spLocks noGrp="1"/>
          </p:cNvSpPr>
          <p:nvPr>
            <p:ph type="body" idx="1"/>
          </p:nvPr>
        </p:nvSpPr>
        <p:spPr>
          <a:xfrm>
            <a:off x="685800" y="1447800"/>
            <a:ext cx="8077200" cy="4648200"/>
          </a:xfrm>
          <a:ln/>
        </p:spPr>
        <p:txBody>
          <a:bodyPr/>
          <a:lstStyle/>
          <a:p>
            <a:pPr>
              <a:lnSpc>
                <a:spcPct val="90000"/>
              </a:lnSpc>
              <a:buNone/>
            </a:pPr>
            <a:r>
              <a:rPr lang="en-US" altLang="x-none"/>
              <a:t>Steps in mathematical analysis of </a:t>
            </a:r>
            <a:r>
              <a:rPr lang="en-US" altLang="x-none" dirty="0" err="1"/>
              <a:t>nonrecursive</a:t>
            </a:r>
            <a:r>
              <a:rPr lang="en-US" altLang="x-none"/>
              <a:t> algorithms:</a:t>
            </a:r>
            <a:endParaRPr lang="en-US" altLang="x-none" i="1" u="sng"/>
          </a:p>
          <a:p>
            <a:pPr>
              <a:lnSpc>
                <a:spcPct val="90000"/>
              </a:lnSpc>
            </a:pPr>
            <a:r>
              <a:rPr lang="en-US" altLang="x-none" sz="2400"/>
              <a:t>Decide on parameter </a:t>
            </a:r>
            <a:r>
              <a:rPr lang="en-US" altLang="x-none" sz="2400" i="1"/>
              <a:t>n</a:t>
            </a:r>
            <a:r>
              <a:rPr lang="en-US" altLang="x-none" sz="2400"/>
              <a:t> indicating </a:t>
            </a:r>
            <a:r>
              <a:rPr lang="en-US" altLang="x-none" sz="2400" i="1" u="sng"/>
              <a:t>input size</a:t>
            </a:r>
          </a:p>
          <a:p>
            <a:pPr>
              <a:lnSpc>
                <a:spcPct val="90000"/>
              </a:lnSpc>
            </a:pPr>
            <a:r>
              <a:rPr lang="en-US" altLang="x-none" sz="2400"/>
              <a:t>Identify algorithm’s </a:t>
            </a:r>
            <a:r>
              <a:rPr lang="en-US" altLang="x-none" sz="2400" i="1" u="sng"/>
              <a:t>basic operation</a:t>
            </a:r>
          </a:p>
          <a:p>
            <a:pPr>
              <a:lnSpc>
                <a:spcPct val="90000"/>
              </a:lnSpc>
            </a:pPr>
            <a:r>
              <a:rPr lang="en-US" altLang="x-none" sz="2400"/>
              <a:t>Check whether the number of times the basic operation is executed depends only on the input size </a:t>
            </a:r>
            <a:r>
              <a:rPr lang="en-US" altLang="x-none" sz="2400" i="1"/>
              <a:t>n</a:t>
            </a:r>
            <a:r>
              <a:rPr lang="en-US" altLang="x-none" sz="2400"/>
              <a:t>. If it also depends on the type of input, investigate </a:t>
            </a:r>
            <a:r>
              <a:rPr lang="en-US" altLang="x-none" sz="2400" i="1" u="sng"/>
              <a:t>worst</a:t>
            </a:r>
            <a:r>
              <a:rPr lang="en-US" altLang="x-none" sz="2400"/>
              <a:t>, </a:t>
            </a:r>
            <a:r>
              <a:rPr lang="en-US" altLang="x-none" sz="2400" i="1" u="sng"/>
              <a:t>average</a:t>
            </a:r>
            <a:r>
              <a:rPr lang="en-US" altLang="x-none" sz="2400"/>
              <a:t>, and </a:t>
            </a:r>
            <a:r>
              <a:rPr lang="en-US" altLang="x-none" sz="2400" i="1" u="sng"/>
              <a:t>best</a:t>
            </a:r>
            <a:r>
              <a:rPr lang="en-US" altLang="x-none" sz="2400"/>
              <a:t> case efficiency separately.</a:t>
            </a:r>
            <a:endParaRPr lang="en-US" altLang="x-none" sz="2400" i="1"/>
          </a:p>
          <a:p>
            <a:pPr>
              <a:lnSpc>
                <a:spcPct val="90000"/>
              </a:lnSpc>
            </a:pPr>
            <a:r>
              <a:rPr lang="en-US" altLang="x-none" sz="2400"/>
              <a:t>Set up summation for </a:t>
            </a:r>
            <a:r>
              <a:rPr lang="en-US" altLang="x-none" sz="2400" i="1"/>
              <a:t>C(n) </a:t>
            </a:r>
            <a:r>
              <a:rPr lang="en-US" altLang="x-none" sz="2400"/>
              <a:t>reflecting the number of times the algorithm’s basic operation is executed.</a:t>
            </a:r>
            <a:endParaRPr lang="en-US" altLang="x-none" sz="2400" i="1"/>
          </a:p>
          <a:p>
            <a:pPr>
              <a:lnSpc>
                <a:spcPct val="90000"/>
              </a:lnSpc>
            </a:pPr>
            <a:r>
              <a:rPr lang="en-US" altLang="x-none" sz="2400"/>
              <a:t>Simplify summation using standard formulas (see Appendix A)</a:t>
            </a:r>
            <a:r>
              <a:rPr lang="en-US" altLang="x-none" i="1"/>
              <a:t>                    </a:t>
            </a:r>
            <a:endParaRPr lang="en-US" altLang="x-none" sz="3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241665" descr="blue055"/>
          <p:cNvSpPr>
            <a:spLocks noGrp="1"/>
          </p:cNvSpPr>
          <p:nvPr>
            <p:ph type="title"/>
          </p:nvPr>
        </p:nvSpPr>
        <p:spPr>
          <a:xfrm>
            <a:off x="685800" y="457200"/>
            <a:ext cx="8097838" cy="1143000"/>
          </a:xfrm>
          <a:ln/>
        </p:spPr>
        <p:txBody>
          <a:bodyPr anchor="ctr"/>
          <a:lstStyle/>
          <a:p>
            <a:r>
              <a:rPr lang="en-US" altLang="zh-CN" sz="4000">
                <a:ea typeface="SimSun" panose="02010600030101010101" pitchFamily="2" charset="-122"/>
              </a:rPr>
              <a:t>Example 1: Maximum element</a:t>
            </a:r>
            <a:endParaRPr lang="en-US" altLang="x-none" sz="4000">
              <a:ea typeface="SimSun" panose="02010600030101010101" pitchFamily="2" charset="-122"/>
            </a:endParaRPr>
          </a:p>
        </p:txBody>
      </p:sp>
      <p:pic>
        <p:nvPicPr>
          <p:cNvPr id="241669" name="Picture 241668" descr="2_3a"/>
          <p:cNvPicPr>
            <a:picLocks noChangeAspect="1"/>
          </p:cNvPicPr>
          <p:nvPr/>
        </p:nvPicPr>
        <p:blipFill>
          <a:blip r:embed="rId3"/>
          <a:stretch>
            <a:fillRect/>
          </a:stretch>
        </p:blipFill>
        <p:spPr>
          <a:xfrm>
            <a:off x="609600" y="1828800"/>
            <a:ext cx="8077200" cy="3381375"/>
          </a:xfrm>
          <a:prstGeom prst="rect">
            <a:avLst/>
          </a:prstGeom>
          <a:solidFill>
            <a:schemeClr val="tx1"/>
          </a:solid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itle 294913" descr="blue055"/>
          <p:cNvSpPr>
            <a:spLocks noGrp="1"/>
          </p:cNvSpPr>
          <p:nvPr>
            <p:ph type="title"/>
          </p:nvPr>
        </p:nvSpPr>
        <p:spPr>
          <a:xfrm>
            <a:off x="685800" y="304800"/>
            <a:ext cx="8001000" cy="1447800"/>
          </a:xfrm>
          <a:ln/>
        </p:spPr>
        <p:txBody>
          <a:bodyPr anchor="ctr"/>
          <a:lstStyle/>
          <a:p>
            <a:r>
              <a:rPr lang="en-US" altLang="zh-CN">
                <a:ea typeface="SimSun" panose="02010600030101010101" pitchFamily="2" charset="-122"/>
              </a:rPr>
              <a:t>Example 2: Element uniqueness problem</a:t>
            </a:r>
          </a:p>
        </p:txBody>
      </p:sp>
      <p:pic>
        <p:nvPicPr>
          <p:cNvPr id="294915" name="Content Placeholder 294914" descr="2_3b"/>
          <p:cNvPicPr>
            <a:picLocks noGrp="1" noChangeAspect="1"/>
          </p:cNvPicPr>
          <p:nvPr>
            <p:ph idx="1"/>
          </p:nvPr>
        </p:nvPicPr>
        <p:blipFill>
          <a:blip r:embed="rId3"/>
          <a:stretch>
            <a:fillRect/>
          </a:stretch>
        </p:blipFill>
        <p:spPr>
          <a:xfrm>
            <a:off x="533400" y="2133600"/>
            <a:ext cx="8013700" cy="3035300"/>
          </a:xfrm>
          <a:solidFill>
            <a:schemeClr val="tx1"/>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itle 296961" descr="blue055"/>
          <p:cNvSpPr>
            <a:spLocks noGrp="1"/>
          </p:cNvSpPr>
          <p:nvPr>
            <p:ph type="title"/>
          </p:nvPr>
        </p:nvSpPr>
        <p:spPr>
          <a:ln/>
        </p:spPr>
        <p:txBody>
          <a:bodyPr anchor="ctr"/>
          <a:lstStyle/>
          <a:p>
            <a:r>
              <a:rPr lang="en-US" altLang="zh-CN">
                <a:ea typeface="SimSun" panose="02010600030101010101" pitchFamily="2" charset="-122"/>
              </a:rPr>
              <a:t>Example 3: Matrix multiplication</a:t>
            </a:r>
          </a:p>
        </p:txBody>
      </p:sp>
      <p:pic>
        <p:nvPicPr>
          <p:cNvPr id="296963" name="Content Placeholder 296962" descr="2_3c"/>
          <p:cNvPicPr>
            <a:picLocks noGrp="1" noChangeAspect="1"/>
          </p:cNvPicPr>
          <p:nvPr>
            <p:ph idx="1"/>
          </p:nvPr>
        </p:nvPicPr>
        <p:blipFill>
          <a:blip r:embed="rId3"/>
          <a:stretch>
            <a:fillRect/>
          </a:stretch>
        </p:blipFill>
        <p:spPr>
          <a:xfrm>
            <a:off x="533400" y="2209800"/>
            <a:ext cx="7924800" cy="2941638"/>
          </a:xfrm>
          <a:solidFill>
            <a:schemeClr val="tx1">
              <a:alpha val="100000"/>
            </a:schemeClr>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itle 301057" descr="blue055"/>
          <p:cNvSpPr>
            <a:spLocks noGrp="1"/>
          </p:cNvSpPr>
          <p:nvPr>
            <p:ph type="title"/>
          </p:nvPr>
        </p:nvSpPr>
        <p:spPr>
          <a:ln/>
        </p:spPr>
        <p:txBody>
          <a:bodyPr anchor="ctr"/>
          <a:lstStyle/>
          <a:p>
            <a:r>
              <a:rPr lang="en-US" altLang="zh-CN">
                <a:ea typeface="SimSun" panose="02010600030101010101" pitchFamily="2" charset="-122"/>
              </a:rPr>
              <a:t>Example 4: Counting binary digits  </a:t>
            </a:r>
          </a:p>
        </p:txBody>
      </p:sp>
      <p:sp>
        <p:nvSpPr>
          <p:cNvPr id="301059" name="Text Placeholder 301058"/>
          <p:cNvSpPr>
            <a:spLocks noGrp="1"/>
          </p:cNvSpPr>
          <p:nvPr>
            <p:ph type="body" sz="half" idx="1"/>
          </p:nvPr>
        </p:nvSpPr>
        <p:spPr>
          <a:xfrm>
            <a:off x="609600" y="5029200"/>
            <a:ext cx="8382000" cy="1143000"/>
          </a:xfrm>
          <a:ln/>
        </p:spPr>
        <p:txBody>
          <a:bodyPr/>
          <a:lstStyle/>
          <a:p>
            <a:pPr marL="0" indent="0">
              <a:buClr>
                <a:srgbClr val="000099"/>
              </a:buClr>
              <a:buSzTx/>
              <a:buFont typeface="Wingdings" panose="05000000000000000000" pitchFamily="2" charset="2"/>
              <a:buNone/>
            </a:pPr>
            <a:r>
              <a:rPr lang="en-US" altLang="zh-CN">
                <a:ea typeface="SimSun" panose="02010600030101010101" pitchFamily="2" charset="-122"/>
              </a:rPr>
              <a:t>It cannot be investigated the way the previous examples are.</a:t>
            </a:r>
            <a:r>
              <a:rPr lang="en-US" altLang="zh-CN" sz="2400" b="1">
                <a:ea typeface="SimSun" panose="02010600030101010101" pitchFamily="2" charset="-122"/>
              </a:rPr>
              <a:t>  We will analyze it in the following part.</a:t>
            </a:r>
          </a:p>
        </p:txBody>
      </p:sp>
      <p:pic>
        <p:nvPicPr>
          <p:cNvPr id="301060" name="Content Placeholder 301059" descr="2_3d"/>
          <p:cNvPicPr>
            <a:picLocks noGrp="1" noChangeAspect="1"/>
          </p:cNvPicPr>
          <p:nvPr>
            <p:ph sz="half" idx="2"/>
          </p:nvPr>
        </p:nvPicPr>
        <p:blipFill>
          <a:blip r:embed="rId3"/>
          <a:stretch>
            <a:fillRect/>
          </a:stretch>
        </p:blipFill>
        <p:spPr>
          <a:xfrm>
            <a:off x="381000" y="2057400"/>
            <a:ext cx="8382000" cy="2955925"/>
          </a:xfrm>
          <a:solidFill>
            <a:schemeClr val="tx1"/>
          </a:solid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itle 258049" descr="blue055"/>
          <p:cNvSpPr>
            <a:spLocks noGrp="1"/>
          </p:cNvSpPr>
          <p:nvPr>
            <p:ph type="title"/>
          </p:nvPr>
        </p:nvSpPr>
        <p:spPr>
          <a:ln/>
        </p:spPr>
        <p:txBody>
          <a:bodyPr anchor="ctr"/>
          <a:lstStyle/>
          <a:p>
            <a:r>
              <a:rPr lang="en-US" altLang="x-none"/>
              <a:t>Mathematical Analysis of Recursive Algorithms</a:t>
            </a:r>
            <a:endParaRPr lang="en-CA" altLang="zh-CN">
              <a:ea typeface="SimSun" panose="02010600030101010101" pitchFamily="2" charset="-122"/>
            </a:endParaRPr>
          </a:p>
        </p:txBody>
      </p:sp>
      <p:sp>
        <p:nvSpPr>
          <p:cNvPr id="258051" name="Text Placeholder 258050"/>
          <p:cNvSpPr>
            <a:spLocks noGrp="1"/>
          </p:cNvSpPr>
          <p:nvPr>
            <p:ph type="body" idx="1"/>
          </p:nvPr>
        </p:nvSpPr>
        <p:spPr>
          <a:ln/>
        </p:spPr>
        <p:txBody>
          <a:bodyPr/>
          <a:lstStyle/>
          <a:p>
            <a:r>
              <a:rPr lang="en-US" altLang="x-none"/>
              <a:t>Recursive evaluation of n!</a:t>
            </a:r>
          </a:p>
          <a:p>
            <a:r>
              <a:rPr lang="en-US" altLang="x-none"/>
              <a:t>Recursive solution to the Towers of Hanoi puzzle</a:t>
            </a:r>
          </a:p>
          <a:p>
            <a:r>
              <a:rPr lang="en-US" altLang="x-none"/>
              <a:t>Recursive solution to the number of binary digits problem</a:t>
            </a:r>
            <a:endParaRPr lang="en-CA" altLang="zh-CN">
              <a:ea typeface="SimSun"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259073" descr="blue055"/>
          <p:cNvSpPr>
            <a:spLocks noGrp="1"/>
          </p:cNvSpPr>
          <p:nvPr>
            <p:ph type="title"/>
          </p:nvPr>
        </p:nvSpPr>
        <p:spPr>
          <a:ln/>
        </p:spPr>
        <p:txBody>
          <a:bodyPr anchor="ctr"/>
          <a:lstStyle/>
          <a:p>
            <a:r>
              <a:rPr lang="en-US" altLang="x-none" sz="3200"/>
              <a:t>Example</a:t>
            </a:r>
            <a:r>
              <a:rPr lang="en-US" altLang="zh-CN" sz="3200">
                <a:ea typeface="SimSun" panose="02010600030101010101" pitchFamily="2" charset="-122"/>
              </a:rPr>
              <a:t> 1: </a:t>
            </a:r>
            <a:r>
              <a:rPr lang="en-US" altLang="x-none" sz="3200"/>
              <a:t> Recursive evaluation of </a:t>
            </a:r>
            <a:r>
              <a:rPr lang="en-US" altLang="x-none" sz="3200" i="1"/>
              <a:t>n</a:t>
            </a:r>
            <a:r>
              <a:rPr lang="en-US" altLang="x-none" sz="3200"/>
              <a:t> ! </a:t>
            </a:r>
          </a:p>
        </p:txBody>
      </p:sp>
      <p:sp>
        <p:nvSpPr>
          <p:cNvPr id="259075" name="Text Placeholder 259074"/>
          <p:cNvSpPr>
            <a:spLocks noGrp="1"/>
          </p:cNvSpPr>
          <p:nvPr>
            <p:ph type="body" idx="1"/>
          </p:nvPr>
        </p:nvSpPr>
        <p:spPr>
          <a:xfrm>
            <a:off x="685800" y="1905000"/>
            <a:ext cx="8229600" cy="4114800"/>
          </a:xfrm>
          <a:ln/>
        </p:spPr>
        <p:txBody>
          <a:bodyPr/>
          <a:lstStyle/>
          <a:p>
            <a:r>
              <a:rPr lang="en-US" altLang="x-none" sz="2000"/>
              <a:t>Iterative Definition</a:t>
            </a:r>
            <a:r>
              <a:rPr lang="en-US" altLang="x-none" sz="2000" i="1"/>
              <a:t> </a:t>
            </a:r>
          </a:p>
          <a:p>
            <a:endParaRPr lang="en-US" altLang="x-none" sz="2000" i="1"/>
          </a:p>
          <a:p>
            <a:endParaRPr lang="en-US" altLang="x-none" sz="2000" i="1"/>
          </a:p>
          <a:p>
            <a:r>
              <a:rPr lang="en-US" altLang="x-none" sz="2000"/>
              <a:t>Recursive definition  </a:t>
            </a:r>
          </a:p>
          <a:p>
            <a:endParaRPr lang="en-US" altLang="x-none" sz="2000"/>
          </a:p>
          <a:p>
            <a:endParaRPr lang="en-US" altLang="x-none" sz="2000"/>
          </a:p>
          <a:p>
            <a:pPr lvl="1"/>
            <a:r>
              <a:rPr lang="en-US" altLang="x-none" sz="2000" b="1"/>
              <a:t>Algorithm  </a:t>
            </a:r>
            <a:r>
              <a:rPr lang="en-US" altLang="x-none" sz="2000" i="1"/>
              <a:t>F(n)</a:t>
            </a:r>
          </a:p>
          <a:p>
            <a:pPr lvl="2">
              <a:buNone/>
            </a:pPr>
            <a:endParaRPr lang="en-US" altLang="x-none"/>
          </a:p>
        </p:txBody>
      </p:sp>
      <p:sp>
        <p:nvSpPr>
          <p:cNvPr id="259076" name="Rectangles 259075"/>
          <p:cNvSpPr/>
          <p:nvPr/>
        </p:nvSpPr>
        <p:spPr>
          <a:xfrm>
            <a:off x="914400" y="2438400"/>
            <a:ext cx="7315200" cy="701675"/>
          </a:xfrm>
          <a:prstGeom prst="rect">
            <a:avLst/>
          </a:prstGeom>
          <a:noFill/>
          <a:ln w="9525">
            <a:noFill/>
          </a:ln>
        </p:spPr>
        <p:txBody>
          <a:bodyPr>
            <a:spAutoFit/>
          </a:bodyPr>
          <a:lstStyle/>
          <a:p>
            <a:pPr lvl="1" algn="l"/>
            <a:r>
              <a:rPr lang="en-US" altLang="x-none" sz="2000" dirty="0" err="1">
                <a:solidFill>
                  <a:schemeClr val="hlink"/>
                </a:solidFill>
                <a:latin typeface="Tahoma" panose="020B0604030504040204" pitchFamily="34" charset="0"/>
                <a:ea typeface="SimSun" panose="02010600030101010101" pitchFamily="2" charset="-122"/>
              </a:rPr>
              <a:t>F(n</a:t>
            </a:r>
            <a:r>
              <a:rPr lang="en-US" altLang="x-none" sz="2000">
                <a:solidFill>
                  <a:schemeClr val="hlink"/>
                </a:solidFill>
                <a:latin typeface="Tahoma" panose="020B0604030504040204" pitchFamily="34" charset="0"/>
                <a:ea typeface="SimSun" panose="02010600030101010101" pitchFamily="2" charset="-122"/>
              </a:rPr>
              <a:t>) = 1</a:t>
            </a:r>
            <a:r>
              <a:rPr lang="en-US" altLang="zh-CN" sz="2000">
                <a:solidFill>
                  <a:schemeClr val="hlink"/>
                </a:solidFill>
                <a:latin typeface="Tahoma" panose="020B0604030504040204" pitchFamily="34" charset="0"/>
                <a:ea typeface="SimSun" panose="02010600030101010101" pitchFamily="2" charset="-122"/>
              </a:rPr>
              <a:t>               </a:t>
            </a:r>
            <a:r>
              <a:rPr lang="en-US" altLang="x-none" sz="2000">
                <a:solidFill>
                  <a:schemeClr val="hlink"/>
                </a:solidFill>
                <a:latin typeface="Tahoma" panose="020B0604030504040204" pitchFamily="34" charset="0"/>
                <a:ea typeface="SimSun" panose="02010600030101010101" pitchFamily="2" charset="-122"/>
              </a:rPr>
              <a:t>				if n = 0</a:t>
            </a:r>
          </a:p>
          <a:p>
            <a:pPr lvl="1" algn="l"/>
            <a:r>
              <a:rPr lang="en-US" altLang="zh-CN" sz="2000">
                <a:solidFill>
                  <a:schemeClr val="hlink"/>
                </a:solidFill>
                <a:latin typeface="Tahoma" panose="020B0604030504040204" pitchFamily="34" charset="0"/>
                <a:ea typeface="SimSun" panose="02010600030101010101" pitchFamily="2" charset="-122"/>
              </a:rPr>
              <a:t>       = </a:t>
            </a:r>
            <a:r>
              <a:rPr lang="en-US" altLang="x-none" sz="2000">
                <a:solidFill>
                  <a:schemeClr val="hlink"/>
                </a:solidFill>
                <a:latin typeface="Tahoma" panose="020B0604030504040204" pitchFamily="34" charset="0"/>
                <a:ea typeface="SimSun" panose="02010600030101010101" pitchFamily="2" charset="-122"/>
              </a:rPr>
              <a:t>n * (n-1) * (n-2)… 3 * 2 * 1  	if n &gt; 0</a:t>
            </a:r>
          </a:p>
        </p:txBody>
      </p:sp>
      <p:sp>
        <p:nvSpPr>
          <p:cNvPr id="259077" name="Rectangles 259076"/>
          <p:cNvSpPr/>
          <p:nvPr/>
        </p:nvSpPr>
        <p:spPr>
          <a:xfrm>
            <a:off x="1219200" y="3352800"/>
            <a:ext cx="7426325" cy="701675"/>
          </a:xfrm>
          <a:prstGeom prst="rect">
            <a:avLst/>
          </a:prstGeom>
          <a:noFill/>
          <a:ln w="9525">
            <a:noFill/>
          </a:ln>
        </p:spPr>
        <p:txBody>
          <a:bodyPr>
            <a:spAutoFit/>
          </a:bodyPr>
          <a:lstStyle/>
          <a:p>
            <a:pPr lvl="1" algn="l"/>
            <a:r>
              <a:rPr lang="en-US" altLang="x-none" sz="2000" dirty="0" err="1">
                <a:solidFill>
                  <a:schemeClr val="folHlink"/>
                </a:solidFill>
                <a:latin typeface="Tahoma" panose="020B0604030504040204" pitchFamily="34" charset="0"/>
                <a:ea typeface="SimSun" panose="02010600030101010101" pitchFamily="2" charset="-122"/>
              </a:rPr>
              <a:t>F(n</a:t>
            </a:r>
            <a:r>
              <a:rPr lang="en-US" altLang="x-none" sz="2000">
                <a:solidFill>
                  <a:schemeClr val="folHlink"/>
                </a:solidFill>
                <a:latin typeface="Tahoma" panose="020B0604030504040204" pitchFamily="34" charset="0"/>
                <a:ea typeface="SimSun" panose="02010600030101010101" pitchFamily="2" charset="-122"/>
              </a:rPr>
              <a:t>) = 1				if n = 0</a:t>
            </a:r>
          </a:p>
          <a:p>
            <a:pPr lvl="1" algn="l"/>
            <a:r>
              <a:rPr lang="en-US" altLang="zh-CN" sz="2000" dirty="0" err="1">
                <a:solidFill>
                  <a:schemeClr val="folHlink"/>
                </a:solidFill>
                <a:latin typeface="Tahoma" panose="020B0604030504040204" pitchFamily="34" charset="0"/>
                <a:ea typeface="SimSun" panose="02010600030101010101" pitchFamily="2" charset="-122"/>
              </a:rPr>
              <a:t>F(n</a:t>
            </a:r>
            <a:r>
              <a:rPr lang="en-US" altLang="zh-CN" sz="2000">
                <a:solidFill>
                  <a:schemeClr val="folHlink"/>
                </a:solidFill>
                <a:latin typeface="Tahoma" panose="020B0604030504040204" pitchFamily="34" charset="0"/>
                <a:ea typeface="SimSun" panose="02010600030101010101" pitchFamily="2" charset="-122"/>
              </a:rPr>
              <a:t>) =  </a:t>
            </a:r>
            <a:r>
              <a:rPr lang="en-US" altLang="x-none" sz="2000">
                <a:solidFill>
                  <a:schemeClr val="folHlink"/>
                </a:solidFill>
                <a:latin typeface="Tahoma" panose="020B0604030504040204" pitchFamily="34" charset="0"/>
                <a:ea typeface="SimSun" panose="02010600030101010101" pitchFamily="2" charset="-122"/>
              </a:rPr>
              <a:t>n * F(n-1)			if n &gt; 0</a:t>
            </a:r>
          </a:p>
        </p:txBody>
      </p:sp>
      <p:sp>
        <p:nvSpPr>
          <p:cNvPr id="259078" name="Rectangles 259077"/>
          <p:cNvSpPr/>
          <p:nvPr/>
        </p:nvSpPr>
        <p:spPr>
          <a:xfrm>
            <a:off x="609600" y="4495800"/>
            <a:ext cx="7881938" cy="1552575"/>
          </a:xfrm>
          <a:prstGeom prst="rect">
            <a:avLst/>
          </a:prstGeom>
          <a:noFill/>
          <a:ln w="9525">
            <a:noFill/>
          </a:ln>
        </p:spPr>
        <p:txBody>
          <a:bodyPr>
            <a:spAutoFit/>
          </a:bodyPr>
          <a:lstStyle/>
          <a:p>
            <a:pPr lvl="1" algn="l"/>
            <a:r>
              <a:rPr lang="en-US" altLang="x-none">
                <a:latin typeface="Tahoma" panose="020B0604030504040204" pitchFamily="34" charset="0"/>
                <a:ea typeface="SimSun" panose="02010600030101010101" pitchFamily="2" charset="-122"/>
              </a:rPr>
              <a:t>	</a:t>
            </a:r>
            <a:r>
              <a:rPr lang="en-US" altLang="x-none">
                <a:ea typeface="SimSun" panose="02010600030101010101" pitchFamily="2" charset="-122"/>
              </a:rPr>
              <a:t>if </a:t>
            </a:r>
            <a:r>
              <a:rPr lang="en-US" altLang="x-none" i="1">
                <a:ea typeface="SimSun" panose="02010600030101010101" pitchFamily="2" charset="-122"/>
              </a:rPr>
              <a:t>n</a:t>
            </a:r>
            <a:r>
              <a:rPr lang="en-US" altLang="x-none">
                <a:ea typeface="SimSun" panose="02010600030101010101" pitchFamily="2" charset="-122"/>
              </a:rPr>
              <a:t>=0 </a:t>
            </a:r>
          </a:p>
          <a:p>
            <a:pPr lvl="1" algn="l"/>
            <a:r>
              <a:rPr lang="en-US" altLang="x-none" i="1">
                <a:ea typeface="SimSun" panose="02010600030101010101" pitchFamily="2" charset="-122"/>
              </a:rPr>
              <a:t>		return</a:t>
            </a:r>
            <a:r>
              <a:rPr lang="en-US" altLang="x-none">
                <a:ea typeface="SimSun" panose="02010600030101010101" pitchFamily="2" charset="-122"/>
              </a:rPr>
              <a:t> 1			</a:t>
            </a:r>
            <a:r>
              <a:rPr lang="en-US" altLang="x-none">
                <a:solidFill>
                  <a:srgbClr val="669900"/>
                </a:solidFill>
                <a:ea typeface="SimSun" panose="02010600030101010101" pitchFamily="2" charset="-122"/>
              </a:rPr>
              <a:t>//base case</a:t>
            </a:r>
          </a:p>
          <a:p>
            <a:pPr lvl="2" algn="l"/>
            <a:r>
              <a:rPr lang="en-US" altLang="x-none">
                <a:ea typeface="SimSun" panose="02010600030101010101" pitchFamily="2" charset="-122"/>
              </a:rPr>
              <a:t>else </a:t>
            </a:r>
          </a:p>
          <a:p>
            <a:pPr lvl="2" algn="l"/>
            <a:r>
              <a:rPr lang="en-US" altLang="x-none" i="1">
                <a:ea typeface="SimSun" panose="02010600030101010101" pitchFamily="2" charset="-122"/>
              </a:rPr>
              <a:t>	return</a:t>
            </a:r>
            <a:r>
              <a:rPr lang="en-US" altLang="x-none">
                <a:ea typeface="SimSun" panose="02010600030101010101" pitchFamily="2" charset="-122"/>
              </a:rPr>
              <a:t> </a:t>
            </a:r>
            <a:r>
              <a:rPr lang="en-US" altLang="x-none" i="1">
                <a:ea typeface="SimSun" panose="02010600030101010101" pitchFamily="2" charset="-122"/>
              </a:rPr>
              <a:t>F </a:t>
            </a:r>
            <a:r>
              <a:rPr lang="en-US" altLang="x-none">
                <a:ea typeface="SimSun" panose="02010600030101010101" pitchFamily="2" charset="-122"/>
              </a:rPr>
              <a:t>(</a:t>
            </a:r>
            <a:r>
              <a:rPr lang="en-US" altLang="x-none" i="1">
                <a:ea typeface="SimSun" panose="02010600030101010101" pitchFamily="2" charset="-122"/>
              </a:rPr>
              <a:t>n </a:t>
            </a:r>
            <a:r>
              <a:rPr lang="en-US" altLang="x-none">
                <a:ea typeface="SimSun" panose="02010600030101010101" pitchFamily="2" charset="-122"/>
              </a:rPr>
              <a:t>-1) * </a:t>
            </a:r>
            <a:r>
              <a:rPr lang="en-US" altLang="x-none" i="1">
                <a:ea typeface="SimSun" panose="02010600030101010101" pitchFamily="2" charset="-122"/>
              </a:rPr>
              <a:t>n		</a:t>
            </a:r>
            <a:r>
              <a:rPr lang="en-US" altLang="x-none">
                <a:solidFill>
                  <a:srgbClr val="669900"/>
                </a:solidFill>
                <a:ea typeface="SimSun" panose="02010600030101010101" pitchFamily="2" charset="-122"/>
              </a:rPr>
              <a:t>//general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90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9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P spid="259077" grpId="0"/>
      <p:bldP spid="25907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261121" descr="blue055"/>
          <p:cNvSpPr>
            <a:spLocks noGrp="1"/>
          </p:cNvSpPr>
          <p:nvPr>
            <p:ph type="title"/>
          </p:nvPr>
        </p:nvSpPr>
        <p:spPr>
          <a:ln/>
        </p:spPr>
        <p:txBody>
          <a:bodyPr anchor="ctr"/>
          <a:lstStyle/>
          <a:p>
            <a:r>
              <a:rPr lang="en-US" altLang="x-none" sz="3200"/>
              <a:t>Example</a:t>
            </a:r>
            <a:r>
              <a:rPr lang="en-US" altLang="zh-CN" sz="3200">
                <a:ea typeface="SimSun" panose="02010600030101010101" pitchFamily="2" charset="-122"/>
              </a:rPr>
              <a:t> 1:</a:t>
            </a:r>
            <a:r>
              <a:rPr lang="en-US" altLang="x-none" sz="3200"/>
              <a:t> Recursive evaluation of </a:t>
            </a:r>
            <a:r>
              <a:rPr lang="en-US" altLang="x-none" sz="3200" i="1"/>
              <a:t>n</a:t>
            </a:r>
            <a:r>
              <a:rPr lang="en-US" altLang="x-none" sz="3200"/>
              <a:t> ! </a:t>
            </a:r>
          </a:p>
        </p:txBody>
      </p:sp>
      <p:sp>
        <p:nvSpPr>
          <p:cNvPr id="261123" name="Text Placeholder 261122"/>
          <p:cNvSpPr>
            <a:spLocks noGrp="1"/>
          </p:cNvSpPr>
          <p:nvPr>
            <p:ph type="body" idx="1"/>
          </p:nvPr>
        </p:nvSpPr>
        <p:spPr>
          <a:xfrm>
            <a:off x="685800" y="1905000"/>
            <a:ext cx="8229600" cy="4114800"/>
          </a:xfrm>
          <a:ln/>
        </p:spPr>
        <p:txBody>
          <a:bodyPr/>
          <a:lstStyle/>
          <a:p>
            <a:r>
              <a:rPr lang="en-US" altLang="x-none" sz="2400"/>
              <a:t>Two Recurrences </a:t>
            </a:r>
          </a:p>
          <a:p>
            <a:pPr lvl="1"/>
            <a:r>
              <a:rPr lang="en-US" altLang="x-none" sz="2000"/>
              <a:t>The one for the factorial function value: F(n)</a:t>
            </a:r>
          </a:p>
          <a:p>
            <a:pPr lvl="1"/>
            <a:endParaRPr lang="en-US" altLang="x-none" sz="2000"/>
          </a:p>
          <a:p>
            <a:pPr lvl="1"/>
            <a:endParaRPr lang="en-US" altLang="x-none" sz="2000"/>
          </a:p>
          <a:p>
            <a:pPr lvl="1"/>
            <a:r>
              <a:rPr lang="en-US" altLang="x-none" sz="2000"/>
              <a:t>The one for number of multiplications to compute </a:t>
            </a:r>
            <a:r>
              <a:rPr lang="en-US" altLang="x-none" sz="2000" i="1"/>
              <a:t>n</a:t>
            </a:r>
            <a:r>
              <a:rPr lang="en-US" altLang="x-none" sz="2000"/>
              <a:t>!, M(n)</a:t>
            </a:r>
          </a:p>
          <a:p>
            <a:pPr lvl="1">
              <a:buNone/>
            </a:pPr>
            <a:r>
              <a:rPr lang="en-US" altLang="x-none" sz="2000"/>
              <a:t>	</a:t>
            </a:r>
            <a:endParaRPr lang="en-US" altLang="x-none" sz="2000">
              <a:solidFill>
                <a:schemeClr val="folHlink"/>
              </a:solidFill>
            </a:endParaRPr>
          </a:p>
          <a:p>
            <a:pPr lvl="2">
              <a:buNone/>
            </a:pPr>
            <a:endParaRPr lang="en-US" altLang="x-none" sz="2400">
              <a:solidFill>
                <a:schemeClr val="folHlink"/>
              </a:solidFill>
            </a:endParaRPr>
          </a:p>
          <a:p>
            <a:pPr lvl="2">
              <a:buNone/>
            </a:pPr>
            <a:endParaRPr lang="en-US" altLang="x-none" sz="2400"/>
          </a:p>
        </p:txBody>
      </p:sp>
      <p:sp>
        <p:nvSpPr>
          <p:cNvPr id="261124" name="Rectangles 261123"/>
          <p:cNvSpPr/>
          <p:nvPr/>
        </p:nvSpPr>
        <p:spPr>
          <a:xfrm>
            <a:off x="1524000" y="2743200"/>
            <a:ext cx="5373688" cy="854075"/>
          </a:xfrm>
          <a:prstGeom prst="rect">
            <a:avLst/>
          </a:prstGeom>
          <a:noFill/>
          <a:ln w="9525">
            <a:noFill/>
          </a:ln>
        </p:spPr>
        <p:txBody>
          <a:bodyPr>
            <a:spAutoFit/>
          </a:bodyPr>
          <a:lstStyle/>
          <a:p>
            <a:pPr lvl="1" algn="l">
              <a:spcBef>
                <a:spcPct val="50000"/>
              </a:spcBef>
              <a:buClr>
                <a:schemeClr val="hlink"/>
              </a:buClr>
              <a:buSzPct val="55000"/>
              <a:buFont typeface="Wingdings" panose="05000000000000000000" pitchFamily="2" charset="2"/>
            </a:pPr>
            <a:r>
              <a:rPr lang="en-US" altLang="x-none" sz="2000">
                <a:solidFill>
                  <a:schemeClr val="folHlink"/>
                </a:solidFill>
                <a:latin typeface="Tahoma" panose="020B0604030504040204" pitchFamily="34" charset="0"/>
                <a:ea typeface="SimSun" panose="02010600030101010101" pitchFamily="2" charset="-122"/>
              </a:rPr>
              <a:t>F(n) = F(n – 1) * n for every n &gt; 0</a:t>
            </a:r>
          </a:p>
          <a:p>
            <a:pPr lvl="1" algn="l">
              <a:spcBef>
                <a:spcPct val="50000"/>
              </a:spcBef>
              <a:buClr>
                <a:schemeClr val="hlink"/>
              </a:buClr>
              <a:buSzPct val="55000"/>
              <a:buFont typeface="Wingdings" panose="05000000000000000000" pitchFamily="2" charset="2"/>
            </a:pPr>
            <a:r>
              <a:rPr lang="en-US" altLang="x-none" sz="2000">
                <a:solidFill>
                  <a:schemeClr val="folHlink"/>
                </a:solidFill>
                <a:latin typeface="Tahoma" panose="020B0604030504040204" pitchFamily="34" charset="0"/>
                <a:ea typeface="SimSun" panose="02010600030101010101" pitchFamily="2" charset="-122"/>
              </a:rPr>
              <a:t>F(0) = 1</a:t>
            </a:r>
          </a:p>
        </p:txBody>
      </p:sp>
      <p:sp>
        <p:nvSpPr>
          <p:cNvPr id="261125" name="Rectangles 261124"/>
          <p:cNvSpPr/>
          <p:nvPr/>
        </p:nvSpPr>
        <p:spPr>
          <a:xfrm>
            <a:off x="1600200" y="3886200"/>
            <a:ext cx="5943600" cy="1004888"/>
          </a:xfrm>
          <a:prstGeom prst="rect">
            <a:avLst/>
          </a:prstGeom>
          <a:noFill/>
          <a:ln w="9525">
            <a:noFill/>
          </a:ln>
        </p:spPr>
        <p:txBody>
          <a:bodyPr>
            <a:spAutoFit/>
          </a:bodyPr>
          <a:lstStyle/>
          <a:p>
            <a:pPr lvl="1" algn="l">
              <a:spcBef>
                <a:spcPct val="50000"/>
              </a:spcBef>
              <a:buClr>
                <a:schemeClr val="hlink"/>
              </a:buClr>
              <a:buSzPct val="55000"/>
              <a:buFont typeface="Wingdings" panose="05000000000000000000" pitchFamily="2" charset="2"/>
            </a:pPr>
            <a:r>
              <a:rPr lang="en-US" altLang="x-none">
                <a:solidFill>
                  <a:schemeClr val="folHlink"/>
                </a:solidFill>
                <a:latin typeface="Tahoma" panose="020B0604030504040204" pitchFamily="34" charset="0"/>
                <a:ea typeface="SimSun" panose="02010600030101010101" pitchFamily="2" charset="-122"/>
              </a:rPr>
              <a:t>M(n) = M(n – 1) + 1 for every n &gt; 0</a:t>
            </a:r>
          </a:p>
          <a:p>
            <a:pPr lvl="1" algn="l">
              <a:spcBef>
                <a:spcPct val="50000"/>
              </a:spcBef>
              <a:buClr>
                <a:schemeClr val="hlink"/>
              </a:buClr>
              <a:buSzPct val="55000"/>
              <a:buFont typeface="Wingdings" panose="05000000000000000000" pitchFamily="2" charset="2"/>
            </a:pPr>
            <a:r>
              <a:rPr lang="en-US" altLang="x-none">
                <a:solidFill>
                  <a:schemeClr val="folHlink"/>
                </a:solidFill>
                <a:latin typeface="Tahoma" panose="020B0604030504040204" pitchFamily="34" charset="0"/>
                <a:ea typeface="SimSun" panose="02010600030101010101" pitchFamily="2" charset="-122"/>
              </a:rPr>
              <a:t>M(0) = 0</a:t>
            </a:r>
          </a:p>
        </p:txBody>
      </p:sp>
      <p:sp>
        <p:nvSpPr>
          <p:cNvPr id="261126" name="Rectangles 261125"/>
          <p:cNvSpPr/>
          <p:nvPr/>
        </p:nvSpPr>
        <p:spPr>
          <a:xfrm>
            <a:off x="2133600" y="5181600"/>
            <a:ext cx="2035175" cy="457200"/>
          </a:xfrm>
          <a:prstGeom prst="rect">
            <a:avLst/>
          </a:prstGeom>
          <a:noFill/>
          <a:ln w="9525">
            <a:noFill/>
          </a:ln>
        </p:spPr>
        <p:txBody>
          <a:bodyPr wrap="none" anchor="t">
            <a:spAutoFit/>
          </a:bodyPr>
          <a:lstStyle/>
          <a:p>
            <a:pPr algn="l"/>
            <a:r>
              <a:rPr lang="en-US" altLang="x-none" dirty="0" err="1">
                <a:latin typeface="Tahoma" panose="020B0604030504040204" pitchFamily="34" charset="0"/>
                <a:ea typeface="SimSun" panose="02010600030101010101" pitchFamily="2" charset="-122"/>
              </a:rPr>
              <a:t>M(n</a:t>
            </a:r>
            <a:r>
              <a:rPr lang="en-US" altLang="x-none">
                <a:latin typeface="Tahoma" panose="020B0604030504040204" pitchFamily="34" charset="0"/>
                <a:ea typeface="SimSun" panose="02010600030101010101" pitchFamily="2" charset="-122"/>
              </a:rPr>
              <a:t>) </a:t>
            </a:r>
            <a:r>
              <a:rPr lang="el-GR" altLang="x-none" dirty="0">
                <a:latin typeface="Tahoma" panose="020B0604030504040204" pitchFamily="34" charset="0"/>
                <a:ea typeface="SimSun" panose="02010600030101010101" pitchFamily="2" charset="-122"/>
              </a:rPr>
              <a:t>∈</a:t>
            </a:r>
            <a:r>
              <a:rPr lang="en-US" altLang="x-none">
                <a:latin typeface="Tahoma" panose="020B0604030504040204" pitchFamily="34" charset="0"/>
                <a:ea typeface="SimSun" panose="02010600030101010101" pitchFamily="2" charset="-122"/>
              </a:rPr>
              <a:t> </a:t>
            </a:r>
            <a:r>
              <a:rPr lang="el-GR" altLang="x-none" dirty="0">
                <a:latin typeface="Tahoma" panose="020B0604030504040204" pitchFamily="34" charset="0"/>
                <a:ea typeface="SimSun" panose="02010600030101010101" pitchFamily="2" charset="-122"/>
              </a:rPr>
              <a:t>Θ</a:t>
            </a:r>
            <a:r>
              <a:rPr lang="en-US" altLang="x-none">
                <a:latin typeface="Tahoma" panose="020B0604030504040204" pitchFamily="34" charset="0"/>
                <a:ea typeface="SimSun" panose="02010600030101010101" pitchFamily="2" charset="-122"/>
              </a:rPr>
              <a: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1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p:bldP spid="261125" grpId="0"/>
      <p:bldP spid="2611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itle 263169" descr="blue055"/>
          <p:cNvSpPr>
            <a:spLocks noGrp="1"/>
          </p:cNvSpPr>
          <p:nvPr>
            <p:ph type="title"/>
          </p:nvPr>
        </p:nvSpPr>
        <p:spPr>
          <a:ln/>
        </p:spPr>
        <p:txBody>
          <a:bodyPr anchor="ctr"/>
          <a:lstStyle/>
          <a:p>
            <a:r>
              <a:rPr lang="en-US" altLang="x-none" sz="3600"/>
              <a:t>Steps in Mathematical Analysis of Recursive Algorithms</a:t>
            </a:r>
            <a:endParaRPr lang="en-US" altLang="x-none" sz="3600" i="1" u="sng"/>
          </a:p>
        </p:txBody>
      </p:sp>
      <p:sp>
        <p:nvSpPr>
          <p:cNvPr id="263171" name="Text Placeholder 263170"/>
          <p:cNvSpPr>
            <a:spLocks noGrp="1"/>
          </p:cNvSpPr>
          <p:nvPr>
            <p:ph type="body" idx="1"/>
          </p:nvPr>
        </p:nvSpPr>
        <p:spPr>
          <a:xfrm>
            <a:off x="381000" y="1828800"/>
            <a:ext cx="8534400" cy="4419600"/>
          </a:xfrm>
          <a:ln/>
        </p:spPr>
        <p:txBody>
          <a:bodyPr/>
          <a:lstStyle/>
          <a:p>
            <a:pPr>
              <a:lnSpc>
                <a:spcPct val="80000"/>
              </a:lnSpc>
            </a:pPr>
            <a:r>
              <a:rPr lang="en-US" altLang="x-none" sz="2000"/>
              <a:t>Decide on parameter </a:t>
            </a:r>
            <a:r>
              <a:rPr lang="en-US" altLang="x-none" sz="2000" i="1"/>
              <a:t>n</a:t>
            </a:r>
            <a:r>
              <a:rPr lang="en-US" altLang="x-none" sz="2000"/>
              <a:t> indicating </a:t>
            </a:r>
            <a:r>
              <a:rPr lang="en-US" altLang="x-none" sz="2000" i="1" u="sng"/>
              <a:t>input size</a:t>
            </a:r>
          </a:p>
          <a:p>
            <a:pPr>
              <a:lnSpc>
                <a:spcPct val="80000"/>
              </a:lnSpc>
            </a:pPr>
            <a:endParaRPr lang="en-US" altLang="x-none" sz="2000" i="1" u="sng"/>
          </a:p>
          <a:p>
            <a:pPr>
              <a:lnSpc>
                <a:spcPct val="80000"/>
              </a:lnSpc>
            </a:pPr>
            <a:r>
              <a:rPr lang="en-US" altLang="x-none" sz="2000"/>
              <a:t>Identify algorithm’s </a:t>
            </a:r>
            <a:r>
              <a:rPr lang="en-US" altLang="x-none" sz="2000" i="1" u="sng"/>
              <a:t>basic operation</a:t>
            </a:r>
            <a:endParaRPr lang="en-US" altLang="zh-CN" sz="2000" i="1" u="sng">
              <a:ea typeface="SimSun" panose="02010600030101010101" pitchFamily="2" charset="-122"/>
            </a:endParaRPr>
          </a:p>
          <a:p>
            <a:pPr>
              <a:lnSpc>
                <a:spcPct val="80000"/>
              </a:lnSpc>
            </a:pPr>
            <a:endParaRPr lang="en-US" altLang="zh-CN" sz="1800">
              <a:ea typeface="SimSun" panose="02010600030101010101" pitchFamily="2" charset="-122"/>
            </a:endParaRPr>
          </a:p>
          <a:p>
            <a:pPr>
              <a:lnSpc>
                <a:spcPct val="80000"/>
              </a:lnSpc>
            </a:pPr>
            <a:r>
              <a:rPr lang="en-US" altLang="zh-CN" sz="2000">
                <a:ea typeface="SimSun" panose="02010600030101010101" pitchFamily="2" charset="-122"/>
              </a:rPr>
              <a:t>Check whether the number of times the basic operation is executed may vary on different inputs of the same size.  (If it may, the worst, average, and best cases must be investigated separately.)</a:t>
            </a:r>
          </a:p>
          <a:p>
            <a:pPr>
              <a:lnSpc>
                <a:spcPct val="80000"/>
              </a:lnSpc>
            </a:pPr>
            <a:endParaRPr lang="en-US" altLang="x-none" sz="2000" i="1"/>
          </a:p>
          <a:p>
            <a:pPr>
              <a:lnSpc>
                <a:spcPct val="80000"/>
              </a:lnSpc>
            </a:pPr>
            <a:r>
              <a:rPr lang="en-US" altLang="x-none" sz="2000"/>
              <a:t>Set up a </a:t>
            </a:r>
            <a:r>
              <a:rPr lang="en-US" altLang="x-none" sz="2000">
                <a:solidFill>
                  <a:schemeClr val="folHlink"/>
                </a:solidFill>
              </a:rPr>
              <a:t>recurrence relation</a:t>
            </a:r>
            <a:r>
              <a:rPr lang="en-US" altLang="x-none" sz="2000"/>
              <a:t> and </a:t>
            </a:r>
            <a:r>
              <a:rPr lang="en-US" altLang="x-none" sz="2000">
                <a:solidFill>
                  <a:schemeClr val="folHlink"/>
                </a:solidFill>
              </a:rPr>
              <a:t>initial condition(s)</a:t>
            </a:r>
            <a:r>
              <a:rPr lang="en-US" altLang="x-none" sz="2000"/>
              <a:t> for </a:t>
            </a:r>
            <a:r>
              <a:rPr lang="en-US" altLang="x-none" sz="2000" i="1"/>
              <a:t>C</a:t>
            </a:r>
            <a:r>
              <a:rPr lang="en-US" altLang="x-none" sz="2000"/>
              <a:t>(</a:t>
            </a:r>
            <a:r>
              <a:rPr lang="en-US" altLang="x-none" sz="2000" i="1"/>
              <a:t>n</a:t>
            </a:r>
            <a:r>
              <a:rPr lang="en-US" altLang="x-none" sz="2000"/>
              <a:t>)-the number of times the basic operation will be executed for an input of size </a:t>
            </a:r>
            <a:r>
              <a:rPr lang="en-US" altLang="x-none" sz="2000" i="1"/>
              <a:t>n </a:t>
            </a:r>
            <a:r>
              <a:rPr lang="en-US" altLang="x-none" sz="2000"/>
              <a:t>(alternatively count recursive calls). </a:t>
            </a:r>
          </a:p>
          <a:p>
            <a:pPr>
              <a:lnSpc>
                <a:spcPct val="80000"/>
              </a:lnSpc>
            </a:pPr>
            <a:endParaRPr lang="en-US" altLang="x-none" sz="2000"/>
          </a:p>
          <a:p>
            <a:pPr>
              <a:lnSpc>
                <a:spcPct val="80000"/>
              </a:lnSpc>
            </a:pPr>
            <a:r>
              <a:rPr lang="en-US" altLang="x-none" sz="2000"/>
              <a:t>Solve the recurrence or estimate the order of magnitude of the solution</a:t>
            </a:r>
            <a:r>
              <a:rPr lang="en-US" altLang="zh-CN" sz="2000">
                <a:ea typeface="SimSun" panose="02010600030101010101" pitchFamily="2" charset="-122"/>
              </a:rPr>
              <a:t> by backward substitutions or another method </a:t>
            </a:r>
            <a:r>
              <a:rPr lang="en-US" altLang="x-none" sz="2000">
                <a:solidFill>
                  <a:schemeClr val="hlink"/>
                </a:solidFill>
              </a:rPr>
              <a:t>(see Appendix 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57697" descr="blue055"/>
          <p:cNvSpPr>
            <a:spLocks noGrp="1"/>
          </p:cNvSpPr>
          <p:nvPr>
            <p:ph type="title"/>
          </p:nvPr>
        </p:nvSpPr>
        <p:spPr>
          <a:ln/>
        </p:spPr>
        <p:txBody>
          <a:bodyPr anchor="ctr"/>
          <a:lstStyle/>
          <a:p>
            <a:r>
              <a:rPr lang="en-US" altLang="x-none"/>
              <a:t>Analysis Framework</a:t>
            </a:r>
            <a:endParaRPr lang="en-CA" altLang="zh-CN">
              <a:ea typeface="SimSun" panose="02010600030101010101" pitchFamily="2" charset="-122"/>
            </a:endParaRPr>
          </a:p>
        </p:txBody>
      </p:sp>
      <p:sp>
        <p:nvSpPr>
          <p:cNvPr id="157699" name="Text Placeholder 157698"/>
          <p:cNvSpPr>
            <a:spLocks noGrp="1"/>
          </p:cNvSpPr>
          <p:nvPr>
            <p:ph type="body" idx="1"/>
          </p:nvPr>
        </p:nvSpPr>
        <p:spPr>
          <a:xfrm>
            <a:off x="533400" y="2017713"/>
            <a:ext cx="7848600" cy="4114800"/>
          </a:xfrm>
          <a:ln/>
        </p:spPr>
        <p:txBody>
          <a:bodyPr/>
          <a:lstStyle/>
          <a:p>
            <a:r>
              <a:rPr lang="en-US" altLang="x-none"/>
              <a:t>Measuring an input’s size</a:t>
            </a:r>
          </a:p>
          <a:p>
            <a:r>
              <a:rPr lang="en-US" altLang="x-none"/>
              <a:t>Measuring running time </a:t>
            </a:r>
          </a:p>
          <a:p>
            <a:r>
              <a:rPr lang="en-US" altLang="x-none"/>
              <a:t>Orders of growth (of the algorithm’s efficiency function)</a:t>
            </a:r>
          </a:p>
          <a:p>
            <a:r>
              <a:rPr lang="en-US" altLang="x-none"/>
              <a:t>Worst-base, best-case and average</a:t>
            </a:r>
            <a:r>
              <a:rPr lang="en-US" altLang="zh-CN">
                <a:ea typeface="SimSun" panose="02010600030101010101" pitchFamily="2" charset="-122"/>
              </a:rPr>
              <a:t>-case</a:t>
            </a:r>
            <a:r>
              <a:rPr lang="en-US" altLang="x-none"/>
              <a:t> efficiency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itle 303105" descr="blue055"/>
          <p:cNvSpPr>
            <a:spLocks noGrp="1"/>
          </p:cNvSpPr>
          <p:nvPr>
            <p:ph type="title"/>
          </p:nvPr>
        </p:nvSpPr>
        <p:spPr>
          <a:xfrm>
            <a:off x="304800" y="304800"/>
            <a:ext cx="8610600" cy="1295400"/>
          </a:xfrm>
          <a:ln/>
        </p:spPr>
        <p:txBody>
          <a:bodyPr anchor="ctr"/>
          <a:lstStyle/>
          <a:p>
            <a:r>
              <a:rPr lang="en-US" altLang="zh-CN">
                <a:ea typeface="SimSun" panose="02010600030101010101" pitchFamily="2" charset="-122"/>
              </a:rPr>
              <a:t>Example 2: The Tower of Hanoi Puzzle</a:t>
            </a:r>
          </a:p>
        </p:txBody>
      </p:sp>
      <p:sp>
        <p:nvSpPr>
          <p:cNvPr id="303107" name="Text Placeholder 303106"/>
          <p:cNvSpPr>
            <a:spLocks noGrp="1"/>
          </p:cNvSpPr>
          <p:nvPr>
            <p:ph type="body" idx="1"/>
          </p:nvPr>
        </p:nvSpPr>
        <p:spPr>
          <a:xfrm>
            <a:off x="685800" y="2362200"/>
            <a:ext cx="7620000" cy="4267200"/>
          </a:xfrm>
          <a:ln/>
        </p:spPr>
        <p:txBody>
          <a:bodyPr/>
          <a:lstStyle/>
          <a:p>
            <a:pPr marL="0" indent="0">
              <a:buNone/>
            </a:pPr>
            <a:r>
              <a:rPr lang="zh-CN" altLang="en-US">
                <a:ea typeface="SimSun" panose="02010600030101010101" pitchFamily="2" charset="-122"/>
              </a:rPr>
              <a:t>																																																																</a:t>
            </a:r>
          </a:p>
        </p:txBody>
      </p:sp>
      <p:pic>
        <p:nvPicPr>
          <p:cNvPr id="303108" name="Picture 303107" descr="Fig 2"/>
          <p:cNvPicPr>
            <a:picLocks noChangeAspect="1"/>
          </p:cNvPicPr>
          <p:nvPr/>
        </p:nvPicPr>
        <p:blipFill>
          <a:blip r:embed="rId3"/>
          <a:stretch>
            <a:fillRect/>
          </a:stretch>
        </p:blipFill>
        <p:spPr>
          <a:xfrm>
            <a:off x="762000" y="1752600"/>
            <a:ext cx="6858000" cy="1828800"/>
          </a:xfrm>
          <a:prstGeom prst="rect">
            <a:avLst/>
          </a:prstGeom>
          <a:noFill/>
          <a:ln w="9525">
            <a:noFill/>
          </a:ln>
        </p:spPr>
      </p:pic>
      <p:pic>
        <p:nvPicPr>
          <p:cNvPr id="303109" name="Picture 303108" descr="Fig 2"/>
          <p:cNvPicPr>
            <a:picLocks noChangeAspect="1"/>
          </p:cNvPicPr>
          <p:nvPr/>
        </p:nvPicPr>
        <p:blipFill>
          <a:blip r:embed="rId4"/>
          <a:stretch>
            <a:fillRect/>
          </a:stretch>
        </p:blipFill>
        <p:spPr>
          <a:xfrm>
            <a:off x="762000" y="3733800"/>
            <a:ext cx="7772400" cy="213360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265217" descr="blue055"/>
          <p:cNvSpPr>
            <a:spLocks noGrp="1"/>
          </p:cNvSpPr>
          <p:nvPr>
            <p:ph type="title"/>
          </p:nvPr>
        </p:nvSpPr>
        <p:spPr>
          <a:ln/>
        </p:spPr>
        <p:txBody>
          <a:bodyPr anchor="ctr"/>
          <a:lstStyle/>
          <a:p>
            <a:r>
              <a:rPr lang="en-US" altLang="x-none"/>
              <a:t>The Towers of Hanoi Puzzle</a:t>
            </a:r>
            <a:endParaRPr lang="en-CA" altLang="zh-CN">
              <a:ea typeface="SimSun" panose="02010600030101010101" pitchFamily="2" charset="-122"/>
            </a:endParaRPr>
          </a:p>
        </p:txBody>
      </p:sp>
      <p:sp>
        <p:nvSpPr>
          <p:cNvPr id="265219" name="Text Placeholder 265218"/>
          <p:cNvSpPr>
            <a:spLocks noGrp="1"/>
          </p:cNvSpPr>
          <p:nvPr>
            <p:ph type="body" idx="1"/>
          </p:nvPr>
        </p:nvSpPr>
        <p:spPr>
          <a:xfrm>
            <a:off x="762000" y="2017713"/>
            <a:ext cx="8193088" cy="4114800"/>
          </a:xfrm>
          <a:ln/>
        </p:spPr>
        <p:txBody>
          <a:bodyPr/>
          <a:lstStyle/>
          <a:p>
            <a:r>
              <a:rPr lang="en-US" altLang="x-none"/>
              <a:t>Recurrence Relations</a:t>
            </a:r>
          </a:p>
          <a:p>
            <a:pPr lvl="1"/>
            <a:r>
              <a:rPr lang="en-US" altLang="x-none"/>
              <a:t>Denote the total number of moving as M(n)</a:t>
            </a:r>
          </a:p>
          <a:p>
            <a:pPr lvl="1"/>
            <a:endParaRPr lang="en-US" altLang="x-none"/>
          </a:p>
          <a:p>
            <a:pPr lvl="1"/>
            <a:endParaRPr lang="en-US" altLang="x-none"/>
          </a:p>
          <a:p>
            <a:endParaRPr lang="en-US" altLang="zh-CN">
              <a:ea typeface="SimSun" panose="02010600030101010101" pitchFamily="2" charset="-122"/>
            </a:endParaRPr>
          </a:p>
          <a:p>
            <a:r>
              <a:rPr lang="en-US" altLang="x-none"/>
              <a:t>Succinctness vs. efficiency</a:t>
            </a:r>
          </a:p>
          <a:p>
            <a:pPr lvl="1"/>
            <a:endParaRPr lang="zh-CN" altLang="en-CA">
              <a:ea typeface="SimSun" panose="02010600030101010101" pitchFamily="2" charset="-122"/>
            </a:endParaRPr>
          </a:p>
        </p:txBody>
      </p:sp>
      <p:sp>
        <p:nvSpPr>
          <p:cNvPr id="265220" name="Rectangles 265219"/>
          <p:cNvSpPr/>
          <p:nvPr/>
        </p:nvSpPr>
        <p:spPr>
          <a:xfrm>
            <a:off x="1524000" y="2971800"/>
            <a:ext cx="5943600" cy="1004888"/>
          </a:xfrm>
          <a:prstGeom prst="rect">
            <a:avLst/>
          </a:prstGeom>
          <a:noFill/>
          <a:ln w="9525">
            <a:noFill/>
          </a:ln>
        </p:spPr>
        <p:txBody>
          <a:bodyPr>
            <a:spAutoFit/>
          </a:bodyPr>
          <a:lstStyle/>
          <a:p>
            <a:pPr lvl="1" algn="l">
              <a:spcBef>
                <a:spcPct val="50000"/>
              </a:spcBef>
              <a:buClr>
                <a:schemeClr val="hlink"/>
              </a:buClr>
              <a:buSzPct val="55000"/>
              <a:buFont typeface="Wingdings" panose="05000000000000000000" pitchFamily="2" charset="2"/>
            </a:pPr>
            <a:r>
              <a:rPr lang="en-US" altLang="x-none">
                <a:solidFill>
                  <a:schemeClr val="folHlink"/>
                </a:solidFill>
                <a:latin typeface="Tahoma" panose="020B0604030504040204" pitchFamily="34" charset="0"/>
                <a:ea typeface="SimSun" panose="02010600030101010101" pitchFamily="2" charset="-122"/>
              </a:rPr>
              <a:t>M(n) = 2M(n – 1) + 1 for every n &gt; 0</a:t>
            </a:r>
          </a:p>
          <a:p>
            <a:pPr lvl="1" algn="l">
              <a:spcBef>
                <a:spcPct val="50000"/>
              </a:spcBef>
              <a:buClr>
                <a:schemeClr val="hlink"/>
              </a:buClr>
              <a:buSzPct val="55000"/>
              <a:buFont typeface="Wingdings" panose="05000000000000000000" pitchFamily="2" charset="2"/>
            </a:pPr>
            <a:r>
              <a:rPr lang="en-US" altLang="x-none">
                <a:solidFill>
                  <a:schemeClr val="folHlink"/>
                </a:solidFill>
                <a:latin typeface="Tahoma" panose="020B0604030504040204" pitchFamily="34" charset="0"/>
                <a:ea typeface="SimSun" panose="02010600030101010101" pitchFamily="2" charset="-122"/>
              </a:rPr>
              <a:t>M(1) = 1</a:t>
            </a:r>
          </a:p>
        </p:txBody>
      </p:sp>
      <p:sp>
        <p:nvSpPr>
          <p:cNvPr id="265221" name="Rectangles 265220"/>
          <p:cNvSpPr/>
          <p:nvPr/>
        </p:nvSpPr>
        <p:spPr>
          <a:xfrm>
            <a:off x="1371600" y="5029200"/>
            <a:ext cx="6781800" cy="831850"/>
          </a:xfrm>
          <a:prstGeom prst="rect">
            <a:avLst/>
          </a:prstGeom>
          <a:noFill/>
          <a:ln w="9525" cap="flat" cmpd="sng">
            <a:solidFill>
              <a:schemeClr val="hlink"/>
            </a:solidFill>
            <a:prstDash val="solid"/>
            <a:miter/>
            <a:headEnd type="none" w="med" len="med"/>
            <a:tailEnd type="none" w="med" len="med"/>
          </a:ln>
        </p:spPr>
        <p:txBody>
          <a:bodyPr>
            <a:spAutoFit/>
          </a:bodyPr>
          <a:lstStyle/>
          <a:p>
            <a:pPr algn="l"/>
            <a:r>
              <a:rPr lang="en-CA" altLang="zh-CN">
                <a:latin typeface="Tahoma" panose="020B0604030504040204" pitchFamily="34" charset="0"/>
                <a:ea typeface="SimSun" panose="02010600030101010101" pitchFamily="2" charset="-122"/>
              </a:rPr>
              <a:t>Be careful with recursive algorithms because their succinctness mask their inefficiency.</a:t>
            </a:r>
            <a:endParaRPr lang="en-US" altLang="x-none">
              <a:latin typeface="Tahoma" panose="020B0604030504040204" pitchFamily="34" charset="0"/>
              <a:ea typeface="SimSun" panose="02010600030101010101" pitchFamily="2" charset="-122"/>
            </a:endParaRPr>
          </a:p>
        </p:txBody>
      </p:sp>
      <p:sp>
        <p:nvSpPr>
          <p:cNvPr id="265222" name="Rectangles 265221"/>
          <p:cNvSpPr/>
          <p:nvPr/>
        </p:nvSpPr>
        <p:spPr>
          <a:xfrm>
            <a:off x="4953000" y="3733800"/>
            <a:ext cx="2144713" cy="457200"/>
          </a:xfrm>
          <a:prstGeom prst="rect">
            <a:avLst/>
          </a:prstGeom>
          <a:noFill/>
          <a:ln w="9525">
            <a:noFill/>
          </a:ln>
        </p:spPr>
        <p:txBody>
          <a:bodyPr wrap="none" anchor="t">
            <a:spAutoFit/>
          </a:bodyPr>
          <a:lstStyle/>
          <a:p>
            <a:pPr algn="l"/>
            <a:r>
              <a:rPr lang="en-US" altLang="x-none" dirty="0" err="1">
                <a:latin typeface="Tahoma" panose="020B0604030504040204" pitchFamily="34" charset="0"/>
                <a:ea typeface="SimSun" panose="02010600030101010101" pitchFamily="2" charset="-122"/>
              </a:rPr>
              <a:t>M(n</a:t>
            </a:r>
            <a:r>
              <a:rPr lang="en-US" altLang="x-none">
                <a:latin typeface="Tahoma" panose="020B0604030504040204" pitchFamily="34" charset="0"/>
                <a:ea typeface="SimSun" panose="02010600030101010101" pitchFamily="2" charset="-122"/>
              </a:rPr>
              <a:t>) </a:t>
            </a:r>
            <a:r>
              <a:rPr lang="el-GR" altLang="x-none" dirty="0">
                <a:latin typeface="Tahoma" panose="020B0604030504040204" pitchFamily="34" charset="0"/>
                <a:ea typeface="SimSun" panose="02010600030101010101" pitchFamily="2" charset="-122"/>
              </a:rPr>
              <a:t>∈</a:t>
            </a:r>
            <a:r>
              <a:rPr lang="en-US" altLang="x-none">
                <a:latin typeface="Tahoma" panose="020B0604030504040204" pitchFamily="34" charset="0"/>
                <a:ea typeface="SimSun" panose="02010600030101010101" pitchFamily="2" charset="-122"/>
              </a:rPr>
              <a:t> </a:t>
            </a:r>
            <a:r>
              <a:rPr lang="el-GR" altLang="x-none" dirty="0">
                <a:latin typeface="Tahoma" panose="020B0604030504040204" pitchFamily="34" charset="0"/>
                <a:ea typeface="SimSun" panose="02010600030101010101" pitchFamily="2" charset="-122"/>
              </a:rPr>
              <a:t>Θ</a:t>
            </a:r>
            <a:r>
              <a:rPr lang="en-US" altLang="x-none">
                <a:latin typeface="Tahoma" panose="020B0604030504040204" pitchFamily="34" charset="0"/>
                <a:ea typeface="SimSun" panose="02010600030101010101" pitchFamily="2" charset="-122"/>
              </a:rPr>
              <a:t> (2</a:t>
            </a:r>
            <a:r>
              <a:rPr lang="en-US" altLang="x-none" baseline="30000">
                <a:latin typeface="Tahoma" panose="020B0604030504040204" pitchFamily="34" charset="0"/>
                <a:ea typeface="SimSun" panose="02010600030101010101" pitchFamily="2" charset="-122"/>
              </a:rPr>
              <a:t>n</a:t>
            </a:r>
            <a:r>
              <a:rPr lang="en-US" altLang="x-none">
                <a:latin typeface="Tahoma" panose="020B0604030504040204" pitchFamily="34" charset="0"/>
                <a:ea typeface="SimSun"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p:bldP spid="265221" grpId="0" animBg="1"/>
      <p:bldP spid="2652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itle 266241" descr="blue055"/>
          <p:cNvSpPr>
            <a:spLocks noGrp="1"/>
          </p:cNvSpPr>
          <p:nvPr>
            <p:ph type="title"/>
          </p:nvPr>
        </p:nvSpPr>
        <p:spPr>
          <a:xfrm>
            <a:off x="685800" y="533400"/>
            <a:ext cx="7696200" cy="1524000"/>
          </a:xfrm>
          <a:ln/>
        </p:spPr>
        <p:txBody>
          <a:bodyPr anchor="ctr"/>
          <a:lstStyle/>
          <a:p>
            <a:r>
              <a:rPr lang="en-US" altLang="x-none" sz="3200"/>
              <a:t>Example</a:t>
            </a:r>
            <a:r>
              <a:rPr lang="en-US" altLang="zh-CN" sz="3200">
                <a:ea typeface="SimSun" panose="02010600030101010101" pitchFamily="2" charset="-122"/>
              </a:rPr>
              <a:t> 3</a:t>
            </a:r>
            <a:r>
              <a:rPr lang="en-US" altLang="x-none" sz="3200"/>
              <a:t>: Find the number of binary digits in the binary representation of a positive decimal integer</a:t>
            </a:r>
            <a:endParaRPr lang="en-CA" altLang="zh-CN" sz="3200">
              <a:ea typeface="SimSun" panose="02010600030101010101" pitchFamily="2" charset="-122"/>
            </a:endParaRPr>
          </a:p>
        </p:txBody>
      </p:sp>
      <p:pic>
        <p:nvPicPr>
          <p:cNvPr id="266245" name="Picture 266244" descr="2_4b"/>
          <p:cNvPicPr>
            <a:picLocks noChangeAspect="1"/>
          </p:cNvPicPr>
          <p:nvPr/>
        </p:nvPicPr>
        <p:blipFill>
          <a:blip r:embed="rId3"/>
          <a:stretch>
            <a:fillRect/>
          </a:stretch>
        </p:blipFill>
        <p:spPr>
          <a:xfrm>
            <a:off x="381000" y="2362200"/>
            <a:ext cx="8534400" cy="1952625"/>
          </a:xfrm>
          <a:prstGeom prst="rect">
            <a:avLst/>
          </a:prstGeom>
          <a:solidFill>
            <a:schemeClr val="tx1"/>
          </a:solidFill>
          <a:ln w="9525">
            <a:noFill/>
          </a:ln>
        </p:spPr>
      </p:pic>
      <p:sp>
        <p:nvSpPr>
          <p:cNvPr id="266246" name="Text Box 266245"/>
          <p:cNvSpPr txBox="1"/>
          <p:nvPr/>
        </p:nvSpPr>
        <p:spPr>
          <a:xfrm>
            <a:off x="1600200" y="4800600"/>
            <a:ext cx="5486400" cy="822325"/>
          </a:xfrm>
          <a:prstGeom prst="rect">
            <a:avLst/>
          </a:prstGeom>
          <a:noFill/>
          <a:ln w="9525">
            <a:noFill/>
          </a:ln>
        </p:spPr>
        <p:txBody>
          <a:bodyPr>
            <a:spAutoFit/>
          </a:bodyPr>
          <a:lstStyle/>
          <a:p>
            <a:r>
              <a:rPr lang="en-US" altLang="zh-CN">
                <a:ea typeface="SimSun" panose="02010600030101010101" pitchFamily="2" charset="-122"/>
              </a:rPr>
              <a:t>Compute number of additions: </a:t>
            </a:r>
          </a:p>
          <a:p>
            <a:r>
              <a:rPr lang="en-US" altLang="zh-CN" dirty="0" err="1">
                <a:ea typeface="SimSun" panose="02010600030101010101" pitchFamily="2" charset="-122"/>
              </a:rPr>
              <a:t>A(n</a:t>
            </a:r>
            <a:r>
              <a:rPr lang="en-US" altLang="zh-CN">
                <a:ea typeface="SimSun" panose="02010600030101010101" pitchFamily="2" charset="-122"/>
              </a:rPr>
              <a:t>) = A(</a:t>
            </a:r>
            <a:r>
              <a:rPr lang="en-US" altLang="zh-CN">
                <a:ea typeface="SimSun" panose="02010600030101010101" pitchFamily="2" charset="-122"/>
                <a:sym typeface="Symbol" panose="05050102010706020507" pitchFamily="18" charset="2"/>
              </a:rPr>
              <a:t>n/2</a:t>
            </a:r>
            <a:r>
              <a:rPr lang="en-US" altLang="zh-CN">
                <a:ea typeface="SimSun" panose="02010600030101010101" pitchFamily="2" charset="-122"/>
              </a:rPr>
              <a:t>)+1 with A(1) = 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itle 268289" descr="blue055"/>
          <p:cNvSpPr>
            <a:spLocks noGrp="1"/>
          </p:cNvSpPr>
          <p:nvPr>
            <p:ph type="title"/>
          </p:nvPr>
        </p:nvSpPr>
        <p:spPr>
          <a:xfrm>
            <a:off x="685800" y="228600"/>
            <a:ext cx="7696200" cy="1219200"/>
          </a:xfrm>
          <a:ln/>
        </p:spPr>
        <p:txBody>
          <a:bodyPr anchor="ctr"/>
          <a:lstStyle/>
          <a:p>
            <a:r>
              <a:rPr lang="en-US" altLang="x-none"/>
              <a:t>Smoothness Rule</a:t>
            </a:r>
            <a:endParaRPr lang="en-CA" altLang="zh-CN">
              <a:ea typeface="SimSun" panose="02010600030101010101" pitchFamily="2" charset="-122"/>
            </a:endParaRPr>
          </a:p>
        </p:txBody>
      </p:sp>
      <p:sp>
        <p:nvSpPr>
          <p:cNvPr id="268291" name="Text Placeholder 268290"/>
          <p:cNvSpPr>
            <a:spLocks noGrp="1"/>
          </p:cNvSpPr>
          <p:nvPr>
            <p:ph type="body" idx="1"/>
          </p:nvPr>
        </p:nvSpPr>
        <p:spPr>
          <a:xfrm>
            <a:off x="381000" y="1600200"/>
            <a:ext cx="8574088" cy="3581400"/>
          </a:xfrm>
          <a:ln/>
        </p:spPr>
        <p:txBody>
          <a:bodyPr/>
          <a:lstStyle/>
          <a:p>
            <a:pPr>
              <a:lnSpc>
                <a:spcPct val="90000"/>
              </a:lnSpc>
            </a:pPr>
            <a:r>
              <a:rPr lang="en-US" altLang="x-none" sz="2000"/>
              <a:t>Let f(n) be a </a:t>
            </a:r>
            <a:r>
              <a:rPr lang="en-US" altLang="x-none" sz="2000" u="sng"/>
              <a:t>nonnegative</a:t>
            </a:r>
            <a:r>
              <a:rPr lang="en-US" altLang="x-none" sz="2000"/>
              <a:t> function defined on the set of natural numbers. f(n) is call</a:t>
            </a:r>
            <a:r>
              <a:rPr lang="en-US" altLang="zh-CN" sz="2000">
                <a:ea typeface="SimSun" panose="02010600030101010101" pitchFamily="2" charset="-122"/>
              </a:rPr>
              <a:t>ed</a:t>
            </a:r>
            <a:r>
              <a:rPr lang="en-US" altLang="x-none" sz="2000"/>
              <a:t> </a:t>
            </a:r>
            <a:r>
              <a:rPr lang="en-US" altLang="x-none" sz="2000">
                <a:solidFill>
                  <a:schemeClr val="hlink"/>
                </a:solidFill>
              </a:rPr>
              <a:t>smooth</a:t>
            </a:r>
            <a:r>
              <a:rPr lang="en-US" altLang="x-none" sz="2000"/>
              <a:t> if it is </a:t>
            </a:r>
            <a:r>
              <a:rPr lang="en-US" altLang="x-none" sz="2000" u="sng"/>
              <a:t>eventually</a:t>
            </a:r>
            <a:r>
              <a:rPr lang="en-US" altLang="x-none" sz="2000"/>
              <a:t> </a:t>
            </a:r>
            <a:r>
              <a:rPr lang="en-US" altLang="x-none" sz="2000" u="sng" dirty="0" err="1"/>
              <a:t>nondecreasing</a:t>
            </a:r>
            <a:r>
              <a:rPr lang="en-US" altLang="x-none" sz="2000"/>
              <a:t> and</a:t>
            </a:r>
          </a:p>
          <a:p>
            <a:pPr lvl="1">
              <a:lnSpc>
                <a:spcPct val="90000"/>
              </a:lnSpc>
              <a:buNone/>
            </a:pPr>
            <a:r>
              <a:rPr lang="en-US" altLang="x-none" sz="1600"/>
              <a:t>f(2n)</a:t>
            </a:r>
            <a:r>
              <a:rPr lang="en-US" altLang="x-none" sz="2000"/>
              <a:t> </a:t>
            </a:r>
            <a:r>
              <a:rPr lang="el-GR" altLang="x-none" sz="1600">
                <a:latin typeface="Arial Unicode MS" pitchFamily="34" charset="-128"/>
                <a:ea typeface="Arial Unicode MS" pitchFamily="34" charset="-128"/>
              </a:rPr>
              <a:t>∈</a:t>
            </a:r>
            <a:r>
              <a:rPr lang="en-US" altLang="x-none" sz="1600"/>
              <a:t> </a:t>
            </a:r>
            <a:r>
              <a:rPr lang="el-GR" altLang="x-none" sz="1600"/>
              <a:t>Θ</a:t>
            </a:r>
            <a:r>
              <a:rPr lang="en-US" altLang="x-none" sz="1600"/>
              <a:t> (f(n))</a:t>
            </a:r>
          </a:p>
          <a:p>
            <a:pPr lvl="1">
              <a:lnSpc>
                <a:spcPct val="90000"/>
              </a:lnSpc>
            </a:pPr>
            <a:r>
              <a:rPr lang="en-US" altLang="x-none" sz="1600" b="1"/>
              <a:t>Functions that do not grow too fast, including </a:t>
            </a:r>
            <a:r>
              <a:rPr lang="en-US" altLang="x-none" sz="1600" b="1" i="1" dirty="0" err="1"/>
              <a:t>logn</a:t>
            </a:r>
            <a:r>
              <a:rPr lang="en-US" altLang="x-none" sz="1600" b="1"/>
              <a:t>, </a:t>
            </a:r>
            <a:r>
              <a:rPr lang="en-US" altLang="x-none" sz="1600" b="1" i="1"/>
              <a:t>n</a:t>
            </a:r>
            <a:r>
              <a:rPr lang="en-US" altLang="x-none" sz="1600" b="1"/>
              <a:t>, </a:t>
            </a:r>
            <a:r>
              <a:rPr lang="en-US" altLang="x-none" sz="1600" b="1" i="1" dirty="0" err="1"/>
              <a:t>nlogn</a:t>
            </a:r>
            <a:r>
              <a:rPr lang="en-US" altLang="x-none" sz="1600" b="1"/>
              <a:t>, and n</a:t>
            </a:r>
            <a:r>
              <a:rPr lang="en-US" altLang="x-none" sz="1600" b="1" baseline="30000">
                <a:sym typeface="Symbol" panose="05050102010706020507" pitchFamily="18" charset="2"/>
              </a:rPr>
              <a:t></a:t>
            </a:r>
            <a:r>
              <a:rPr lang="en-US" altLang="x-none" sz="1600" b="1"/>
              <a:t> where </a:t>
            </a:r>
            <a:r>
              <a:rPr lang="en-US" altLang="x-none" sz="1600" b="1">
                <a:sym typeface="Symbol" panose="05050102010706020507" pitchFamily="18" charset="2"/>
              </a:rPr>
              <a:t>&gt;=</a:t>
            </a:r>
            <a:r>
              <a:rPr lang="en-US" altLang="x-none" sz="1600" b="1"/>
              <a:t>0 are smooth.</a:t>
            </a:r>
            <a:endParaRPr lang="en-US" altLang="x-none" sz="2000" b="1"/>
          </a:p>
          <a:p>
            <a:pPr>
              <a:lnSpc>
                <a:spcPct val="90000"/>
              </a:lnSpc>
            </a:pPr>
            <a:r>
              <a:rPr lang="en-US" altLang="x-none" sz="2000">
                <a:solidFill>
                  <a:schemeClr val="hlink"/>
                </a:solidFill>
              </a:rPr>
              <a:t>Smoothness rule</a:t>
            </a:r>
            <a:r>
              <a:rPr lang="en-US" altLang="zh-CN" sz="2000">
                <a:solidFill>
                  <a:schemeClr val="hlink"/>
                </a:solidFill>
                <a:ea typeface="SimSun" panose="02010600030101010101" pitchFamily="2" charset="-122"/>
              </a:rPr>
              <a:t> (Appendix B)</a:t>
            </a:r>
            <a:endParaRPr lang="en-US" altLang="x-none" sz="2000">
              <a:solidFill>
                <a:schemeClr val="hlink"/>
              </a:solidFill>
            </a:endParaRPr>
          </a:p>
          <a:p>
            <a:pPr>
              <a:lnSpc>
                <a:spcPct val="90000"/>
              </a:lnSpc>
              <a:buNone/>
            </a:pPr>
            <a:r>
              <a:rPr lang="en-US" altLang="x-none" sz="2000"/>
              <a:t>	let T(n) be an </a:t>
            </a:r>
            <a:r>
              <a:rPr lang="en-US" altLang="x-none" sz="2000" u="sng"/>
              <a:t>eventually </a:t>
            </a:r>
            <a:r>
              <a:rPr lang="en-US" altLang="x-none" sz="2000" u="sng" dirty="0" err="1"/>
              <a:t>nondecreasing</a:t>
            </a:r>
            <a:r>
              <a:rPr lang="en-US" altLang="x-none" sz="2000"/>
              <a:t> function and </a:t>
            </a:r>
            <a:r>
              <a:rPr lang="en-US" altLang="x-none" sz="2000" u="sng"/>
              <a:t>f(n) be a smooth function</a:t>
            </a:r>
            <a:r>
              <a:rPr lang="en-US" altLang="x-none" sz="2000"/>
              <a:t>. If</a:t>
            </a:r>
          </a:p>
          <a:p>
            <a:pPr>
              <a:lnSpc>
                <a:spcPct val="90000"/>
              </a:lnSpc>
              <a:buNone/>
            </a:pPr>
            <a:r>
              <a:rPr lang="en-US" altLang="x-none" sz="2400"/>
              <a:t>	</a:t>
            </a:r>
            <a:r>
              <a:rPr lang="en-US" altLang="zh-CN" sz="2400">
                <a:ea typeface="SimSun" panose="02010600030101010101" pitchFamily="2" charset="-122"/>
              </a:rPr>
              <a:t>            </a:t>
            </a:r>
            <a:r>
              <a:rPr lang="en-US" altLang="x-none" sz="1800" dirty="0" err="1"/>
              <a:t>T(n</a:t>
            </a:r>
            <a:r>
              <a:rPr lang="en-US" altLang="x-none" sz="1800"/>
              <a:t>)</a:t>
            </a:r>
            <a:r>
              <a:rPr lang="en-US" altLang="x-none" sz="2400"/>
              <a:t> </a:t>
            </a:r>
            <a:r>
              <a:rPr lang="el-GR" altLang="x-none" sz="1800">
                <a:latin typeface="Arial Unicode MS" pitchFamily="34" charset="-128"/>
                <a:ea typeface="Arial Unicode MS" pitchFamily="34" charset="-128"/>
              </a:rPr>
              <a:t>∈</a:t>
            </a:r>
            <a:r>
              <a:rPr lang="en-US" altLang="x-none" sz="1800"/>
              <a:t> </a:t>
            </a:r>
            <a:r>
              <a:rPr lang="el-GR" altLang="x-none" sz="1800"/>
              <a:t>Θ</a:t>
            </a:r>
            <a:r>
              <a:rPr lang="en-US" altLang="x-none" sz="1800"/>
              <a:t> (f(n)) for values of n that are powers of b, </a:t>
            </a:r>
          </a:p>
          <a:p>
            <a:pPr>
              <a:lnSpc>
                <a:spcPct val="90000"/>
              </a:lnSpc>
              <a:buNone/>
            </a:pPr>
            <a:r>
              <a:rPr lang="en-US" altLang="x-none" sz="2400"/>
              <a:t>	</a:t>
            </a:r>
            <a:r>
              <a:rPr lang="en-US" altLang="x-none" sz="2000"/>
              <a:t>where b&gt;=2, then</a:t>
            </a:r>
          </a:p>
          <a:p>
            <a:pPr>
              <a:lnSpc>
                <a:spcPct val="90000"/>
              </a:lnSpc>
              <a:buNone/>
            </a:pPr>
            <a:r>
              <a:rPr lang="en-US" altLang="x-none" sz="2400"/>
              <a:t>		</a:t>
            </a:r>
            <a:r>
              <a:rPr lang="en-US" altLang="zh-CN" sz="2400">
                <a:ea typeface="SimSun" panose="02010600030101010101" pitchFamily="2" charset="-122"/>
              </a:rPr>
              <a:t>    </a:t>
            </a:r>
            <a:r>
              <a:rPr lang="en-US" altLang="x-none" sz="2400"/>
              <a:t> </a:t>
            </a:r>
            <a:r>
              <a:rPr lang="en-US" altLang="x-none" sz="1800"/>
              <a:t>T(n)</a:t>
            </a:r>
            <a:r>
              <a:rPr lang="en-US" altLang="x-none" sz="2400"/>
              <a:t> </a:t>
            </a:r>
            <a:r>
              <a:rPr lang="el-GR" altLang="x-none" sz="1800">
                <a:latin typeface="Arial Unicode MS" pitchFamily="34" charset="-128"/>
                <a:ea typeface="Arial Unicode MS" pitchFamily="34" charset="-128"/>
              </a:rPr>
              <a:t>∈</a:t>
            </a:r>
            <a:r>
              <a:rPr lang="en-US" altLang="x-none" sz="1800"/>
              <a:t> </a:t>
            </a:r>
            <a:r>
              <a:rPr lang="el-GR" altLang="x-none" sz="1800"/>
              <a:t>Θ</a:t>
            </a:r>
            <a:r>
              <a:rPr lang="en-US" altLang="x-none" sz="1800"/>
              <a:t> (f(n)) for any n.</a:t>
            </a:r>
            <a:endParaRPr lang="en-CA" altLang="zh-CN" sz="2400">
              <a:ea typeface="SimSun" panose="02010600030101010101" pitchFamily="2" charset="-122"/>
            </a:endParaRPr>
          </a:p>
        </p:txBody>
      </p:sp>
      <p:sp>
        <p:nvSpPr>
          <p:cNvPr id="268292" name="Text Box 268291"/>
          <p:cNvSpPr txBox="1"/>
          <p:nvPr/>
        </p:nvSpPr>
        <p:spPr>
          <a:xfrm>
            <a:off x="762000" y="5334000"/>
            <a:ext cx="7924800" cy="396875"/>
          </a:xfrm>
          <a:prstGeom prst="rect">
            <a:avLst/>
          </a:prstGeom>
          <a:noFill/>
          <a:ln w="9525">
            <a:noFill/>
          </a:ln>
        </p:spPr>
        <p:txBody>
          <a:bodyPr>
            <a:spAutoFit/>
          </a:bodyPr>
          <a:lstStyle/>
          <a:p>
            <a:pPr algn="l"/>
            <a:r>
              <a:rPr lang="en-US" altLang="zh-CN" sz="2000" dirty="0" err="1">
                <a:ea typeface="SimSun" panose="02010600030101010101" pitchFamily="2" charset="-122"/>
              </a:rPr>
              <a:t>A(n</a:t>
            </a:r>
            <a:r>
              <a:rPr lang="en-US" altLang="zh-CN" sz="2000">
                <a:ea typeface="SimSun" panose="02010600030101010101" pitchFamily="2" charset="-122"/>
              </a:rPr>
              <a:t>) = A(</a:t>
            </a:r>
            <a:r>
              <a:rPr lang="en-US" altLang="zh-CN" sz="2000">
                <a:ea typeface="SimSun" panose="02010600030101010101" pitchFamily="2" charset="-122"/>
                <a:sym typeface="Symbol" panose="05050102010706020507" pitchFamily="18" charset="2"/>
              </a:rPr>
              <a:t>n/2</a:t>
            </a:r>
            <a:r>
              <a:rPr lang="en-US" altLang="zh-CN" sz="2000">
                <a:ea typeface="SimSun" panose="02010600030101010101" pitchFamily="2" charset="-122"/>
              </a:rPr>
              <a:t>)+1 with A(1) = 0 </a:t>
            </a:r>
            <a:r>
              <a:rPr lang="en-US" altLang="zh-CN" sz="2000">
                <a:ea typeface="SimSun" panose="02010600030101010101" pitchFamily="2" charset="-122"/>
                <a:sym typeface="Wingdings" panose="05000000000000000000" pitchFamily="2" charset="2"/>
              </a:rPr>
              <a:t> </a:t>
            </a:r>
            <a:r>
              <a:rPr lang="en-US" altLang="zh-CN" sz="2000" dirty="0" err="1">
                <a:ea typeface="SimSun" panose="02010600030101010101" pitchFamily="2" charset="-122"/>
                <a:sym typeface="Wingdings" panose="05000000000000000000" pitchFamily="2" charset="2"/>
              </a:rPr>
              <a:t>A(n</a:t>
            </a:r>
            <a:r>
              <a:rPr lang="en-US" altLang="zh-CN" sz="2000">
                <a:ea typeface="SimSun" panose="02010600030101010101" pitchFamily="2" charset="-122"/>
                <a:sym typeface="Wingdings" panose="05000000000000000000" pitchFamily="2" charset="2"/>
              </a:rPr>
              <a:t>) </a:t>
            </a:r>
            <a:r>
              <a:rPr lang="el-GR" altLang="x-none" sz="2000" dirty="0">
                <a:solidFill>
                  <a:srgbClr val="0000CC"/>
                </a:solidFill>
                <a:ea typeface="SimSun" panose="02010600030101010101" pitchFamily="2" charset="-122"/>
              </a:rPr>
              <a:t>∈</a:t>
            </a:r>
            <a:r>
              <a:rPr lang="en-US" altLang="zh-CN" sz="2000">
                <a:ea typeface="SimSun" panose="02010600030101010101" pitchFamily="2" charset="-122"/>
                <a:sym typeface="Wingdings" panose="05000000000000000000" pitchFamily="2" charset="2"/>
              </a:rPr>
              <a:t> </a:t>
            </a:r>
            <a:r>
              <a:rPr lang="el-GR" altLang="x-none" sz="2000" dirty="0">
                <a:solidFill>
                  <a:srgbClr val="0000CC"/>
                </a:solidFill>
                <a:ea typeface="SimSun" panose="02010600030101010101" pitchFamily="2" charset="-122"/>
              </a:rPr>
              <a:t>Θ</a:t>
            </a:r>
            <a:r>
              <a:rPr lang="en-US" altLang="x-none" sz="2000">
                <a:solidFill>
                  <a:srgbClr val="0000CC"/>
                </a:solidFill>
                <a:ea typeface="SimSun" panose="02010600030101010101" pitchFamily="2" charset="-122"/>
              </a:rPr>
              <a:t> (</a:t>
            </a:r>
            <a:r>
              <a:rPr lang="en-US" altLang="zh-CN" sz="2000">
                <a:solidFill>
                  <a:srgbClr val="0000CC"/>
                </a:solidFill>
                <a:ea typeface="SimSun" panose="02010600030101010101" pitchFamily="2" charset="-122"/>
              </a:rPr>
              <a:t>log n</a:t>
            </a:r>
            <a:r>
              <a:rPr lang="en-US" altLang="x-none" sz="2000">
                <a:solidFill>
                  <a:srgbClr val="0000CC"/>
                </a:solidFill>
                <a:ea typeface="SimSun" panose="02010600030101010101" pitchFamily="2" charset="-122"/>
              </a:rPr>
              <a:t>)</a:t>
            </a:r>
            <a:r>
              <a:rPr lang="en-US" altLang="x-none" sz="2000">
                <a:ea typeface="SimSun" panose="02010600030101010101" pitchFamily="2" charset="-122"/>
              </a:rPr>
              <a:t> </a:t>
            </a:r>
            <a:endParaRPr lang="en-US" altLang="zh-CN" sz="2000">
              <a:ea typeface="SimSun"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itle 307201" descr="blue055"/>
          <p:cNvSpPr>
            <a:spLocks noGrp="1"/>
          </p:cNvSpPr>
          <p:nvPr>
            <p:ph type="title"/>
          </p:nvPr>
        </p:nvSpPr>
        <p:spPr>
          <a:xfrm>
            <a:off x="533400" y="228600"/>
            <a:ext cx="7588250" cy="1066800"/>
          </a:xfrm>
          <a:ln/>
        </p:spPr>
        <p:txBody>
          <a:bodyPr anchor="ctr"/>
          <a:lstStyle/>
          <a:p>
            <a:r>
              <a:rPr lang="en-US" altLang="zh-CN">
                <a:ea typeface="SimSun" panose="02010600030101010101" pitchFamily="2" charset="-122"/>
              </a:rPr>
              <a:t>Fibonacci numbers</a:t>
            </a:r>
          </a:p>
        </p:txBody>
      </p:sp>
      <p:sp>
        <p:nvSpPr>
          <p:cNvPr id="307203" name="Text Placeholder 307202"/>
          <p:cNvSpPr>
            <a:spLocks noGrp="1"/>
          </p:cNvSpPr>
          <p:nvPr>
            <p:ph type="body" idx="1"/>
          </p:nvPr>
        </p:nvSpPr>
        <p:spPr>
          <a:xfrm>
            <a:off x="533400" y="1219200"/>
            <a:ext cx="7889875" cy="4953000"/>
          </a:xfrm>
          <a:ln/>
        </p:spPr>
        <p:txBody>
          <a:bodyPr/>
          <a:lstStyle/>
          <a:p>
            <a:pPr>
              <a:buNone/>
            </a:pPr>
            <a:r>
              <a:rPr lang="en-US" altLang="zh-CN">
                <a:ea typeface="SimSun" panose="02010600030101010101" pitchFamily="2" charset="-122"/>
              </a:rPr>
              <a:t>The Fibonacci numbers:</a:t>
            </a:r>
          </a:p>
          <a:p>
            <a:pPr lvl="1">
              <a:buNone/>
            </a:pPr>
            <a:r>
              <a:rPr lang="en-US" altLang="zh-CN" sz="2800">
                <a:ea typeface="SimSun" panose="02010600030101010101" pitchFamily="2" charset="-122"/>
              </a:rPr>
              <a:t>0, 1, 1, 2, 3, 5, 8, 13, 21, </a:t>
            </a:r>
            <a:r>
              <a:rPr lang="en-US" altLang="zh-CN" sz="2800">
                <a:latin typeface="Times New Roman" panose="02020603050405020304" pitchFamily="18" charset="0"/>
                <a:ea typeface="SimSun" panose="02010600030101010101" pitchFamily="2" charset="-122"/>
              </a:rPr>
              <a:t>…</a:t>
            </a:r>
            <a:r>
              <a:rPr lang="en-US" altLang="zh-CN" sz="2800">
                <a:ea typeface="SimSun" panose="02010600030101010101" pitchFamily="2" charset="-122"/>
              </a:rPr>
              <a:t> </a:t>
            </a:r>
          </a:p>
          <a:p>
            <a:pPr>
              <a:buNone/>
            </a:pPr>
            <a:r>
              <a:rPr lang="en-US" altLang="zh-CN">
                <a:ea typeface="SimSun" panose="02010600030101010101" pitchFamily="2" charset="-122"/>
              </a:rPr>
              <a:t>The Fibonacci recurrence:</a:t>
            </a:r>
          </a:p>
          <a:p>
            <a:pPr lvl="1">
              <a:buNone/>
            </a:pPr>
            <a:r>
              <a:rPr lang="en-US" altLang="zh-CN">
                <a:ea typeface="SimSun" panose="02010600030101010101" pitchFamily="2" charset="-122"/>
              </a:rPr>
              <a:t>F(</a:t>
            </a:r>
            <a:r>
              <a:rPr lang="en-US" altLang="zh-CN" i="1">
                <a:ea typeface="SimSun" panose="02010600030101010101" pitchFamily="2" charset="-122"/>
              </a:rPr>
              <a:t>n</a:t>
            </a:r>
            <a:r>
              <a:rPr lang="en-US" altLang="zh-CN">
                <a:ea typeface="SimSun" panose="02010600030101010101" pitchFamily="2" charset="-122"/>
              </a:rPr>
              <a:t>) = F(</a:t>
            </a:r>
            <a:r>
              <a:rPr lang="en-US" altLang="zh-CN" i="1">
                <a:ea typeface="SimSun" panose="02010600030101010101" pitchFamily="2" charset="-122"/>
              </a:rPr>
              <a:t>n</a:t>
            </a:r>
            <a:r>
              <a:rPr lang="en-US" altLang="zh-CN">
                <a:ea typeface="SimSun" panose="02010600030101010101" pitchFamily="2" charset="-122"/>
              </a:rPr>
              <a:t>-1) + F(</a:t>
            </a:r>
            <a:r>
              <a:rPr lang="en-US" altLang="zh-CN" i="1">
                <a:ea typeface="SimSun" panose="02010600030101010101" pitchFamily="2" charset="-122"/>
              </a:rPr>
              <a:t>n</a:t>
            </a:r>
            <a:r>
              <a:rPr lang="en-US" altLang="zh-CN">
                <a:ea typeface="SimSun" panose="02010600030101010101" pitchFamily="2" charset="-122"/>
              </a:rPr>
              <a:t>-2) </a:t>
            </a:r>
          </a:p>
          <a:p>
            <a:pPr lvl="1">
              <a:buNone/>
            </a:pPr>
            <a:r>
              <a:rPr lang="en-US" altLang="zh-CN">
                <a:ea typeface="SimSun" panose="02010600030101010101" pitchFamily="2" charset="-122"/>
              </a:rPr>
              <a:t>F(0) = 0   </a:t>
            </a:r>
          </a:p>
          <a:p>
            <a:pPr lvl="1">
              <a:buNone/>
            </a:pPr>
            <a:r>
              <a:rPr lang="en-US" altLang="zh-CN">
                <a:ea typeface="SimSun" panose="02010600030101010101" pitchFamily="2" charset="-122"/>
              </a:rPr>
              <a:t>F(1) = 1</a:t>
            </a:r>
          </a:p>
          <a:p>
            <a:pPr>
              <a:buNone/>
            </a:pPr>
            <a:r>
              <a:rPr lang="en-US" altLang="zh-CN">
                <a:ea typeface="SimSun" panose="02010600030101010101" pitchFamily="2" charset="-122"/>
              </a:rPr>
              <a:t>General 2</a:t>
            </a:r>
            <a:r>
              <a:rPr lang="en-US" altLang="zh-CN" baseline="30000">
                <a:ea typeface="SimSun" panose="02010600030101010101" pitchFamily="2" charset="-122"/>
              </a:rPr>
              <a:t>nd</a:t>
            </a:r>
            <a:r>
              <a:rPr lang="en-US" altLang="zh-CN">
                <a:ea typeface="SimSun" panose="02010600030101010101" pitchFamily="2" charset="-122"/>
              </a:rPr>
              <a:t> order linear homogeneous recurrence with constant coefficients:</a:t>
            </a:r>
          </a:p>
          <a:p>
            <a:pPr lvl="1">
              <a:buNone/>
            </a:pPr>
            <a:r>
              <a:rPr lang="en-US" altLang="zh-CN" sz="2800" i="1">
                <a:ea typeface="SimSun" panose="02010600030101010101" pitchFamily="2" charset="-122"/>
              </a:rPr>
              <a:t>          a</a:t>
            </a:r>
            <a:r>
              <a:rPr lang="en-US" altLang="zh-CN" sz="2800">
                <a:ea typeface="SimSun" panose="02010600030101010101" pitchFamily="2" charset="-122"/>
              </a:rPr>
              <a:t>X(</a:t>
            </a:r>
            <a:r>
              <a:rPr lang="en-US" altLang="zh-CN" sz="2800" i="1">
                <a:ea typeface="SimSun" panose="02010600030101010101" pitchFamily="2" charset="-122"/>
              </a:rPr>
              <a:t>n</a:t>
            </a:r>
            <a:r>
              <a:rPr lang="en-US" altLang="zh-CN" sz="2800">
                <a:ea typeface="SimSun" panose="02010600030101010101" pitchFamily="2" charset="-122"/>
              </a:rPr>
              <a:t>) + </a:t>
            </a:r>
            <a:r>
              <a:rPr lang="en-US" altLang="zh-CN" sz="2800" i="1">
                <a:ea typeface="SimSun" panose="02010600030101010101" pitchFamily="2" charset="-122"/>
              </a:rPr>
              <a:t>b</a:t>
            </a:r>
            <a:r>
              <a:rPr lang="en-US" altLang="zh-CN" sz="2800">
                <a:ea typeface="SimSun" panose="02010600030101010101" pitchFamily="2" charset="-122"/>
              </a:rPr>
              <a:t>X(</a:t>
            </a:r>
            <a:r>
              <a:rPr lang="en-US" altLang="zh-CN" sz="2800" i="1">
                <a:ea typeface="SimSun" panose="02010600030101010101" pitchFamily="2" charset="-122"/>
              </a:rPr>
              <a:t>n</a:t>
            </a:r>
            <a:r>
              <a:rPr lang="en-US" altLang="zh-CN" sz="2800">
                <a:ea typeface="SimSun" panose="02010600030101010101" pitchFamily="2" charset="-122"/>
              </a:rPr>
              <a:t>-1) + </a:t>
            </a:r>
            <a:r>
              <a:rPr lang="en-US" altLang="zh-CN" sz="2800" i="1">
                <a:ea typeface="SimSun" panose="02010600030101010101" pitchFamily="2" charset="-122"/>
              </a:rPr>
              <a:t>c</a:t>
            </a:r>
            <a:r>
              <a:rPr lang="en-US" altLang="zh-CN" sz="2800">
                <a:ea typeface="SimSun" panose="02010600030101010101" pitchFamily="2" charset="-122"/>
              </a:rPr>
              <a:t>X</a:t>
            </a:r>
            <a:r>
              <a:rPr lang="en-US" altLang="zh-CN" sz="2800" i="1">
                <a:ea typeface="SimSun" panose="02010600030101010101" pitchFamily="2" charset="-122"/>
              </a:rPr>
              <a:t>(n</a:t>
            </a:r>
            <a:r>
              <a:rPr lang="en-US" altLang="zh-CN" sz="2800">
                <a:ea typeface="SimSun" panose="02010600030101010101" pitchFamily="2" charset="-122"/>
              </a:rPr>
              <a:t>-2) </a:t>
            </a:r>
            <a:r>
              <a:rPr lang="en-US" altLang="zh-CN" sz="2800" i="1">
                <a:ea typeface="SimSun" panose="02010600030101010101" pitchFamily="2" charset="-122"/>
              </a:rPr>
              <a:t>=</a:t>
            </a:r>
            <a:r>
              <a:rPr lang="en-US" altLang="zh-CN" sz="2800">
                <a:ea typeface="SimSun" panose="02010600030101010101" pitchFamily="2" charset="-122"/>
              </a:rPr>
              <a:t> 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itle 311297" descr="blue055"/>
          <p:cNvSpPr>
            <a:spLocks noGrp="1"/>
          </p:cNvSpPr>
          <p:nvPr>
            <p:ph type="title"/>
          </p:nvPr>
        </p:nvSpPr>
        <p:spPr>
          <a:xfrm>
            <a:off x="609600" y="533400"/>
            <a:ext cx="7588250" cy="1219200"/>
          </a:xfrm>
          <a:ln/>
        </p:spPr>
        <p:txBody>
          <a:bodyPr anchor="ctr"/>
          <a:lstStyle/>
          <a:p>
            <a:r>
              <a:rPr lang="en-US" altLang="zh-CN">
                <a:ea typeface="SimSun" panose="02010600030101010101" pitchFamily="2" charset="-122"/>
              </a:rPr>
              <a:t>Application to the Fibonacci numbers</a:t>
            </a:r>
          </a:p>
        </p:txBody>
      </p:sp>
      <p:sp>
        <p:nvSpPr>
          <p:cNvPr id="311299" name="Text Placeholder 311298"/>
          <p:cNvSpPr>
            <a:spLocks noGrp="1"/>
          </p:cNvSpPr>
          <p:nvPr>
            <p:ph type="body" idx="1"/>
          </p:nvPr>
        </p:nvSpPr>
        <p:spPr>
          <a:xfrm>
            <a:off x="533400" y="1981200"/>
            <a:ext cx="8097838" cy="4427538"/>
          </a:xfrm>
          <a:ln/>
        </p:spPr>
        <p:txBody>
          <a:bodyPr/>
          <a:lstStyle/>
          <a:p>
            <a:pPr>
              <a:buNone/>
            </a:pPr>
            <a:r>
              <a:rPr lang="en-US" altLang="zh-CN" sz="2400">
                <a:ea typeface="SimSun" panose="02010600030101010101" pitchFamily="2" charset="-122"/>
              </a:rPr>
              <a:t>F(</a:t>
            </a:r>
            <a:r>
              <a:rPr lang="en-US" altLang="zh-CN" sz="2400" i="1">
                <a:ea typeface="SimSun" panose="02010600030101010101" pitchFamily="2" charset="-122"/>
              </a:rPr>
              <a:t>n</a:t>
            </a:r>
            <a:r>
              <a:rPr lang="en-US" altLang="zh-CN" sz="2400">
                <a:ea typeface="SimSun" panose="02010600030101010101" pitchFamily="2" charset="-122"/>
              </a:rPr>
              <a:t>) = F(</a:t>
            </a:r>
            <a:r>
              <a:rPr lang="en-US" altLang="zh-CN" sz="2400" i="1">
                <a:ea typeface="SimSun" panose="02010600030101010101" pitchFamily="2" charset="-122"/>
              </a:rPr>
              <a:t>n</a:t>
            </a:r>
            <a:r>
              <a:rPr lang="en-US" altLang="zh-CN" sz="2400">
                <a:ea typeface="SimSun" panose="02010600030101010101" pitchFamily="2" charset="-122"/>
              </a:rPr>
              <a:t>-1) + F(</a:t>
            </a:r>
            <a:r>
              <a:rPr lang="en-US" altLang="zh-CN" sz="2400" i="1">
                <a:ea typeface="SimSun" panose="02010600030101010101" pitchFamily="2" charset="-122"/>
              </a:rPr>
              <a:t>n</a:t>
            </a:r>
            <a:r>
              <a:rPr lang="en-US" altLang="zh-CN" sz="2400">
                <a:ea typeface="SimSun" panose="02010600030101010101" pitchFamily="2" charset="-122"/>
              </a:rPr>
              <a:t>-2)  or  F(</a:t>
            </a:r>
            <a:r>
              <a:rPr lang="en-US" altLang="zh-CN" sz="2400" i="1">
                <a:ea typeface="SimSun" panose="02010600030101010101" pitchFamily="2" charset="-122"/>
              </a:rPr>
              <a:t>n</a:t>
            </a:r>
            <a:r>
              <a:rPr lang="en-US" altLang="zh-CN" sz="2400">
                <a:ea typeface="SimSun" panose="02010600030101010101" pitchFamily="2" charset="-122"/>
              </a:rPr>
              <a:t>) - F(</a:t>
            </a:r>
            <a:r>
              <a:rPr lang="en-US" altLang="zh-CN" sz="2400" i="1">
                <a:ea typeface="SimSun" panose="02010600030101010101" pitchFamily="2" charset="-122"/>
              </a:rPr>
              <a:t>n</a:t>
            </a:r>
            <a:r>
              <a:rPr lang="en-US" altLang="zh-CN" sz="2400">
                <a:ea typeface="SimSun" panose="02010600030101010101" pitchFamily="2" charset="-122"/>
              </a:rPr>
              <a:t>-1) - F(</a:t>
            </a:r>
            <a:r>
              <a:rPr lang="en-US" altLang="zh-CN" sz="2400" i="1">
                <a:ea typeface="SimSun" panose="02010600030101010101" pitchFamily="2" charset="-122"/>
              </a:rPr>
              <a:t>n</a:t>
            </a:r>
            <a:r>
              <a:rPr lang="en-US" altLang="zh-CN" sz="2400">
                <a:ea typeface="SimSun" panose="02010600030101010101" pitchFamily="2" charset="-122"/>
              </a:rPr>
              <a:t>-2) = 0</a:t>
            </a:r>
            <a:br>
              <a:rPr lang="en-US" altLang="zh-CN" sz="2400">
                <a:ea typeface="SimSun" panose="02010600030101010101" pitchFamily="2" charset="-122"/>
              </a:rPr>
            </a:br>
            <a:endParaRPr lang="en-US" altLang="zh-CN" sz="2400">
              <a:ea typeface="SimSun" panose="02010600030101010101" pitchFamily="2" charset="-122"/>
            </a:endParaRPr>
          </a:p>
          <a:p>
            <a:pPr>
              <a:buNone/>
            </a:pPr>
            <a:r>
              <a:rPr lang="en-US" altLang="zh-CN" sz="2400">
                <a:ea typeface="SimSun" panose="02010600030101010101" pitchFamily="2" charset="-122"/>
              </a:rPr>
              <a:t>Characteristic equation:</a:t>
            </a:r>
            <a:br>
              <a:rPr lang="en-US" altLang="zh-CN" sz="2400">
                <a:ea typeface="SimSun" panose="02010600030101010101" pitchFamily="2" charset="-122"/>
              </a:rPr>
            </a:br>
            <a:r>
              <a:rPr lang="en-US" altLang="zh-CN" sz="2400">
                <a:ea typeface="SimSun" panose="02010600030101010101" pitchFamily="2" charset="-122"/>
              </a:rPr>
              <a:t> </a:t>
            </a:r>
          </a:p>
          <a:p>
            <a:pPr>
              <a:buNone/>
            </a:pPr>
            <a:r>
              <a:rPr lang="en-US" altLang="zh-CN" sz="2400">
                <a:ea typeface="SimSun" panose="02010600030101010101" pitchFamily="2" charset="-122"/>
              </a:rPr>
              <a:t>Roots of the characteristic equation:</a:t>
            </a:r>
            <a:br>
              <a:rPr lang="en-US" altLang="zh-CN" sz="2400">
                <a:ea typeface="SimSun" panose="02010600030101010101" pitchFamily="2" charset="-122"/>
              </a:rPr>
            </a:br>
            <a:endParaRPr lang="en-US" altLang="zh-CN" sz="2400">
              <a:ea typeface="SimSun" panose="02010600030101010101" pitchFamily="2" charset="-122"/>
            </a:endParaRPr>
          </a:p>
          <a:p>
            <a:pPr>
              <a:buNone/>
            </a:pPr>
            <a:r>
              <a:rPr lang="en-US" altLang="zh-CN" sz="2400">
                <a:ea typeface="SimSun" panose="02010600030101010101" pitchFamily="2" charset="-122"/>
              </a:rPr>
              <a:t>General solution to the recurrence:</a:t>
            </a:r>
            <a:br>
              <a:rPr lang="en-US" altLang="zh-CN" sz="2400">
                <a:ea typeface="SimSun" panose="02010600030101010101" pitchFamily="2" charset="-122"/>
              </a:rPr>
            </a:br>
            <a:endParaRPr lang="en-US" altLang="zh-CN" sz="2400">
              <a:ea typeface="SimSun" panose="02010600030101010101" pitchFamily="2" charset="-122"/>
            </a:endParaRPr>
          </a:p>
          <a:p>
            <a:pPr>
              <a:buNone/>
            </a:pPr>
            <a:r>
              <a:rPr lang="en-US" altLang="zh-CN" sz="2400">
                <a:ea typeface="SimSun" panose="02010600030101010101" pitchFamily="2" charset="-122"/>
              </a:rPr>
              <a:t>Particular solution for F(0) =0, F(1)=1: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itle 270337" descr="blue055"/>
          <p:cNvSpPr>
            <a:spLocks noGrp="1"/>
          </p:cNvSpPr>
          <p:nvPr>
            <p:ph type="title"/>
          </p:nvPr>
        </p:nvSpPr>
        <p:spPr>
          <a:ln/>
        </p:spPr>
        <p:txBody>
          <a:bodyPr anchor="ctr"/>
          <a:lstStyle/>
          <a:p>
            <a:r>
              <a:rPr lang="en-US" altLang="x-none"/>
              <a:t>Important Recurrence Types</a:t>
            </a:r>
          </a:p>
        </p:txBody>
      </p:sp>
      <p:sp>
        <p:nvSpPr>
          <p:cNvPr id="270339" name="Text Placeholder 270338"/>
          <p:cNvSpPr>
            <a:spLocks noGrp="1"/>
          </p:cNvSpPr>
          <p:nvPr>
            <p:ph type="body" idx="1"/>
          </p:nvPr>
        </p:nvSpPr>
        <p:spPr>
          <a:xfrm>
            <a:off x="609600" y="1828800"/>
            <a:ext cx="8345488" cy="4800600"/>
          </a:xfrm>
          <a:ln/>
        </p:spPr>
        <p:txBody>
          <a:bodyPr/>
          <a:lstStyle/>
          <a:p>
            <a:pPr marL="457200" indent="-457200">
              <a:lnSpc>
                <a:spcPct val="80000"/>
              </a:lnSpc>
            </a:pPr>
            <a:r>
              <a:rPr lang="en-US" altLang="x-none" sz="1800" b="1"/>
              <a:t>Decrease-by-one recurrences</a:t>
            </a:r>
          </a:p>
          <a:p>
            <a:pPr marL="838200" lvl="1" indent="-381000">
              <a:lnSpc>
                <a:spcPct val="80000"/>
              </a:lnSpc>
            </a:pPr>
            <a:r>
              <a:rPr lang="en-US" altLang="x-none" sz="1600"/>
              <a:t>A decrease-by-one algorithm solves a problem by exploiting a relationship between a given instance of size </a:t>
            </a:r>
            <a:r>
              <a:rPr lang="en-US" altLang="x-none" sz="1600" i="1"/>
              <a:t>n</a:t>
            </a:r>
            <a:r>
              <a:rPr lang="en-US" altLang="x-none" sz="1600"/>
              <a:t> and a smaller size </a:t>
            </a:r>
            <a:r>
              <a:rPr lang="en-US" altLang="x-none" sz="1600" i="1"/>
              <a:t>n – </a:t>
            </a:r>
            <a:r>
              <a:rPr lang="en-US" altLang="x-none" sz="1600"/>
              <a:t>1.</a:t>
            </a:r>
          </a:p>
          <a:p>
            <a:pPr marL="838200" lvl="1" indent="-381000">
              <a:lnSpc>
                <a:spcPct val="80000"/>
              </a:lnSpc>
            </a:pPr>
            <a:r>
              <a:rPr lang="en-US" altLang="x-none" sz="1600"/>
              <a:t> </a:t>
            </a:r>
            <a:r>
              <a:rPr lang="en-US" altLang="x-none" sz="1600">
                <a:solidFill>
                  <a:schemeClr val="hlink"/>
                </a:solidFill>
              </a:rPr>
              <a:t>Example: </a:t>
            </a:r>
            <a:r>
              <a:rPr lang="en-US" altLang="x-none" sz="1600"/>
              <a:t>n!</a:t>
            </a:r>
          </a:p>
          <a:p>
            <a:pPr marL="838200" lvl="1" indent="-381000">
              <a:lnSpc>
                <a:spcPct val="80000"/>
              </a:lnSpc>
            </a:pPr>
            <a:r>
              <a:rPr lang="en-US" altLang="x-none" sz="1600"/>
              <a:t>The recurrence equation for investigating the time efficiency of such algorithms typically has the form</a:t>
            </a:r>
          </a:p>
          <a:p>
            <a:pPr marL="838200" lvl="1" indent="-381000">
              <a:lnSpc>
                <a:spcPct val="80000"/>
              </a:lnSpc>
              <a:buNone/>
            </a:pPr>
            <a:r>
              <a:rPr lang="en-US" altLang="x-none" sz="1800" i="1">
                <a:solidFill>
                  <a:schemeClr val="folHlink"/>
                </a:solidFill>
              </a:rPr>
              <a:t>	T(n) = T(n-</a:t>
            </a:r>
            <a:r>
              <a:rPr lang="en-US" altLang="x-none" sz="1800">
                <a:solidFill>
                  <a:schemeClr val="folHlink"/>
                </a:solidFill>
              </a:rPr>
              <a:t>1</a:t>
            </a:r>
            <a:r>
              <a:rPr lang="en-US" altLang="x-none" sz="1800" i="1">
                <a:solidFill>
                  <a:schemeClr val="folHlink"/>
                </a:solidFill>
              </a:rPr>
              <a:t>) + f(n)</a:t>
            </a:r>
            <a:endParaRPr lang="en-US" altLang="x-none" sz="1400" i="1"/>
          </a:p>
          <a:p>
            <a:pPr marL="457200" indent="-457200">
              <a:lnSpc>
                <a:spcPct val="80000"/>
              </a:lnSpc>
            </a:pPr>
            <a:r>
              <a:rPr lang="en-US" altLang="x-none" sz="1800" b="1"/>
              <a:t>Decrease-by-a-constant-factor recurrences</a:t>
            </a:r>
          </a:p>
          <a:p>
            <a:pPr marL="838200" lvl="1" indent="-381000">
              <a:lnSpc>
                <a:spcPct val="80000"/>
              </a:lnSpc>
            </a:pPr>
            <a:r>
              <a:rPr lang="en-US" altLang="x-none" sz="1600"/>
              <a:t>A decrease-by-a-constant algorithm solves a problem by dividing its given instance of size </a:t>
            </a:r>
            <a:r>
              <a:rPr lang="en-US" altLang="x-none" sz="1600" i="1"/>
              <a:t>n</a:t>
            </a:r>
            <a:r>
              <a:rPr lang="en-US" altLang="x-none" sz="1600"/>
              <a:t> into several smaller instances of size </a:t>
            </a:r>
            <a:r>
              <a:rPr lang="en-US" altLang="x-none" sz="1600" i="1"/>
              <a:t>n/b</a:t>
            </a:r>
            <a:r>
              <a:rPr lang="en-US" altLang="x-none" sz="1600"/>
              <a:t>, solving each of them recursively, and then, if necessary, combining the solutions to the smaller instances into a solution to the given instance.</a:t>
            </a:r>
          </a:p>
          <a:p>
            <a:pPr marL="838200" lvl="1" indent="-381000">
              <a:lnSpc>
                <a:spcPct val="80000"/>
              </a:lnSpc>
            </a:pPr>
            <a:r>
              <a:rPr lang="en-US" altLang="x-none" sz="1600">
                <a:solidFill>
                  <a:schemeClr val="hlink"/>
                </a:solidFill>
              </a:rPr>
              <a:t>Example:</a:t>
            </a:r>
            <a:r>
              <a:rPr lang="en-US" altLang="x-none" sz="1600"/>
              <a:t> </a:t>
            </a:r>
            <a:r>
              <a:rPr lang="en-US" altLang="x-none" sz="1400"/>
              <a:t>binary search. </a:t>
            </a:r>
            <a:endParaRPr lang="en-US" altLang="x-none" sz="1600"/>
          </a:p>
          <a:p>
            <a:pPr marL="838200" lvl="1" indent="-381000">
              <a:lnSpc>
                <a:spcPct val="80000"/>
              </a:lnSpc>
            </a:pPr>
            <a:r>
              <a:rPr lang="en-US" altLang="x-none" sz="1600"/>
              <a:t>The recurrence equation for investigating the time efficiency of such algorithms typically has the form</a:t>
            </a:r>
            <a:r>
              <a:rPr lang="en-US" altLang="x-none" sz="1800" i="1">
                <a:solidFill>
                  <a:schemeClr val="folHlink"/>
                </a:solidFill>
              </a:rPr>
              <a:t> </a:t>
            </a:r>
          </a:p>
          <a:p>
            <a:pPr marL="1257300" lvl="2" indent="-400050">
              <a:lnSpc>
                <a:spcPct val="80000"/>
              </a:lnSpc>
              <a:buNone/>
            </a:pPr>
            <a:r>
              <a:rPr lang="en-US" altLang="x-none" sz="1600" i="1">
                <a:solidFill>
                  <a:schemeClr val="folHlink"/>
                </a:solidFill>
              </a:rPr>
              <a:t>T(n) = </a:t>
            </a:r>
            <a:r>
              <a:rPr lang="en-US" altLang="x-none" sz="1600" i="1" dirty="0" err="1">
                <a:solidFill>
                  <a:schemeClr val="folHlink"/>
                </a:solidFill>
              </a:rPr>
              <a:t>aT(n/b</a:t>
            </a:r>
            <a:r>
              <a:rPr lang="en-US" altLang="x-none" sz="1600" i="1">
                <a:solidFill>
                  <a:schemeClr val="folHlink"/>
                </a:solidFill>
              </a:rPr>
              <a:t>) + f (n)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272385" descr="blue055"/>
          <p:cNvSpPr>
            <a:spLocks noGrp="1"/>
          </p:cNvSpPr>
          <p:nvPr>
            <p:ph type="title"/>
          </p:nvPr>
        </p:nvSpPr>
        <p:spPr>
          <a:ln/>
        </p:spPr>
        <p:txBody>
          <a:bodyPr anchor="ctr"/>
          <a:lstStyle/>
          <a:p>
            <a:r>
              <a:rPr lang="en-US" altLang="x-none"/>
              <a:t>Decrease-by-one Recurrences</a:t>
            </a:r>
          </a:p>
        </p:txBody>
      </p:sp>
      <p:sp>
        <p:nvSpPr>
          <p:cNvPr id="272387" name="Text Placeholder 272386"/>
          <p:cNvSpPr>
            <a:spLocks noGrp="1"/>
          </p:cNvSpPr>
          <p:nvPr>
            <p:ph type="body" idx="1"/>
          </p:nvPr>
        </p:nvSpPr>
        <p:spPr>
          <a:xfrm>
            <a:off x="457200" y="2209800"/>
            <a:ext cx="8345488" cy="4114800"/>
          </a:xfrm>
          <a:ln/>
        </p:spPr>
        <p:txBody>
          <a:bodyPr/>
          <a:lstStyle/>
          <a:p>
            <a:pPr marL="457200" indent="-457200"/>
            <a:r>
              <a:rPr lang="en-US" altLang="x-none" sz="2000"/>
              <a:t>One (constant) operation reduces problem size by one.</a:t>
            </a:r>
          </a:p>
          <a:p>
            <a:pPr marL="1257300" lvl="2" indent="-400050">
              <a:buNone/>
            </a:pPr>
            <a:r>
              <a:rPr lang="en-US" altLang="x-none">
                <a:solidFill>
                  <a:schemeClr val="folHlink"/>
                </a:solidFill>
              </a:rPr>
              <a:t>T(</a:t>
            </a:r>
            <a:r>
              <a:rPr lang="en-US" altLang="x-none" i="1">
                <a:solidFill>
                  <a:schemeClr val="folHlink"/>
                </a:solidFill>
              </a:rPr>
              <a:t>n</a:t>
            </a:r>
            <a:r>
              <a:rPr lang="en-US" altLang="x-none">
                <a:solidFill>
                  <a:schemeClr val="folHlink"/>
                </a:solidFill>
              </a:rPr>
              <a:t>) = T(</a:t>
            </a:r>
            <a:r>
              <a:rPr lang="en-US" altLang="x-none" i="1">
                <a:solidFill>
                  <a:schemeClr val="folHlink"/>
                </a:solidFill>
              </a:rPr>
              <a:t>n</a:t>
            </a:r>
            <a:r>
              <a:rPr lang="en-US" altLang="x-none">
                <a:solidFill>
                  <a:schemeClr val="folHlink"/>
                </a:solidFill>
              </a:rPr>
              <a:t>-1) + </a:t>
            </a:r>
            <a:r>
              <a:rPr lang="en-US" altLang="x-none" i="1">
                <a:solidFill>
                  <a:schemeClr val="folHlink"/>
                </a:solidFill>
              </a:rPr>
              <a:t>c</a:t>
            </a:r>
            <a:r>
              <a:rPr lang="en-US" altLang="x-none">
                <a:solidFill>
                  <a:schemeClr val="folHlink"/>
                </a:solidFill>
              </a:rPr>
              <a:t>                   T(1) = </a:t>
            </a:r>
            <a:r>
              <a:rPr lang="en-US" altLang="x-none" i="1">
                <a:solidFill>
                  <a:schemeClr val="folHlink"/>
                </a:solidFill>
              </a:rPr>
              <a:t>d</a:t>
            </a:r>
            <a:endParaRPr lang="en-US" altLang="x-none">
              <a:solidFill>
                <a:schemeClr val="folHlink"/>
              </a:solidFill>
            </a:endParaRPr>
          </a:p>
          <a:p>
            <a:pPr marL="1257300" lvl="2" indent="-400050">
              <a:buNone/>
            </a:pPr>
            <a:r>
              <a:rPr lang="en-US" altLang="x-none">
                <a:solidFill>
                  <a:schemeClr val="hlink"/>
                </a:solidFill>
              </a:rPr>
              <a:t>Solution:</a:t>
            </a:r>
            <a:endParaRPr lang="en-US" altLang="x-none" i="1" u="sng">
              <a:solidFill>
                <a:schemeClr val="hlink"/>
              </a:solidFill>
            </a:endParaRPr>
          </a:p>
          <a:p>
            <a:pPr marL="1257300" lvl="2" indent="-400050">
              <a:buNone/>
            </a:pPr>
            <a:endParaRPr lang="en-US" altLang="x-none">
              <a:solidFill>
                <a:schemeClr val="hlink"/>
              </a:solidFill>
            </a:endParaRPr>
          </a:p>
          <a:p>
            <a:pPr marL="457200" indent="-457200"/>
            <a:r>
              <a:rPr lang="en-US" altLang="x-none" sz="2000"/>
              <a:t>A pass through input reduces problem size by one.</a:t>
            </a:r>
          </a:p>
          <a:p>
            <a:pPr marL="1257300" lvl="2" indent="-400050">
              <a:buNone/>
            </a:pPr>
            <a:r>
              <a:rPr lang="en-US" altLang="x-none">
                <a:solidFill>
                  <a:schemeClr val="folHlink"/>
                </a:solidFill>
              </a:rPr>
              <a:t>T(</a:t>
            </a:r>
            <a:r>
              <a:rPr lang="en-US" altLang="x-none" i="1">
                <a:solidFill>
                  <a:schemeClr val="folHlink"/>
                </a:solidFill>
              </a:rPr>
              <a:t>n</a:t>
            </a:r>
            <a:r>
              <a:rPr lang="en-US" altLang="x-none">
                <a:solidFill>
                  <a:schemeClr val="folHlink"/>
                </a:solidFill>
              </a:rPr>
              <a:t>) = T(</a:t>
            </a:r>
            <a:r>
              <a:rPr lang="en-US" altLang="x-none" i="1">
                <a:solidFill>
                  <a:schemeClr val="folHlink"/>
                </a:solidFill>
              </a:rPr>
              <a:t>n</a:t>
            </a:r>
            <a:r>
              <a:rPr lang="en-US" altLang="x-none">
                <a:solidFill>
                  <a:schemeClr val="folHlink"/>
                </a:solidFill>
              </a:rPr>
              <a:t>-1) + </a:t>
            </a:r>
            <a:r>
              <a:rPr lang="en-US" altLang="x-none" i="1">
                <a:solidFill>
                  <a:schemeClr val="folHlink"/>
                </a:solidFill>
              </a:rPr>
              <a:t>c n</a:t>
            </a:r>
            <a:r>
              <a:rPr lang="en-US" altLang="x-none">
                <a:solidFill>
                  <a:schemeClr val="folHlink"/>
                </a:solidFill>
              </a:rPr>
              <a:t>                  T(1) = </a:t>
            </a:r>
            <a:r>
              <a:rPr lang="en-US" altLang="x-none" i="1">
                <a:solidFill>
                  <a:schemeClr val="folHlink"/>
                </a:solidFill>
              </a:rPr>
              <a:t>d</a:t>
            </a:r>
            <a:endParaRPr lang="en-US" altLang="x-none">
              <a:solidFill>
                <a:schemeClr val="folHlink"/>
              </a:solidFill>
            </a:endParaRPr>
          </a:p>
          <a:p>
            <a:pPr marL="1257300" lvl="2" indent="-400050">
              <a:buNone/>
            </a:pPr>
            <a:r>
              <a:rPr lang="en-US" altLang="x-none">
                <a:solidFill>
                  <a:schemeClr val="hlink"/>
                </a:solidFill>
              </a:rPr>
              <a:t>Solution:</a:t>
            </a:r>
          </a:p>
        </p:txBody>
      </p:sp>
      <p:sp>
        <p:nvSpPr>
          <p:cNvPr id="272388" name="Rectangles 272387"/>
          <p:cNvSpPr/>
          <p:nvPr/>
        </p:nvSpPr>
        <p:spPr>
          <a:xfrm>
            <a:off x="2667000" y="3125788"/>
            <a:ext cx="5562600" cy="457200"/>
          </a:xfrm>
          <a:prstGeom prst="rect">
            <a:avLst/>
          </a:prstGeom>
          <a:noFill/>
          <a:ln w="9525">
            <a:noFill/>
          </a:ln>
        </p:spPr>
        <p:txBody>
          <a:bodyPr wrap="none" anchor="t">
            <a:spAutoFit/>
          </a:bodyPr>
          <a:lstStyle/>
          <a:p>
            <a:pPr algn="l"/>
            <a:r>
              <a:rPr lang="en-US" altLang="x-none" dirty="0" err="1">
                <a:solidFill>
                  <a:schemeClr val="hlink"/>
                </a:solidFill>
                <a:ea typeface="SimSun" panose="02010600030101010101" pitchFamily="2" charset="-122"/>
              </a:rPr>
              <a:t>T(</a:t>
            </a:r>
            <a:r>
              <a:rPr lang="en-US" altLang="x-none" i="1" dirty="0" err="1">
                <a:solidFill>
                  <a:schemeClr val="hlink"/>
                </a:solidFill>
                <a:ea typeface="SimSun" panose="02010600030101010101" pitchFamily="2" charset="-122"/>
              </a:rPr>
              <a:t>n</a:t>
            </a:r>
            <a:r>
              <a:rPr lang="en-US" altLang="x-none">
                <a:solidFill>
                  <a:schemeClr val="hlink"/>
                </a:solidFill>
                <a:ea typeface="SimSun" panose="02010600030101010101" pitchFamily="2" charset="-122"/>
              </a:rPr>
              <a:t>) =  (</a:t>
            </a:r>
            <a:r>
              <a:rPr lang="en-US" altLang="x-none" i="1">
                <a:solidFill>
                  <a:schemeClr val="hlink"/>
                </a:solidFill>
                <a:ea typeface="SimSun" panose="02010600030101010101" pitchFamily="2" charset="-122"/>
              </a:rPr>
              <a:t>n</a:t>
            </a:r>
            <a:r>
              <a:rPr lang="en-US" altLang="x-none">
                <a:solidFill>
                  <a:schemeClr val="hlink"/>
                </a:solidFill>
                <a:ea typeface="SimSun" panose="02010600030101010101" pitchFamily="2" charset="-122"/>
              </a:rPr>
              <a:t>-1)</a:t>
            </a:r>
            <a:r>
              <a:rPr lang="en-US" altLang="x-none" i="1">
                <a:solidFill>
                  <a:schemeClr val="hlink"/>
                </a:solidFill>
                <a:ea typeface="SimSun" panose="02010600030101010101" pitchFamily="2" charset="-122"/>
              </a:rPr>
              <a:t>c</a:t>
            </a:r>
            <a:r>
              <a:rPr lang="en-US" altLang="x-none">
                <a:solidFill>
                  <a:schemeClr val="hlink"/>
                </a:solidFill>
                <a:ea typeface="SimSun" panose="02010600030101010101" pitchFamily="2" charset="-122"/>
              </a:rPr>
              <a:t> + </a:t>
            </a:r>
            <a:r>
              <a:rPr lang="en-US" altLang="x-none" i="1">
                <a:solidFill>
                  <a:schemeClr val="hlink"/>
                </a:solidFill>
                <a:ea typeface="SimSun" panose="02010600030101010101" pitchFamily="2" charset="-122"/>
              </a:rPr>
              <a:t>d</a:t>
            </a:r>
            <a:r>
              <a:rPr lang="en-US" altLang="x-none" i="1">
                <a:solidFill>
                  <a:schemeClr val="hlink"/>
                </a:solidFill>
                <a:latin typeface="Tahoma" panose="020B0604030504040204" pitchFamily="34" charset="0"/>
                <a:ea typeface="SimSun" panose="02010600030101010101" pitchFamily="2" charset="-122"/>
              </a:rPr>
              <a:t>                          </a:t>
            </a:r>
            <a:r>
              <a:rPr lang="en-US" altLang="x-none" i="1" u="sng">
                <a:solidFill>
                  <a:schemeClr val="hlink"/>
                </a:solidFill>
                <a:latin typeface="Tahoma" panose="020B0604030504040204" pitchFamily="34" charset="0"/>
                <a:ea typeface="SimSun" panose="02010600030101010101" pitchFamily="2" charset="-122"/>
              </a:rPr>
              <a:t>linear</a:t>
            </a:r>
          </a:p>
        </p:txBody>
      </p:sp>
      <p:sp>
        <p:nvSpPr>
          <p:cNvPr id="272389" name="Rectangles 272388"/>
          <p:cNvSpPr/>
          <p:nvPr/>
        </p:nvSpPr>
        <p:spPr>
          <a:xfrm>
            <a:off x="2743200" y="4878388"/>
            <a:ext cx="5588000" cy="457200"/>
          </a:xfrm>
          <a:prstGeom prst="rect">
            <a:avLst/>
          </a:prstGeom>
          <a:noFill/>
          <a:ln w="9525">
            <a:noFill/>
          </a:ln>
        </p:spPr>
        <p:txBody>
          <a:bodyPr wrap="none" anchor="t">
            <a:spAutoFit/>
          </a:bodyPr>
          <a:lstStyle/>
          <a:p>
            <a:pPr algn="l"/>
            <a:r>
              <a:rPr lang="en-US" altLang="x-none" dirty="0" err="1">
                <a:solidFill>
                  <a:schemeClr val="hlink"/>
                </a:solidFill>
                <a:ea typeface="SimSun" panose="02010600030101010101" pitchFamily="2" charset="-122"/>
              </a:rPr>
              <a:t>T(</a:t>
            </a:r>
            <a:r>
              <a:rPr lang="en-US" altLang="x-none" i="1" dirty="0" err="1">
                <a:solidFill>
                  <a:schemeClr val="hlink"/>
                </a:solidFill>
                <a:ea typeface="SimSun" panose="02010600030101010101" pitchFamily="2" charset="-122"/>
              </a:rPr>
              <a:t>n</a:t>
            </a:r>
            <a:r>
              <a:rPr lang="en-US" altLang="x-none">
                <a:solidFill>
                  <a:schemeClr val="hlink"/>
                </a:solidFill>
                <a:ea typeface="SimSun" panose="02010600030101010101" pitchFamily="2" charset="-122"/>
              </a:rPr>
              <a:t>) =  [</a:t>
            </a:r>
            <a:r>
              <a:rPr lang="en-US" altLang="x-none" i="1">
                <a:solidFill>
                  <a:schemeClr val="hlink"/>
                </a:solidFill>
                <a:ea typeface="SimSun" panose="02010600030101010101" pitchFamily="2" charset="-122"/>
              </a:rPr>
              <a:t>n</a:t>
            </a:r>
            <a:r>
              <a:rPr lang="en-US" altLang="x-none">
                <a:solidFill>
                  <a:schemeClr val="hlink"/>
                </a:solidFill>
                <a:ea typeface="SimSun" panose="02010600030101010101" pitchFamily="2" charset="-122"/>
              </a:rPr>
              <a:t>(</a:t>
            </a:r>
            <a:r>
              <a:rPr lang="en-US" altLang="x-none" i="1">
                <a:solidFill>
                  <a:schemeClr val="hlink"/>
                </a:solidFill>
                <a:ea typeface="SimSun" panose="02010600030101010101" pitchFamily="2" charset="-122"/>
              </a:rPr>
              <a:t>n+</a:t>
            </a:r>
            <a:r>
              <a:rPr lang="en-US" altLang="x-none">
                <a:solidFill>
                  <a:schemeClr val="hlink"/>
                </a:solidFill>
                <a:ea typeface="SimSun" panose="02010600030101010101" pitchFamily="2" charset="-122"/>
              </a:rPr>
              <a:t>1)/2 – 1] </a:t>
            </a:r>
            <a:r>
              <a:rPr lang="en-US" altLang="x-none" i="1">
                <a:solidFill>
                  <a:schemeClr val="hlink"/>
                </a:solidFill>
                <a:ea typeface="SimSun" panose="02010600030101010101" pitchFamily="2" charset="-122"/>
              </a:rPr>
              <a:t>c </a:t>
            </a:r>
            <a:r>
              <a:rPr lang="en-US" altLang="x-none">
                <a:solidFill>
                  <a:schemeClr val="hlink"/>
                </a:solidFill>
                <a:ea typeface="SimSun" panose="02010600030101010101" pitchFamily="2" charset="-122"/>
              </a:rPr>
              <a:t>+ </a:t>
            </a:r>
            <a:r>
              <a:rPr lang="en-US" altLang="x-none" i="1">
                <a:solidFill>
                  <a:schemeClr val="hlink"/>
                </a:solidFill>
                <a:ea typeface="SimSun" panose="02010600030101010101" pitchFamily="2" charset="-122"/>
              </a:rPr>
              <a:t>d</a:t>
            </a:r>
            <a:r>
              <a:rPr lang="en-US" altLang="x-none" i="1">
                <a:solidFill>
                  <a:schemeClr val="hlink"/>
                </a:solidFill>
                <a:latin typeface="Tahoma" panose="020B0604030504040204" pitchFamily="34" charset="0"/>
                <a:ea typeface="SimSun" panose="02010600030101010101" pitchFamily="2" charset="-122"/>
              </a:rPr>
              <a:t>        </a:t>
            </a:r>
            <a:r>
              <a:rPr lang="en-US" altLang="x-none" i="1" u="sng">
                <a:solidFill>
                  <a:schemeClr val="hlink"/>
                </a:solidFill>
                <a:latin typeface="Tahoma" panose="020B0604030504040204" pitchFamily="34" charset="0"/>
                <a:ea typeface="SimSun" panose="02010600030101010101" pitchFamily="2" charset="-122"/>
              </a:rPr>
              <a:t>quadratic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p:bldP spid="27238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274433" descr="blue055"/>
          <p:cNvSpPr>
            <a:spLocks noGrp="1"/>
          </p:cNvSpPr>
          <p:nvPr>
            <p:ph type="title"/>
          </p:nvPr>
        </p:nvSpPr>
        <p:spPr>
          <a:ln/>
        </p:spPr>
        <p:txBody>
          <a:bodyPr anchor="ctr"/>
          <a:lstStyle/>
          <a:p>
            <a:r>
              <a:rPr lang="en-US" altLang="x-none" sz="3200"/>
              <a:t>Decrease-by-a-constant-factor recurrences – The Master Theorem</a:t>
            </a:r>
          </a:p>
        </p:txBody>
      </p:sp>
      <p:sp>
        <p:nvSpPr>
          <p:cNvPr id="274435" name="Text Placeholder 274434"/>
          <p:cNvSpPr>
            <a:spLocks noGrp="1"/>
          </p:cNvSpPr>
          <p:nvPr>
            <p:ph type="body" idx="1"/>
          </p:nvPr>
        </p:nvSpPr>
        <p:spPr>
          <a:xfrm>
            <a:off x="609600" y="2017713"/>
            <a:ext cx="8229600" cy="4306887"/>
          </a:xfrm>
          <a:ln/>
        </p:spPr>
        <p:txBody>
          <a:bodyPr/>
          <a:lstStyle/>
          <a:p>
            <a:pPr marL="457200" indent="-457200">
              <a:lnSpc>
                <a:spcPct val="90000"/>
              </a:lnSpc>
              <a:buNone/>
            </a:pPr>
            <a:r>
              <a:rPr lang="en-US" altLang="x-none" sz="2000" i="1"/>
              <a:t>T</a:t>
            </a:r>
            <a:r>
              <a:rPr lang="en-US" altLang="x-none" sz="2000"/>
              <a:t>(</a:t>
            </a:r>
            <a:r>
              <a:rPr lang="en-US" altLang="x-none" sz="2000" i="1"/>
              <a:t>n</a:t>
            </a:r>
            <a:r>
              <a:rPr lang="en-US" altLang="x-none" sz="2000"/>
              <a:t>) = </a:t>
            </a:r>
            <a:r>
              <a:rPr lang="en-US" altLang="x-none" sz="2000" i="1" dirty="0" err="1"/>
              <a:t>aT</a:t>
            </a:r>
            <a:r>
              <a:rPr lang="en-US" altLang="x-none" sz="2000" dirty="0" err="1"/>
              <a:t>(</a:t>
            </a:r>
            <a:r>
              <a:rPr lang="en-US" altLang="x-none" sz="2000" i="1" dirty="0" err="1"/>
              <a:t>n/b</a:t>
            </a:r>
            <a:r>
              <a:rPr lang="en-US" altLang="x-none" sz="2000"/>
              <a:t>) + </a:t>
            </a:r>
            <a:r>
              <a:rPr lang="en-US" altLang="x-none" sz="2000" i="1"/>
              <a:t>f </a:t>
            </a:r>
            <a:r>
              <a:rPr lang="en-US" altLang="x-none" sz="2000"/>
              <a:t>(</a:t>
            </a:r>
            <a:r>
              <a:rPr lang="en-US" altLang="x-none" sz="2000" i="1"/>
              <a:t>n</a:t>
            </a:r>
            <a:r>
              <a:rPr lang="en-US" altLang="x-none" sz="2000"/>
              <a:t>),</a:t>
            </a:r>
            <a:r>
              <a:rPr lang="en-US" altLang="x-none" sz="2000" i="1"/>
              <a:t>      </a:t>
            </a:r>
            <a:r>
              <a:rPr lang="en-US" altLang="x-none" sz="2000"/>
              <a:t>where </a:t>
            </a:r>
            <a:r>
              <a:rPr lang="en-US" altLang="x-none" sz="2000" i="1"/>
              <a:t>f </a:t>
            </a:r>
            <a:r>
              <a:rPr lang="en-US" altLang="x-none" sz="2000"/>
              <a:t>(</a:t>
            </a:r>
            <a:r>
              <a:rPr lang="en-US" altLang="x-none" sz="2000" i="1"/>
              <a:t>n</a:t>
            </a:r>
            <a:r>
              <a:rPr lang="en-US" altLang="x-none" sz="2000"/>
              <a:t>)</a:t>
            </a:r>
            <a:r>
              <a:rPr lang="en-US" altLang="x-none" sz="2000" i="1"/>
              <a:t> </a:t>
            </a:r>
            <a:r>
              <a:rPr lang="el-GR" altLang="x-none" sz="2000">
                <a:latin typeface="Arial Unicode MS" pitchFamily="34" charset="-128"/>
                <a:ea typeface="Arial Unicode MS" pitchFamily="34" charset="-128"/>
              </a:rPr>
              <a:t>∈</a:t>
            </a:r>
            <a:r>
              <a:rPr lang="en-US" altLang="x-none" sz="2000"/>
              <a:t> </a:t>
            </a:r>
            <a:r>
              <a:rPr lang="el-GR" altLang="x-none" sz="2000"/>
              <a:t>Θ</a:t>
            </a:r>
            <a:r>
              <a:rPr lang="en-US" altLang="x-none" sz="2000"/>
              <a:t>(</a:t>
            </a:r>
            <a:r>
              <a:rPr lang="en-US" altLang="x-none" sz="2000" i="1" dirty="0" err="1"/>
              <a:t>n</a:t>
            </a:r>
            <a:r>
              <a:rPr lang="en-US" altLang="x-none" sz="2000" i="1" baseline="30000" dirty="0" err="1"/>
              <a:t>k</a:t>
            </a:r>
            <a:r>
              <a:rPr lang="en-US" altLang="x-none" sz="2000"/>
              <a:t>)</a:t>
            </a:r>
            <a:r>
              <a:rPr lang="en-US" altLang="x-none" sz="2000" i="1"/>
              <a:t> , k&gt;=0</a:t>
            </a:r>
          </a:p>
          <a:p>
            <a:pPr marL="457200" indent="-457200">
              <a:lnSpc>
                <a:spcPct val="90000"/>
              </a:lnSpc>
              <a:buNone/>
            </a:pPr>
            <a:endParaRPr lang="en-US" altLang="x-none" sz="2000" i="1"/>
          </a:p>
          <a:p>
            <a:pPr marL="457200" indent="-457200">
              <a:lnSpc>
                <a:spcPct val="90000"/>
              </a:lnSpc>
              <a:buFont typeface="Monotype Sorts" pitchFamily="2" charset="2"/>
              <a:buAutoNum type="arabicPeriod"/>
            </a:pPr>
            <a:r>
              <a:rPr lang="en-US" altLang="x-none" sz="2000" i="1"/>
              <a:t>a &lt; </a:t>
            </a:r>
            <a:r>
              <a:rPr lang="en-US" altLang="x-none" sz="2000" i="1" dirty="0" err="1"/>
              <a:t>b</a:t>
            </a:r>
            <a:r>
              <a:rPr lang="en-US" altLang="x-none" sz="2000" i="1" baseline="30000" dirty="0" err="1"/>
              <a:t>k</a:t>
            </a:r>
            <a:r>
              <a:rPr lang="en-US" altLang="x-none" sz="2000" i="1"/>
              <a:t>              T</a:t>
            </a:r>
            <a:r>
              <a:rPr lang="en-US" altLang="x-none" sz="2000"/>
              <a:t>(</a:t>
            </a:r>
            <a:r>
              <a:rPr lang="en-US" altLang="x-none" sz="2000" i="1"/>
              <a:t>n</a:t>
            </a:r>
            <a:r>
              <a:rPr lang="en-US" altLang="x-none" sz="2000"/>
              <a:t>) </a:t>
            </a:r>
            <a:r>
              <a:rPr lang="el-GR" altLang="x-none" sz="2000">
                <a:latin typeface="Arial Unicode MS" pitchFamily="34" charset="-128"/>
                <a:ea typeface="Arial Unicode MS" pitchFamily="34" charset="-128"/>
              </a:rPr>
              <a:t>∈</a:t>
            </a:r>
            <a:r>
              <a:rPr lang="en-US" altLang="x-none" sz="2000"/>
              <a:t> </a:t>
            </a:r>
            <a:r>
              <a:rPr lang="el-GR" altLang="x-none" sz="2000"/>
              <a:t>Θ</a:t>
            </a:r>
            <a:r>
              <a:rPr lang="en-US" altLang="x-none" sz="2000"/>
              <a:t>(</a:t>
            </a:r>
            <a:r>
              <a:rPr lang="en-US" altLang="x-none" sz="2000" i="1" dirty="0" err="1"/>
              <a:t>n</a:t>
            </a:r>
            <a:r>
              <a:rPr lang="en-US" altLang="x-none" sz="2000" i="1" baseline="30000" dirty="0" err="1"/>
              <a:t>k</a:t>
            </a:r>
            <a:r>
              <a:rPr lang="en-US" altLang="x-none" sz="2000"/>
              <a:t>)</a:t>
            </a:r>
            <a:r>
              <a:rPr lang="en-US" altLang="x-none" sz="2000" i="1"/>
              <a:t> </a:t>
            </a:r>
            <a:endParaRPr lang="en-US" altLang="x-none" sz="2000"/>
          </a:p>
          <a:p>
            <a:pPr marL="457200" indent="-457200">
              <a:lnSpc>
                <a:spcPct val="90000"/>
              </a:lnSpc>
              <a:buFont typeface="Monotype Sorts" pitchFamily="2" charset="2"/>
              <a:buAutoNum type="arabicPeriod"/>
            </a:pPr>
            <a:r>
              <a:rPr lang="en-US" altLang="x-none" sz="2000" i="1"/>
              <a:t>a = </a:t>
            </a:r>
            <a:r>
              <a:rPr lang="en-US" altLang="x-none" sz="2000" i="1" dirty="0" err="1"/>
              <a:t>b</a:t>
            </a:r>
            <a:r>
              <a:rPr lang="en-US" altLang="x-none" sz="2000" i="1" baseline="30000" dirty="0" err="1"/>
              <a:t>k</a:t>
            </a:r>
            <a:r>
              <a:rPr lang="en-US" altLang="x-none" sz="2000" i="1"/>
              <a:t>              T</a:t>
            </a:r>
            <a:r>
              <a:rPr lang="en-US" altLang="x-none" sz="2000"/>
              <a:t>(</a:t>
            </a:r>
            <a:r>
              <a:rPr lang="en-US" altLang="x-none" sz="2000" i="1"/>
              <a:t>n</a:t>
            </a:r>
            <a:r>
              <a:rPr lang="en-US" altLang="x-none" sz="2000"/>
              <a:t>) </a:t>
            </a:r>
            <a:r>
              <a:rPr lang="el-GR" altLang="x-none" sz="2000">
                <a:latin typeface="Arial Unicode MS" pitchFamily="34" charset="-128"/>
                <a:ea typeface="Arial Unicode MS" pitchFamily="34" charset="-128"/>
              </a:rPr>
              <a:t>∈</a:t>
            </a:r>
            <a:r>
              <a:rPr lang="en-US" altLang="x-none" sz="2000"/>
              <a:t> </a:t>
            </a:r>
            <a:r>
              <a:rPr lang="el-GR" altLang="x-none" sz="2000"/>
              <a:t>Θ</a:t>
            </a:r>
            <a:r>
              <a:rPr lang="en-US" altLang="x-none" sz="2000"/>
              <a:t>(</a:t>
            </a:r>
            <a:r>
              <a:rPr lang="en-US" altLang="x-none" sz="2000" i="1" dirty="0" err="1"/>
              <a:t>n</a:t>
            </a:r>
            <a:r>
              <a:rPr lang="en-US" altLang="x-none" sz="2000" i="1" baseline="30000" dirty="0" err="1"/>
              <a:t>k</a:t>
            </a:r>
            <a:r>
              <a:rPr lang="en-US" altLang="x-none" sz="2000" i="1" baseline="30000"/>
              <a:t> </a:t>
            </a:r>
            <a:r>
              <a:rPr lang="en-US" altLang="x-none" sz="2000"/>
              <a:t>log </a:t>
            </a:r>
            <a:r>
              <a:rPr lang="en-US" altLang="x-none" sz="2000" i="1"/>
              <a:t>n </a:t>
            </a:r>
            <a:r>
              <a:rPr lang="en-US" altLang="x-none" sz="2000"/>
              <a:t>)</a:t>
            </a:r>
            <a:r>
              <a:rPr lang="en-US" altLang="x-none" sz="2000" i="1"/>
              <a:t> </a:t>
            </a:r>
          </a:p>
          <a:p>
            <a:pPr marL="457200" indent="-457200">
              <a:lnSpc>
                <a:spcPct val="90000"/>
              </a:lnSpc>
              <a:buFont typeface="Monotype Sorts" pitchFamily="2" charset="2"/>
              <a:buAutoNum type="arabicPeriod"/>
            </a:pPr>
            <a:r>
              <a:rPr lang="en-US" altLang="x-none" sz="2000" i="1"/>
              <a:t>a &gt; </a:t>
            </a:r>
            <a:r>
              <a:rPr lang="en-US" altLang="x-none" sz="2000" i="1" dirty="0" err="1"/>
              <a:t>b</a:t>
            </a:r>
            <a:r>
              <a:rPr lang="en-US" altLang="x-none" sz="2000" i="1" baseline="30000" dirty="0" err="1"/>
              <a:t>k</a:t>
            </a:r>
            <a:r>
              <a:rPr lang="en-US" altLang="x-none" sz="2000" i="1"/>
              <a:t>              T</a:t>
            </a:r>
            <a:r>
              <a:rPr lang="en-US" altLang="x-none" sz="2000"/>
              <a:t>(</a:t>
            </a:r>
            <a:r>
              <a:rPr lang="en-US" altLang="x-none" sz="2000" i="1"/>
              <a:t>n</a:t>
            </a:r>
            <a:r>
              <a:rPr lang="en-US" altLang="x-none" sz="2000"/>
              <a:t>) </a:t>
            </a:r>
            <a:r>
              <a:rPr lang="el-GR" altLang="x-none" sz="2000">
                <a:latin typeface="Arial Unicode MS" pitchFamily="34" charset="-128"/>
                <a:ea typeface="Arial Unicode MS" pitchFamily="34" charset="-128"/>
              </a:rPr>
              <a:t>∈</a:t>
            </a:r>
            <a:r>
              <a:rPr lang="en-US" altLang="x-none" sz="2000"/>
              <a:t> </a:t>
            </a:r>
            <a:r>
              <a:rPr lang="el-GR" altLang="x-none" sz="2000"/>
              <a:t>Θ</a:t>
            </a:r>
            <a:r>
              <a:rPr lang="en-US" altLang="x-none" sz="2000"/>
              <a:t>(</a:t>
            </a:r>
            <a:r>
              <a:rPr lang="en-US" altLang="x-none" sz="2000" i="1" dirty="0" err="1"/>
              <a:t>n</a:t>
            </a:r>
            <a:r>
              <a:rPr lang="en-US" altLang="x-none" sz="2000" baseline="30000" dirty="0" err="1"/>
              <a:t>log</a:t>
            </a:r>
            <a:r>
              <a:rPr lang="en-US" altLang="x-none" sz="2000" baseline="30000"/>
              <a:t> </a:t>
            </a:r>
            <a:r>
              <a:rPr lang="en-US" altLang="x-none" sz="2000" i="1" baseline="30000"/>
              <a:t>b a</a:t>
            </a:r>
            <a:r>
              <a:rPr lang="en-US" altLang="x-none" sz="2000"/>
              <a:t>)</a:t>
            </a:r>
            <a:r>
              <a:rPr lang="en-US" altLang="x-none" sz="2000" i="1"/>
              <a:t> </a:t>
            </a:r>
          </a:p>
          <a:p>
            <a:pPr marL="457200" indent="-457200">
              <a:lnSpc>
                <a:spcPct val="90000"/>
              </a:lnSpc>
              <a:buFont typeface="Monotype Sorts" pitchFamily="2" charset="2"/>
              <a:buAutoNum type="arabicPeriod"/>
            </a:pPr>
            <a:endParaRPr lang="en-US" altLang="x-none" sz="2000"/>
          </a:p>
          <a:p>
            <a:pPr marL="457200" indent="-457200">
              <a:lnSpc>
                <a:spcPct val="90000"/>
              </a:lnSpc>
            </a:pPr>
            <a:r>
              <a:rPr lang="en-US" altLang="x-none" sz="2000"/>
              <a:t>Examples:</a:t>
            </a:r>
          </a:p>
          <a:p>
            <a:pPr marL="838200" lvl="1" indent="-381000">
              <a:lnSpc>
                <a:spcPct val="90000"/>
              </a:lnSpc>
            </a:pPr>
            <a:r>
              <a:rPr lang="en-US" altLang="x-none" sz="2000"/>
              <a:t>T(n) = T(n/2) + 1</a:t>
            </a:r>
          </a:p>
          <a:p>
            <a:pPr marL="838200" lvl="1" indent="-381000">
              <a:lnSpc>
                <a:spcPct val="90000"/>
              </a:lnSpc>
            </a:pPr>
            <a:r>
              <a:rPr lang="en-US" altLang="x-none" sz="2000"/>
              <a:t>T(n) = 2T(n/2) + n</a:t>
            </a:r>
          </a:p>
          <a:p>
            <a:pPr marL="838200" lvl="1" indent="-381000">
              <a:lnSpc>
                <a:spcPct val="90000"/>
              </a:lnSpc>
            </a:pPr>
            <a:r>
              <a:rPr lang="en-US" altLang="x-none" sz="2000"/>
              <a:t>T(n) = 3 T(n/2) + n</a:t>
            </a:r>
          </a:p>
          <a:p>
            <a:pPr marL="838200" lvl="1" indent="-381000">
              <a:lnSpc>
                <a:spcPct val="90000"/>
              </a:lnSpc>
            </a:pPr>
            <a:endParaRPr lang="en-US" altLang="x-none" sz="2000"/>
          </a:p>
        </p:txBody>
      </p:sp>
      <p:sp>
        <p:nvSpPr>
          <p:cNvPr id="274436" name="Rectangles 274435"/>
          <p:cNvSpPr/>
          <p:nvPr/>
        </p:nvSpPr>
        <p:spPr>
          <a:xfrm>
            <a:off x="5715000" y="5257800"/>
            <a:ext cx="1255713" cy="457200"/>
          </a:xfrm>
          <a:prstGeom prst="rect">
            <a:avLst/>
          </a:prstGeom>
          <a:noFill/>
          <a:ln w="9525">
            <a:noFill/>
          </a:ln>
        </p:spPr>
        <p:txBody>
          <a:bodyPr wrap="none" anchor="t">
            <a:spAutoFit/>
          </a:bodyPr>
          <a:lstStyle/>
          <a:p>
            <a:pPr algn="l">
              <a:spcBef>
                <a:spcPct val="30000"/>
              </a:spcBef>
            </a:pPr>
            <a:r>
              <a:rPr lang="el-GR" altLang="x-none" dirty="0">
                <a:latin typeface="Tahoma" panose="020B0604030504040204" pitchFamily="34" charset="0"/>
                <a:ea typeface="SimSun" panose="02010600030101010101" pitchFamily="2" charset="-122"/>
              </a:rPr>
              <a:t>Θ</a:t>
            </a:r>
            <a:r>
              <a:rPr lang="en-US" altLang="x-none">
                <a:latin typeface="Tahoma" panose="020B0604030504040204" pitchFamily="34" charset="0"/>
                <a:ea typeface="SimSun" panose="02010600030101010101" pitchFamily="2" charset="-122"/>
              </a:rPr>
              <a:t>(n</a:t>
            </a:r>
            <a:r>
              <a:rPr lang="en-US" altLang="x-none" baseline="30000">
                <a:latin typeface="Tahoma" panose="020B0604030504040204" pitchFamily="34" charset="0"/>
                <a:ea typeface="SimSun" panose="02010600030101010101" pitchFamily="2" charset="-122"/>
              </a:rPr>
              <a:t>log</a:t>
            </a:r>
            <a:r>
              <a:rPr lang="en-US" altLang="x-none" sz="2000" baseline="-25000">
                <a:latin typeface="Tahoma" panose="020B0604030504040204" pitchFamily="34" charset="0"/>
                <a:ea typeface="SimSun" panose="02010600030101010101" pitchFamily="2" charset="-122"/>
              </a:rPr>
              <a:t>2</a:t>
            </a:r>
            <a:r>
              <a:rPr lang="en-US" altLang="x-none" sz="2000" baseline="30000">
                <a:latin typeface="Tahoma" panose="020B0604030504040204" pitchFamily="34" charset="0"/>
                <a:ea typeface="SimSun" panose="02010600030101010101" pitchFamily="2" charset="-122"/>
              </a:rPr>
              <a:t>3</a:t>
            </a:r>
            <a:r>
              <a:rPr lang="en-US" altLang="x-none">
                <a:latin typeface="Tahoma" panose="020B0604030504040204" pitchFamily="34" charset="0"/>
                <a:ea typeface="SimSun" panose="02010600030101010101" pitchFamily="2" charset="-122"/>
              </a:rPr>
              <a:t>)</a:t>
            </a:r>
          </a:p>
        </p:txBody>
      </p:sp>
      <p:sp>
        <p:nvSpPr>
          <p:cNvPr id="274437" name="Rectangles 274436"/>
          <p:cNvSpPr/>
          <p:nvPr/>
        </p:nvSpPr>
        <p:spPr>
          <a:xfrm>
            <a:off x="5715000" y="4267200"/>
            <a:ext cx="1208088" cy="457200"/>
          </a:xfrm>
          <a:prstGeom prst="rect">
            <a:avLst/>
          </a:prstGeom>
          <a:noFill/>
          <a:ln w="9525">
            <a:noFill/>
          </a:ln>
        </p:spPr>
        <p:txBody>
          <a:bodyPr wrap="none" anchor="t">
            <a:spAutoFit/>
          </a:bodyPr>
          <a:lstStyle/>
          <a:p>
            <a:pPr algn="l">
              <a:spcBef>
                <a:spcPct val="30000"/>
              </a:spcBef>
            </a:pPr>
            <a:r>
              <a:rPr lang="el-GR" altLang="x-none" dirty="0">
                <a:latin typeface="Tahoma" panose="020B0604030504040204" pitchFamily="34" charset="0"/>
                <a:ea typeface="SimSun" panose="02010600030101010101" pitchFamily="2" charset="-122"/>
              </a:rPr>
              <a:t>Θ</a:t>
            </a:r>
            <a:r>
              <a:rPr lang="en-US" altLang="x-none">
                <a:latin typeface="Tahoma" panose="020B0604030504040204" pitchFamily="34" charset="0"/>
                <a:ea typeface="SimSun" panose="02010600030101010101" pitchFamily="2" charset="-122"/>
              </a:rPr>
              <a:t>(</a:t>
            </a:r>
            <a:r>
              <a:rPr lang="en-US" altLang="x-none" dirty="0" err="1">
                <a:latin typeface="Tahoma" panose="020B0604030504040204" pitchFamily="34" charset="0"/>
                <a:ea typeface="SimSun" panose="02010600030101010101" pitchFamily="2" charset="-122"/>
              </a:rPr>
              <a:t>logn</a:t>
            </a:r>
            <a:r>
              <a:rPr lang="en-US" altLang="x-none">
                <a:latin typeface="Tahoma" panose="020B0604030504040204" pitchFamily="34" charset="0"/>
                <a:ea typeface="SimSun" panose="02010600030101010101" pitchFamily="2" charset="-122"/>
              </a:rPr>
              <a:t>)</a:t>
            </a:r>
          </a:p>
        </p:txBody>
      </p:sp>
      <p:sp>
        <p:nvSpPr>
          <p:cNvPr id="274438" name="Rectangles 274437"/>
          <p:cNvSpPr/>
          <p:nvPr/>
        </p:nvSpPr>
        <p:spPr>
          <a:xfrm>
            <a:off x="5638800" y="4724400"/>
            <a:ext cx="1377950" cy="457200"/>
          </a:xfrm>
          <a:prstGeom prst="rect">
            <a:avLst/>
          </a:prstGeom>
          <a:noFill/>
          <a:ln w="9525">
            <a:noFill/>
          </a:ln>
        </p:spPr>
        <p:txBody>
          <a:bodyPr wrap="none" anchor="t">
            <a:spAutoFit/>
          </a:bodyPr>
          <a:lstStyle/>
          <a:p>
            <a:pPr algn="l">
              <a:spcBef>
                <a:spcPct val="30000"/>
              </a:spcBef>
            </a:pPr>
            <a:r>
              <a:rPr lang="el-GR" altLang="x-none" dirty="0">
                <a:latin typeface="Tahoma" panose="020B0604030504040204" pitchFamily="34" charset="0"/>
                <a:ea typeface="SimSun" panose="02010600030101010101" pitchFamily="2" charset="-122"/>
              </a:rPr>
              <a:t>Θ</a:t>
            </a:r>
            <a:r>
              <a:rPr lang="en-US" altLang="x-none">
                <a:latin typeface="Tahoma" panose="020B0604030504040204" pitchFamily="34" charset="0"/>
                <a:ea typeface="SimSun" panose="02010600030101010101" pitchFamily="2" charset="-122"/>
              </a:rPr>
              <a:t>(</a:t>
            </a:r>
            <a:r>
              <a:rPr lang="en-US" altLang="x-none" dirty="0" err="1">
                <a:latin typeface="Tahoma" panose="020B0604030504040204" pitchFamily="34" charset="0"/>
                <a:ea typeface="SimSun" panose="02010600030101010101" pitchFamily="2" charset="-122"/>
              </a:rPr>
              <a:t>nlogn</a:t>
            </a:r>
            <a:r>
              <a:rPr lang="en-US" altLang="x-none">
                <a:latin typeface="Tahoma" panose="020B0604030504040204" pitchFamily="34" charset="0"/>
                <a:ea typeface="SimSun"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4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p:bldP spid="274437" grpId="0"/>
      <p:bldP spid="2744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78849" descr="blue055"/>
          <p:cNvSpPr>
            <a:spLocks noGrp="1"/>
          </p:cNvSpPr>
          <p:nvPr>
            <p:ph type="title"/>
          </p:nvPr>
        </p:nvSpPr>
        <p:spPr>
          <a:ln/>
        </p:spPr>
        <p:txBody>
          <a:bodyPr anchor="ctr"/>
          <a:lstStyle/>
          <a:p>
            <a:r>
              <a:rPr lang="en-US" altLang="x-none"/>
              <a:t>Measuring Input Sizes</a:t>
            </a:r>
            <a:endParaRPr lang="en-CA" altLang="zh-CN">
              <a:ea typeface="SimSun" panose="02010600030101010101" pitchFamily="2" charset="-122"/>
            </a:endParaRPr>
          </a:p>
        </p:txBody>
      </p:sp>
      <p:sp>
        <p:nvSpPr>
          <p:cNvPr id="78851" name="Text Placeholder 78850"/>
          <p:cNvSpPr>
            <a:spLocks noGrp="1"/>
          </p:cNvSpPr>
          <p:nvPr>
            <p:ph type="body" idx="1"/>
          </p:nvPr>
        </p:nvSpPr>
        <p:spPr>
          <a:xfrm>
            <a:off x="533400" y="2017713"/>
            <a:ext cx="8001000" cy="4114800"/>
          </a:xfrm>
          <a:ln/>
        </p:spPr>
        <p:txBody>
          <a:bodyPr/>
          <a:lstStyle/>
          <a:p>
            <a:r>
              <a:rPr lang="en-US" altLang="x-none"/>
              <a:t>Efficiency is define</a:t>
            </a:r>
            <a:r>
              <a:rPr lang="en-US" altLang="zh-CN">
                <a:ea typeface="SimSun" panose="02010600030101010101" pitchFamily="2" charset="-122"/>
              </a:rPr>
              <a:t>d</a:t>
            </a:r>
            <a:r>
              <a:rPr lang="en-US" altLang="x-none"/>
              <a:t> as a function of input size.</a:t>
            </a:r>
          </a:p>
          <a:p>
            <a:r>
              <a:rPr lang="en-US" altLang="x-none"/>
              <a:t>Input size depends on the problem.</a:t>
            </a:r>
          </a:p>
          <a:p>
            <a:pPr lvl="1"/>
            <a:r>
              <a:rPr lang="en-US" altLang="x-none" sz="2000"/>
              <a:t>Example 1, what is the input size of the problem of sorting </a:t>
            </a:r>
            <a:r>
              <a:rPr lang="en-US" altLang="x-none" sz="2000" i="1"/>
              <a:t>n</a:t>
            </a:r>
            <a:r>
              <a:rPr lang="en-US" altLang="x-none" sz="2000"/>
              <a:t> numbers?</a:t>
            </a:r>
          </a:p>
          <a:p>
            <a:pPr lvl="1"/>
            <a:r>
              <a:rPr lang="en-US" altLang="x-none" sz="2000"/>
              <a:t>Example 2, what is the input size of adding two </a:t>
            </a:r>
            <a:r>
              <a:rPr lang="en-US" altLang="x-none" sz="2000" i="1"/>
              <a:t>n</a:t>
            </a:r>
            <a:r>
              <a:rPr lang="en-US" altLang="x-none" sz="2000"/>
              <a:t> by </a:t>
            </a:r>
            <a:r>
              <a:rPr lang="en-US" altLang="x-none" sz="2000" i="1"/>
              <a:t>n</a:t>
            </a:r>
            <a:r>
              <a:rPr lang="en-US" altLang="x-none" sz="2000"/>
              <a:t> matrices?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9697" descr="blue055"/>
          <p:cNvSpPr>
            <a:spLocks noGrp="1"/>
          </p:cNvSpPr>
          <p:nvPr>
            <p:ph type="title"/>
          </p:nvPr>
        </p:nvSpPr>
        <p:spPr>
          <a:xfrm>
            <a:off x="762000" y="228600"/>
            <a:ext cx="7696200" cy="1219200"/>
          </a:xfrm>
          <a:ln/>
        </p:spPr>
        <p:txBody>
          <a:bodyPr anchor="ctr"/>
          <a:lstStyle/>
          <a:p>
            <a:r>
              <a:rPr lang="en-US" altLang="x-none" sz="3600"/>
              <a:t>Units for Measuring Running Time</a:t>
            </a:r>
            <a:endParaRPr lang="en-CA" altLang="zh-CN" sz="3600">
              <a:ea typeface="SimSun" panose="02010600030101010101" pitchFamily="2" charset="-122"/>
            </a:endParaRPr>
          </a:p>
        </p:txBody>
      </p:sp>
      <p:sp>
        <p:nvSpPr>
          <p:cNvPr id="29699" name="Text Placeholder 29698"/>
          <p:cNvSpPr>
            <a:spLocks noGrp="1"/>
          </p:cNvSpPr>
          <p:nvPr>
            <p:ph type="body" idx="1"/>
          </p:nvPr>
        </p:nvSpPr>
        <p:spPr>
          <a:xfrm>
            <a:off x="685800" y="1524000"/>
            <a:ext cx="8077200" cy="4419600"/>
          </a:xfrm>
          <a:ln/>
        </p:spPr>
        <p:txBody>
          <a:bodyPr/>
          <a:lstStyle/>
          <a:p>
            <a:pPr>
              <a:lnSpc>
                <a:spcPct val="90000"/>
              </a:lnSpc>
            </a:pPr>
            <a:r>
              <a:rPr lang="en-US" altLang="zh-CN" sz="2400">
                <a:ea typeface="SimSun" panose="02010600030101010101" pitchFamily="2" charset="-122"/>
              </a:rPr>
              <a:t>Should we m</a:t>
            </a:r>
            <a:r>
              <a:rPr lang="en-US" altLang="x-none" sz="2400"/>
              <a:t>easure the running time using standard unit of time measurements, such as seconds, minutes?</a:t>
            </a:r>
          </a:p>
          <a:p>
            <a:pPr lvl="1">
              <a:lnSpc>
                <a:spcPct val="90000"/>
              </a:lnSpc>
            </a:pPr>
            <a:r>
              <a:rPr lang="en-US" altLang="x-none" sz="2000"/>
              <a:t>Depends on the speed of the computer.</a:t>
            </a:r>
          </a:p>
          <a:p>
            <a:pPr>
              <a:lnSpc>
                <a:spcPct val="90000"/>
              </a:lnSpc>
            </a:pPr>
            <a:r>
              <a:rPr lang="en-US" altLang="zh-CN" sz="2400">
                <a:ea typeface="SimSun" panose="02010600030101010101" pitchFamily="2" charset="-122"/>
              </a:rPr>
              <a:t>C</a:t>
            </a:r>
            <a:r>
              <a:rPr lang="en-US" altLang="x-none" sz="2400"/>
              <a:t>ount the number of times each of an algorithm’s operations is executed.</a:t>
            </a:r>
          </a:p>
          <a:p>
            <a:pPr lvl="1">
              <a:lnSpc>
                <a:spcPct val="90000"/>
              </a:lnSpc>
            </a:pPr>
            <a:r>
              <a:rPr lang="en-US" altLang="x-none" sz="2000"/>
              <a:t>Difficult and unnecessary</a:t>
            </a:r>
          </a:p>
          <a:p>
            <a:pPr>
              <a:lnSpc>
                <a:spcPct val="90000"/>
              </a:lnSpc>
            </a:pPr>
            <a:r>
              <a:rPr lang="en-US" altLang="zh-CN" sz="2400">
                <a:ea typeface="SimSun" panose="02010600030101010101" pitchFamily="2" charset="-122"/>
              </a:rPr>
              <a:t>C</a:t>
            </a:r>
            <a:r>
              <a:rPr lang="en-US" altLang="x-none" sz="2400"/>
              <a:t>ount the number of times an algorithm’s </a:t>
            </a:r>
            <a:r>
              <a:rPr lang="en-US" altLang="x-none" sz="2400">
                <a:solidFill>
                  <a:schemeClr val="folHlink"/>
                </a:solidFill>
              </a:rPr>
              <a:t>basic operation</a:t>
            </a:r>
            <a:r>
              <a:rPr lang="en-US" altLang="x-none" sz="2400"/>
              <a:t> is executed.</a:t>
            </a:r>
          </a:p>
          <a:p>
            <a:pPr lvl="1">
              <a:lnSpc>
                <a:spcPct val="90000"/>
              </a:lnSpc>
            </a:pPr>
            <a:r>
              <a:rPr lang="en-US" altLang="x-none" sz="2000">
                <a:solidFill>
                  <a:schemeClr val="folHlink"/>
                </a:solidFill>
              </a:rPr>
              <a:t>Basic operation</a:t>
            </a:r>
            <a:r>
              <a:rPr lang="en-US" altLang="x-none" sz="2000"/>
              <a:t>: the operation</a:t>
            </a:r>
            <a:r>
              <a:rPr lang="en-US" altLang="zh-CN" sz="2000">
                <a:ea typeface="SimSun" panose="02010600030101010101" pitchFamily="2" charset="-122"/>
              </a:rPr>
              <a:t> that </a:t>
            </a:r>
            <a:r>
              <a:rPr lang="en-US" altLang="x-none" sz="2000"/>
              <a:t>contribut</a:t>
            </a:r>
            <a:r>
              <a:rPr lang="en-US" altLang="zh-CN" sz="2000">
                <a:ea typeface="SimSun" panose="02010600030101010101" pitchFamily="2" charset="-122"/>
              </a:rPr>
              <a:t>es</a:t>
            </a:r>
            <a:r>
              <a:rPr lang="en-US" altLang="x-none" sz="2000"/>
              <a:t> the most to the total running time. </a:t>
            </a:r>
          </a:p>
          <a:p>
            <a:pPr lvl="1">
              <a:lnSpc>
                <a:spcPct val="90000"/>
              </a:lnSpc>
            </a:pPr>
            <a:r>
              <a:rPr lang="en-US" altLang="x-none" sz="2000"/>
              <a:t>For example, the basic operation is usually the most time-consuming operation in the algorithm’s innermost loop.</a:t>
            </a:r>
            <a:endParaRPr lang="zh-CN" altLang="en-CA" sz="2000">
              <a:ea typeface="SimSun"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itle 284673" descr="blue055"/>
          <p:cNvSpPr>
            <a:spLocks noGrp="1"/>
          </p:cNvSpPr>
          <p:nvPr>
            <p:ph type="title"/>
          </p:nvPr>
        </p:nvSpPr>
        <p:spPr>
          <a:ln/>
        </p:spPr>
        <p:txBody>
          <a:bodyPr anchor="ctr"/>
          <a:lstStyle/>
          <a:p>
            <a:r>
              <a:rPr lang="en-US" altLang="zh-CN">
                <a:ea typeface="SimSun" panose="02010600030101010101" pitchFamily="2" charset="-122"/>
              </a:rPr>
              <a:t>Order of growth </a:t>
            </a:r>
          </a:p>
        </p:txBody>
      </p:sp>
      <p:sp>
        <p:nvSpPr>
          <p:cNvPr id="284675" name="Text Placeholder 284674"/>
          <p:cNvSpPr>
            <a:spLocks noGrp="1"/>
          </p:cNvSpPr>
          <p:nvPr>
            <p:ph type="body" idx="1"/>
          </p:nvPr>
        </p:nvSpPr>
        <p:spPr>
          <a:xfrm>
            <a:off x="609600" y="1905000"/>
            <a:ext cx="8534400" cy="4038600"/>
          </a:xfrm>
          <a:ln/>
        </p:spPr>
        <p:txBody>
          <a:bodyPr/>
          <a:lstStyle/>
          <a:p>
            <a:r>
              <a:rPr lang="en-US" altLang="zh-CN">
                <a:ea typeface="SimSun" panose="02010600030101010101" pitchFamily="2" charset="-122"/>
              </a:rPr>
              <a:t>Most important: Order of growth within a constant multiple as </a:t>
            </a:r>
            <a:r>
              <a:rPr lang="en-US" altLang="zh-CN" i="1">
                <a:ea typeface="SimSun" panose="02010600030101010101" pitchFamily="2" charset="-122"/>
              </a:rPr>
              <a:t>n</a:t>
            </a:r>
            <a:r>
              <a:rPr lang="en-US" altLang="zh-CN">
                <a:ea typeface="SimSun" panose="02010600030101010101" pitchFamily="2" charset="-122"/>
              </a:rPr>
              <a:t>→∞</a:t>
            </a:r>
          </a:p>
          <a:p>
            <a:r>
              <a:rPr lang="en-US" altLang="zh-CN">
                <a:ea typeface="SimSun" panose="02010600030101010101" pitchFamily="2" charset="-122"/>
              </a:rPr>
              <a:t>Example:</a:t>
            </a:r>
          </a:p>
          <a:p>
            <a:pPr lvl="1"/>
            <a:r>
              <a:rPr lang="en-US" altLang="zh-CN" sz="2800">
                <a:ea typeface="SimSun" panose="02010600030101010101" pitchFamily="2" charset="-122"/>
              </a:rPr>
              <a:t>How much faster will algorithm run on computer that is twice as fast?</a:t>
            </a:r>
          </a:p>
          <a:p>
            <a:pPr lvl="1"/>
            <a:r>
              <a:rPr lang="en-US" altLang="zh-CN" sz="2800">
                <a:ea typeface="SimSun" panose="02010600030101010101" pitchFamily="2" charset="-122"/>
              </a:rPr>
              <a:t>How much longer does it take to solve problem of double input size?</a:t>
            </a:r>
            <a:endParaRPr lang="zh-CN" altLang="en-US">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itle 282625" descr="blue055"/>
          <p:cNvSpPr>
            <a:spLocks noGrp="1"/>
          </p:cNvSpPr>
          <p:nvPr>
            <p:ph type="title"/>
          </p:nvPr>
        </p:nvSpPr>
        <p:spPr>
          <a:xfrm>
            <a:off x="611188" y="198438"/>
            <a:ext cx="8075612" cy="1249362"/>
          </a:xfrm>
          <a:ln/>
        </p:spPr>
        <p:txBody>
          <a:bodyPr anchor="ctr"/>
          <a:lstStyle/>
          <a:p>
            <a:r>
              <a:rPr lang="en-US" altLang="zh-CN">
                <a:ea typeface="SimSun" panose="02010600030101010101" pitchFamily="2" charset="-122"/>
              </a:rPr>
              <a:t>Input size and basic operation examples</a:t>
            </a:r>
          </a:p>
        </p:txBody>
      </p:sp>
      <p:graphicFrame>
        <p:nvGraphicFramePr>
          <p:cNvPr id="282655" name="Content Placeholder 282654"/>
          <p:cNvGraphicFramePr>
            <a:graphicFrameLocks noGrp="1"/>
          </p:cNvGraphicFramePr>
          <p:nvPr>
            <p:ph idx="1"/>
          </p:nvPr>
        </p:nvGraphicFramePr>
        <p:xfrm>
          <a:off x="685800" y="1600200"/>
          <a:ext cx="7620000" cy="4479925"/>
        </p:xfrm>
        <a:graphic>
          <a:graphicData uri="http://schemas.openxmlformats.org/drawingml/2006/table">
            <a:tbl>
              <a:tblPr/>
              <a:tblGrid>
                <a:gridCol w="2516188">
                  <a:extLst>
                    <a:ext uri="{9D8B030D-6E8A-4147-A177-3AD203B41FA5}">
                      <a16:colId xmlns:a16="http://schemas.microsoft.com/office/drawing/2014/main" val="20000"/>
                    </a:ext>
                  </a:extLst>
                </a:gridCol>
                <a:gridCol w="2797175">
                  <a:extLst>
                    <a:ext uri="{9D8B030D-6E8A-4147-A177-3AD203B41FA5}">
                      <a16:colId xmlns:a16="http://schemas.microsoft.com/office/drawing/2014/main" val="20001"/>
                    </a:ext>
                  </a:extLst>
                </a:gridCol>
                <a:gridCol w="2306637">
                  <a:extLst>
                    <a:ext uri="{9D8B030D-6E8A-4147-A177-3AD203B41FA5}">
                      <a16:colId xmlns:a16="http://schemas.microsoft.com/office/drawing/2014/main" val="20002"/>
                    </a:ext>
                  </a:extLst>
                </a:gridCol>
              </a:tblGrid>
              <a:tr h="8477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i="1">
                          <a:ea typeface="SimSun" panose="02010600030101010101" pitchFamily="2" charset="-122"/>
                        </a:rPr>
                        <a:t>Problem</a:t>
                      </a: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i="1">
                          <a:ea typeface="SimSun" panose="02010600030101010101" pitchFamily="2" charset="-122"/>
                        </a:rPr>
                        <a:t>Input size measure</a:t>
                      </a: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i="1">
                          <a:ea typeface="SimSun" panose="02010600030101010101" pitchFamily="2" charset="-122"/>
                        </a:rPr>
                        <a:t>Basic operation</a:t>
                      </a: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731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Searching for key in a list of </a:t>
                      </a:r>
                      <a:r>
                        <a:rPr lang="en-US" altLang="zh-CN" sz="2000" i="1">
                          <a:ea typeface="SimSun" panose="02010600030101010101" pitchFamily="2" charset="-122"/>
                        </a:rPr>
                        <a:t>n</a:t>
                      </a:r>
                      <a:r>
                        <a:rPr lang="en-US" altLang="zh-CN" sz="2000">
                          <a:ea typeface="SimSun" panose="02010600030101010101" pitchFamily="2" charset="-122"/>
                        </a:rPr>
                        <a:t> items</a:t>
                      </a: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Number of list’s items,  i.e. </a:t>
                      </a:r>
                      <a:r>
                        <a:rPr lang="en-US" altLang="zh-CN" sz="2000" i="1">
                          <a:ea typeface="SimSun" panose="02010600030101010101" pitchFamily="2" charset="-122"/>
                        </a:rPr>
                        <a:t>n</a:t>
                      </a: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Key comparison</a:t>
                      </a: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011238">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Multiplication of two matrices</a:t>
                      </a: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Matrix dimensions or total number of elements</a:t>
                      </a: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Multiplication of two numbers</a:t>
                      </a: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2"/>
                  </a:ext>
                </a:extLst>
              </a:tr>
              <a:tr h="874712">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Checking primality of a given integer </a:t>
                      </a:r>
                      <a:r>
                        <a:rPr lang="en-US" altLang="zh-CN" sz="2000" i="1">
                          <a:ea typeface="SimSun" panose="02010600030101010101" pitchFamily="2" charset="-122"/>
                        </a:rPr>
                        <a:t>n</a:t>
                      </a:r>
                      <a:endParaRPr lang="en-US" altLang="zh-CN" sz="2000" i="1" baseline="30000">
                        <a:ea typeface="SimSun" panose="02010600030101010101" pitchFamily="2" charset="-122"/>
                      </a:endParaRP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i="1">
                          <a:ea typeface="SimSun" panose="02010600030101010101" pitchFamily="2" charset="-122"/>
                        </a:rPr>
                        <a:t>n’</a:t>
                      </a:r>
                      <a:r>
                        <a:rPr lang="en-US" altLang="zh-CN" sz="2000">
                          <a:ea typeface="SimSun" panose="02010600030101010101" pitchFamily="2" charset="-122"/>
                        </a:rPr>
                        <a:t>size = number of digits (in binary representation)</a:t>
                      </a:r>
                      <a:endParaRPr lang="en-US" altLang="zh-CN" sz="2000" i="1">
                        <a:ea typeface="SimSun" panose="02010600030101010101" pitchFamily="2" charset="-122"/>
                      </a:endParaRP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Division</a:t>
                      </a: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3"/>
                  </a:ext>
                </a:extLst>
              </a:tr>
              <a:tr h="873125">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Typical graph problem</a:t>
                      </a: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#vertices and/or edges</a:t>
                      </a: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2400" u="none" kern="1200" baseline="0">
                          <a:solidFill>
                            <a:srgbClr val="0000CC"/>
                          </a:solidFill>
                          <a:latin typeface="Times New Roman" panose="02020603050405020304" pitchFamily="18" charset="0"/>
                          <a:ea typeface="Times New Roman" panose="02020603050405020304" pitchFamily="18" charset="0"/>
                        </a:defRPr>
                      </a:lvl1pPr>
                      <a:lvl2pPr marL="742950" lvl="1" indent="-28575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Char char="§"/>
                        <a:defRPr sz="2000" b="0" i="0" u="none" kern="1200" baseline="0">
                          <a:solidFill>
                            <a:srgbClr val="000000"/>
                          </a:solidFill>
                          <a:latin typeface="Times New Roman" panose="02020603050405020304" pitchFamily="18" charset="0"/>
                          <a:ea typeface="Times New Roman" panose="02020603050405020304" pitchFamily="18" charset="0"/>
                        </a:defRPr>
                      </a:lvl2pPr>
                      <a:lvl3pPr marL="1085850" lvl="2"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3pPr>
                      <a:lvl4pPr marL="1428750" lvl="3" indent="-228600" algn="l" defTabSz="914400" rtl="0" eaLnBrk="1" fontAlgn="base" latinLnBrk="0" hangingPunct="1">
                        <a:lnSpc>
                          <a:spcPct val="100000"/>
                        </a:lnSpc>
                        <a:spcBef>
                          <a:spcPct val="20000"/>
                        </a:spcBef>
                        <a:spcAft>
                          <a:spcPct val="0"/>
                        </a:spcAft>
                        <a:buClr>
                          <a:srgbClr val="000099"/>
                        </a:buClr>
                        <a:buSzTx/>
                        <a:buFontTx/>
                        <a:buChar char="•"/>
                        <a:defRPr sz="1800" b="0" i="0" u="none" kern="1200" baseline="0">
                          <a:solidFill>
                            <a:srgbClr val="000099"/>
                          </a:solidFill>
                          <a:latin typeface="Times New Roman" panose="02020603050405020304" pitchFamily="18" charset="0"/>
                          <a:ea typeface="Times New Roman" panose="02020603050405020304" pitchFamily="18" charset="0"/>
                        </a:defRPr>
                      </a:lvl4pPr>
                      <a:lvl5pPr marL="1771650" lvl="4" indent="-228600" algn="l" defTabSz="914400" rtl="0" eaLnBrk="1" fontAlgn="base" latinLnBrk="0" hangingPunct="1">
                        <a:lnSpc>
                          <a:spcPct val="100000"/>
                        </a:lnSpc>
                        <a:spcBef>
                          <a:spcPct val="20000"/>
                        </a:spcBef>
                        <a:spcAft>
                          <a:spcPct val="0"/>
                        </a:spcAft>
                        <a:buClr>
                          <a:srgbClr val="000099"/>
                        </a:buClr>
                        <a:buSzTx/>
                        <a:buFont typeface="Wingdings" panose="05000000000000000000" pitchFamily="2" charset="2"/>
                        <a:buBlip>
                          <a:blip r:embed="rId3"/>
                        </a:buBlip>
                        <a:defRPr sz="1600" b="0" i="0" u="none" kern="1200" baseline="0">
                          <a:solidFill>
                            <a:srgbClr val="000099"/>
                          </a:solidFill>
                          <a:latin typeface="Times New Roman" panose="02020603050405020304" pitchFamily="18" charset="0"/>
                          <a:ea typeface="Times New Roman" panose="02020603050405020304" pitchFamily="18" charset="0"/>
                        </a:defRPr>
                      </a:lvl5pPr>
                    </a:lstStyle>
                    <a:p>
                      <a:pPr marL="0" lvl="0" indent="0">
                        <a:buNone/>
                      </a:pPr>
                      <a:r>
                        <a:rPr lang="en-US" altLang="zh-CN" sz="2000">
                          <a:ea typeface="SimSun" panose="02010600030101010101" pitchFamily="2" charset="-122"/>
                        </a:rPr>
                        <a:t>Visiting a vertex or traversing an edge</a:t>
                      </a: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1745" descr="blue055"/>
          <p:cNvSpPr>
            <a:spLocks noGrp="1"/>
          </p:cNvSpPr>
          <p:nvPr>
            <p:ph type="title"/>
          </p:nvPr>
        </p:nvSpPr>
        <p:spPr>
          <a:xfrm>
            <a:off x="685800" y="304800"/>
            <a:ext cx="7696200" cy="1219200"/>
          </a:xfrm>
          <a:ln/>
        </p:spPr>
        <p:txBody>
          <a:bodyPr anchor="ctr"/>
          <a:lstStyle/>
          <a:p>
            <a:r>
              <a:rPr lang="en-US" altLang="x-none" sz="3200"/>
              <a:t>Theoretical Analysis of Time Efficiency</a:t>
            </a:r>
          </a:p>
        </p:txBody>
      </p:sp>
      <p:sp>
        <p:nvSpPr>
          <p:cNvPr id="31747" name="Text Placeholder 31746"/>
          <p:cNvSpPr>
            <a:spLocks noGrp="1"/>
          </p:cNvSpPr>
          <p:nvPr>
            <p:ph type="body" idx="1"/>
          </p:nvPr>
        </p:nvSpPr>
        <p:spPr>
          <a:xfrm>
            <a:off x="381000" y="1676400"/>
            <a:ext cx="8305800" cy="4448175"/>
          </a:xfrm>
          <a:ln/>
        </p:spPr>
        <p:txBody>
          <a:bodyPr/>
          <a:lstStyle/>
          <a:p>
            <a:r>
              <a:rPr lang="en-US" altLang="x-none" sz="2000"/>
              <a:t>Time efficiency is analyzed by determining the number of repetitions of the </a:t>
            </a:r>
            <a:r>
              <a:rPr lang="en-US" altLang="x-none" sz="2000">
                <a:solidFill>
                  <a:schemeClr val="folHlink"/>
                </a:solidFill>
              </a:rPr>
              <a:t>basic operation</a:t>
            </a:r>
            <a:r>
              <a:rPr lang="en-US" altLang="x-none" sz="2000"/>
              <a:t> as a function of </a:t>
            </a:r>
            <a:r>
              <a:rPr lang="en-US" altLang="x-none" sz="2000">
                <a:solidFill>
                  <a:schemeClr val="folHlink"/>
                </a:solidFill>
              </a:rPr>
              <a:t>input size.</a:t>
            </a:r>
          </a:p>
          <a:p>
            <a:pPr>
              <a:buNone/>
            </a:pPr>
            <a:endParaRPr lang="en-US" altLang="x-none" sz="2000"/>
          </a:p>
          <a:p>
            <a:pPr>
              <a:buNone/>
            </a:pPr>
            <a:r>
              <a:rPr lang="en-US" altLang="x-none" sz="3200" i="1"/>
              <a:t>                       </a:t>
            </a:r>
          </a:p>
        </p:txBody>
      </p:sp>
      <p:grpSp>
        <p:nvGrpSpPr>
          <p:cNvPr id="31748" name="Group 31747"/>
          <p:cNvGrpSpPr/>
          <p:nvPr/>
        </p:nvGrpSpPr>
        <p:grpSpPr>
          <a:xfrm>
            <a:off x="685800" y="3733800"/>
            <a:ext cx="6265863" cy="2454275"/>
            <a:chOff x="624" y="2496"/>
            <a:chExt cx="3947" cy="1546"/>
          </a:xfrm>
        </p:grpSpPr>
        <p:sp>
          <p:nvSpPr>
            <p:cNvPr id="31749" name="Text Box 31748"/>
            <p:cNvSpPr txBox="1"/>
            <p:nvPr/>
          </p:nvSpPr>
          <p:spPr>
            <a:xfrm>
              <a:off x="624" y="3408"/>
              <a:ext cx="936" cy="250"/>
            </a:xfrm>
            <a:prstGeom prst="rect">
              <a:avLst/>
            </a:prstGeom>
            <a:noFill/>
            <a:ln w="12700">
              <a:noFill/>
            </a:ln>
          </p:spPr>
          <p:txBody>
            <a:bodyPr wrap="none" anchor="t">
              <a:spAutoFit/>
            </a:bodyPr>
            <a:lstStyle/>
            <a:p>
              <a:pPr eaLnBrk="0" hangingPunct="0"/>
              <a:r>
                <a:rPr lang="en-US" altLang="x-none" sz="2000">
                  <a:ea typeface="SimSun" panose="02010600030101010101" pitchFamily="2" charset="-122"/>
                </a:rPr>
                <a:t>running time</a:t>
              </a:r>
            </a:p>
          </p:txBody>
        </p:sp>
        <p:sp>
          <p:nvSpPr>
            <p:cNvPr id="31750" name="Text Box 31749"/>
            <p:cNvSpPr txBox="1"/>
            <p:nvPr/>
          </p:nvSpPr>
          <p:spPr>
            <a:xfrm>
              <a:off x="1515" y="3456"/>
              <a:ext cx="1548" cy="442"/>
            </a:xfrm>
            <a:prstGeom prst="rect">
              <a:avLst/>
            </a:prstGeom>
            <a:noFill/>
            <a:ln w="12700">
              <a:noFill/>
            </a:ln>
          </p:spPr>
          <p:txBody>
            <a:bodyPr wrap="none" anchor="t">
              <a:spAutoFit/>
            </a:bodyPr>
            <a:lstStyle/>
            <a:p>
              <a:pPr eaLnBrk="0" hangingPunct="0"/>
              <a:r>
                <a:rPr lang="en-US" altLang="x-none" sz="2000">
                  <a:ea typeface="SimSun" panose="02010600030101010101" pitchFamily="2" charset="-122"/>
                </a:rPr>
                <a:t>execution time</a:t>
              </a:r>
            </a:p>
            <a:p>
              <a:pPr eaLnBrk="0" hangingPunct="0"/>
              <a:r>
                <a:rPr lang="en-US" altLang="x-none" sz="2000">
                  <a:ea typeface="SimSun" panose="02010600030101010101" pitchFamily="2" charset="-122"/>
                </a:rPr>
                <a:t>for the basic operation</a:t>
              </a:r>
            </a:p>
          </p:txBody>
        </p:sp>
        <p:sp>
          <p:nvSpPr>
            <p:cNvPr id="31751" name="Text Box 31750"/>
            <p:cNvSpPr txBox="1"/>
            <p:nvPr/>
          </p:nvSpPr>
          <p:spPr>
            <a:xfrm>
              <a:off x="3120" y="3408"/>
              <a:ext cx="1451" cy="634"/>
            </a:xfrm>
            <a:prstGeom prst="rect">
              <a:avLst/>
            </a:prstGeom>
            <a:noFill/>
            <a:ln w="12700">
              <a:noFill/>
            </a:ln>
          </p:spPr>
          <p:txBody>
            <a:bodyPr>
              <a:spAutoFit/>
            </a:bodyPr>
            <a:lstStyle/>
            <a:p>
              <a:pPr eaLnBrk="0" hangingPunct="0"/>
              <a:r>
                <a:rPr lang="en-US" altLang="x-none" sz="2000">
                  <a:ea typeface="SimSun" panose="02010600030101010101" pitchFamily="2" charset="-122"/>
                </a:rPr>
                <a:t>Number of times the basic operation is executed</a:t>
              </a:r>
            </a:p>
          </p:txBody>
        </p:sp>
        <p:sp>
          <p:nvSpPr>
            <p:cNvPr id="31752" name="Straight Connector 31751"/>
            <p:cNvSpPr/>
            <p:nvPr/>
          </p:nvSpPr>
          <p:spPr>
            <a:xfrm flipV="1">
              <a:off x="1104" y="3216"/>
              <a:ext cx="576" cy="144"/>
            </a:xfrm>
            <a:prstGeom prst="line">
              <a:avLst/>
            </a:prstGeom>
            <a:ln w="38100" cap="flat" cmpd="sng">
              <a:solidFill>
                <a:srgbClr val="FF0000"/>
              </a:solidFill>
              <a:prstDash val="solid"/>
              <a:headEnd type="none" w="sm" len="sm"/>
              <a:tailEnd type="triangle" w="med" len="med"/>
            </a:ln>
          </p:spPr>
        </p:sp>
        <p:sp>
          <p:nvSpPr>
            <p:cNvPr id="31753" name="Straight Connector 31752"/>
            <p:cNvSpPr/>
            <p:nvPr/>
          </p:nvSpPr>
          <p:spPr>
            <a:xfrm flipV="1">
              <a:off x="2304" y="3264"/>
              <a:ext cx="192" cy="240"/>
            </a:xfrm>
            <a:prstGeom prst="line">
              <a:avLst/>
            </a:prstGeom>
            <a:ln w="38100" cap="flat" cmpd="sng">
              <a:solidFill>
                <a:srgbClr val="FF0000"/>
              </a:solidFill>
              <a:prstDash val="solid"/>
              <a:headEnd type="none" w="sm" len="sm"/>
              <a:tailEnd type="triangle" w="med" len="med"/>
            </a:ln>
          </p:spPr>
        </p:sp>
        <p:sp>
          <p:nvSpPr>
            <p:cNvPr id="31754" name="Straight Connector 31753"/>
            <p:cNvSpPr/>
            <p:nvPr/>
          </p:nvSpPr>
          <p:spPr>
            <a:xfrm flipH="1" flipV="1">
              <a:off x="2880" y="3264"/>
              <a:ext cx="336" cy="240"/>
            </a:xfrm>
            <a:prstGeom prst="line">
              <a:avLst/>
            </a:prstGeom>
            <a:ln w="38100" cap="flat" cmpd="sng">
              <a:solidFill>
                <a:srgbClr val="FF0000"/>
              </a:solidFill>
              <a:prstDash val="solid"/>
              <a:headEnd type="none" w="sm" len="sm"/>
              <a:tailEnd type="triangle" w="med" len="med"/>
            </a:ln>
          </p:spPr>
        </p:sp>
        <p:sp>
          <p:nvSpPr>
            <p:cNvPr id="31755" name="Text Box 31754"/>
            <p:cNvSpPr txBox="1"/>
            <p:nvPr/>
          </p:nvSpPr>
          <p:spPr>
            <a:xfrm>
              <a:off x="2448" y="2496"/>
              <a:ext cx="732" cy="250"/>
            </a:xfrm>
            <a:prstGeom prst="rect">
              <a:avLst/>
            </a:prstGeom>
            <a:noFill/>
            <a:ln w="12700">
              <a:noFill/>
            </a:ln>
          </p:spPr>
          <p:txBody>
            <a:bodyPr wrap="none" anchor="t">
              <a:spAutoFit/>
            </a:bodyPr>
            <a:lstStyle/>
            <a:p>
              <a:pPr eaLnBrk="0" hangingPunct="0"/>
              <a:r>
                <a:rPr lang="en-US" altLang="x-none" sz="2000">
                  <a:ea typeface="SimSun" panose="02010600030101010101" pitchFamily="2" charset="-122"/>
                </a:rPr>
                <a:t>input size</a:t>
              </a:r>
            </a:p>
          </p:txBody>
        </p:sp>
        <p:sp>
          <p:nvSpPr>
            <p:cNvPr id="31756" name="Straight Connector 31755"/>
            <p:cNvSpPr/>
            <p:nvPr/>
          </p:nvSpPr>
          <p:spPr>
            <a:xfrm>
              <a:off x="2736" y="2784"/>
              <a:ext cx="336" cy="240"/>
            </a:xfrm>
            <a:prstGeom prst="line">
              <a:avLst/>
            </a:prstGeom>
            <a:ln w="38100" cap="flat" cmpd="sng">
              <a:solidFill>
                <a:srgbClr val="FF0000"/>
              </a:solidFill>
              <a:prstDash val="solid"/>
              <a:headEnd type="none" w="sm" len="sm"/>
              <a:tailEnd type="triangle" w="med" len="med"/>
            </a:ln>
          </p:spPr>
        </p:sp>
        <p:sp>
          <p:nvSpPr>
            <p:cNvPr id="31757" name="Straight Connector 31756"/>
            <p:cNvSpPr/>
            <p:nvPr/>
          </p:nvSpPr>
          <p:spPr>
            <a:xfrm flipH="1">
              <a:off x="2016" y="2736"/>
              <a:ext cx="528" cy="288"/>
            </a:xfrm>
            <a:prstGeom prst="line">
              <a:avLst/>
            </a:prstGeom>
            <a:ln w="38100" cap="flat" cmpd="sng">
              <a:solidFill>
                <a:srgbClr val="FF0000"/>
              </a:solidFill>
              <a:prstDash val="solid"/>
              <a:headEnd type="none" w="sm" len="sm"/>
              <a:tailEnd type="triangle" w="med" len="med"/>
            </a:ln>
          </p:spPr>
        </p:sp>
      </p:grpSp>
      <p:sp>
        <p:nvSpPr>
          <p:cNvPr id="31758" name="Rectangles 31757"/>
          <p:cNvSpPr/>
          <p:nvPr/>
        </p:nvSpPr>
        <p:spPr>
          <a:xfrm>
            <a:off x="2438400" y="4495800"/>
            <a:ext cx="2506663" cy="519113"/>
          </a:xfrm>
          <a:prstGeom prst="rect">
            <a:avLst/>
          </a:prstGeom>
          <a:noFill/>
          <a:ln w="9525">
            <a:noFill/>
          </a:ln>
        </p:spPr>
        <p:txBody>
          <a:bodyPr wrap="none" anchor="t">
            <a:spAutoFit/>
          </a:bodyPr>
          <a:lstStyle/>
          <a:p>
            <a:pPr algn="l"/>
            <a:r>
              <a:rPr lang="en-US" altLang="x-none" sz="2800" i="1">
                <a:latin typeface="Tahoma" panose="020B0604030504040204" pitchFamily="34" charset="0"/>
                <a:ea typeface="SimSun" panose="02010600030101010101" pitchFamily="2" charset="-122"/>
              </a:rPr>
              <a:t>T</a:t>
            </a:r>
            <a:r>
              <a:rPr lang="en-US" altLang="x-none" sz="2800">
                <a:latin typeface="Tahoma" panose="020B0604030504040204" pitchFamily="34" charset="0"/>
                <a:ea typeface="SimSun" panose="02010600030101010101" pitchFamily="2" charset="-122"/>
              </a:rPr>
              <a:t>(</a:t>
            </a:r>
            <a:r>
              <a:rPr lang="en-US" altLang="x-none" sz="2800" i="1">
                <a:latin typeface="Tahoma" panose="020B0604030504040204" pitchFamily="34" charset="0"/>
                <a:ea typeface="SimSun" panose="02010600030101010101" pitchFamily="2" charset="-122"/>
              </a:rPr>
              <a:t>n</a:t>
            </a:r>
            <a:r>
              <a:rPr lang="en-US" altLang="x-none" sz="2800">
                <a:latin typeface="Tahoma" panose="020B0604030504040204" pitchFamily="34" charset="0"/>
                <a:ea typeface="SimSun" panose="02010600030101010101" pitchFamily="2" charset="-122"/>
              </a:rPr>
              <a:t>) </a:t>
            </a:r>
            <a:r>
              <a:rPr lang="en-US" altLang="x-none" sz="2800">
                <a:latin typeface="Tahoma" panose="020B0604030504040204" pitchFamily="34" charset="0"/>
                <a:ea typeface="SimSun" panose="02010600030101010101" pitchFamily="2" charset="-122"/>
                <a:cs typeface="Times New Roman" panose="02020603050405020304" pitchFamily="18" charset="0"/>
              </a:rPr>
              <a:t>≈</a:t>
            </a:r>
            <a:r>
              <a:rPr lang="en-US" altLang="x-none" sz="2800">
                <a:latin typeface="Tahoma" panose="020B0604030504040204" pitchFamily="34" charset="0"/>
                <a:ea typeface="SimSun" panose="02010600030101010101" pitchFamily="2" charset="-122"/>
              </a:rPr>
              <a:t> </a:t>
            </a:r>
            <a:r>
              <a:rPr lang="en-US" altLang="x-none" sz="2800" i="1" dirty="0" err="1">
                <a:latin typeface="Tahoma" panose="020B0604030504040204" pitchFamily="34" charset="0"/>
                <a:ea typeface="SimSun" panose="02010600030101010101" pitchFamily="2" charset="-122"/>
              </a:rPr>
              <a:t>c</a:t>
            </a:r>
            <a:r>
              <a:rPr lang="en-US" altLang="x-none" sz="2800" i="1" baseline="-25000" dirty="0" err="1">
                <a:latin typeface="Tahoma" panose="020B0604030504040204" pitchFamily="34" charset="0"/>
                <a:ea typeface="SimSun" panose="02010600030101010101" pitchFamily="2" charset="-122"/>
              </a:rPr>
              <a:t>op</a:t>
            </a:r>
            <a:r>
              <a:rPr lang="en-US" altLang="x-none" sz="2800" i="1" dirty="0" err="1">
                <a:latin typeface="Tahoma" panose="020B0604030504040204" pitchFamily="34" charset="0"/>
                <a:ea typeface="SimSun" panose="02010600030101010101" pitchFamily="2" charset="-122"/>
              </a:rPr>
              <a:t>C</a:t>
            </a:r>
            <a:r>
              <a:rPr lang="en-US" altLang="x-none" sz="2800" i="1">
                <a:latin typeface="Tahoma" panose="020B0604030504040204" pitchFamily="34" charset="0"/>
                <a:ea typeface="SimSun" panose="02010600030101010101" pitchFamily="2" charset="-122"/>
              </a:rPr>
              <a:t> </a:t>
            </a:r>
            <a:r>
              <a:rPr lang="en-US" altLang="x-none" sz="2800">
                <a:latin typeface="Tahoma" panose="020B0604030504040204" pitchFamily="34" charset="0"/>
                <a:ea typeface="SimSun" panose="02010600030101010101" pitchFamily="2" charset="-122"/>
              </a:rPr>
              <a:t>(</a:t>
            </a:r>
            <a:r>
              <a:rPr lang="en-US" altLang="x-none" sz="2800" i="1">
                <a:latin typeface="Tahoma" panose="020B0604030504040204" pitchFamily="34" charset="0"/>
                <a:ea typeface="SimSun" panose="02010600030101010101" pitchFamily="2" charset="-122"/>
              </a:rPr>
              <a:t>n</a:t>
            </a:r>
            <a:r>
              <a:rPr lang="en-US" altLang="x-none" sz="2800">
                <a:latin typeface="Tahoma" panose="020B0604030504040204" pitchFamily="34" charset="0"/>
                <a:ea typeface="SimSun" panose="02010600030101010101" pitchFamily="2" charset="-122"/>
              </a:rPr>
              <a:t>)</a:t>
            </a:r>
            <a:endParaRPr lang="en-CA" altLang="zh-CN" sz="2800">
              <a:latin typeface="Tahoma" panose="020B0604030504040204" pitchFamily="34" charset="0"/>
              <a:ea typeface="SimSun" panose="02010600030101010101" pitchFamily="2" charset="-122"/>
            </a:endParaRPr>
          </a:p>
        </p:txBody>
      </p:sp>
      <p:sp>
        <p:nvSpPr>
          <p:cNvPr id="31759" name="Text Box 31758"/>
          <p:cNvSpPr txBox="1"/>
          <p:nvPr/>
        </p:nvSpPr>
        <p:spPr>
          <a:xfrm>
            <a:off x="6842125" y="3733800"/>
            <a:ext cx="2301875" cy="1558925"/>
          </a:xfrm>
          <a:prstGeom prst="rect">
            <a:avLst/>
          </a:prstGeom>
          <a:solidFill>
            <a:schemeClr val="accent2"/>
          </a:solidFill>
          <a:ln w="9525">
            <a:noFill/>
          </a:ln>
        </p:spPr>
        <p:txBody>
          <a:bodyPr>
            <a:spAutoFit/>
          </a:bodyPr>
          <a:lstStyle/>
          <a:p>
            <a:pPr algn="l"/>
            <a:r>
              <a:rPr lang="en-US" altLang="x-none" sz="1600">
                <a:solidFill>
                  <a:schemeClr val="bg1"/>
                </a:solidFill>
                <a:latin typeface="Tahoma" panose="020B0604030504040204" pitchFamily="34" charset="0"/>
                <a:ea typeface="SimSun" panose="02010600030101010101" pitchFamily="2" charset="-122"/>
              </a:rPr>
              <a:t>The efficiency analysis framework ignores the multiplicative constants of C(n) and focuses on the orders of growth of the C(n).</a:t>
            </a:r>
            <a:endParaRPr lang="en-CA" altLang="zh-CN" sz="1600">
              <a:solidFill>
                <a:schemeClr val="bg1"/>
              </a:solidFill>
              <a:latin typeface="Tahoma" panose="020B0604030504040204" pitchFamily="34" charset="0"/>
              <a:ea typeface="SimSun" panose="02010600030101010101" pitchFamily="2" charset="-122"/>
            </a:endParaRPr>
          </a:p>
        </p:txBody>
      </p:sp>
      <p:sp>
        <p:nvSpPr>
          <p:cNvPr id="31760" name="Rectangles 31759"/>
          <p:cNvSpPr/>
          <p:nvPr/>
        </p:nvSpPr>
        <p:spPr>
          <a:xfrm>
            <a:off x="1447800" y="2895600"/>
            <a:ext cx="6429375" cy="733425"/>
          </a:xfrm>
          <a:prstGeom prst="rect">
            <a:avLst/>
          </a:prstGeom>
          <a:noFill/>
          <a:ln w="9525" cap="flat" cmpd="sng">
            <a:solidFill>
              <a:schemeClr val="accent2"/>
            </a:solidFill>
            <a:prstDash val="solid"/>
            <a:miter/>
            <a:headEnd type="none" w="med" len="med"/>
            <a:tailEnd type="none" w="med" len="med"/>
          </a:ln>
        </p:spPr>
        <p:txBody>
          <a:bodyPr wrap="none" anchor="t">
            <a:spAutoFit/>
          </a:bodyPr>
          <a:lstStyle/>
          <a:p>
            <a:pPr algn="l">
              <a:spcBef>
                <a:spcPct val="30000"/>
              </a:spcBef>
            </a:pPr>
            <a:r>
              <a:rPr lang="en-US" altLang="x-none" sz="1800">
                <a:ea typeface="SimSun" panose="02010600030101010101" pitchFamily="2" charset="-122"/>
              </a:rPr>
              <a:t>Assuming C(n) = (1/2)n(n-1), </a:t>
            </a:r>
          </a:p>
          <a:p>
            <a:pPr algn="l">
              <a:spcBef>
                <a:spcPct val="30000"/>
              </a:spcBef>
            </a:pPr>
            <a:r>
              <a:rPr lang="en-US" altLang="x-none" sz="1800">
                <a:ea typeface="SimSun" panose="02010600030101010101" pitchFamily="2" charset="-122"/>
              </a:rPr>
              <a:t>how much longer will the algorithm run if we double the input size?</a:t>
            </a:r>
            <a:endParaRPr lang="en-CA" altLang="zh-CN" sz="180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60"/>
                                        </p:tgtEl>
                                        <p:attrNameLst>
                                          <p:attrName>style.visibility</p:attrName>
                                        </p:attrNameLst>
                                      </p:cBhvr>
                                      <p:to>
                                        <p:strVal val="visible"/>
                                      </p:to>
                                    </p:set>
                                    <p:anim calcmode="lin" valueType="num">
                                      <p:cBhvr additive="base">
                                        <p:cTn id="7" dur="500" fill="hold"/>
                                        <p:tgtEl>
                                          <p:spTgt spid="31760"/>
                                        </p:tgtEl>
                                        <p:attrNameLst>
                                          <p:attrName>ppt_x</p:attrName>
                                        </p:attrNameLst>
                                      </p:cBhvr>
                                      <p:tavLst>
                                        <p:tav tm="0">
                                          <p:val>
                                            <p:strVal val="0-#ppt_w/2"/>
                                          </p:val>
                                        </p:tav>
                                        <p:tav tm="100000">
                                          <p:val>
                                            <p:strVal val="#ppt_x"/>
                                          </p:val>
                                        </p:tav>
                                      </p:tavLst>
                                    </p:anim>
                                    <p:anim calcmode="lin" valueType="num">
                                      <p:cBhvr additive="base">
                                        <p:cTn id="8" dur="500" fill="hold"/>
                                        <p:tgtEl>
                                          <p:spTgt spid="317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59"/>
                                        </p:tgtEl>
                                        <p:attrNameLst>
                                          <p:attrName>style.visibility</p:attrName>
                                        </p:attrNameLst>
                                      </p:cBhvr>
                                      <p:to>
                                        <p:strVal val="visible"/>
                                      </p:to>
                                    </p:set>
                                    <p:anim calcmode="lin" valueType="num">
                                      <p:cBhvr additive="base">
                                        <p:cTn id="13" dur="500" fill="hold"/>
                                        <p:tgtEl>
                                          <p:spTgt spid="31759"/>
                                        </p:tgtEl>
                                        <p:attrNameLst>
                                          <p:attrName>ppt_x</p:attrName>
                                        </p:attrNameLst>
                                      </p:cBhvr>
                                      <p:tavLst>
                                        <p:tav tm="0">
                                          <p:val>
                                            <p:strVal val="0-#ppt_w/2"/>
                                          </p:val>
                                        </p:tav>
                                        <p:tav tm="100000">
                                          <p:val>
                                            <p:strVal val="#ppt_x"/>
                                          </p:val>
                                        </p:tav>
                                      </p:tavLst>
                                    </p:anim>
                                    <p:anim calcmode="lin" valueType="num">
                                      <p:cBhvr additive="base">
                                        <p:cTn id="14" dur="500" fill="hold"/>
                                        <p:tgtEl>
                                          <p:spTgt spid="31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9" grpId="0" animBg="1"/>
      <p:bldP spid="31760" grpId="0" animBg="1"/>
    </p:bldLst>
  </p:timing>
</p:sld>
</file>

<file path=ppt/theme/theme1.xml><?xml version="1.0" encoding="utf-8"?>
<a:theme xmlns:a="http://schemas.openxmlformats.org/drawingml/2006/main" name="beekman template">
  <a:themeElements>
    <a:clrScheme name="">
      <a:dk1>
        <a:srgbClr val="003366"/>
      </a:dk1>
      <a:lt1>
        <a:srgbClr val="FFFFFF"/>
      </a:lt1>
      <a:dk2>
        <a:srgbClr val="003366"/>
      </a:dk2>
      <a:lt2>
        <a:srgbClr val="E3E2C7"/>
      </a:lt2>
      <a:accent1>
        <a:srgbClr val="CCCC99"/>
      </a:accent1>
      <a:accent2>
        <a:srgbClr val="003366"/>
      </a:accent2>
      <a:accent3>
        <a:srgbClr val="FFFFFF"/>
      </a:accent3>
      <a:accent4>
        <a:srgbClr val="002A57"/>
      </a:accent4>
      <a:accent5>
        <a:srgbClr val="E2E2CA"/>
      </a:accent5>
      <a:accent6>
        <a:srgbClr val="002D5B"/>
      </a:accent6>
      <a:hlink>
        <a:srgbClr val="003366"/>
      </a:hlink>
      <a:folHlink>
        <a:srgbClr val="800000"/>
      </a:folHlink>
    </a:clrScheme>
    <a:fontScheme name="">
      <a:majorFont>
        <a:latin typeface="Times New Roman"/>
        <a:ea typeface="Times New Roman"/>
        <a:cs typeface=""/>
      </a:majorFont>
      <a:minorFont>
        <a:latin typeface="Times New Roman"/>
        <a:ea typeface="Times New Rom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CC"/>
        </a:dk1>
        <a:lt1>
          <a:srgbClr val="009999"/>
        </a:lt1>
        <a:dk2>
          <a:srgbClr val="FFFF99"/>
        </a:dk2>
        <a:lt2>
          <a:srgbClr val="008080"/>
        </a:lt2>
        <a:accent1>
          <a:srgbClr val="336699"/>
        </a:accent1>
        <a:accent2>
          <a:srgbClr val="FFFF99"/>
        </a:accent2>
        <a:accent3>
          <a:srgbClr val="AACACA"/>
        </a:accent3>
        <a:accent4>
          <a:srgbClr val="DCDCAF"/>
        </a:accent4>
        <a:accent5>
          <a:srgbClr val="ADB9CA"/>
        </a:accent5>
        <a:accent6>
          <a:srgbClr val="E5E589"/>
        </a:accent6>
        <a:hlink>
          <a:srgbClr val="FFFFCC"/>
        </a:hlink>
        <a:folHlink>
          <a:srgbClr val="DDDDDD"/>
        </a:folHlink>
      </a:clrScheme>
      <a:clrMap bg1="lt1" tx1="dk1" bg2="lt2" tx2="dk2" accent1="accent1" accent2="accent2" accent3="accent3" accent4="accent4" accent5="accent5" accent6="accent6" hlink="hlink" folHlink="folHlink"/>
    </a:extraClrScheme>
    <a:extraClrScheme>
      <a:clrScheme name="">
        <a:dk1>
          <a:srgbClr val="003366"/>
        </a:dk1>
        <a:lt1>
          <a:srgbClr val="FFFFFF"/>
        </a:lt1>
        <a:dk2>
          <a:srgbClr val="003366"/>
        </a:dk2>
        <a:lt2>
          <a:srgbClr val="E3E2C7"/>
        </a:lt2>
        <a:accent1>
          <a:srgbClr val="CCCC99"/>
        </a:accent1>
        <a:accent2>
          <a:srgbClr val="003366"/>
        </a:accent2>
        <a:accent3>
          <a:srgbClr val="FFFFFF"/>
        </a:accent3>
        <a:accent4>
          <a:srgbClr val="002A57"/>
        </a:accent4>
        <a:accent5>
          <a:srgbClr val="E2E2CA"/>
        </a:accent5>
        <a:accent6>
          <a:srgbClr val="002D5B"/>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5F5F5F"/>
        </a:lt2>
        <a:accent1>
          <a:srgbClr val="7E003F"/>
        </a:accent1>
        <a:accent2>
          <a:srgbClr val="DDDDDD"/>
        </a:accent2>
        <a:accent3>
          <a:srgbClr val="AAADB9"/>
        </a:accent3>
        <a:accent4>
          <a:srgbClr val="DCDCDC"/>
        </a:accent4>
        <a:accent5>
          <a:srgbClr val="C0AAAF"/>
        </a:accent5>
        <a:accent6>
          <a:srgbClr val="C6C6C6"/>
        </a:accent6>
        <a:hlink>
          <a:srgbClr val="969696"/>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algorithm</Template>
  <TotalTime>5</TotalTime>
  <Words>3647</Words>
  <Application>Microsoft Office PowerPoint</Application>
  <PresentationFormat>On-screen Show (4:3)</PresentationFormat>
  <Paragraphs>372</Paragraphs>
  <Slides>48</Slides>
  <Notes>41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9" baseType="lpstr">
      <vt:lpstr>Arial</vt:lpstr>
      <vt:lpstr>Arial Unicode MS</vt:lpstr>
      <vt:lpstr>Lucida Grande</vt:lpstr>
      <vt:lpstr>Microsoft Sans Serif</vt:lpstr>
      <vt:lpstr>Monotype Sorts</vt:lpstr>
      <vt:lpstr>Symbol</vt:lpstr>
      <vt:lpstr>Tahoma</vt:lpstr>
      <vt:lpstr>Times New Roman</vt:lpstr>
      <vt:lpstr>Wingdings</vt:lpstr>
      <vt:lpstr>beekman template</vt:lpstr>
      <vt:lpstr>Microsoft Excel Chart</vt:lpstr>
      <vt:lpstr>Fundamentals of the Analysis of Algorithm Efficiency</vt:lpstr>
      <vt:lpstr>Expected Outcomes</vt:lpstr>
      <vt:lpstr>Analysis of Algorithms</vt:lpstr>
      <vt:lpstr>Analysis Framework</vt:lpstr>
      <vt:lpstr>Measuring Input Sizes</vt:lpstr>
      <vt:lpstr>Units for Measuring Running Time</vt:lpstr>
      <vt:lpstr>Order of growth </vt:lpstr>
      <vt:lpstr>Input size and basic operation examples</vt:lpstr>
      <vt:lpstr>Theoretical Analysis of Time Efficiency</vt:lpstr>
      <vt:lpstr>Orders of Growth</vt:lpstr>
      <vt:lpstr>PowerPoint Presentation</vt:lpstr>
      <vt:lpstr>Worst-Case, Best-Case, and Average-Case Efficiency</vt:lpstr>
      <vt:lpstr>Sequential Search Algorithm</vt:lpstr>
      <vt:lpstr> </vt:lpstr>
      <vt:lpstr>Summary of the Analysis Framework</vt:lpstr>
      <vt:lpstr>Asymptotic Growth Rate</vt:lpstr>
      <vt:lpstr>O-notation</vt:lpstr>
      <vt:lpstr>O-notation</vt:lpstr>
      <vt:lpstr>-notation</vt:lpstr>
      <vt:lpstr>-notation</vt:lpstr>
      <vt:lpstr>-notation</vt:lpstr>
      <vt:lpstr>-notation</vt:lpstr>
      <vt:lpstr>PowerPoint Presentation</vt:lpstr>
      <vt:lpstr>Some Properties of Asymptotic Order of Growth</vt:lpstr>
      <vt:lpstr>Some Properties of Asymptotic Order of Growth</vt:lpstr>
      <vt:lpstr>Using Limits for Comparing Orders of Growth</vt:lpstr>
      <vt:lpstr>L’Hôpital’s rule</vt:lpstr>
      <vt:lpstr>Orders of growth of some important functions</vt:lpstr>
      <vt:lpstr>Basic Efficiency classes</vt:lpstr>
      <vt:lpstr>Summary of How to Establish Orders of Growth of an Algorithm’s Basic Operation Count</vt:lpstr>
      <vt:lpstr>Time Efficiency of Nonrecursive Algorithms</vt:lpstr>
      <vt:lpstr>Example 1: Maximum element</vt:lpstr>
      <vt:lpstr>Example 2: Element uniqueness problem</vt:lpstr>
      <vt:lpstr>Example 3: Matrix multiplication</vt:lpstr>
      <vt:lpstr>Example 4: Counting binary digits  </vt:lpstr>
      <vt:lpstr>Mathematical Analysis of Recursive Algorithms</vt:lpstr>
      <vt:lpstr>Example 1:  Recursive evaluation of n ! </vt:lpstr>
      <vt:lpstr>Example 1: Recursive evaluation of n ! </vt:lpstr>
      <vt:lpstr>Steps in Mathematical Analysis of Recursive Algorithms</vt:lpstr>
      <vt:lpstr>Example 2: The Tower of Hanoi Puzzle</vt:lpstr>
      <vt:lpstr>The Towers of Hanoi Puzzle</vt:lpstr>
      <vt:lpstr>Example 3: Find the number of binary digits in the binary representation of a positive decimal integer</vt:lpstr>
      <vt:lpstr>Smoothness Rule</vt:lpstr>
      <vt:lpstr>Fibonacci numbers</vt:lpstr>
      <vt:lpstr>Application to the Fibonacci numbers</vt:lpstr>
      <vt:lpstr>Important Recurrence Types</vt:lpstr>
      <vt:lpstr>Decrease-by-one Recurrences</vt:lpstr>
      <vt:lpstr>Decrease-by-a-constant-factor recurrences – The Master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the Analysis of Algorithm Efficiency</dc:title>
  <dc:creator>Li Zimao</dc:creator>
  <cp:lastModifiedBy>Vijaya Kumar</cp:lastModifiedBy>
  <cp:revision>219</cp:revision>
  <dcterms:created xsi:type="dcterms:W3CDTF">2004-01-13T03:27:04Z</dcterms:created>
  <dcterms:modified xsi:type="dcterms:W3CDTF">2020-05-24T04:07:37Z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