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5"/>
  </p:notesMasterIdLst>
  <p:handoutMasterIdLst>
    <p:handoutMasterId r:id="rId45"/>
  </p:handoutMasterIdLst>
  <p:sldIdLst>
    <p:sldId id="305" r:id="rId3"/>
    <p:sldId id="260" r:id="rId4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283" r:id="rId17"/>
    <p:sldId id="300" r:id="rId18"/>
    <p:sldId id="286" r:id="rId19"/>
    <p:sldId id="301" r:id="rId20"/>
    <p:sldId id="302" r:id="rId21"/>
    <p:sldId id="290" r:id="rId22"/>
    <p:sldId id="289" r:id="rId23"/>
    <p:sldId id="295" r:id="rId24"/>
    <p:sldId id="303" r:id="rId25"/>
    <p:sldId id="332" r:id="rId26"/>
    <p:sldId id="333" r:id="rId27"/>
    <p:sldId id="334" r:id="rId28"/>
    <p:sldId id="335" r:id="rId29"/>
    <p:sldId id="336" r:id="rId30"/>
    <p:sldId id="337" r:id="rId31"/>
    <p:sldId id="351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</p:sldIdLst>
  <p:sldSz cx="9144000" cy="6858000" type="screen4x3"/>
  <p:notesSz cx="7315200" cy="96012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6600"/>
    <a:srgbClr val="CCFF99"/>
    <a:srgbClr val="FFCC99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94699"/>
  </p:normalViewPr>
  <p:slideViewPr>
    <p:cSldViewPr showGuide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7213" y="314325"/>
            <a:ext cx="3657600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3" tIns="48327" rIns="96653" bIns="48327" numCol="1" anchor="t" anchorCtr="0" compatLnSpc="1"/>
          <a:lstStyle>
            <a:lvl1pPr algn="l" defTabSz="967105">
              <a:defRPr sz="1700" b="1" i="1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7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Design and Analysis of Algorithms</a:t>
            </a:r>
            <a:endParaRPr kumimoji="0" lang="en-US" altLang="en-US" sz="17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314325"/>
            <a:ext cx="2613025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3" tIns="48327" rIns="96653" bIns="48327" numCol="1" anchor="t" anchorCtr="0" compatLnSpc="1"/>
          <a:lstStyle>
            <a:lvl1pPr algn="r" defTabSz="967105">
              <a:defRPr sz="1700" b="1" i="1"/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7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</a:t>
            </a:r>
            <a:endParaRPr kumimoji="0" lang="en-US" altLang="en-US" sz="17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3" tIns="48327" rIns="96653" bIns="48327" numCol="1" anchor="b" anchorCtr="0" compatLnSpc="1"/>
          <a:lstStyle>
            <a:lvl1pPr algn="l" defTabSz="967105">
              <a:defRPr sz="1200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3" tIns="48327" rIns="96653" bIns="48327" numCol="1" anchor="b" anchorCtr="0" compatLnSpc="1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53" tIns="48327" rIns="96653" bIns="48327" numCol="1" anchor="ctr" anchorCtr="0" compatLnSpc="1"/>
          <a:lstStyle>
            <a:lvl1pPr algn="l" defTabSz="967105">
              <a:defRPr sz="1200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53" tIns="48327" rIns="96653" bIns="48327" numCol="1" anchor="ctr" anchorCtr="0" compatLnSpc="1"/>
          <a:lstStyle>
            <a:lvl1pPr algn="r" defTabSz="967105">
              <a:defRPr sz="1200"/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53" tIns="48327" rIns="96653" bIns="4832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53" tIns="48327" rIns="96653" bIns="48327" numCol="1" anchor="b" anchorCtr="0" compatLnSpc="1"/>
          <a:lstStyle>
            <a:lvl1pPr algn="l" defTabSz="967105">
              <a:defRPr sz="1200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53" tIns="48327" rIns="96653" bIns="48327" numCol="1" anchor="b" anchorCtr="0" compatLnSpc="1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6" Type="http://schemas.openxmlformats.org/officeDocument/2006/relationships/hyperlink" Target="http://www.nist.gov/dads/HTML/directedGraph.html" TargetMode="External"/><Relationship Id="rId5" Type="http://schemas.openxmlformats.org/officeDocument/2006/relationships/hyperlink" Target="http://www.nist.gov/dads/HTML/vertex.html" TargetMode="External"/><Relationship Id="rId4" Type="http://schemas.openxmlformats.org/officeDocument/2006/relationships/hyperlink" Target="http://www.nist.gov/dads/HTML/path.html" TargetMode="External"/><Relationship Id="rId3" Type="http://schemas.openxmlformats.org/officeDocument/2006/relationships/hyperlink" Target="http://www.nist.gov/dads/HTML/undirectgraf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>
          <a:xfrm>
            <a:off x="1263650" y="723900"/>
            <a:ext cx="4786313" cy="3589338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7388" tIns="49520" rIns="97388" bIns="49520" anchor="t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p>
            <a:pPr lvl="0"/>
            <a:r>
              <a:rPr lang="en-US" altLang="en-US" dirty="0"/>
              <a:t>Euclid’s algorithm is good for introducing the notion of an algorithm because it </a:t>
            </a:r>
            <a:endParaRPr lang="en-US" altLang="en-US" dirty="0"/>
          </a:p>
          <a:p>
            <a:pPr lvl="0"/>
            <a:r>
              <a:rPr lang="en-US" altLang="en-US" dirty="0"/>
              <a:t>makes a clear separation from a program that implements the algorithm.</a:t>
            </a:r>
            <a:endParaRPr lang="en-US" altLang="en-US" dirty="0"/>
          </a:p>
          <a:p>
            <a:pPr lvl="0"/>
            <a:r>
              <a:rPr lang="en-US" altLang="en-US" dirty="0"/>
              <a:t>It is also one that is familiar to most students.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Al Khowarizmi (many spellings possible...) – “algorism” (originally) and then</a:t>
            </a:r>
            <a:endParaRPr lang="en-US" altLang="en-US" dirty="0"/>
          </a:p>
          <a:p>
            <a:pPr lvl="0"/>
            <a:r>
              <a:rPr lang="en-US" altLang="en-US" dirty="0"/>
              <a:t> later “algorithm” come from his name.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r>
              <a:rPr lang="en-US" altLang="en-US" dirty="0"/>
              <a:t> </a:t>
            </a:r>
            <a:endParaRPr lang="en-US" altLang="en-US" dirty="0"/>
          </a:p>
          <a:p>
            <a:pPr lvl="0"/>
            <a:endParaRPr lang="en-CA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>
          <a:xfrm>
            <a:off x="1263650" y="723900"/>
            <a:ext cx="4786313" cy="3589338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9220" name="Rectangle 3"/>
          <p:cNvSpPr/>
          <p:nvPr>
            <p:ph type="body" idx="1"/>
          </p:nvPr>
        </p:nvSpPr>
        <p:spPr>
          <a:ln/>
        </p:spPr>
        <p:txBody>
          <a:bodyPr wrap="none" lIns="97388" tIns="49520" rIns="97388" bIns="49520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11268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miter lim="800000"/>
            <a:headEnd w="sm" len="sm"/>
            <a:tailEnd w="sm" len="sm"/>
          </a:ln>
        </p:spPr>
        <p:txBody>
          <a:bodyPr wrap="none" lIns="96653" tIns="48327" rIns="96653" bIns="48327" anchor="ctr"/>
          <a:p>
            <a:pPr lvl="0"/>
            <a:r>
              <a:rPr lang="en-US" altLang="en-US" dirty="0"/>
              <a:t>Euclid’s algorithm is good for introducing the notion of an algorithm because it </a:t>
            </a:r>
            <a:endParaRPr lang="en-US" altLang="en-US" dirty="0"/>
          </a:p>
          <a:p>
            <a:pPr lvl="0"/>
            <a:r>
              <a:rPr lang="en-US" altLang="en-US" dirty="0"/>
              <a:t>makes a clear separation from a program that implements the algorithm.</a:t>
            </a:r>
            <a:endParaRPr lang="en-US" altLang="en-US" dirty="0"/>
          </a:p>
          <a:p>
            <a:pPr lvl="0"/>
            <a:r>
              <a:rPr lang="en-US" altLang="en-US" dirty="0"/>
              <a:t>It is also one that is familiar to most students.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Al Khowarizmi (many spellings possible...) – “algorism” (originally) and then</a:t>
            </a:r>
            <a:endParaRPr lang="en-US" altLang="en-US" dirty="0"/>
          </a:p>
          <a:p>
            <a:pPr lvl="0"/>
            <a:r>
              <a:rPr lang="en-US" altLang="en-US" dirty="0"/>
              <a:t> later “algorithm” come from his name.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71683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r>
              <a:rPr lang="en-US" altLang="en-US" dirty="0"/>
              <a:t>Examples of a simple path and a not simple path.</a:t>
            </a:r>
            <a:endParaRPr lang="en-US" altLang="en-US" dirty="0"/>
          </a:p>
          <a:p>
            <a:pPr lvl="0"/>
            <a:r>
              <a:rPr lang="en-US" altLang="en-US" dirty="0"/>
              <a:t>Connected graphs: starting from any vertex, we can always find a path to reach all the other vertices. (Ball-String example.)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From NIST:</a:t>
            </a:r>
            <a:endParaRPr lang="en-US" altLang="en-US" dirty="0"/>
          </a:p>
          <a:p>
            <a:pPr lvl="0"/>
            <a:r>
              <a:rPr lang="en-US" altLang="en-US" dirty="0"/>
              <a:t>Connected graphs:</a:t>
            </a:r>
            <a:endParaRPr lang="en-US" altLang="en-US" dirty="0"/>
          </a:p>
          <a:p>
            <a:pPr lvl="0"/>
            <a:r>
              <a:rPr lang="en-US" altLang="en-US" dirty="0"/>
              <a:t>	</a:t>
            </a:r>
            <a:r>
              <a:rPr lang="en-CA" altLang="en-US" b="1" dirty="0"/>
              <a:t>Definition:</a:t>
            </a:r>
            <a:r>
              <a:rPr lang="en-CA" altLang="en-US" dirty="0"/>
              <a:t> An </a:t>
            </a:r>
            <a:r>
              <a:rPr lang="en-CA" altLang="en-US" i="1" dirty="0">
                <a:hlinkClick r:id="rId3"/>
              </a:rPr>
              <a:t>undirected graph</a:t>
            </a:r>
            <a:r>
              <a:rPr lang="en-CA" altLang="en-US" dirty="0"/>
              <a:t> that has a </a:t>
            </a:r>
            <a:r>
              <a:rPr lang="en-CA" altLang="en-US" i="1" dirty="0">
                <a:hlinkClick r:id="rId4"/>
              </a:rPr>
              <a:t>path</a:t>
            </a:r>
            <a:r>
              <a:rPr lang="en-CA" altLang="en-US" dirty="0"/>
              <a:t> between every pair of </a:t>
            </a:r>
            <a:r>
              <a:rPr lang="en-CA" altLang="en-US" i="1" dirty="0">
                <a:hlinkClick r:id="rId5"/>
              </a:rPr>
              <a:t>vertices</a:t>
            </a:r>
            <a:r>
              <a:rPr lang="en-CA" altLang="en-US" dirty="0"/>
              <a:t>. </a:t>
            </a:r>
            <a:endParaRPr lang="en-US" altLang="en-US" dirty="0"/>
          </a:p>
          <a:p>
            <a:pPr lvl="0"/>
            <a:r>
              <a:rPr lang="en-US" altLang="en-US" dirty="0"/>
              <a:t>Strongly connected graphs:</a:t>
            </a:r>
            <a:endParaRPr lang="en-US" altLang="en-US" dirty="0"/>
          </a:p>
          <a:p>
            <a:pPr lvl="0"/>
            <a:r>
              <a:rPr lang="en-US" altLang="en-US" dirty="0"/>
              <a:t>	</a:t>
            </a:r>
            <a:r>
              <a:rPr lang="en-CA" altLang="en-US" b="1" dirty="0"/>
              <a:t>Definition:</a:t>
            </a:r>
            <a:r>
              <a:rPr lang="en-CA" altLang="en-US" dirty="0"/>
              <a:t> A </a:t>
            </a:r>
            <a:r>
              <a:rPr lang="en-CA" altLang="en-US" i="1" dirty="0">
                <a:hlinkClick r:id="rId6"/>
              </a:rPr>
              <a:t>directed graph</a:t>
            </a:r>
            <a:r>
              <a:rPr lang="en-CA" altLang="en-US" dirty="0"/>
              <a:t> that has a </a:t>
            </a:r>
            <a:r>
              <a:rPr lang="en-CA" altLang="en-US" i="1" dirty="0">
                <a:hlinkClick r:id="rId4"/>
              </a:rPr>
              <a:t>path</a:t>
            </a:r>
            <a:r>
              <a:rPr lang="en-CA" altLang="en-US" dirty="0"/>
              <a:t> from each </a:t>
            </a:r>
            <a:r>
              <a:rPr lang="en-CA" altLang="en-US" i="1" dirty="0">
                <a:hlinkClick r:id="rId5"/>
              </a:rPr>
              <a:t>vertex</a:t>
            </a:r>
            <a:r>
              <a:rPr lang="en-CA" altLang="en-US" dirty="0"/>
              <a:t> to every other vertex. </a:t>
            </a:r>
            <a:endParaRPr lang="en-US" altLang="en-US" dirty="0"/>
          </a:p>
          <a:p>
            <a:pPr lvl="0"/>
            <a:r>
              <a:rPr lang="en-US" altLang="en-US" dirty="0"/>
              <a:t>Connected component: …</a:t>
            </a:r>
            <a:endParaRPr lang="en-US" altLang="en-US" dirty="0"/>
          </a:p>
          <a:p>
            <a:pPr lvl="0"/>
            <a:r>
              <a:rPr lang="en-US" altLang="en-US" dirty="0"/>
              <a:t>Strongly connected component:</a:t>
            </a:r>
            <a:endParaRPr lang="en-US" altLang="en-US" dirty="0"/>
          </a:p>
          <a:p>
            <a:pPr lvl="0"/>
            <a:r>
              <a:rPr lang="en-US" altLang="en-US" dirty="0"/>
              <a:t>	a strongly connected component of a digraph G is a maximal strongly connected subgraph of G.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75779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12700"/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15364" name="Rectangle 3"/>
          <p:cNvSpPr/>
          <p:nvPr>
            <p:ph type="body" idx="1"/>
          </p:nvPr>
        </p:nvSpPr>
        <p:spPr>
          <a:xfrm>
            <a:off x="976313" y="4564063"/>
            <a:ext cx="5702300" cy="4321175"/>
          </a:xfrm>
          <a:solidFill>
            <a:srgbClr val="FFFF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miter lim="800000"/>
            <a:headEnd w="sm" len="sm"/>
            <a:tailEnd w="sm" len="sm"/>
          </a:ln>
        </p:spPr>
        <p:txBody>
          <a:bodyPr wrap="none" lIns="96653" tIns="48327" rIns="96653" bIns="48327" anchor="ctr"/>
          <a:p>
            <a:pPr lvl="0"/>
            <a:r>
              <a:rPr lang="en-US" altLang="en-US" dirty="0"/>
              <a:t>The algorithm is given *very* informally here. Show students the pseudocode in </a:t>
            </a:r>
            <a:endParaRPr lang="en-US" altLang="en-US" dirty="0"/>
          </a:p>
          <a:p>
            <a:pPr lvl="0"/>
            <a:r>
              <a:rPr lang="en-US" altLang="en-US" dirty="0"/>
              <a:t>section 3.1.</a:t>
            </a:r>
            <a:endParaRPr lang="en-US" altLang="en-US" dirty="0"/>
          </a:p>
          <a:p>
            <a:pPr lvl="0"/>
            <a:r>
              <a:rPr lang="en-US" altLang="en-US" dirty="0"/>
              <a:t>This is a good opportunity to discuss pseudocode conventions.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17412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miter lim="800000"/>
            <a:headEnd w="sm" len="sm"/>
            <a:tailEnd w="sm" len="sm"/>
          </a:ln>
        </p:spPr>
        <p:txBody>
          <a:bodyPr wrap="none" lIns="96653" tIns="48327" rIns="96653" bIns="48327" anchor="ctr"/>
          <a:p>
            <a:pPr lvl="0"/>
            <a:r>
              <a:rPr lang="en-US" altLang="en-US" dirty="0"/>
              <a:t>1-4 have well known efficient (polynomial-time) solutions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5: primality testing has recently been found to have an efficient solution</a:t>
            </a:r>
            <a:endParaRPr lang="en-US" altLang="en-US" dirty="0"/>
          </a:p>
          <a:p>
            <a:pPr lvl="0"/>
            <a:r>
              <a:rPr lang="en-US" altLang="en-US" dirty="0"/>
              <a:t>This is a great problem to discuss because it has recently been in the news</a:t>
            </a:r>
            <a:endParaRPr lang="en-US" altLang="en-US" dirty="0"/>
          </a:p>
          <a:p>
            <a:pPr lvl="0"/>
            <a:r>
              <a:rPr lang="en-US" altLang="en-US" dirty="0"/>
              <a:t> (see mathworld news at: http://mathworld.wolfram.com/news/2002-08-07_primetest/</a:t>
            </a:r>
            <a:endParaRPr lang="en-US" altLang="en-US" dirty="0"/>
          </a:p>
          <a:p>
            <a:pPr lvl="0"/>
            <a:r>
              <a:rPr lang="en-US" altLang="en-US" dirty="0"/>
              <a:t>  or original article: http://www.cse.iitk.ac.in/primality.pdf)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6(TSP)-9(chess) are all problems for which no efficient solution has been found</a:t>
            </a:r>
            <a:endParaRPr lang="en-US" altLang="en-US" dirty="0"/>
          </a:p>
          <a:p>
            <a:pPr lvl="0"/>
            <a:r>
              <a:rPr lang="en-US" altLang="en-US" dirty="0"/>
              <a:t>it is possible to informally discuss the “try all possibilities” approach that is required </a:t>
            </a:r>
            <a:endParaRPr lang="en-US" altLang="en-US" dirty="0"/>
          </a:p>
          <a:p>
            <a:pPr lvl="0"/>
            <a:r>
              <a:rPr lang="en-US" altLang="en-US" dirty="0"/>
              <a:t>to get exact solutions to such problems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10: Towers of Hanoi is a problem that has only exponential-time solutions (simply</a:t>
            </a:r>
            <a:endParaRPr lang="en-US" altLang="en-US" dirty="0"/>
          </a:p>
          <a:p>
            <a:pPr lvl="0"/>
            <a:r>
              <a:rPr lang="en-US" altLang="en-US" dirty="0"/>
              <a:t>because the output required is so large)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11: Program termination is undecidable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19460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miter lim="800000"/>
            <a:headEnd w="sm" len="sm"/>
            <a:tailEnd w="sm" len="sm"/>
          </a:ln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21508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miter lim="800000"/>
            <a:headEnd w="sm" len="sm"/>
            <a:tailEnd w="sm" len="sm"/>
          </a:ln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23556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miter lim="800000"/>
            <a:headEnd w="sm" len="sm"/>
            <a:tailEnd w="sm" len="sm"/>
          </a:ln>
        </p:spPr>
        <p:txBody>
          <a:bodyPr wrap="none" lIns="96653" tIns="48327" rIns="96653" bIns="48327" anchor="ctr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25604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miter lim="800000"/>
            <a:headEnd w="sm" len="sm"/>
            <a:tailEnd w="sm" len="sm"/>
          </a:ln>
        </p:spPr>
        <p:txBody>
          <a:bodyPr wrap="none" lIns="96653" tIns="48327" rIns="96653" bIns="48327" anchor="ctr"/>
          <a:p>
            <a:pPr lvl="0"/>
            <a:r>
              <a:rPr lang="en-US" altLang="en-US" dirty="0"/>
              <a:t>The formalization of the notion of an algorithm led to great breakthroughs in the</a:t>
            </a:r>
            <a:endParaRPr lang="en-US" altLang="en-US" dirty="0"/>
          </a:p>
          <a:p>
            <a:pPr lvl="0"/>
            <a:r>
              <a:rPr lang="en-US" altLang="en-US" dirty="0"/>
              <a:t>foundations of mathematics in the 1930s.</a:t>
            </a:r>
            <a:endParaRPr lang="en-US" altLang="en-US" dirty="0"/>
          </a:p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463550" y="2700338"/>
            <a:ext cx="161925" cy="41576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31" name="Date Placeholder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" name="Footer Placeholder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Design and Analysis of Algorithms - Chapter 1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en-US" dirty="0">
                <a:solidFill>
                  <a:srgbClr val="FFFFFF"/>
                </a:solidFill>
                <a:latin typeface="Arial Narrow" panose="020B0606020202030204" pitchFamily="34" charset="0"/>
              </a:rPr>
            </a:fld>
            <a:endParaRPr lang="en-US" altLang="en-US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</a:pPr>
            <a:r>
              <a:rPr lang="en-US" altLang="en-US" dirty="0"/>
              <a:t>1-</a:t>
            </a:r>
            <a:fld id="{9A0DB2DC-4C9A-4742-B13C-FB6460FD3503}" type="slidenum">
              <a:rPr lang="en-US" altLang="en-US" sz="1400" dirty="0">
                <a:latin typeface="Arial Narrow" panose="020B0606020202030204" pitchFamily="34" charset="0"/>
              </a:rPr>
            </a:fld>
            <a:endParaRPr lang="en-US" altLang="en-US" sz="14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0764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0769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</a:pPr>
            <a:r>
              <a:rPr lang="en-US" altLang="en-US" dirty="0"/>
              <a:t>1-</a:t>
            </a:r>
            <a:fld id="{9A0DB2DC-4C9A-4742-B13C-FB6460FD3503}" type="slidenum">
              <a:rPr lang="en-US" altLang="en-US" sz="1400" dirty="0">
                <a:latin typeface="Arial Narrow" panose="020B0606020202030204" pitchFamily="34" charset="0"/>
              </a:rPr>
            </a:fld>
            <a:endParaRPr lang="en-US" altLang="en-US" sz="14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</a:pPr>
            <a:r>
              <a:rPr lang="en-US" altLang="en-US" dirty="0"/>
              <a:t>1-</a:t>
            </a:r>
            <a:fld id="{9A0DB2DC-4C9A-4742-B13C-FB6460FD3503}" type="slidenum">
              <a:rPr lang="en-US" altLang="en-US" sz="1400" dirty="0">
                <a:latin typeface="Arial Narrow" panose="020B0606020202030204" pitchFamily="34" charset="0"/>
              </a:rPr>
            </a:fld>
            <a:endParaRPr lang="en-US" altLang="en-US" sz="14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</a:pPr>
            <a:r>
              <a:rPr lang="en-US" altLang="en-US" dirty="0"/>
              <a:t>1-</a:t>
            </a:r>
            <a:fld id="{9A0DB2DC-4C9A-4742-B13C-FB6460FD3503}" type="slidenum">
              <a:rPr lang="en-US" altLang="en-US" sz="1400" dirty="0">
                <a:latin typeface="Arial Narrow" panose="020B0606020202030204" pitchFamily="34" charset="0"/>
              </a:rPr>
            </a:fld>
            <a:endParaRPr lang="en-US" altLang="en-US" sz="14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</a:pPr>
            <a:r>
              <a:rPr lang="en-US" altLang="en-US" dirty="0"/>
              <a:t>1-</a:t>
            </a:r>
            <a:fld id="{9A0DB2DC-4C9A-4742-B13C-FB6460FD3503}" type="slidenum">
              <a:rPr lang="en-US" altLang="en-US" sz="1400" dirty="0">
                <a:latin typeface="Arial Narrow" panose="020B0606020202030204" pitchFamily="34" charset="0"/>
              </a:rPr>
            </a:fld>
            <a:endParaRPr lang="en-US" altLang="en-US" sz="14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</a:pPr>
            <a:r>
              <a:rPr lang="en-US" altLang="en-US" dirty="0"/>
              <a:t>1-</a:t>
            </a:r>
            <a:fld id="{9A0DB2DC-4C9A-4742-B13C-FB6460FD3503}" type="slidenum">
              <a:rPr lang="en-US" altLang="en-US" sz="1400" dirty="0">
                <a:latin typeface="Arial Narrow" panose="020B0606020202030204" pitchFamily="34" charset="0"/>
              </a:rPr>
            </a:fld>
            <a:endParaRPr lang="en-US" altLang="en-US" sz="14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</a:pPr>
            <a:r>
              <a:rPr lang="en-US" altLang="en-US" dirty="0"/>
              <a:t>1-</a:t>
            </a:r>
            <a:fld id="{9A0DB2DC-4C9A-4742-B13C-FB6460FD3503}" type="slidenum">
              <a:rPr lang="en-US" altLang="en-US" sz="1400" dirty="0">
                <a:latin typeface="Arial Narrow" panose="020B0606020202030204" pitchFamily="34" charset="0"/>
              </a:rPr>
            </a:fld>
            <a:endParaRPr lang="en-US" altLang="en-US" sz="14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</a:pPr>
            <a:r>
              <a:rPr lang="en-US" altLang="en-US" dirty="0"/>
              <a:t>1-</a:t>
            </a:r>
            <a:fld id="{9A0DB2DC-4C9A-4742-B13C-FB6460FD3503}" type="slidenum">
              <a:rPr lang="en-US" altLang="en-US" sz="1400" dirty="0">
                <a:latin typeface="Arial Narrow" panose="020B0606020202030204" pitchFamily="34" charset="0"/>
              </a:rPr>
            </a:fld>
            <a:endParaRPr lang="en-US" altLang="en-US" sz="14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</a:pPr>
            <a:r>
              <a:rPr lang="en-US" altLang="en-US" dirty="0"/>
              <a:t>1-</a:t>
            </a:r>
            <a:fld id="{9A0DB2DC-4C9A-4742-B13C-FB6460FD3503}" type="slidenum">
              <a:rPr lang="en-US" altLang="en-US" sz="1400" dirty="0">
                <a:latin typeface="Arial Narrow" panose="020B0606020202030204" pitchFamily="34" charset="0"/>
              </a:rPr>
            </a:fld>
            <a:endParaRPr lang="en-US" altLang="en-US" sz="14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IN" sz="3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</a:pPr>
            <a:r>
              <a:rPr lang="en-US" altLang="en-US" dirty="0"/>
              <a:t>1-</a:t>
            </a:r>
            <a:fld id="{9A0DB2DC-4C9A-4742-B13C-FB6460FD3503}" type="slidenum">
              <a:rPr lang="en-US" altLang="en-US" sz="1400" dirty="0">
                <a:latin typeface="Arial Narrow" panose="020B0606020202030204" pitchFamily="34" charset="0"/>
              </a:rPr>
            </a:fld>
            <a:endParaRPr lang="en-US" altLang="en-US" sz="14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3"/>
          <p:cNvGrpSpPr/>
          <p:nvPr/>
        </p:nvGrpSpPr>
        <p:grpSpPr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1048" name="AutoShape 4"/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9" name="AutoShape 5"/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50" name="AutoShape 6"/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027" name="Group 7"/>
          <p:cNvGrpSpPr/>
          <p:nvPr/>
        </p:nvGrpSpPr>
        <p:grpSpPr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1045" name="AutoShape 8"/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6" name="AutoShape 9"/>
            <p:cNvSpPr>
              <a:spLocks noChangeArrowheads="1"/>
            </p:cNvSpPr>
            <p:nvPr/>
          </p:nvSpPr>
          <p:spPr bwMode="auto">
            <a:xfrm rot="5400000" flipH="1">
              <a:off x="148" y="3870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7" name="AutoShape 10"/>
            <p:cNvSpPr>
              <a:spLocks noChangeArrowheads="1"/>
            </p:cNvSpPr>
            <p:nvPr/>
          </p:nvSpPr>
          <p:spPr bwMode="auto">
            <a:xfrm rot="5400000" flipH="1">
              <a:off x="148" y="4027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1200" y="6426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 Narrow" panose="020B0606020202030204" pitchFamily="34" charset="0"/>
              </a:defRPr>
            </a:lvl1pPr>
          </a:lstStyle>
          <a:p>
            <a:pPr lvl="0">
              <a:spcBef>
                <a:spcPct val="50000"/>
              </a:spcBef>
            </a:pPr>
            <a:r>
              <a:rPr lang="en-US" altLang="en-US" dirty="0"/>
              <a:t>1-</a:t>
            </a:r>
            <a:fld id="{9A0DB2DC-4C9A-4742-B13C-FB6460FD3503}" type="slidenum">
              <a:rPr lang="en-US" altLang="en-US" sz="1400" dirty="0">
                <a:latin typeface="Arial Narrow" panose="020B0606020202030204" pitchFamily="34" charset="0"/>
              </a:rPr>
            </a:fld>
            <a:endParaRPr lang="en-US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flipH="1">
            <a:off x="304800" y="914400"/>
            <a:ext cx="88392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034" name="Group 18"/>
          <p:cNvGrpSpPr/>
          <p:nvPr/>
        </p:nvGrpSpPr>
        <p:grpSpPr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1042" name="AutoShape 19"/>
            <p:cNvSpPr>
              <a:spLocks noChangeArrowheads="1"/>
            </p:cNvSpPr>
            <p:nvPr/>
          </p:nvSpPr>
          <p:spPr bwMode="auto">
            <a:xfrm rot="-5400000">
              <a:off x="143" y="3627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3" name="AutoShape 20"/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4" name="AutoShape 21"/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grpSp>
        <p:nvGrpSpPr>
          <p:cNvPr id="1036" name="Group 23"/>
          <p:cNvGrpSpPr/>
          <p:nvPr/>
        </p:nvGrpSpPr>
        <p:grpSpPr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1039" name="AutoShape 24"/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0" name="AutoShape 25"/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1" name="AutoShape 26"/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037" name="Rectangle 28"/>
          <p:cNvSpPr>
            <a:spLocks noChangeArrowheads="1"/>
          </p:cNvSpPr>
          <p:nvPr/>
        </p:nvSpPr>
        <p:spPr bwMode="auto">
          <a:xfrm>
            <a:off x="685800" y="6197600"/>
            <a:ext cx="38862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 pitchFamily="84" charset="-128"/>
                <a:cs typeface="+mn-cs"/>
              </a:rPr>
              <a:t>Copyright © 2007 Pearson Addison-Wesley. All rights reserved.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ヒラギノ角ゴ Pro W3" pitchFamily="84" charset="-128"/>
              <a:cs typeface="+mn-cs"/>
            </a:endParaRPr>
          </a:p>
        </p:txBody>
      </p:sp>
      <p:sp>
        <p:nvSpPr>
          <p:cNvPr id="1038" name="Rectangle 29"/>
          <p:cNvSpPr>
            <a:spLocks noGrp="1" noChangeArrowheads="1"/>
          </p:cNvSpPr>
          <p:nvPr/>
        </p:nvSpPr>
        <p:spPr bwMode="auto">
          <a:xfrm>
            <a:off x="2743200" y="64770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ヒラギノ角ゴ Pro W3" pitchFamily="84" charset="-128"/>
                <a:cs typeface="+mn-cs"/>
              </a:rPr>
              <a:t>A. Levitin 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 pitchFamily="84" charset="-128"/>
                <a:cs typeface="+mn-cs"/>
              </a:rPr>
              <a:t>“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ヒラギノ角ゴ Pro W3" pitchFamily="84" charset="-128"/>
                <a:cs typeface="+mn-cs"/>
              </a:rPr>
              <a:t>Introduction to the Design &amp; Analysis of Algorithms,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 pitchFamily="84" charset="-128"/>
                <a:cs typeface="+mn-cs"/>
              </a:rPr>
              <a:t>”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ヒラギノ角ゴ Pro W3" pitchFamily="84" charset="-128"/>
                <a:cs typeface="+mn-cs"/>
              </a:rPr>
              <a:t> 2</a:t>
            </a:r>
            <a:r>
              <a:rPr kumimoji="0" lang="en-US" altLang="en-US" sz="10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ヒラギノ角ゴ Pro W3" pitchFamily="84" charset="-128"/>
                <a:cs typeface="+mn-cs"/>
              </a:rPr>
              <a:t>nd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ヒラギノ角ゴ Pro W3" pitchFamily="84" charset="-128"/>
                <a:cs typeface="+mn-cs"/>
              </a:rPr>
              <a:t> ed., Ch. 1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ヒラギノ角ゴ Pro W3" pitchFamily="84" charset="-128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lib.virginia.edu/science/parshall/khwariz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/>
          <p:nvPr/>
        </p:nvSpPr>
        <p:spPr>
          <a:xfrm>
            <a:off x="1079500" y="62103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Copyright © 2007 Pearson Addison-Wesley. All rights reserved.</a:t>
            </a:r>
            <a:endParaRPr lang="en-US" altLang="en-US" sz="9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457200" y="1143000"/>
            <a:ext cx="3657600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 Frutiger Bold" pitchFamily="-124" charset="0"/>
                <a:ea typeface="+mn-ea"/>
                <a:cs typeface="+mn-cs"/>
              </a:rPr>
              <a:t>Chapter 1</a:t>
            </a:r>
            <a:endParaRPr kumimoji="1" lang="en-US" altLang="en-US" sz="31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B Frutiger Bold" pitchFamily="-124" charset="0"/>
              <a:ea typeface="+mn-ea"/>
              <a:cs typeface="+mn-cs"/>
            </a:endParaRPr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5797550"/>
            <a:ext cx="684213" cy="831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457200" y="2514600"/>
            <a:ext cx="3505200" cy="2227263"/>
          </a:xfrm>
          <a:prstGeom prst="rect">
            <a:avLst/>
          </a:prstGeom>
          <a:noFill/>
          <a:ln>
            <a:noFill/>
          </a:ln>
          <a:effectLst/>
        </p:spPr>
        <p:txBody>
          <a:bodyPr rIns="0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defRPr kumimoji="1" sz="24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A50021"/>
              </a:buClr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Introduction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512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533400"/>
            <a:ext cx="4689475" cy="579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Algorithm  design strategies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2209800"/>
            <a:ext cx="4076700" cy="3152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Brute force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Divide and conquer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Decrease and conquer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Transform and conquer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343400" y="2209800"/>
            <a:ext cx="4800600" cy="3152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Greedy approach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Dynamic programming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Backtracking and branch-and-bound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Space and time tradeoffs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40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Algorithms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0643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How good is the algorithm?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Correctness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Time efficiency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Space efficiency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Does there exist a better algorithm?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Lower bounds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Optimality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42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is an algorithm?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2691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Recipe, process, method, technique, procedure, routine,… with the following requirements: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Finiteness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terminates after a finite number of steps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Definiteness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rigorously and unambiguously specified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Clearly specified input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valid inputs are clearly specified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Clearly specified/expected output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 be proved to produce the correct output given a valid input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Effectiveness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steps are sufficiently simple and basic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study algorithms?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Theoretical importance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core of computer science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Practical importance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practitioner’s toolkit of known algorithms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Framework for designing and analyzing algorithms for new problems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»"/>
              <a:defRPr/>
            </a:pP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29" name="Text Box 4"/>
          <p:cNvSpPr txBox="1"/>
          <p:nvPr/>
        </p:nvSpPr>
        <p:spPr>
          <a:xfrm>
            <a:off x="304800" y="5486400"/>
            <a:ext cx="6324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rgbClr val="FF6600"/>
                </a:solidFill>
              </a:rPr>
              <a:t>Example: Google’s PageRank Technology</a:t>
            </a:r>
            <a:endParaRPr lang="en-US" altLang="en-US" b="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Euclid’s Algorithm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534400" cy="5286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Problem: Find gcd(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), the greatest common divisor of two nonnegative, not both zero integers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endParaRPr kumimoji="1" lang="en-US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Examples:  gcd(60,24) = 12,    gcd(60,0) = 60,    gcd(0,0) = ? 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Euclid’s algorithm is based on repeated application of equality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gcd(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= gcd(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n, m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mod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until the second number becomes 0, which makes the problem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trivial.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Example: gcd(60,24) = gcd(24,12) = gcd(12,0) = 12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Two descriptions of Euclid’s algorithm</a:t>
            </a:r>
            <a:endParaRPr kumimoji="1" lang="en-US" altLang="en-US" sz="3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534400" cy="5286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Step 1  If 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0, return 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stop; otherwise go to Step 2</a:t>
            </a:r>
            <a:endParaRPr kumimoji="1" lang="pt-BR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Step 2 </a:t>
            </a: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Divide 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by 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 </a:t>
            </a: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and assign the value of the remainder to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r</a:t>
            </a:r>
            <a:endParaRPr kumimoji="1" lang="pt-BR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Step 3  Assign the value of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the value of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n. 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Go to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Step 1.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  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pt-BR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pt-B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≠ 0</a:t>
            </a: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do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endParaRPr kumimoji="1" lang="pt-BR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pt-BR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 ← m </a:t>
            </a:r>
            <a:r>
              <a:rPr kumimoji="1" lang="pt-B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mod </a:t>
            </a:r>
            <a:r>
              <a:rPr kumimoji="1" lang="pt-BR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endParaRPr kumimoji="1" lang="pt-BR" altLang="en-US" sz="2400" b="0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1" lang="pt-BR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m← n   </a:t>
            </a:r>
            <a:endParaRPr kumimoji="1" lang="pt-BR" altLang="en-US" sz="2400" b="0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pt-BR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n ← r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1" lang="pt-BR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pt-BR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endParaRPr kumimoji="1" lang="en-US" altLang="en-US" sz="2400" b="0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82000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Other methods for computing gcd(</a:t>
            </a:r>
            <a:r>
              <a:rPr kumimoji="1" lang="en-US" altLang="en-US" sz="3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m,n</a:t>
            </a: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Consecutive integer checking algorithm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Step 1  Assign the value of min{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 to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pt-BR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Step 2  </a:t>
            </a: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Divide 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by 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t.  </a:t>
            </a: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the remainder is 0, go to Step 3;</a:t>
            </a:r>
            <a:b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otherwise, go to Step 4</a:t>
            </a:r>
            <a:endParaRPr kumimoji="1" lang="pt-BR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Step 3  </a:t>
            </a: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Divide 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by 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t.  </a:t>
            </a: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the remainder is 0, return </a:t>
            </a:r>
            <a:r>
              <a:rPr kumimoji="1" lang="pt-BR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stop;</a:t>
            </a:r>
            <a:b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pt-B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otherwise, go to Step 4</a:t>
            </a:r>
            <a:endParaRPr kumimoji="1" lang="pt-BR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Step 4  Decrease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by 1 and go to Step 2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44" name="Text Box 4"/>
          <p:cNvSpPr txBox="1"/>
          <p:nvPr/>
        </p:nvSpPr>
        <p:spPr>
          <a:xfrm>
            <a:off x="685800" y="4724400"/>
            <a:ext cx="5334000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Is this slower than Euclid’s algorithm? How much slower? 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163845" name="Text Box 5"/>
          <p:cNvSpPr txBox="1"/>
          <p:nvPr/>
        </p:nvSpPr>
        <p:spPr>
          <a:xfrm>
            <a:off x="1981200" y="5791200"/>
            <a:ext cx="464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rgbClr val="FF9933"/>
                </a:solidFill>
              </a:rPr>
              <a:t>O(n),</a:t>
            </a:r>
            <a:r>
              <a:rPr lang="en-US" altLang="en-US" b="0" dirty="0">
                <a:solidFill>
                  <a:schemeClr val="tx1"/>
                </a:solidFill>
              </a:rPr>
              <a:t> if n &lt;= m , vs </a:t>
            </a:r>
            <a:r>
              <a:rPr lang="en-US" altLang="en-US" b="0" dirty="0">
                <a:solidFill>
                  <a:srgbClr val="FF9933"/>
                </a:solidFill>
              </a:rPr>
              <a:t>O(log n)</a:t>
            </a:r>
            <a:endParaRPr lang="en-US" altLang="en-US" b="0" dirty="0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82000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Other methods for gcd(</a:t>
            </a:r>
            <a:r>
              <a:rPr kumimoji="1" lang="en-US" altLang="en-US" sz="3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m,n</a:t>
            </a: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 [cont.]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Middle-school procedure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Step 1  Find the prime factorization of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endParaRPr kumimoji="1" lang="pt-BR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Step 2  Find the prime factorization of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endParaRPr kumimoji="1" lang="pt-BR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Step 3  Find all the common prime factors</a:t>
            </a:r>
            <a:endParaRPr kumimoji="1" lang="pt-BR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Step 4  Compute the product of all the  common prime factors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and return it as gcd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(m,n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en-US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 this an algorithm?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How efficient is it?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8900" name="Text Box 4"/>
          <p:cNvSpPr txBox="1"/>
          <p:nvPr/>
        </p:nvSpPr>
        <p:spPr>
          <a:xfrm>
            <a:off x="2895600" y="5715000"/>
            <a:ext cx="411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rgbClr val="FF6600"/>
                </a:solidFill>
              </a:rPr>
              <a:t>Time complexity: O(sqrt(n))</a:t>
            </a:r>
            <a:endParaRPr lang="en-US" altLang="en-US" b="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82000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Sieve of Eratosthenes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86800" cy="533400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buNone/>
            </a:pP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</a:rPr>
              <a:t>Input: </a:t>
            </a: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Integer 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 </a:t>
            </a: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  <a:latin typeface="Lucida Grande" pitchFamily="84" charset="0"/>
                <a:cs typeface="Times New Roman" panose="02020603050405020304" pitchFamily="18" charset="0"/>
              </a:rPr>
              <a:t>≥</a:t>
            </a: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2</a:t>
            </a:r>
            <a:endParaRPr lang="en-US" altLang="en-US" b="0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Output: List of primes less than or equal to 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endParaRPr lang="en-US" altLang="en-US" b="0" i="1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for 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p </a:t>
            </a:r>
            <a:r>
              <a:rPr lang="pt-BR" altLang="en-US" b="0" dirty="0">
                <a:effectLst>
                  <a:outerShdw blurRad="38100" dist="38100" dir="2700000">
                    <a:srgbClr val="000000"/>
                  </a:outerShdw>
                </a:effectLst>
              </a:rPr>
              <a:t>← 2</a:t>
            </a:r>
            <a:r>
              <a:rPr lang="pt-BR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 to </a:t>
            </a:r>
            <a:r>
              <a:rPr lang="pt-BR" altLang="en-US" b="0" i="1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pt-BR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 do  </a:t>
            </a:r>
            <a:r>
              <a:rPr lang="pt-BR" altLang="en-US" b="0" i="1" dirty="0">
                <a:effectLst>
                  <a:outerShdw blurRad="38100" dist="38100" dir="2700000">
                    <a:srgbClr val="000000"/>
                  </a:outerShdw>
                </a:effectLst>
              </a:rPr>
              <a:t>A</a:t>
            </a:r>
            <a:r>
              <a:rPr lang="pt-BR" altLang="en-US" b="0" dirty="0">
                <a:effectLst>
                  <a:outerShdw blurRad="38100" dist="38100" dir="2700000">
                    <a:srgbClr val="000000"/>
                  </a:outerShdw>
                </a:effectLst>
              </a:rPr>
              <a:t>[</a:t>
            </a:r>
            <a:r>
              <a:rPr lang="pt-BR" altLang="en-US" b="0" i="1" dirty="0">
                <a:effectLst>
                  <a:outerShdw blurRad="38100" dist="38100" dir="2700000">
                    <a:srgbClr val="000000"/>
                  </a:outerShdw>
                </a:effectLst>
              </a:rPr>
              <a:t>p</a:t>
            </a:r>
            <a:r>
              <a:rPr lang="pt-BR" altLang="en-US" b="0" dirty="0">
                <a:effectLst>
                  <a:outerShdw blurRad="38100" dist="38100" dir="2700000">
                    <a:srgbClr val="000000"/>
                  </a:outerShdw>
                </a:effectLst>
              </a:rPr>
              <a:t>] ← </a:t>
            </a:r>
            <a:r>
              <a:rPr lang="pt-BR" altLang="en-US" b="0" i="1" dirty="0">
                <a:effectLst>
                  <a:outerShdw blurRad="38100" dist="38100" dir="2700000">
                    <a:srgbClr val="000000"/>
                  </a:outerShdw>
                </a:effectLst>
              </a:rPr>
              <a:t>p</a:t>
            </a:r>
            <a:endParaRPr lang="pt-BR" altLang="en-US" b="0" i="1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for 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p </a:t>
            </a:r>
            <a:r>
              <a:rPr lang="pt-BR" altLang="en-US" b="0" dirty="0">
                <a:effectLst>
                  <a:outerShdw blurRad="38100" dist="38100" dir="2700000">
                    <a:srgbClr val="000000"/>
                  </a:outerShdw>
                </a:effectLst>
              </a:rPr>
              <a:t>← 2</a:t>
            </a:r>
            <a:r>
              <a:rPr lang="pt-BR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 to </a:t>
            </a:r>
            <a:r>
              <a:rPr lang="pt-BR" altLang="en-US" b="0" i="1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pt-BR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 do</a:t>
            </a:r>
            <a:r>
              <a:rPr lang="pt-BR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</a:t>
            </a:r>
            <a:endParaRPr lang="en-US" altLang="en-US" sz="2800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	  if 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</a:rPr>
              <a:t>A</a:t>
            </a: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</a:rPr>
              <a:t>[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</a:rPr>
              <a:t>p</a:t>
            </a: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</a:rPr>
              <a:t>] </a:t>
            </a: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 0  //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p </a:t>
            </a: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hasn’t been previously eliminated from the list</a:t>
            </a:r>
            <a:b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</a:b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      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j </a:t>
            </a:r>
            <a:r>
              <a:rPr lang="pt-BR" altLang="en-US" sz="2800" b="0" dirty="0">
                <a:effectLst>
                  <a:outerShdw blurRad="38100" dist="38100" dir="2700000">
                    <a:srgbClr val="000000"/>
                  </a:outerShdw>
                </a:effectLst>
              </a:rPr>
              <a:t>← </a:t>
            </a:r>
            <a:r>
              <a:rPr lang="pt-BR" altLang="en-US" b="0" i="1" dirty="0">
                <a:effectLst>
                  <a:outerShdw blurRad="38100" dist="38100" dir="2700000">
                    <a:srgbClr val="000000"/>
                  </a:outerShdw>
                </a:effectLst>
              </a:rPr>
              <a:t>p</a:t>
            </a:r>
            <a:r>
              <a:rPr lang="en-US" altLang="en-US" sz="2800" b="0" i="1" baseline="-2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*</a:t>
            </a: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p</a:t>
            </a:r>
            <a:endParaRPr lang="en-US" altLang="en-US" b="0" i="1" dirty="0">
              <a:effectLst>
                <a:outerShdw blurRad="38100" dist="38100" dir="2700000">
                  <a:srgbClr val="000000"/>
                </a:outerShdw>
              </a:effectLst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         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while 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j </a:t>
            </a: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  <a:latin typeface="Lucida Grande" pitchFamily="84" charset="0"/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do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                 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</a:rPr>
              <a:t>A</a:t>
            </a: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</a:rPr>
              <a:t>[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</a:rPr>
              <a:t>j</a:t>
            </a:r>
            <a:r>
              <a:rPr lang="en-US" altLang="en-US" b="0" dirty="0">
                <a:effectLst>
                  <a:outerShdw blurRad="38100" dist="38100" dir="2700000">
                    <a:srgbClr val="000000"/>
                  </a:outerShdw>
                </a:effectLst>
              </a:rPr>
              <a:t>] </a:t>
            </a:r>
            <a:r>
              <a:rPr lang="pt-BR" altLang="en-US" b="0" dirty="0">
                <a:effectLst>
                  <a:outerShdw blurRad="38100" dist="38100" dir="2700000">
                    <a:srgbClr val="000000"/>
                  </a:outerShdw>
                </a:effectLst>
              </a:rPr>
              <a:t>← 0</a:t>
            </a:r>
            <a:r>
              <a:rPr lang="pt-BR" altLang="en-US" sz="2800" b="0" dirty="0">
                <a:effectLst>
                  <a:outerShdw blurRad="38100" dist="38100" dir="2700000">
                    <a:srgbClr val="000000"/>
                  </a:outerShdw>
                </a:effectLst>
              </a:rPr>
              <a:t>  </a:t>
            </a:r>
            <a:r>
              <a:rPr lang="pt-BR" altLang="en-US" b="0" dirty="0">
                <a:effectLst>
                  <a:outerShdw blurRad="38100" dist="38100" dir="2700000">
                    <a:srgbClr val="000000"/>
                  </a:outerShdw>
                </a:effectLst>
              </a:rPr>
              <a:t>//mark element as eliminated</a:t>
            </a:r>
            <a:r>
              <a:rPr lang="pt-BR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	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                 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j </a:t>
            </a:r>
            <a:r>
              <a:rPr lang="pt-BR" altLang="en-US" b="0" dirty="0">
                <a:effectLst>
                  <a:outerShdw blurRad="38100" dist="38100" dir="2700000">
                    <a:srgbClr val="000000"/>
                  </a:outerShdw>
                </a:effectLst>
              </a:rPr>
              <a:t>← </a:t>
            </a:r>
            <a:r>
              <a:rPr lang="en-US" altLang="en-US" b="0" i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pt-BR" altLang="en-US" b="0" dirty="0">
                <a:effectLst>
                  <a:outerShdw blurRad="38100" dist="38100" dir="2700000">
                    <a:srgbClr val="000000"/>
                  </a:outerShdw>
                </a:effectLst>
              </a:rPr>
              <a:t> </a:t>
            </a:r>
            <a:r>
              <a:rPr lang="pt-BR" altLang="en-US" b="0" i="1" dirty="0">
                <a:effectLst>
                  <a:outerShdw blurRad="38100" dist="38100" dir="2700000">
                    <a:srgbClr val="000000"/>
                  </a:outerShdw>
                </a:effectLst>
              </a:rPr>
              <a:t>+ p</a:t>
            </a:r>
            <a:endParaRPr lang="pt-BR" altLang="en-US" b="0" i="1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endParaRPr lang="pt-BR" altLang="en-US" i="1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Example: 2  3  4  5  6  7  8  9 10  11  12  13  14  15  16  17  18  19 20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09924" name="Text Box 4"/>
          <p:cNvSpPr txBox="1"/>
          <p:nvPr/>
        </p:nvSpPr>
        <p:spPr>
          <a:xfrm>
            <a:off x="2895600" y="6096000"/>
            <a:ext cx="3352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rgbClr val="FF6600"/>
                </a:solidFill>
              </a:rPr>
              <a:t>Time complexity: O(n)</a:t>
            </a:r>
            <a:endParaRPr lang="en-US" altLang="en-US" b="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Two main issues related to algorithms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How to design algorithms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How to analyze algorithm efficiency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is an algorithm?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686800" cy="5133975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1" lang="en-US" altLang="en-US" sz="2800" b="1" i="1" u="sng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algorithm</a:t>
            </a: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a sequence of unambiguous instructions for solving a problem, i.e., for obtaining a required output for any </a:t>
            </a: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legitimate</a:t>
            </a: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input in a finite amount of time.</a:t>
            </a:r>
            <a:b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9" name="Rectangle 12"/>
          <p:cNvSpPr/>
          <p:nvPr/>
        </p:nvSpPr>
        <p:spPr>
          <a:xfrm>
            <a:off x="3286125" y="5334000"/>
            <a:ext cx="2743200" cy="76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2"/>
                </a:solidFill>
              </a:rPr>
              <a:t>“computer” </a:t>
            </a:r>
            <a:endParaRPr lang="en-US" altLang="en-US" b="0" dirty="0">
              <a:solidFill>
                <a:schemeClr val="bg2"/>
              </a:solidFill>
            </a:endParaRPr>
          </a:p>
        </p:txBody>
      </p:sp>
      <p:sp>
        <p:nvSpPr>
          <p:cNvPr id="6150" name="Line 13"/>
          <p:cNvSpPr/>
          <p:nvPr/>
        </p:nvSpPr>
        <p:spPr>
          <a:xfrm>
            <a:off x="4581525" y="3657600"/>
            <a:ext cx="0" cy="609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6151" name="Line 14"/>
          <p:cNvSpPr/>
          <p:nvPr/>
        </p:nvSpPr>
        <p:spPr>
          <a:xfrm>
            <a:off x="4581525" y="4876800"/>
            <a:ext cx="0" cy="457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6152" name="Text Box 15"/>
          <p:cNvSpPr txBox="1"/>
          <p:nvPr/>
        </p:nvSpPr>
        <p:spPr>
          <a:xfrm>
            <a:off x="3973513" y="3124200"/>
            <a:ext cx="1284287" cy="473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2"/>
                </a:solidFill>
              </a:rPr>
              <a:t>problem</a:t>
            </a:r>
            <a:endParaRPr lang="en-US" altLang="en-US" b="0" dirty="0">
              <a:solidFill>
                <a:schemeClr val="bg2"/>
              </a:solidFill>
            </a:endParaRPr>
          </a:p>
        </p:txBody>
      </p:sp>
      <p:sp>
        <p:nvSpPr>
          <p:cNvPr id="6153" name="Text Box 16"/>
          <p:cNvSpPr txBox="1"/>
          <p:nvPr/>
        </p:nvSpPr>
        <p:spPr>
          <a:xfrm>
            <a:off x="3965575" y="4267200"/>
            <a:ext cx="1370013" cy="4730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2"/>
                </a:solidFill>
              </a:rPr>
              <a:t>algorithm</a:t>
            </a:r>
            <a:endParaRPr lang="en-US" altLang="en-US" b="0" dirty="0">
              <a:solidFill>
                <a:schemeClr val="bg2"/>
              </a:solidFill>
            </a:endParaRPr>
          </a:p>
        </p:txBody>
      </p:sp>
      <p:sp>
        <p:nvSpPr>
          <p:cNvPr id="6154" name="Text Box 17"/>
          <p:cNvSpPr txBox="1"/>
          <p:nvPr/>
        </p:nvSpPr>
        <p:spPr>
          <a:xfrm>
            <a:off x="914400" y="5486400"/>
            <a:ext cx="1198563" cy="473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2"/>
                </a:solidFill>
              </a:rPr>
              <a:t>input</a:t>
            </a:r>
            <a:endParaRPr lang="en-US" altLang="en-US" b="0" dirty="0">
              <a:solidFill>
                <a:schemeClr val="bg2"/>
              </a:solidFill>
            </a:endParaRPr>
          </a:p>
        </p:txBody>
      </p:sp>
      <p:sp>
        <p:nvSpPr>
          <p:cNvPr id="6155" name="Text Box 18"/>
          <p:cNvSpPr txBox="1"/>
          <p:nvPr/>
        </p:nvSpPr>
        <p:spPr>
          <a:xfrm>
            <a:off x="7010400" y="5486400"/>
            <a:ext cx="1198563" cy="473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2"/>
                </a:solidFill>
              </a:rPr>
              <a:t>output</a:t>
            </a:r>
            <a:endParaRPr lang="en-US" altLang="en-US" b="0" dirty="0">
              <a:solidFill>
                <a:schemeClr val="bg2"/>
              </a:solidFill>
            </a:endParaRPr>
          </a:p>
        </p:txBody>
      </p:sp>
      <p:sp>
        <p:nvSpPr>
          <p:cNvPr id="6156" name="Line 19"/>
          <p:cNvSpPr/>
          <p:nvPr/>
        </p:nvSpPr>
        <p:spPr>
          <a:xfrm>
            <a:off x="2057400" y="5791200"/>
            <a:ext cx="12192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6157" name="Line 20"/>
          <p:cNvSpPr/>
          <p:nvPr/>
        </p:nvSpPr>
        <p:spPr>
          <a:xfrm>
            <a:off x="6019800" y="5791200"/>
            <a:ext cx="1143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Number Placeholder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Algorithm  design techniques/strategies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676400"/>
            <a:ext cx="3810000" cy="3962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Brute force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Divide and conquer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Decrease and conquer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Transform and conquer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Space and time tradeoffs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724400" y="1676400"/>
            <a:ext cx="4419600" cy="3810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Greedy approach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Dynamic programming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Iterative improvement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Backtracking 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Branch and bound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algorithms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How good is the algorithm?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time efficiency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space efficiency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correctness ignored in this course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Does there exist a better algorithm?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lower bounds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optimality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Important problem types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305800" cy="5362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sorting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searching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string processing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graph problems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combinatorial problems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geometric problems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numerical problems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Sorting (I)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077200" cy="4905375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ffectLst>
                  <a:outerShdw blurRad="38100" dist="38100" dir="2700000">
                    <a:srgbClr val="000000"/>
                  </a:outerShdw>
                </a:effectLst>
              </a:rPr>
              <a:t>Rearrange the items of a given list in ascending order.</a:t>
            </a:r>
            <a:endParaRPr lang="en-US" altLang="en-US" sz="20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Input: A sequence of n numbers &lt;a</a:t>
            </a:r>
            <a:r>
              <a:rPr lang="en-US" altLang="en-US" sz="1800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1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, </a:t>
            </a:r>
            <a:r>
              <a:rPr lang="en-US" altLang="en-US" sz="1800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  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a</a:t>
            </a:r>
            <a:r>
              <a:rPr lang="en-US" altLang="en-US" sz="1800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2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, …, a</a:t>
            </a:r>
            <a:r>
              <a:rPr lang="en-US" altLang="en-US" sz="1800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&gt;</a:t>
            </a:r>
            <a:endParaRPr lang="en-US" altLang="en-US" sz="1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Output: A reordering &lt;a</a:t>
            </a:r>
            <a:r>
              <a:rPr lang="en-US" altLang="en-US" sz="1800" baseline="30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´</a:t>
            </a:r>
            <a:r>
              <a:rPr lang="en-US" altLang="en-US" sz="1800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1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, </a:t>
            </a:r>
            <a:r>
              <a:rPr lang="en-US" altLang="en-US" sz="1800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  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a</a:t>
            </a:r>
            <a:r>
              <a:rPr lang="en-US" altLang="en-US" sz="1800" baseline="30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´</a:t>
            </a:r>
            <a:r>
              <a:rPr lang="en-US" altLang="en-US" sz="1800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2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, …, a</a:t>
            </a:r>
            <a:r>
              <a:rPr lang="en-US" altLang="en-US" sz="1800" baseline="30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&gt; of the input sequence such that a</a:t>
            </a:r>
            <a:r>
              <a:rPr lang="en-US" altLang="en-US" sz="1800" baseline="30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1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≤ 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a</a:t>
            </a:r>
            <a:r>
              <a:rPr lang="en-US" altLang="en-US" sz="1800" baseline="30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2 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≤</a:t>
            </a:r>
            <a:r>
              <a:rPr lang="en-US" altLang="en-US" sz="1800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 … 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≤</a:t>
            </a:r>
            <a:r>
              <a:rPr lang="en-US" altLang="en-US" sz="1800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 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a</a:t>
            </a:r>
            <a:r>
              <a:rPr lang="en-US" altLang="en-US" sz="1800" baseline="30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n.</a:t>
            </a:r>
            <a:endParaRPr lang="en-US" altLang="en-US" sz="1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ffectLst>
                  <a:outerShdw blurRad="38100" dist="38100" dir="2700000">
                    <a:srgbClr val="000000"/>
                  </a:outerShdw>
                </a:effectLst>
              </a:rPr>
              <a:t>Why sorting?</a:t>
            </a:r>
            <a:endParaRPr lang="en-US" altLang="en-US" sz="20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Help searching</a:t>
            </a:r>
            <a:endParaRPr lang="en-US" altLang="en-US" sz="1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Algorithms often use sorting as a key subroutine.</a:t>
            </a:r>
            <a:endParaRPr lang="en-US" altLang="en-US" sz="1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ffectLst>
                  <a:outerShdw blurRad="38100" dist="38100" dir="2700000">
                    <a:srgbClr val="000000"/>
                  </a:outerShdw>
                </a:effectLst>
              </a:rPr>
              <a:t>Sorting key</a:t>
            </a:r>
            <a:endParaRPr lang="en-US" altLang="en-US" sz="20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A specially chosen piece of information used to guide sorting. E.g., sort student records by names.</a:t>
            </a:r>
            <a:endParaRPr lang="en-CA" altLang="en-US" sz="18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Sorting (II)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050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Examples of sorting algorithms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hlinkClick r:id="" action="ppaction://noaction"/>
              </a:rPr>
              <a:t>Selection sort</a:t>
            </a:r>
            <a:endParaRPr kumimoji="1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Bubble sort</a:t>
            </a:r>
            <a:endParaRPr kumimoji="1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Insertion sort</a:t>
            </a:r>
            <a:endParaRPr kumimoji="1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Merge sort</a:t>
            </a:r>
            <a:endParaRPr kumimoji="1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Heap sort …</a:t>
            </a:r>
            <a:endParaRPr kumimoji="1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Evaluate sorting algorithm complexity: the number of key comparisons. 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Two properties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Stability</a:t>
            </a:r>
            <a:r>
              <a:rPr kumimoji="1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A sorting algorithm is called stable if it preserves the relative order of any two equal elements in its input.</a:t>
            </a:r>
            <a:endParaRPr kumimoji="1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place</a:t>
            </a:r>
            <a:r>
              <a:rPr kumimoji="1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: A sorting algorithm is in place if it does not require extra memory, except, possibly for a few memory units.</a:t>
            </a:r>
            <a:endParaRPr kumimoji="1" lang="en-CA" altLang="en-US" sz="16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Selection Sort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8001000" cy="4114800"/>
          </a:xfrm>
          <a:ln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Algorithm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SelectionSort(A[0..n-1])</a:t>
            </a:r>
            <a:endParaRPr kumimoji="1" lang="en-US" altLang="en-US" sz="18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//The algorithm sorts a given array by selection sort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//Input: An array A[0..n-1] of orderable elements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//Output: Array A[0..n-1] sorted in ascending order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i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 0 to n – 2 do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	min  i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	for j  i + 1 to n – 1 do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		if A[j] &lt; A[min] 	</a:t>
            </a:r>
            <a:endParaRPr kumimoji="1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			min  j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	swap A[i] and A[min]</a:t>
            </a:r>
            <a:endParaRPr kumimoji="1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Searching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Find a given value, called a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search key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in a given set.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Examples of searching algorithms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Sequential search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Binary search …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CA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2628" name="Text Box 4"/>
          <p:cNvSpPr txBox="1"/>
          <p:nvPr/>
        </p:nvSpPr>
        <p:spPr>
          <a:xfrm>
            <a:off x="1371600" y="3048000"/>
            <a:ext cx="6248400" cy="35242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Input: sorted array a_i &lt; … &lt; a_j and key x;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m </a:t>
            </a:r>
            <a:r>
              <a:rPr lang="en-US" alt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en-US" altLang="en-US" b="0" dirty="0">
                <a:solidFill>
                  <a:schemeClr val="tx1"/>
                </a:solidFill>
              </a:rPr>
              <a:t>(i+j)/2;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while i &lt; j and x != a_m do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    if x &lt; a_m then j </a:t>
            </a:r>
            <a:r>
              <a:rPr lang="en-US" alt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en-US" altLang="en-US" b="0" dirty="0">
                <a:solidFill>
                  <a:schemeClr val="tx1"/>
                </a:solidFill>
              </a:rPr>
              <a:t> m-1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                     else  i </a:t>
            </a:r>
            <a:r>
              <a:rPr lang="en-US" alt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 m+1;</a:t>
            </a:r>
            <a:endParaRPr lang="en-US" altLang="en-US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 if x = a_m then output a_m;</a:t>
            </a:r>
            <a:endParaRPr lang="en-US" altLang="en-US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ym typeface="Wingdings" panose="05000000000000000000" pitchFamily="2" charset="2"/>
              </a:rPr>
              <a:t>Time: O(log n)</a:t>
            </a:r>
            <a:endParaRPr lang="en-US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 Processing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string is a sequence of characters from an alphabet. 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Text strings: letters, numbers, and special characters.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String matching: searching for a given word/pattern in a text.</a:t>
            </a:r>
            <a:endParaRPr kumimoji="1" lang="en-CA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4676" name="Text Box 4"/>
          <p:cNvSpPr txBox="1"/>
          <p:nvPr/>
        </p:nvSpPr>
        <p:spPr>
          <a:xfrm>
            <a:off x="914400" y="3505200"/>
            <a:ext cx="7239000" cy="22828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495300" lvl="0" indent="-49530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Examples: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495300" lvl="0" indent="-495300">
              <a:spcBef>
                <a:spcPct val="50000"/>
              </a:spcBef>
              <a:buClrTx/>
              <a:buSzTx/>
              <a:buFontTx/>
              <a:buAutoNum type="romanLcParenBoth"/>
            </a:pPr>
            <a:r>
              <a:rPr lang="en-US" altLang="en-US" b="0" dirty="0">
                <a:solidFill>
                  <a:schemeClr val="tx1"/>
                </a:solidFill>
              </a:rPr>
              <a:t>searching for a word or phrase on WWW or in a Word document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495300" lvl="0" indent="-495300">
              <a:spcBef>
                <a:spcPct val="50000"/>
              </a:spcBef>
              <a:buClrTx/>
              <a:buSzTx/>
              <a:buFontTx/>
              <a:buAutoNum type="romanLcParenBoth"/>
            </a:pPr>
            <a:r>
              <a:rPr lang="en-US" altLang="en-US" b="0" dirty="0">
                <a:solidFill>
                  <a:schemeClr val="tx1"/>
                </a:solidFill>
              </a:rPr>
              <a:t>searching for a short read in the reference genomic sequence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Graph Problems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Informal definition</a:t>
            </a:r>
            <a:endParaRPr kumimoji="1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graph is a collection of points called </a:t>
            </a: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vertices</a:t>
            </a: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some of which are connected by line segments called </a:t>
            </a: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edges</a:t>
            </a: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1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Modeling real-life problems</a:t>
            </a:r>
            <a:endParaRPr kumimoji="1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Modeling WWW</a:t>
            </a:r>
            <a:endParaRPr kumimoji="1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Communication networks</a:t>
            </a:r>
            <a:endParaRPr kumimoji="1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Project scheduling …</a:t>
            </a:r>
            <a:endParaRPr kumimoji="1" lang="en-CA" altLang="en-US" sz="2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Examples of graph algorithms</a:t>
            </a:r>
            <a:endParaRPr kumimoji="1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Graph traversal algorithms</a:t>
            </a:r>
            <a:endParaRPr kumimoji="1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Shortest-path algorithms</a:t>
            </a:r>
            <a:endParaRPr kumimoji="1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Topological sorting</a:t>
            </a:r>
            <a:endParaRPr kumimoji="1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endParaRPr kumimoji="1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Slide Number Placeholder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98438"/>
            <a:ext cx="8151813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Fundamental data structures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295400"/>
            <a:ext cx="4267200" cy="5562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list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array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linked list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string 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stack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queue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priority queue/heap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b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4953000" y="1219200"/>
            <a:ext cx="4191000" cy="4191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graph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tree and binary tree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set and dictionary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Algorithm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305800" cy="4905375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1" lang="en-US" altLang="en-US" sz="2800" b="1" i="1" u="sng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algorithm</a:t>
            </a: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a sequence of unambiguous instructions for solving a problem, i.e., for obtaining a required output for any legitimate input in a finite amount of time.</a:t>
            </a:r>
            <a:endParaRPr kumimoji="1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7" name="Rectangle 4"/>
          <p:cNvSpPr/>
          <p:nvPr/>
        </p:nvSpPr>
        <p:spPr>
          <a:xfrm>
            <a:off x="8723313" y="6218238"/>
            <a:ext cx="184150" cy="4730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8198" name="Text Box 5"/>
          <p:cNvSpPr txBox="1"/>
          <p:nvPr/>
        </p:nvSpPr>
        <p:spPr>
          <a:xfrm>
            <a:off x="1143000" y="3733800"/>
            <a:ext cx="6781800" cy="2647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b="0" dirty="0">
                <a:solidFill>
                  <a:schemeClr val="tx1"/>
                </a:solidFill>
              </a:rPr>
              <a:t> Can be represented various forms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b="0" dirty="0">
                <a:solidFill>
                  <a:schemeClr val="tx1"/>
                </a:solidFill>
              </a:rPr>
              <a:t> Unambiguity/clearness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b="0" dirty="0">
                <a:solidFill>
                  <a:schemeClr val="tx1"/>
                </a:solidFill>
              </a:rPr>
              <a:t> Effectiveness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b="0" dirty="0">
                <a:solidFill>
                  <a:schemeClr val="tx1"/>
                </a:solidFill>
              </a:rPr>
              <a:t> Finiteness/termination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b="0" dirty="0">
                <a:solidFill>
                  <a:schemeClr val="tx1"/>
                </a:solidFill>
              </a:rPr>
              <a:t> Correctness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Linear Data Structures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4572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Arrays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sequence of n items of the same data type that are stored contiguously in computer memory and made accessible by specifying a value of the array’s index.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Linked List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sequence of zero or more nodes each containing two kinds of information: some data and one or more links called pointers to other nodes of the linked list.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Singly linked list (next pointer)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Doubly linked list (next + previous pointers)</a:t>
            </a:r>
            <a:endParaRPr kumimoji="1" lang="en-CA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0820" name="Rectangle 4"/>
          <p:cNvSpPr/>
          <p:nvPr/>
        </p:nvSpPr>
        <p:spPr>
          <a:xfrm>
            <a:off x="4800600" y="1676400"/>
            <a:ext cx="43434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Arrays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b="0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fixed length (need preliminary reservation of memory)</a:t>
            </a:r>
            <a:endParaRPr lang="en-US" altLang="en-US" sz="1800" b="0" dirty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b="0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contiguous memory locations</a:t>
            </a:r>
            <a:endParaRPr lang="en-US" altLang="en-US" sz="1800" b="0" dirty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b="0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direct access</a:t>
            </a:r>
            <a:endParaRPr lang="en-US" altLang="en-US" sz="1800" b="0" dirty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b="0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Insert/delete</a:t>
            </a:r>
            <a:endParaRPr lang="en-US" altLang="en-US" sz="1800" b="0" dirty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Linked Lists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b="0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dynamic length</a:t>
            </a:r>
            <a:endParaRPr lang="en-US" altLang="en-US" sz="1800" b="0" dirty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b="0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arbitrary memory locations</a:t>
            </a:r>
            <a:endParaRPr lang="en-US" altLang="en-US" sz="1800" b="0" dirty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b="0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access by following links</a:t>
            </a:r>
            <a:endParaRPr lang="en-US" altLang="en-US" sz="1800" b="0" dirty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b="0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Insert/delete</a:t>
            </a:r>
            <a:endParaRPr lang="en-CA" altLang="en-US" sz="1800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290841" name="Group 25"/>
          <p:cNvGrpSpPr/>
          <p:nvPr/>
        </p:nvGrpSpPr>
        <p:grpSpPr>
          <a:xfrm>
            <a:off x="2743200" y="5791200"/>
            <a:ext cx="2895600" cy="488950"/>
            <a:chOff x="1728" y="3792"/>
            <a:chExt cx="1824" cy="308"/>
          </a:xfrm>
        </p:grpSpPr>
        <p:grpSp>
          <p:nvGrpSpPr>
            <p:cNvPr id="60423" name="Group 23"/>
            <p:cNvGrpSpPr/>
            <p:nvPr/>
          </p:nvGrpSpPr>
          <p:grpSpPr>
            <a:xfrm>
              <a:off x="1728" y="3792"/>
              <a:ext cx="1824" cy="308"/>
              <a:chOff x="1728" y="3792"/>
              <a:chExt cx="1824" cy="308"/>
            </a:xfrm>
          </p:grpSpPr>
          <p:sp>
            <p:nvSpPr>
              <p:cNvPr id="60425" name="Text Box 18"/>
              <p:cNvSpPr txBox="1"/>
              <p:nvPr/>
            </p:nvSpPr>
            <p:spPr>
              <a:xfrm>
                <a:off x="2736" y="3792"/>
                <a:ext cx="288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…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426" name="Group 22"/>
              <p:cNvGrpSpPr/>
              <p:nvPr/>
            </p:nvGrpSpPr>
            <p:grpSpPr>
              <a:xfrm>
                <a:off x="1728" y="3888"/>
                <a:ext cx="1824" cy="212"/>
                <a:chOff x="1728" y="3888"/>
                <a:chExt cx="1824" cy="212"/>
              </a:xfrm>
            </p:grpSpPr>
            <p:grpSp>
              <p:nvGrpSpPr>
                <p:cNvPr id="60427" name="Group 8"/>
                <p:cNvGrpSpPr/>
                <p:nvPr/>
              </p:nvGrpSpPr>
              <p:grpSpPr>
                <a:xfrm>
                  <a:off x="1776" y="3888"/>
                  <a:ext cx="336" cy="192"/>
                  <a:chOff x="1776" y="3888"/>
                  <a:chExt cx="336" cy="192"/>
                </a:xfrm>
              </p:grpSpPr>
              <p:sp>
                <p:nvSpPr>
                  <p:cNvPr id="60440" name="Rectangle 5"/>
                  <p:cNvSpPr/>
                  <p:nvPr/>
                </p:nvSpPr>
                <p:spPr>
                  <a:xfrm>
                    <a:off x="1776" y="3888"/>
                    <a:ext cx="336" cy="192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75000"/>
                      <a:buFont typeface="Monotype Sorts" pitchFamily="2" charset="2"/>
                      <a:buChar char="b"/>
                      <a:defRPr kumimoji="1" sz="2400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Char char="•"/>
                      <a:defRPr kumimoji="1" sz="2000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Char char="–"/>
                      <a:defRPr kumimoji="1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Char char="–"/>
                      <a:defRPr kumimoji="1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Char char="»"/>
                      <a:defRPr kumimoji="1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b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441" name="Line 6"/>
                  <p:cNvSpPr/>
                  <p:nvPr/>
                </p:nvSpPr>
                <p:spPr>
                  <a:xfrm>
                    <a:off x="1968" y="3888"/>
                    <a:ext cx="0" cy="192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60428" name="Group 9"/>
                <p:cNvGrpSpPr/>
                <p:nvPr/>
              </p:nvGrpSpPr>
              <p:grpSpPr>
                <a:xfrm>
                  <a:off x="2304" y="3888"/>
                  <a:ext cx="336" cy="192"/>
                  <a:chOff x="1776" y="3888"/>
                  <a:chExt cx="336" cy="192"/>
                </a:xfrm>
              </p:grpSpPr>
              <p:sp>
                <p:nvSpPr>
                  <p:cNvPr id="60438" name="Rectangle 10"/>
                  <p:cNvSpPr/>
                  <p:nvPr/>
                </p:nvSpPr>
                <p:spPr>
                  <a:xfrm>
                    <a:off x="1776" y="3888"/>
                    <a:ext cx="336" cy="192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75000"/>
                      <a:buFont typeface="Monotype Sorts" pitchFamily="2" charset="2"/>
                      <a:buChar char="b"/>
                      <a:defRPr kumimoji="1" sz="2400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Char char="•"/>
                      <a:defRPr kumimoji="1" sz="2000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Char char="–"/>
                      <a:defRPr kumimoji="1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Char char="–"/>
                      <a:defRPr kumimoji="1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Char char="»"/>
                      <a:defRPr kumimoji="1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b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439" name="Line 11"/>
                  <p:cNvSpPr/>
                  <p:nvPr/>
                </p:nvSpPr>
                <p:spPr>
                  <a:xfrm>
                    <a:off x="1968" y="3888"/>
                    <a:ext cx="0" cy="192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60429" name="Group 12"/>
                <p:cNvGrpSpPr/>
                <p:nvPr/>
              </p:nvGrpSpPr>
              <p:grpSpPr>
                <a:xfrm>
                  <a:off x="3216" y="3888"/>
                  <a:ext cx="336" cy="192"/>
                  <a:chOff x="1776" y="3888"/>
                  <a:chExt cx="336" cy="192"/>
                </a:xfrm>
              </p:grpSpPr>
              <p:sp>
                <p:nvSpPr>
                  <p:cNvPr id="60436" name="Rectangle 13"/>
                  <p:cNvSpPr/>
                  <p:nvPr/>
                </p:nvSpPr>
                <p:spPr>
                  <a:xfrm>
                    <a:off x="1776" y="3888"/>
                    <a:ext cx="336" cy="192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75000"/>
                      <a:buFont typeface="Monotype Sorts" pitchFamily="2" charset="2"/>
                      <a:buChar char="b"/>
                      <a:defRPr kumimoji="1" sz="2400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Char char="•"/>
                      <a:defRPr kumimoji="1" sz="2000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Char char="–"/>
                      <a:defRPr kumimoji="1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Char char="–"/>
                      <a:defRPr kumimoji="1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Char char="»"/>
                      <a:defRPr kumimoji="1" b="1" kern="1200">
                        <a:solidFill>
                          <a:srgbClr val="FFFF99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b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437" name="Line 14"/>
                  <p:cNvSpPr/>
                  <p:nvPr/>
                </p:nvSpPr>
                <p:spPr>
                  <a:xfrm>
                    <a:off x="1968" y="3888"/>
                    <a:ext cx="0" cy="192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</p:sp>
            </p:grpSp>
            <p:sp>
              <p:nvSpPr>
                <p:cNvPr id="60430" name="Line 15"/>
                <p:cNvSpPr/>
                <p:nvPr/>
              </p:nvSpPr>
              <p:spPr>
                <a:xfrm>
                  <a:off x="2064" y="398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60431" name="Line 16"/>
                <p:cNvSpPr/>
                <p:nvPr/>
              </p:nvSpPr>
              <p:spPr>
                <a:xfrm>
                  <a:off x="2592" y="3984"/>
                  <a:ext cx="192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60432" name="Line 17"/>
                <p:cNvSpPr/>
                <p:nvPr/>
              </p:nvSpPr>
              <p:spPr>
                <a:xfrm>
                  <a:off x="2976" y="398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60433" name="Text Box 19"/>
                <p:cNvSpPr txBox="1"/>
                <p:nvPr/>
              </p:nvSpPr>
              <p:spPr>
                <a:xfrm>
                  <a:off x="1728" y="3888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75000"/>
                    <a:buFont typeface="Monotype Sorts" pitchFamily="2" charset="2"/>
                    <a:buChar char="b"/>
                    <a:defRPr kumimoji="1" sz="2400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•"/>
                    <a:defRPr kumimoji="1" sz="2000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–"/>
                    <a:defRPr kumimoji="1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–"/>
                    <a:defRPr kumimoji="1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»"/>
                    <a:defRPr kumimoji="1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0" dirty="0">
                      <a:solidFill>
                        <a:schemeClr val="tx1"/>
                      </a:solidFill>
                    </a:rPr>
                    <a:t>a1</a:t>
                  </a:r>
                  <a:endParaRPr lang="en-US" altLang="en-US" sz="1600" b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434" name="Text Box 20"/>
                <p:cNvSpPr txBox="1"/>
                <p:nvPr/>
              </p:nvSpPr>
              <p:spPr>
                <a:xfrm>
                  <a:off x="3168" y="3888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75000"/>
                    <a:buFont typeface="Monotype Sorts" pitchFamily="2" charset="2"/>
                    <a:buChar char="b"/>
                    <a:defRPr kumimoji="1" sz="2400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•"/>
                    <a:defRPr kumimoji="1" sz="2000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–"/>
                    <a:defRPr kumimoji="1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–"/>
                    <a:defRPr kumimoji="1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»"/>
                    <a:defRPr kumimoji="1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0" dirty="0">
                      <a:solidFill>
                        <a:schemeClr val="tx1"/>
                      </a:solidFill>
                    </a:rPr>
                    <a:t>an</a:t>
                  </a:r>
                  <a:endParaRPr lang="en-US" altLang="en-US" sz="1600" b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435" name="Text Box 21"/>
                <p:cNvSpPr txBox="1"/>
                <p:nvPr/>
              </p:nvSpPr>
              <p:spPr>
                <a:xfrm>
                  <a:off x="2256" y="3888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75000"/>
                    <a:buFont typeface="Monotype Sorts" pitchFamily="2" charset="2"/>
                    <a:buChar char="b"/>
                    <a:defRPr kumimoji="1" sz="2400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•"/>
                    <a:defRPr kumimoji="1" sz="2000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–"/>
                    <a:defRPr kumimoji="1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–"/>
                    <a:defRPr kumimoji="1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»"/>
                    <a:defRPr kumimoji="1" b="1" kern="1200">
                      <a:solidFill>
                        <a:srgbClr val="FFFF99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0" dirty="0">
                      <a:solidFill>
                        <a:schemeClr val="tx1"/>
                      </a:solidFill>
                    </a:rPr>
                    <a:t>a2</a:t>
                  </a:r>
                  <a:endParaRPr lang="en-US" altLang="en-US" sz="1600" b="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0424" name="Text Box 24"/>
            <p:cNvSpPr txBox="1"/>
            <p:nvPr/>
          </p:nvSpPr>
          <p:spPr>
            <a:xfrm>
              <a:off x="3408" y="3792"/>
              <a:ext cx="14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.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6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8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10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117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13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145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172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198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Stacks and Queues</a:t>
            </a:r>
            <a:endParaRPr kumimoji="1" lang="en-CA" altLang="en-US" sz="3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Stacks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stack of plates 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–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insertion/deletion can be done only at the top.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–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LIFO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Two operations (push and pop)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Queues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queue of customers waiting for services 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–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Insertion/enqueue  from the rear and deletion/dequeue from the front.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–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FIFO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Two operations (enqueue and dequeue)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Priority Queue and Heap</a:t>
            </a:r>
            <a:endParaRPr kumimoji="1" lang="en-CA" altLang="en-US" sz="3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4516" name="Rectangle 3"/>
          <p:cNvSpPr/>
          <p:nvPr/>
        </p:nvSpPr>
        <p:spPr>
          <a:xfrm>
            <a:off x="609600" y="1828800"/>
            <a:ext cx="7696200" cy="3436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sz="2800" dirty="0">
                <a:solidFill>
                  <a:srgbClr val="FF9933"/>
                </a:solidFill>
                <a:latin typeface="Tahoma" panose="020B0604030504040204" pitchFamily="34" charset="0"/>
              </a:rPr>
              <a:t>Priority queues</a:t>
            </a:r>
            <a:r>
              <a:rPr lang="en-US" altLang="en-US" sz="2800" dirty="0">
                <a:latin typeface="Tahoma" panose="020B0604030504040204" pitchFamily="34" charset="0"/>
              </a:rPr>
              <a:t> (implemented using </a:t>
            </a:r>
            <a:r>
              <a:rPr lang="en-US" altLang="en-US" sz="2800" dirty="0">
                <a:solidFill>
                  <a:srgbClr val="FF9933"/>
                </a:solidFill>
                <a:latin typeface="Tahoma" panose="020B0604030504040204" pitchFamily="34" charset="0"/>
              </a:rPr>
              <a:t>heaps</a:t>
            </a:r>
            <a:r>
              <a:rPr lang="en-US" altLang="en-US" sz="2800" dirty="0">
                <a:latin typeface="Tahoma" panose="020B0604030504040204" pitchFamily="34" charset="0"/>
              </a:rPr>
              <a:t>)</a:t>
            </a:r>
            <a:endParaRPr lang="en-US" altLang="en-US" sz="28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A data structure for maintaining a </a:t>
            </a:r>
            <a:r>
              <a:rPr lang="en-US" altLang="en-US" dirty="0">
                <a:solidFill>
                  <a:srgbClr val="FF6600"/>
                </a:solidFill>
                <a:latin typeface="Tahoma" panose="020B0604030504040204" pitchFamily="34" charset="0"/>
              </a:rPr>
              <a:t>set</a:t>
            </a:r>
            <a:r>
              <a:rPr lang="en-US" altLang="en-US" dirty="0">
                <a:latin typeface="Tahoma" panose="020B0604030504040204" pitchFamily="34" charset="0"/>
              </a:rPr>
              <a:t> of elements, each associated with a key/priority, with the following operations</a:t>
            </a:r>
            <a:endParaRPr lang="en-US" altLang="en-US" dirty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 panose="020B0604030504040204" pitchFamily="34" charset="0"/>
              </a:rPr>
              <a:t> Finding the element with the highest priority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 panose="020B0604030504040204" pitchFamily="34" charset="0"/>
              </a:rPr>
              <a:t> Deleting the element with the highest priority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 panose="020B0604030504040204" pitchFamily="34" charset="0"/>
              </a:rPr>
              <a:t> Inserting a new element</a:t>
            </a:r>
            <a:endParaRPr lang="en-US" altLang="en-US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Tahoma" panose="020B0604030504040204" pitchFamily="34" charset="0"/>
              </a:rPr>
              <a:t> Scheduling jobs on a shared computer</a:t>
            </a:r>
            <a:endParaRPr lang="en-CA" altLang="en-US" dirty="0">
              <a:latin typeface="Tahoma" panose="020B0604030504040204" pitchFamily="34" charset="0"/>
            </a:endParaRPr>
          </a:p>
        </p:txBody>
      </p:sp>
      <p:grpSp>
        <p:nvGrpSpPr>
          <p:cNvPr id="294939" name="Group 27"/>
          <p:cNvGrpSpPr/>
          <p:nvPr/>
        </p:nvGrpSpPr>
        <p:grpSpPr>
          <a:xfrm>
            <a:off x="7086600" y="4495800"/>
            <a:ext cx="1600200" cy="990600"/>
            <a:chOff x="4368" y="2880"/>
            <a:chExt cx="1008" cy="624"/>
          </a:xfrm>
        </p:grpSpPr>
        <p:sp>
          <p:nvSpPr>
            <p:cNvPr id="64525" name="Oval 4"/>
            <p:cNvSpPr/>
            <p:nvPr/>
          </p:nvSpPr>
          <p:spPr>
            <a:xfrm>
              <a:off x="4848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9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4526" name="Oval 5"/>
            <p:cNvSpPr/>
            <p:nvPr/>
          </p:nvSpPr>
          <p:spPr>
            <a:xfrm>
              <a:off x="4512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6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4527" name="Oval 6"/>
            <p:cNvSpPr/>
            <p:nvPr/>
          </p:nvSpPr>
          <p:spPr>
            <a:xfrm>
              <a:off x="518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8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4528" name="Oval 7"/>
            <p:cNvSpPr/>
            <p:nvPr/>
          </p:nvSpPr>
          <p:spPr>
            <a:xfrm>
              <a:off x="4368" y="331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5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4529" name="Oval 8"/>
            <p:cNvSpPr/>
            <p:nvPr/>
          </p:nvSpPr>
          <p:spPr>
            <a:xfrm>
              <a:off x="4656" y="331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2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4530" name="Oval 9"/>
            <p:cNvSpPr/>
            <p:nvPr/>
          </p:nvSpPr>
          <p:spPr>
            <a:xfrm>
              <a:off x="5040" y="331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3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cxnSp>
          <p:nvCxnSpPr>
            <p:cNvPr id="64531" name="AutoShape 11"/>
            <p:cNvCxnSpPr>
              <a:stCxn id="64525" idx="2"/>
              <a:endCxn id="64526" idx="7"/>
            </p:cNvCxnSpPr>
            <p:nvPr/>
          </p:nvCxnSpPr>
          <p:spPr>
            <a:xfrm flipH="1">
              <a:off x="4676" y="2976"/>
              <a:ext cx="172" cy="124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4532" name="AutoShape 12"/>
            <p:cNvCxnSpPr>
              <a:stCxn id="64525" idx="6"/>
              <a:endCxn id="64527" idx="1"/>
            </p:cNvCxnSpPr>
            <p:nvPr/>
          </p:nvCxnSpPr>
          <p:spPr>
            <a:xfrm>
              <a:off x="5040" y="2976"/>
              <a:ext cx="172" cy="124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4533" name="AutoShape 15"/>
            <p:cNvCxnSpPr>
              <a:stCxn id="64526" idx="3"/>
              <a:endCxn id="64528" idx="0"/>
            </p:cNvCxnSpPr>
            <p:nvPr/>
          </p:nvCxnSpPr>
          <p:spPr>
            <a:xfrm flipH="1">
              <a:off x="4464" y="3236"/>
              <a:ext cx="76" cy="76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4534" name="AutoShape 16"/>
            <p:cNvCxnSpPr>
              <a:stCxn id="64526" idx="5"/>
              <a:endCxn id="64529" idx="0"/>
            </p:cNvCxnSpPr>
            <p:nvPr/>
          </p:nvCxnSpPr>
          <p:spPr>
            <a:xfrm>
              <a:off x="4676" y="3236"/>
              <a:ext cx="76" cy="76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4535" name="AutoShape 17"/>
            <p:cNvCxnSpPr>
              <a:stCxn id="64527" idx="3"/>
              <a:endCxn id="64530" idx="0"/>
            </p:cNvCxnSpPr>
            <p:nvPr/>
          </p:nvCxnSpPr>
          <p:spPr>
            <a:xfrm flipH="1">
              <a:off x="5136" y="3236"/>
              <a:ext cx="76" cy="76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</p:grpSp>
      <p:grpSp>
        <p:nvGrpSpPr>
          <p:cNvPr id="294940" name="Group 28"/>
          <p:cNvGrpSpPr/>
          <p:nvPr/>
        </p:nvGrpSpPr>
        <p:grpSpPr>
          <a:xfrm>
            <a:off x="7086600" y="6019800"/>
            <a:ext cx="1828800" cy="304800"/>
            <a:chOff x="4176" y="3792"/>
            <a:chExt cx="1152" cy="192"/>
          </a:xfrm>
        </p:grpSpPr>
        <p:sp>
          <p:nvSpPr>
            <p:cNvPr id="64519" name="Rectangle 21"/>
            <p:cNvSpPr/>
            <p:nvPr/>
          </p:nvSpPr>
          <p:spPr>
            <a:xfrm>
              <a:off x="4176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9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4520" name="Rectangle 22"/>
            <p:cNvSpPr/>
            <p:nvPr/>
          </p:nvSpPr>
          <p:spPr>
            <a:xfrm>
              <a:off x="4368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6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4521" name="Rectangle 23"/>
            <p:cNvSpPr/>
            <p:nvPr/>
          </p:nvSpPr>
          <p:spPr>
            <a:xfrm>
              <a:off x="4752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5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4522" name="Rectangle 24"/>
            <p:cNvSpPr/>
            <p:nvPr/>
          </p:nvSpPr>
          <p:spPr>
            <a:xfrm>
              <a:off x="4560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8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4523" name="Rectangle 25"/>
            <p:cNvSpPr/>
            <p:nvPr/>
          </p:nvSpPr>
          <p:spPr>
            <a:xfrm>
              <a:off x="494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2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4524" name="Rectangle 26"/>
            <p:cNvSpPr/>
            <p:nvPr/>
          </p:nvSpPr>
          <p:spPr>
            <a:xfrm>
              <a:off x="5136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3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Graphs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Formal definition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graph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 = &lt;V, E&gt;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defined by a pair of two sets: a finite set V of items called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vertices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a set E of vertex pairs called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edges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Undirected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directed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graphs (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digraphs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).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What’s the maximum number of edges in an undirected graph with |V| vertices?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Complete, dense,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sparse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graphs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graph with every pair of its vertices connected by an edge is called complete, K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|V|</a:t>
            </a:r>
            <a:endParaRPr kumimoji="1" lang="en-CA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96989" name="Group 29"/>
          <p:cNvGrpSpPr/>
          <p:nvPr/>
        </p:nvGrpSpPr>
        <p:grpSpPr>
          <a:xfrm>
            <a:off x="2286000" y="5334000"/>
            <a:ext cx="1066800" cy="914400"/>
            <a:chOff x="1440" y="3360"/>
            <a:chExt cx="672" cy="576"/>
          </a:xfrm>
        </p:grpSpPr>
        <p:sp>
          <p:nvSpPr>
            <p:cNvPr id="66576" name="Oval 4"/>
            <p:cNvSpPr/>
            <p:nvPr/>
          </p:nvSpPr>
          <p:spPr>
            <a:xfrm>
              <a:off x="1440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6577" name="Oval 5"/>
            <p:cNvSpPr/>
            <p:nvPr/>
          </p:nvSpPr>
          <p:spPr>
            <a:xfrm>
              <a:off x="1920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6578" name="Oval 6"/>
            <p:cNvSpPr/>
            <p:nvPr/>
          </p:nvSpPr>
          <p:spPr>
            <a:xfrm>
              <a:off x="1440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6579" name="Oval 7"/>
            <p:cNvSpPr/>
            <p:nvPr/>
          </p:nvSpPr>
          <p:spPr>
            <a:xfrm>
              <a:off x="1920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 dirty="0">
                <a:solidFill>
                  <a:schemeClr val="tx1"/>
                </a:solidFill>
              </a:endParaRPr>
            </a:p>
          </p:txBody>
        </p:sp>
        <p:cxnSp>
          <p:nvCxnSpPr>
            <p:cNvPr id="66580" name="AutoShape 8"/>
            <p:cNvCxnSpPr>
              <a:stCxn id="66576" idx="4"/>
              <a:endCxn id="66578" idx="0"/>
            </p:cNvCxnSpPr>
            <p:nvPr/>
          </p:nvCxnSpPr>
          <p:spPr>
            <a:xfrm>
              <a:off x="1536" y="3552"/>
              <a:ext cx="0" cy="192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6581" name="AutoShape 9"/>
            <p:cNvCxnSpPr>
              <a:stCxn id="66576" idx="6"/>
              <a:endCxn id="66577" idx="2"/>
            </p:cNvCxnSpPr>
            <p:nvPr/>
          </p:nvCxnSpPr>
          <p:spPr>
            <a:xfrm>
              <a:off x="1632" y="3456"/>
              <a:ext cx="288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6582" name="AutoShape 10"/>
            <p:cNvCxnSpPr>
              <a:stCxn id="66578" idx="6"/>
              <a:endCxn id="66579" idx="2"/>
            </p:cNvCxnSpPr>
            <p:nvPr/>
          </p:nvCxnSpPr>
          <p:spPr>
            <a:xfrm>
              <a:off x="1632" y="3840"/>
              <a:ext cx="288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6583" name="AutoShape 11"/>
            <p:cNvCxnSpPr>
              <a:stCxn id="66577" idx="4"/>
              <a:endCxn id="66579" idx="0"/>
            </p:cNvCxnSpPr>
            <p:nvPr/>
          </p:nvCxnSpPr>
          <p:spPr>
            <a:xfrm>
              <a:off x="2016" y="3552"/>
              <a:ext cx="0" cy="192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6584" name="AutoShape 12"/>
            <p:cNvCxnSpPr>
              <a:stCxn id="66576" idx="5"/>
              <a:endCxn id="66579" idx="1"/>
            </p:cNvCxnSpPr>
            <p:nvPr/>
          </p:nvCxnSpPr>
          <p:spPr>
            <a:xfrm>
              <a:off x="1604" y="3524"/>
              <a:ext cx="344" cy="248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6585" name="AutoShape 13"/>
            <p:cNvCxnSpPr>
              <a:stCxn id="66577" idx="3"/>
              <a:endCxn id="66578" idx="7"/>
            </p:cNvCxnSpPr>
            <p:nvPr/>
          </p:nvCxnSpPr>
          <p:spPr>
            <a:xfrm flipH="1">
              <a:off x="1604" y="3524"/>
              <a:ext cx="344" cy="248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</p:grpSp>
      <p:grpSp>
        <p:nvGrpSpPr>
          <p:cNvPr id="296992" name="Group 32"/>
          <p:cNvGrpSpPr/>
          <p:nvPr/>
        </p:nvGrpSpPr>
        <p:grpSpPr>
          <a:xfrm>
            <a:off x="5149850" y="5302250"/>
            <a:ext cx="1066800" cy="914400"/>
            <a:chOff x="3244" y="3340"/>
            <a:chExt cx="672" cy="576"/>
          </a:xfrm>
        </p:grpSpPr>
        <p:sp>
          <p:nvSpPr>
            <p:cNvPr id="66567" name="Oval 14"/>
            <p:cNvSpPr/>
            <p:nvPr/>
          </p:nvSpPr>
          <p:spPr>
            <a:xfrm>
              <a:off x="324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1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6568" name="Oval 15"/>
            <p:cNvSpPr/>
            <p:nvPr/>
          </p:nvSpPr>
          <p:spPr>
            <a:xfrm>
              <a:off x="372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2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6569" name="Oval 16"/>
            <p:cNvSpPr/>
            <p:nvPr/>
          </p:nvSpPr>
          <p:spPr>
            <a:xfrm>
              <a:off x="324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3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6570" name="Oval 17"/>
            <p:cNvSpPr/>
            <p:nvPr/>
          </p:nvSpPr>
          <p:spPr>
            <a:xfrm>
              <a:off x="372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4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cxnSp>
          <p:nvCxnSpPr>
            <p:cNvPr id="66571" name="AutoShape 24"/>
            <p:cNvCxnSpPr>
              <a:stCxn id="66567" idx="4"/>
              <a:endCxn id="66569" idx="0"/>
            </p:cNvCxnSpPr>
            <p:nvPr/>
          </p:nvCxnSpPr>
          <p:spPr>
            <a:xfrm>
              <a:off x="3340" y="3532"/>
              <a:ext cx="0" cy="192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66572" name="AutoShape 26"/>
            <p:cNvCxnSpPr>
              <a:stCxn id="66569" idx="6"/>
              <a:endCxn id="66570" idx="2"/>
            </p:cNvCxnSpPr>
            <p:nvPr/>
          </p:nvCxnSpPr>
          <p:spPr>
            <a:xfrm>
              <a:off x="3436" y="3820"/>
              <a:ext cx="288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66573" name="AutoShape 27"/>
            <p:cNvCxnSpPr>
              <a:stCxn id="66568" idx="4"/>
              <a:endCxn id="66570" idx="0"/>
            </p:cNvCxnSpPr>
            <p:nvPr/>
          </p:nvCxnSpPr>
          <p:spPr>
            <a:xfrm>
              <a:off x="3820" y="3532"/>
              <a:ext cx="0" cy="192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66574" name="AutoShape 28"/>
            <p:cNvCxnSpPr>
              <a:stCxn id="66567" idx="6"/>
              <a:endCxn id="66568" idx="2"/>
            </p:cNvCxnSpPr>
            <p:nvPr/>
          </p:nvCxnSpPr>
          <p:spPr>
            <a:xfrm>
              <a:off x="3436" y="3436"/>
              <a:ext cx="288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66575" name="AutoShape 31"/>
            <p:cNvCxnSpPr>
              <a:stCxn id="66567" idx="5"/>
              <a:endCxn id="66570" idx="1"/>
            </p:cNvCxnSpPr>
            <p:nvPr/>
          </p:nvCxnSpPr>
          <p:spPr>
            <a:xfrm>
              <a:off x="3408" y="3504"/>
              <a:ext cx="344" cy="248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Graph Representation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Adjacency matrix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 x n boolean matrix if |V| is n.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element on the ith row and jth column is 1 if there’s an edge from ith vertex to the jth vertex; otherwise 0.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adjacency matrix of an undirected graph is symmetric.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Adjacency linked lists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collection of linked lists, one for each vertex, that contain all the vertices adjacent to the list’s vertex.</a:t>
            </a:r>
            <a:endParaRPr kumimoji="1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Which data structure would you use if the graph is a 100-node star shape?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9045" name="Text Box 37"/>
          <p:cNvSpPr txBox="1"/>
          <p:nvPr/>
        </p:nvSpPr>
        <p:spPr>
          <a:xfrm>
            <a:off x="1981200" y="4953000"/>
            <a:ext cx="2209800" cy="16986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  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 algn="ctr">
              <a:lnSpc>
                <a:spcPct val="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    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 algn="ctr">
              <a:lnSpc>
                <a:spcPct val="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0 1 1 1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 algn="ctr">
              <a:lnSpc>
                <a:spcPct val="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0 0 0 1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 algn="ctr">
              <a:lnSpc>
                <a:spcPct val="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0 0 0 1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 algn="ctr">
              <a:lnSpc>
                <a:spcPct val="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0 0 0 0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 algn="ctr">
              <a:lnSpc>
                <a:spcPct val="2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b="0" dirty="0">
              <a:solidFill>
                <a:schemeClr val="tx1"/>
              </a:solidFill>
            </a:endParaRPr>
          </a:p>
        </p:txBody>
      </p:sp>
      <p:grpSp>
        <p:nvGrpSpPr>
          <p:cNvPr id="299061" name="Group 53"/>
          <p:cNvGrpSpPr/>
          <p:nvPr/>
        </p:nvGrpSpPr>
        <p:grpSpPr>
          <a:xfrm>
            <a:off x="4953000" y="5334000"/>
            <a:ext cx="1905000" cy="1143000"/>
            <a:chOff x="3120" y="3360"/>
            <a:chExt cx="1200" cy="720"/>
          </a:xfrm>
        </p:grpSpPr>
        <p:sp>
          <p:nvSpPr>
            <p:cNvPr id="68615" name="Rectangle 38"/>
            <p:cNvSpPr/>
            <p:nvPr/>
          </p:nvSpPr>
          <p:spPr>
            <a:xfrm>
              <a:off x="3120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616" name="Rectangle 39"/>
            <p:cNvSpPr/>
            <p:nvPr/>
          </p:nvSpPr>
          <p:spPr>
            <a:xfrm>
              <a:off x="3456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2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617" name="Rectangle 40"/>
            <p:cNvSpPr/>
            <p:nvPr/>
          </p:nvSpPr>
          <p:spPr>
            <a:xfrm>
              <a:off x="3792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3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618" name="Rectangle 41"/>
            <p:cNvSpPr/>
            <p:nvPr/>
          </p:nvSpPr>
          <p:spPr>
            <a:xfrm>
              <a:off x="4176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4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619" name="Rectangle 42"/>
            <p:cNvSpPr/>
            <p:nvPr/>
          </p:nvSpPr>
          <p:spPr>
            <a:xfrm>
              <a:off x="3456" y="3552"/>
              <a:ext cx="144" cy="14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4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620" name="Rectangle 43"/>
            <p:cNvSpPr/>
            <p:nvPr/>
          </p:nvSpPr>
          <p:spPr>
            <a:xfrm>
              <a:off x="3120" y="3552"/>
              <a:ext cx="144" cy="14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621" name="Rectangle 44"/>
            <p:cNvSpPr/>
            <p:nvPr/>
          </p:nvSpPr>
          <p:spPr>
            <a:xfrm>
              <a:off x="3120" y="3744"/>
              <a:ext cx="144" cy="14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622" name="Rectangle 45"/>
            <p:cNvSpPr/>
            <p:nvPr/>
          </p:nvSpPr>
          <p:spPr>
            <a:xfrm>
              <a:off x="3456" y="3744"/>
              <a:ext cx="144" cy="14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4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623" name="Rectangle 46"/>
            <p:cNvSpPr/>
            <p:nvPr/>
          </p:nvSpPr>
          <p:spPr>
            <a:xfrm>
              <a:off x="3120" y="3936"/>
              <a:ext cx="144" cy="14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b="0" dirty="0">
                <a:solidFill>
                  <a:schemeClr val="tx1"/>
                </a:solidFill>
              </a:endParaRPr>
            </a:p>
          </p:txBody>
        </p:sp>
        <p:cxnSp>
          <p:nvCxnSpPr>
            <p:cNvPr id="68624" name="AutoShape 48"/>
            <p:cNvCxnSpPr>
              <a:stCxn id="68615" idx="3"/>
              <a:endCxn id="68616" idx="1"/>
            </p:cNvCxnSpPr>
            <p:nvPr/>
          </p:nvCxnSpPr>
          <p:spPr>
            <a:xfrm>
              <a:off x="3264" y="3432"/>
              <a:ext cx="192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68625" name="AutoShape 49"/>
            <p:cNvCxnSpPr>
              <a:stCxn id="68616" idx="3"/>
              <a:endCxn id="68617" idx="1"/>
            </p:cNvCxnSpPr>
            <p:nvPr/>
          </p:nvCxnSpPr>
          <p:spPr>
            <a:xfrm>
              <a:off x="3600" y="3432"/>
              <a:ext cx="192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68626" name="AutoShape 50"/>
            <p:cNvCxnSpPr>
              <a:stCxn id="68617" idx="3"/>
              <a:endCxn id="68618" idx="1"/>
            </p:cNvCxnSpPr>
            <p:nvPr/>
          </p:nvCxnSpPr>
          <p:spPr>
            <a:xfrm>
              <a:off x="3936" y="3432"/>
              <a:ext cx="240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68627" name="AutoShape 51"/>
            <p:cNvCxnSpPr>
              <a:stCxn id="68620" idx="3"/>
              <a:endCxn id="68619" idx="1"/>
            </p:cNvCxnSpPr>
            <p:nvPr/>
          </p:nvCxnSpPr>
          <p:spPr>
            <a:xfrm>
              <a:off x="3264" y="3624"/>
              <a:ext cx="192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68628" name="AutoShape 52"/>
            <p:cNvCxnSpPr>
              <a:stCxn id="68621" idx="3"/>
              <a:endCxn id="68622" idx="1"/>
            </p:cNvCxnSpPr>
            <p:nvPr/>
          </p:nvCxnSpPr>
          <p:spPr>
            <a:xfrm>
              <a:off x="3264" y="3816"/>
              <a:ext cx="192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Weighted Graphs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Weighted graphs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Graphs or digraphs with numbers assigned to the edges.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CA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0661" name="Group 4"/>
          <p:cNvGrpSpPr/>
          <p:nvPr/>
        </p:nvGrpSpPr>
        <p:grpSpPr>
          <a:xfrm>
            <a:off x="3657600" y="3124200"/>
            <a:ext cx="1066800" cy="914400"/>
            <a:chOff x="3244" y="3340"/>
            <a:chExt cx="672" cy="576"/>
          </a:xfrm>
        </p:grpSpPr>
        <p:sp>
          <p:nvSpPr>
            <p:cNvPr id="70667" name="Oval 5"/>
            <p:cNvSpPr/>
            <p:nvPr/>
          </p:nvSpPr>
          <p:spPr>
            <a:xfrm>
              <a:off x="324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1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70668" name="Oval 6"/>
            <p:cNvSpPr/>
            <p:nvPr/>
          </p:nvSpPr>
          <p:spPr>
            <a:xfrm>
              <a:off x="372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2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70669" name="Oval 7"/>
            <p:cNvSpPr/>
            <p:nvPr/>
          </p:nvSpPr>
          <p:spPr>
            <a:xfrm>
              <a:off x="324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3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70670" name="Oval 8"/>
            <p:cNvSpPr/>
            <p:nvPr/>
          </p:nvSpPr>
          <p:spPr>
            <a:xfrm>
              <a:off x="372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4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cxnSp>
          <p:nvCxnSpPr>
            <p:cNvPr id="70671" name="AutoShape 9"/>
            <p:cNvCxnSpPr>
              <a:stCxn id="70667" idx="4"/>
              <a:endCxn id="70669" idx="0"/>
            </p:cNvCxnSpPr>
            <p:nvPr/>
          </p:nvCxnSpPr>
          <p:spPr>
            <a:xfrm>
              <a:off x="3340" y="3532"/>
              <a:ext cx="0" cy="192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70672" name="AutoShape 10"/>
            <p:cNvCxnSpPr>
              <a:stCxn id="70669" idx="6"/>
              <a:endCxn id="70670" idx="2"/>
            </p:cNvCxnSpPr>
            <p:nvPr/>
          </p:nvCxnSpPr>
          <p:spPr>
            <a:xfrm>
              <a:off x="3436" y="3820"/>
              <a:ext cx="288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70673" name="AutoShape 11"/>
            <p:cNvCxnSpPr>
              <a:stCxn id="70668" idx="4"/>
              <a:endCxn id="70670" idx="0"/>
            </p:cNvCxnSpPr>
            <p:nvPr/>
          </p:nvCxnSpPr>
          <p:spPr>
            <a:xfrm>
              <a:off x="3820" y="3532"/>
              <a:ext cx="0" cy="192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70674" name="AutoShape 12"/>
            <p:cNvCxnSpPr>
              <a:stCxn id="70667" idx="6"/>
              <a:endCxn id="70668" idx="2"/>
            </p:cNvCxnSpPr>
            <p:nvPr/>
          </p:nvCxnSpPr>
          <p:spPr>
            <a:xfrm>
              <a:off x="3436" y="3436"/>
              <a:ext cx="288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70675" name="AutoShape 13"/>
            <p:cNvCxnSpPr>
              <a:stCxn id="70667" idx="5"/>
              <a:endCxn id="70670" idx="1"/>
            </p:cNvCxnSpPr>
            <p:nvPr/>
          </p:nvCxnSpPr>
          <p:spPr>
            <a:xfrm>
              <a:off x="3408" y="3504"/>
              <a:ext cx="344" cy="248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</p:grpSp>
      <p:sp>
        <p:nvSpPr>
          <p:cNvPr id="70662" name="Text Box 14"/>
          <p:cNvSpPr txBox="1"/>
          <p:nvPr/>
        </p:nvSpPr>
        <p:spPr>
          <a:xfrm>
            <a:off x="3505200" y="3352800"/>
            <a:ext cx="3048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bg2"/>
                </a:solidFill>
              </a:rPr>
              <a:t>6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70663" name="Text Box 15"/>
          <p:cNvSpPr txBox="1"/>
          <p:nvPr/>
        </p:nvSpPr>
        <p:spPr>
          <a:xfrm>
            <a:off x="4038600" y="3870325"/>
            <a:ext cx="3048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bg2"/>
                </a:solidFill>
              </a:rPr>
              <a:t>8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70664" name="Text Box 16"/>
          <p:cNvSpPr txBox="1"/>
          <p:nvPr/>
        </p:nvSpPr>
        <p:spPr>
          <a:xfrm>
            <a:off x="4038600" y="2895600"/>
            <a:ext cx="3048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bg2"/>
                </a:solidFill>
              </a:rPr>
              <a:t>5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70665" name="Text Box 17"/>
          <p:cNvSpPr txBox="1"/>
          <p:nvPr/>
        </p:nvSpPr>
        <p:spPr>
          <a:xfrm>
            <a:off x="4572000" y="3352800"/>
            <a:ext cx="3048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bg2"/>
                </a:solidFill>
              </a:rPr>
              <a:t>7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70666" name="Text Box 18"/>
          <p:cNvSpPr txBox="1"/>
          <p:nvPr/>
        </p:nvSpPr>
        <p:spPr>
          <a:xfrm>
            <a:off x="3962400" y="3489325"/>
            <a:ext cx="3048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bg2"/>
                </a:solidFill>
              </a:rPr>
              <a:t>9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304800"/>
            <a:ext cx="7953375" cy="11430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Graph Properties -- Paths and Connectivity</a:t>
            </a:r>
            <a:endParaRPr kumimoji="1" lang="en-CA" altLang="en-US" sz="28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382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Paths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path from vertex u to v of a graph G is defined as a sequence of adjacent (connected by an edge) vertices that starts with u and ends with v.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Simple paths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All edges of a path are distinct.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Path lengths: the number of edges, or the number of vertices – 1.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Connected graphs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graph is said to be connected if for every pair of its vertices u and v there is a path from u to v.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Connected component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maximum connected subgraph of a given graph.</a:t>
            </a:r>
            <a:endParaRPr kumimoji="1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709" name="Oval 5"/>
          <p:cNvSpPr/>
          <p:nvPr/>
        </p:nvSpPr>
        <p:spPr>
          <a:xfrm>
            <a:off x="2514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2710" name="Oval 6"/>
          <p:cNvSpPr/>
          <p:nvPr/>
        </p:nvSpPr>
        <p:spPr>
          <a:xfrm>
            <a:off x="3276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2711" name="Oval 7"/>
          <p:cNvSpPr/>
          <p:nvPr/>
        </p:nvSpPr>
        <p:spPr>
          <a:xfrm>
            <a:off x="2514600" y="60960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2712" name="Oval 8"/>
          <p:cNvSpPr/>
          <p:nvPr/>
        </p:nvSpPr>
        <p:spPr>
          <a:xfrm>
            <a:off x="3276600" y="60960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0" dirty="0">
              <a:solidFill>
                <a:schemeClr val="tx1"/>
              </a:solidFill>
            </a:endParaRPr>
          </a:p>
        </p:txBody>
      </p:sp>
      <p:cxnSp>
        <p:nvCxnSpPr>
          <p:cNvPr id="72713" name="AutoShape 9"/>
          <p:cNvCxnSpPr>
            <a:stCxn id="72709" idx="4"/>
            <a:endCxn id="72711" idx="0"/>
          </p:cNvCxnSpPr>
          <p:nvPr/>
        </p:nvCxnSpPr>
        <p:spPr>
          <a:xfrm>
            <a:off x="2667000" y="5791200"/>
            <a:ext cx="0" cy="30480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72714" name="AutoShape 10"/>
          <p:cNvCxnSpPr>
            <a:stCxn id="72709" idx="6"/>
            <a:endCxn id="72710" idx="2"/>
          </p:cNvCxnSpPr>
          <p:nvPr/>
        </p:nvCxnSpPr>
        <p:spPr>
          <a:xfrm>
            <a:off x="2819400" y="5638800"/>
            <a:ext cx="457200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72715" name="AutoShape 11"/>
          <p:cNvCxnSpPr>
            <a:stCxn id="72711" idx="6"/>
            <a:endCxn id="72712" idx="2"/>
          </p:cNvCxnSpPr>
          <p:nvPr/>
        </p:nvCxnSpPr>
        <p:spPr>
          <a:xfrm>
            <a:off x="2819400" y="6248400"/>
            <a:ext cx="457200" cy="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72716" name="AutoShape 12"/>
          <p:cNvCxnSpPr>
            <a:stCxn id="72710" idx="4"/>
            <a:endCxn id="72712" idx="0"/>
          </p:cNvCxnSpPr>
          <p:nvPr/>
        </p:nvCxnSpPr>
        <p:spPr>
          <a:xfrm>
            <a:off x="3429000" y="5791200"/>
            <a:ext cx="0" cy="3048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72717" name="Oval 15"/>
          <p:cNvSpPr/>
          <p:nvPr/>
        </p:nvSpPr>
        <p:spPr>
          <a:xfrm>
            <a:off x="4038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2718" name="Oval 16"/>
          <p:cNvSpPr/>
          <p:nvPr/>
        </p:nvSpPr>
        <p:spPr>
          <a:xfrm>
            <a:off x="49530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2719" name="Oval 17"/>
          <p:cNvSpPr/>
          <p:nvPr/>
        </p:nvSpPr>
        <p:spPr>
          <a:xfrm>
            <a:off x="4953000" y="6019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2720" name="Oval 18"/>
          <p:cNvSpPr/>
          <p:nvPr/>
        </p:nvSpPr>
        <p:spPr>
          <a:xfrm>
            <a:off x="5715000" y="6019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0" dirty="0">
              <a:solidFill>
                <a:schemeClr val="tx1"/>
              </a:solidFill>
            </a:endParaRPr>
          </a:p>
        </p:txBody>
      </p:sp>
      <p:cxnSp>
        <p:nvCxnSpPr>
          <p:cNvPr id="72721" name="AutoShape 19"/>
          <p:cNvCxnSpPr>
            <a:stCxn id="72710" idx="6"/>
            <a:endCxn id="72717" idx="2"/>
          </p:cNvCxnSpPr>
          <p:nvPr/>
        </p:nvCxnSpPr>
        <p:spPr>
          <a:xfrm>
            <a:off x="3581400" y="5638800"/>
            <a:ext cx="457200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72722" name="AutoShape 20"/>
          <p:cNvCxnSpPr>
            <a:stCxn id="72718" idx="4"/>
            <a:endCxn id="72719" idx="0"/>
          </p:cNvCxnSpPr>
          <p:nvPr/>
        </p:nvCxnSpPr>
        <p:spPr>
          <a:xfrm>
            <a:off x="5105400" y="5791200"/>
            <a:ext cx="0" cy="2286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72723" name="AutoShape 21"/>
          <p:cNvCxnSpPr>
            <a:stCxn id="72719" idx="6"/>
            <a:endCxn id="72720" idx="2"/>
          </p:cNvCxnSpPr>
          <p:nvPr/>
        </p:nvCxnSpPr>
        <p:spPr>
          <a:xfrm>
            <a:off x="5257800" y="6172200"/>
            <a:ext cx="457200" cy="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72724" name="AutoShape 22"/>
          <p:cNvCxnSpPr>
            <a:stCxn id="72718" idx="5"/>
            <a:endCxn id="72720" idx="1"/>
          </p:cNvCxnSpPr>
          <p:nvPr/>
        </p:nvCxnSpPr>
        <p:spPr>
          <a:xfrm>
            <a:off x="5213350" y="5746750"/>
            <a:ext cx="546100" cy="3175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381000"/>
            <a:ext cx="7953375" cy="11430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Graph Properties -- Acyclicity</a:t>
            </a:r>
            <a:endParaRPr kumimoji="1" lang="en-CA" altLang="en-US" sz="28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Cycle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path of a positive length that starts and ends a the same vertex.</a:t>
            </a:r>
            <a:endParaRPr kumimoji="1" lang="en-CA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Acyclic graph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graph without cycles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DAG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(Directed Acyclic Graph)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5156" name="Group 4"/>
          <p:cNvGrpSpPr/>
          <p:nvPr/>
        </p:nvGrpSpPr>
        <p:grpSpPr>
          <a:xfrm>
            <a:off x="3581400" y="4953000"/>
            <a:ext cx="1066800" cy="914400"/>
            <a:chOff x="3244" y="3340"/>
            <a:chExt cx="672" cy="576"/>
          </a:xfrm>
        </p:grpSpPr>
        <p:sp>
          <p:nvSpPr>
            <p:cNvPr id="74758" name="Oval 5"/>
            <p:cNvSpPr/>
            <p:nvPr/>
          </p:nvSpPr>
          <p:spPr>
            <a:xfrm>
              <a:off x="324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1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74759" name="Oval 6"/>
            <p:cNvSpPr/>
            <p:nvPr/>
          </p:nvSpPr>
          <p:spPr>
            <a:xfrm>
              <a:off x="372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2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74760" name="Oval 7"/>
            <p:cNvSpPr/>
            <p:nvPr/>
          </p:nvSpPr>
          <p:spPr>
            <a:xfrm>
              <a:off x="324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3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74761" name="Oval 8"/>
            <p:cNvSpPr/>
            <p:nvPr/>
          </p:nvSpPr>
          <p:spPr>
            <a:xfrm>
              <a:off x="372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4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cxnSp>
          <p:nvCxnSpPr>
            <p:cNvPr id="74762" name="AutoShape 9"/>
            <p:cNvCxnSpPr>
              <a:stCxn id="74758" idx="4"/>
              <a:endCxn id="74760" idx="0"/>
            </p:cNvCxnSpPr>
            <p:nvPr/>
          </p:nvCxnSpPr>
          <p:spPr>
            <a:xfrm>
              <a:off x="3340" y="3532"/>
              <a:ext cx="0" cy="192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74763" name="AutoShape 10"/>
            <p:cNvCxnSpPr>
              <a:stCxn id="74760" idx="6"/>
              <a:endCxn id="74761" idx="2"/>
            </p:cNvCxnSpPr>
            <p:nvPr/>
          </p:nvCxnSpPr>
          <p:spPr>
            <a:xfrm>
              <a:off x="3436" y="3820"/>
              <a:ext cx="288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74764" name="AutoShape 11"/>
            <p:cNvCxnSpPr>
              <a:stCxn id="74759" idx="4"/>
              <a:endCxn id="74761" idx="0"/>
            </p:cNvCxnSpPr>
            <p:nvPr/>
          </p:nvCxnSpPr>
          <p:spPr>
            <a:xfrm>
              <a:off x="3820" y="3532"/>
              <a:ext cx="0" cy="192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74765" name="AutoShape 12"/>
            <p:cNvCxnSpPr>
              <a:stCxn id="74758" idx="6"/>
              <a:endCxn id="74759" idx="2"/>
            </p:cNvCxnSpPr>
            <p:nvPr/>
          </p:nvCxnSpPr>
          <p:spPr>
            <a:xfrm>
              <a:off x="3436" y="3436"/>
              <a:ext cx="288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  <p:cxnSp>
          <p:nvCxnSpPr>
            <p:cNvPr id="74766" name="AutoShape 13"/>
            <p:cNvCxnSpPr>
              <a:stCxn id="74758" idx="5"/>
              <a:endCxn id="74761" idx="1"/>
            </p:cNvCxnSpPr>
            <p:nvPr/>
          </p:nvCxnSpPr>
          <p:spPr>
            <a:xfrm>
              <a:off x="3408" y="3504"/>
              <a:ext cx="344" cy="248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Trees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Trees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tree (or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free tree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is a connected acyclic graph.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Forest: a graph that has no cycles but is not necessarily connected.</a:t>
            </a:r>
            <a:endParaRPr kumimoji="1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Properties of trees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every two vertices in a tree there always exists exactly one simple path from one of these vertices to the other.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Why?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–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Rooted trees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property makes it possible to select an arbitrary vertex in a free tree and consider it as the root of the so called rooted tree.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–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Levels in a rooted tree.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04" name="Rectangle 4"/>
          <p:cNvSpPr/>
          <p:nvPr/>
        </p:nvSpPr>
        <p:spPr>
          <a:xfrm>
            <a:off x="685800" y="5141913"/>
            <a:ext cx="2559050" cy="4206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457200" lvl="1" indent="0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 |E| = |V| - 1</a:t>
            </a:r>
            <a:endParaRPr lang="en-US" altLang="en-US" sz="2400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307215" name="Group 15"/>
          <p:cNvGrpSpPr/>
          <p:nvPr/>
        </p:nvGrpSpPr>
        <p:grpSpPr>
          <a:xfrm>
            <a:off x="3810000" y="5181600"/>
            <a:ext cx="1828800" cy="914400"/>
            <a:chOff x="3168" y="3264"/>
            <a:chExt cx="1152" cy="576"/>
          </a:xfrm>
        </p:grpSpPr>
        <p:sp>
          <p:nvSpPr>
            <p:cNvPr id="76819" name="Oval 5"/>
            <p:cNvSpPr/>
            <p:nvPr/>
          </p:nvSpPr>
          <p:spPr>
            <a:xfrm>
              <a:off x="316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1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76820" name="Oval 6"/>
            <p:cNvSpPr/>
            <p:nvPr/>
          </p:nvSpPr>
          <p:spPr>
            <a:xfrm>
              <a:off x="364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3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76821" name="Oval 7"/>
            <p:cNvSpPr/>
            <p:nvPr/>
          </p:nvSpPr>
          <p:spPr>
            <a:xfrm>
              <a:off x="316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2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76822" name="Oval 8"/>
            <p:cNvSpPr/>
            <p:nvPr/>
          </p:nvSpPr>
          <p:spPr>
            <a:xfrm>
              <a:off x="364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4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cxnSp>
          <p:nvCxnSpPr>
            <p:cNvPr id="76823" name="AutoShape 9"/>
            <p:cNvCxnSpPr>
              <a:stCxn id="76819" idx="4"/>
              <a:endCxn id="76821" idx="0"/>
            </p:cNvCxnSpPr>
            <p:nvPr/>
          </p:nvCxnSpPr>
          <p:spPr>
            <a:xfrm>
              <a:off x="3264" y="3456"/>
              <a:ext cx="0" cy="192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76824" name="AutoShape 10"/>
            <p:cNvCxnSpPr>
              <a:stCxn id="76819" idx="6"/>
              <a:endCxn id="76820" idx="2"/>
            </p:cNvCxnSpPr>
            <p:nvPr/>
          </p:nvCxnSpPr>
          <p:spPr>
            <a:xfrm>
              <a:off x="3360" y="3360"/>
              <a:ext cx="288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76825" name="AutoShape 12"/>
            <p:cNvCxnSpPr>
              <a:stCxn id="76820" idx="4"/>
              <a:endCxn id="76822" idx="0"/>
            </p:cNvCxnSpPr>
            <p:nvPr/>
          </p:nvCxnSpPr>
          <p:spPr>
            <a:xfrm>
              <a:off x="3744" y="3456"/>
              <a:ext cx="0" cy="192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  <p:sp>
          <p:nvSpPr>
            <p:cNvPr id="76826" name="Oval 13"/>
            <p:cNvSpPr/>
            <p:nvPr/>
          </p:nvSpPr>
          <p:spPr>
            <a:xfrm>
              <a:off x="412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5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cxnSp>
          <p:nvCxnSpPr>
            <p:cNvPr id="76827" name="AutoShape 14"/>
            <p:cNvCxnSpPr>
              <a:stCxn id="76820" idx="6"/>
              <a:endCxn id="76826" idx="2"/>
            </p:cNvCxnSpPr>
            <p:nvPr/>
          </p:nvCxnSpPr>
          <p:spPr>
            <a:xfrm>
              <a:off x="3840" y="3360"/>
              <a:ext cx="288" cy="0"/>
            </a:xfrm>
            <a:prstGeom prst="straightConnector1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</p:grpSp>
      <p:grpSp>
        <p:nvGrpSpPr>
          <p:cNvPr id="307232" name="Group 32"/>
          <p:cNvGrpSpPr/>
          <p:nvPr/>
        </p:nvGrpSpPr>
        <p:grpSpPr>
          <a:xfrm>
            <a:off x="6477000" y="4495800"/>
            <a:ext cx="1600200" cy="1828800"/>
            <a:chOff x="4080" y="2832"/>
            <a:chExt cx="1008" cy="1152"/>
          </a:xfrm>
        </p:grpSpPr>
        <p:grpSp>
          <p:nvGrpSpPr>
            <p:cNvPr id="76808" name="Group 30"/>
            <p:cNvGrpSpPr/>
            <p:nvPr/>
          </p:nvGrpSpPr>
          <p:grpSpPr>
            <a:xfrm>
              <a:off x="4080" y="3120"/>
              <a:ext cx="1008" cy="864"/>
              <a:chOff x="4080" y="3072"/>
              <a:chExt cx="1008" cy="864"/>
            </a:xfrm>
          </p:grpSpPr>
          <p:sp>
            <p:nvSpPr>
              <p:cNvPr id="76810" name="Oval 17"/>
              <p:cNvSpPr/>
              <p:nvPr/>
            </p:nvSpPr>
            <p:spPr>
              <a:xfrm>
                <a:off x="4464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1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811" name="Oval 18"/>
              <p:cNvSpPr/>
              <p:nvPr/>
            </p:nvSpPr>
            <p:spPr>
              <a:xfrm>
                <a:off x="446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3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812" name="Oval 19"/>
              <p:cNvSpPr/>
              <p:nvPr/>
            </p:nvSpPr>
            <p:spPr>
              <a:xfrm>
                <a:off x="4464" y="374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2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813" name="Oval 20"/>
              <p:cNvSpPr/>
              <p:nvPr/>
            </p:nvSpPr>
            <p:spPr>
              <a:xfrm>
                <a:off x="4080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4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814" name="Oval 24"/>
              <p:cNvSpPr/>
              <p:nvPr/>
            </p:nvSpPr>
            <p:spPr>
              <a:xfrm>
                <a:off x="4896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5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815" name="AutoShape 26"/>
              <p:cNvCxnSpPr>
                <a:stCxn id="76811" idx="3"/>
                <a:endCxn id="76813" idx="7"/>
              </p:cNvCxnSpPr>
              <p:nvPr/>
            </p:nvCxnSpPr>
            <p:spPr>
              <a:xfrm flipH="1">
                <a:off x="4244" y="3236"/>
                <a:ext cx="248" cy="200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76816" name="AutoShape 27"/>
              <p:cNvCxnSpPr>
                <a:stCxn id="76811" idx="4"/>
                <a:endCxn id="76810" idx="0"/>
              </p:cNvCxnSpPr>
              <p:nvPr/>
            </p:nvCxnSpPr>
            <p:spPr>
              <a:xfrm>
                <a:off x="4560" y="3264"/>
                <a:ext cx="0" cy="144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76817" name="AutoShape 28"/>
              <p:cNvCxnSpPr>
                <a:stCxn id="76811" idx="5"/>
                <a:endCxn id="76814" idx="1"/>
              </p:cNvCxnSpPr>
              <p:nvPr/>
            </p:nvCxnSpPr>
            <p:spPr>
              <a:xfrm>
                <a:off x="4628" y="3236"/>
                <a:ext cx="296" cy="200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76818" name="AutoShape 29"/>
              <p:cNvCxnSpPr>
                <a:stCxn id="76810" idx="4"/>
                <a:endCxn id="76812" idx="0"/>
              </p:cNvCxnSpPr>
              <p:nvPr/>
            </p:nvCxnSpPr>
            <p:spPr>
              <a:xfrm>
                <a:off x="4560" y="3600"/>
                <a:ext cx="0" cy="144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</p:grpSp>
        <p:sp>
          <p:nvSpPr>
            <p:cNvPr id="76809" name="Text Box 31"/>
            <p:cNvSpPr txBox="1"/>
            <p:nvPr/>
          </p:nvSpPr>
          <p:spPr>
            <a:xfrm>
              <a:off x="4080" y="2832"/>
              <a:ext cx="100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rooted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Rooted Trees (I)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46760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Ancestors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any vertex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in a tree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all the vertices on the simple path from the root to that vertex are called ancestors.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Descendants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All the vertices for which a vertex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an ancestor are said to be descendants of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Parent, child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siblings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(u, v)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the last edge of the simple path from the root to vertex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said to be the parent of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called a child of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Vertices that have the same parent are called siblings.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Leaves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vertex without children is called a leaf.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Subtree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vertex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all its descendants is called the subtree of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rooted at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Historical Perspective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Euclid’s algorithm for finding the greatest common divisor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Muhammad ibn Musa al-Khwarizmi – 9</a:t>
            </a:r>
            <a:r>
              <a:rPr kumimoji="1" lang="en-US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century mathematician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hlinkClick r:id="rId1"/>
              </a:rPr>
              <a:t>www.lib.virginia.edu/science/parshall/khwariz.html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Rooted Trees (II)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763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Depth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of a vertex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length of the simple path from the root to the vertex.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Height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of a tree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length of the longest simple path from the root to a leaf.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1300" name="Group 4"/>
          <p:cNvGrpSpPr/>
          <p:nvPr/>
        </p:nvGrpSpPr>
        <p:grpSpPr>
          <a:xfrm>
            <a:off x="3810000" y="4267200"/>
            <a:ext cx="1600200" cy="1828800"/>
            <a:chOff x="4080" y="2832"/>
            <a:chExt cx="1008" cy="1152"/>
          </a:xfrm>
        </p:grpSpPr>
        <p:grpSp>
          <p:nvGrpSpPr>
            <p:cNvPr id="80902" name="Group 5"/>
            <p:cNvGrpSpPr/>
            <p:nvPr/>
          </p:nvGrpSpPr>
          <p:grpSpPr>
            <a:xfrm>
              <a:off x="4080" y="3120"/>
              <a:ext cx="1008" cy="864"/>
              <a:chOff x="4080" y="3072"/>
              <a:chExt cx="1008" cy="864"/>
            </a:xfrm>
          </p:grpSpPr>
          <p:sp>
            <p:nvSpPr>
              <p:cNvPr id="80904" name="Oval 6"/>
              <p:cNvSpPr/>
              <p:nvPr/>
            </p:nvSpPr>
            <p:spPr>
              <a:xfrm>
                <a:off x="4464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1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905" name="Oval 7"/>
              <p:cNvSpPr/>
              <p:nvPr/>
            </p:nvSpPr>
            <p:spPr>
              <a:xfrm>
                <a:off x="446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3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906" name="Oval 8"/>
              <p:cNvSpPr/>
              <p:nvPr/>
            </p:nvSpPr>
            <p:spPr>
              <a:xfrm>
                <a:off x="4464" y="374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2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907" name="Oval 9"/>
              <p:cNvSpPr/>
              <p:nvPr/>
            </p:nvSpPr>
            <p:spPr>
              <a:xfrm>
                <a:off x="4080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4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908" name="Oval 10"/>
              <p:cNvSpPr/>
              <p:nvPr/>
            </p:nvSpPr>
            <p:spPr>
              <a:xfrm>
                <a:off x="4896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5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909" name="AutoShape 11"/>
              <p:cNvCxnSpPr>
                <a:stCxn id="80905" idx="3"/>
                <a:endCxn id="80907" idx="7"/>
              </p:cNvCxnSpPr>
              <p:nvPr/>
            </p:nvCxnSpPr>
            <p:spPr>
              <a:xfrm flipH="1">
                <a:off x="4244" y="3236"/>
                <a:ext cx="248" cy="200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80910" name="AutoShape 12"/>
              <p:cNvCxnSpPr>
                <a:stCxn id="80905" idx="4"/>
                <a:endCxn id="80904" idx="0"/>
              </p:cNvCxnSpPr>
              <p:nvPr/>
            </p:nvCxnSpPr>
            <p:spPr>
              <a:xfrm>
                <a:off x="4560" y="3264"/>
                <a:ext cx="0" cy="144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80911" name="AutoShape 13"/>
              <p:cNvCxnSpPr>
                <a:stCxn id="80905" idx="5"/>
                <a:endCxn id="80908" idx="1"/>
              </p:cNvCxnSpPr>
              <p:nvPr/>
            </p:nvCxnSpPr>
            <p:spPr>
              <a:xfrm>
                <a:off x="4628" y="3236"/>
                <a:ext cx="296" cy="200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80912" name="AutoShape 14"/>
              <p:cNvCxnSpPr>
                <a:stCxn id="80904" idx="4"/>
                <a:endCxn id="80906" idx="0"/>
              </p:cNvCxnSpPr>
              <p:nvPr/>
            </p:nvCxnSpPr>
            <p:spPr>
              <a:xfrm>
                <a:off x="4560" y="3600"/>
                <a:ext cx="0" cy="144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</p:grpSp>
        <p:sp>
          <p:nvSpPr>
            <p:cNvPr id="80903" name="Text Box 15"/>
            <p:cNvSpPr txBox="1"/>
            <p:nvPr/>
          </p:nvSpPr>
          <p:spPr>
            <a:xfrm>
              <a:off x="4080" y="2832"/>
              <a:ext cx="100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 kern="1200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h = 2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Ordered Trees</a:t>
            </a:r>
            <a:endParaRPr kumimoji="1" lang="en-CA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382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Ordered trees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 ordered tree is a rooted tree in which all the children of each vertex are ordered.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Binary trees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binary tree is an ordered tree in which every vertex has no more than two children and each children is designated s either a left child or a right child of its parent.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Binary search trees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Each vertex is assigned a number.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number assigned to each parental vertex is larger than all the numbers in its left subtree and smaller than all the numbers in its right subtree.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log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n  h  n – 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 where h is the height of a binary tree and n the size.</a:t>
            </a:r>
            <a:endParaRPr kumimoji="1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3373" name="Group 29"/>
          <p:cNvGrpSpPr/>
          <p:nvPr/>
        </p:nvGrpSpPr>
        <p:grpSpPr>
          <a:xfrm>
            <a:off x="2590800" y="5410200"/>
            <a:ext cx="4038600" cy="990600"/>
            <a:chOff x="1632" y="3408"/>
            <a:chExt cx="2544" cy="624"/>
          </a:xfrm>
        </p:grpSpPr>
        <p:grpSp>
          <p:nvGrpSpPr>
            <p:cNvPr id="82950" name="Group 4"/>
            <p:cNvGrpSpPr/>
            <p:nvPr/>
          </p:nvGrpSpPr>
          <p:grpSpPr>
            <a:xfrm>
              <a:off x="1632" y="3408"/>
              <a:ext cx="1008" cy="624"/>
              <a:chOff x="4368" y="2880"/>
              <a:chExt cx="1008" cy="624"/>
            </a:xfrm>
          </p:grpSpPr>
          <p:sp>
            <p:nvSpPr>
              <p:cNvPr id="82963" name="Oval 5"/>
              <p:cNvSpPr/>
              <p:nvPr/>
            </p:nvSpPr>
            <p:spPr>
              <a:xfrm>
                <a:off x="4848" y="28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9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964" name="Oval 6"/>
              <p:cNvSpPr/>
              <p:nvPr/>
            </p:nvSpPr>
            <p:spPr>
              <a:xfrm>
                <a:off x="4512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6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965" name="Oval 7"/>
              <p:cNvSpPr/>
              <p:nvPr/>
            </p:nvSpPr>
            <p:spPr>
              <a:xfrm>
                <a:off x="518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8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966" name="Oval 8"/>
              <p:cNvSpPr/>
              <p:nvPr/>
            </p:nvSpPr>
            <p:spPr>
              <a:xfrm>
                <a:off x="4368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5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967" name="Oval 9"/>
              <p:cNvSpPr/>
              <p:nvPr/>
            </p:nvSpPr>
            <p:spPr>
              <a:xfrm>
                <a:off x="4656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2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968" name="Oval 10"/>
              <p:cNvSpPr/>
              <p:nvPr/>
            </p:nvSpPr>
            <p:spPr>
              <a:xfrm>
                <a:off x="5040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3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969" name="AutoShape 11"/>
              <p:cNvCxnSpPr>
                <a:stCxn id="82963" idx="2"/>
                <a:endCxn id="82964" idx="7"/>
              </p:cNvCxnSpPr>
              <p:nvPr/>
            </p:nvCxnSpPr>
            <p:spPr>
              <a:xfrm flipH="1">
                <a:off x="4676" y="2976"/>
                <a:ext cx="172" cy="124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82970" name="AutoShape 12"/>
              <p:cNvCxnSpPr>
                <a:stCxn id="82963" idx="6"/>
                <a:endCxn id="82965" idx="1"/>
              </p:cNvCxnSpPr>
              <p:nvPr/>
            </p:nvCxnSpPr>
            <p:spPr>
              <a:xfrm>
                <a:off x="5040" y="2976"/>
                <a:ext cx="172" cy="124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82971" name="AutoShape 13"/>
              <p:cNvCxnSpPr>
                <a:stCxn id="82964" idx="3"/>
                <a:endCxn id="82966" idx="0"/>
              </p:cNvCxnSpPr>
              <p:nvPr/>
            </p:nvCxnSpPr>
            <p:spPr>
              <a:xfrm flipH="1">
                <a:off x="4464" y="3236"/>
                <a:ext cx="76" cy="76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82972" name="AutoShape 14"/>
              <p:cNvCxnSpPr>
                <a:stCxn id="82964" idx="5"/>
                <a:endCxn id="82967" idx="0"/>
              </p:cNvCxnSpPr>
              <p:nvPr/>
            </p:nvCxnSpPr>
            <p:spPr>
              <a:xfrm>
                <a:off x="4676" y="3236"/>
                <a:ext cx="76" cy="76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82973" name="AutoShape 15"/>
              <p:cNvCxnSpPr>
                <a:stCxn id="82965" idx="3"/>
                <a:endCxn id="82968" idx="0"/>
              </p:cNvCxnSpPr>
              <p:nvPr/>
            </p:nvCxnSpPr>
            <p:spPr>
              <a:xfrm flipH="1">
                <a:off x="5136" y="3236"/>
                <a:ext cx="76" cy="76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</p:grpSp>
        <p:grpSp>
          <p:nvGrpSpPr>
            <p:cNvPr id="82951" name="Group 16"/>
            <p:cNvGrpSpPr/>
            <p:nvPr/>
          </p:nvGrpSpPr>
          <p:grpSpPr>
            <a:xfrm>
              <a:off x="3168" y="3408"/>
              <a:ext cx="1008" cy="624"/>
              <a:chOff x="4368" y="2880"/>
              <a:chExt cx="1008" cy="624"/>
            </a:xfrm>
          </p:grpSpPr>
          <p:sp>
            <p:nvSpPr>
              <p:cNvPr id="82952" name="Oval 17"/>
              <p:cNvSpPr/>
              <p:nvPr/>
            </p:nvSpPr>
            <p:spPr>
              <a:xfrm>
                <a:off x="4848" y="28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6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953" name="Oval 18"/>
              <p:cNvSpPr/>
              <p:nvPr/>
            </p:nvSpPr>
            <p:spPr>
              <a:xfrm>
                <a:off x="4512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3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954" name="Oval 19"/>
              <p:cNvSpPr/>
              <p:nvPr/>
            </p:nvSpPr>
            <p:spPr>
              <a:xfrm>
                <a:off x="518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9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955" name="Oval 20"/>
              <p:cNvSpPr/>
              <p:nvPr/>
            </p:nvSpPr>
            <p:spPr>
              <a:xfrm>
                <a:off x="4368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2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956" name="Oval 21"/>
              <p:cNvSpPr/>
              <p:nvPr/>
            </p:nvSpPr>
            <p:spPr>
              <a:xfrm>
                <a:off x="4656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5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957" name="Oval 22"/>
              <p:cNvSpPr/>
              <p:nvPr/>
            </p:nvSpPr>
            <p:spPr>
              <a:xfrm>
                <a:off x="5040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 kern="1200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8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958" name="AutoShape 23"/>
              <p:cNvCxnSpPr>
                <a:stCxn id="82952" idx="2"/>
                <a:endCxn id="82953" idx="7"/>
              </p:cNvCxnSpPr>
              <p:nvPr/>
            </p:nvCxnSpPr>
            <p:spPr>
              <a:xfrm flipH="1">
                <a:off x="4676" y="2976"/>
                <a:ext cx="172" cy="124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82959" name="AutoShape 24"/>
              <p:cNvCxnSpPr>
                <a:stCxn id="82952" idx="6"/>
                <a:endCxn id="82954" idx="1"/>
              </p:cNvCxnSpPr>
              <p:nvPr/>
            </p:nvCxnSpPr>
            <p:spPr>
              <a:xfrm>
                <a:off x="5040" y="2976"/>
                <a:ext cx="172" cy="124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82960" name="AutoShape 25"/>
              <p:cNvCxnSpPr>
                <a:stCxn id="82953" idx="3"/>
                <a:endCxn id="82955" idx="0"/>
              </p:cNvCxnSpPr>
              <p:nvPr/>
            </p:nvCxnSpPr>
            <p:spPr>
              <a:xfrm flipH="1">
                <a:off x="4464" y="3236"/>
                <a:ext cx="76" cy="76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82961" name="AutoShape 26"/>
              <p:cNvCxnSpPr>
                <a:stCxn id="82953" idx="5"/>
                <a:endCxn id="82956" idx="0"/>
              </p:cNvCxnSpPr>
              <p:nvPr/>
            </p:nvCxnSpPr>
            <p:spPr>
              <a:xfrm>
                <a:off x="4676" y="3236"/>
                <a:ext cx="76" cy="76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82962" name="AutoShape 27"/>
              <p:cNvCxnSpPr>
                <a:stCxn id="82954" idx="3"/>
                <a:endCxn id="82957" idx="0"/>
              </p:cNvCxnSpPr>
              <p:nvPr/>
            </p:nvCxnSpPr>
            <p:spPr>
              <a:xfrm flipH="1">
                <a:off x="5136" y="3236"/>
                <a:ext cx="76" cy="76"/>
              </a:xfrm>
              <a:prstGeom prst="straightConnector1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Notion of algorithm and problem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2" name="Rectangle 3"/>
          <p:cNvSpPr/>
          <p:nvPr/>
        </p:nvSpPr>
        <p:spPr>
          <a:xfrm>
            <a:off x="3286125" y="3962400"/>
            <a:ext cx="2743200" cy="76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2"/>
                </a:solidFill>
              </a:rPr>
              <a:t>“computer” </a:t>
            </a:r>
            <a:endParaRPr lang="en-US" altLang="en-US" b="0" dirty="0">
              <a:solidFill>
                <a:schemeClr val="bg2"/>
              </a:solidFill>
            </a:endParaRPr>
          </a:p>
        </p:txBody>
      </p:sp>
      <p:sp>
        <p:nvSpPr>
          <p:cNvPr id="12293" name="Text Box 4"/>
          <p:cNvSpPr txBox="1"/>
          <p:nvPr/>
        </p:nvSpPr>
        <p:spPr>
          <a:xfrm>
            <a:off x="3830638" y="5603875"/>
            <a:ext cx="5019675" cy="82232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algorithmic solution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rgbClr val="FF9933"/>
                </a:solidFill>
              </a:rPr>
              <a:t>(different from a conventional solution)</a:t>
            </a:r>
            <a:endParaRPr lang="en-US" altLang="en-US" b="0" dirty="0">
              <a:solidFill>
                <a:srgbClr val="FF9933"/>
              </a:solidFill>
            </a:endParaRPr>
          </a:p>
        </p:txBody>
      </p:sp>
      <p:sp>
        <p:nvSpPr>
          <p:cNvPr id="12294" name="Line 5"/>
          <p:cNvSpPr/>
          <p:nvPr/>
        </p:nvSpPr>
        <p:spPr>
          <a:xfrm>
            <a:off x="4581525" y="2286000"/>
            <a:ext cx="0" cy="609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12295" name="Line 6"/>
          <p:cNvSpPr/>
          <p:nvPr/>
        </p:nvSpPr>
        <p:spPr>
          <a:xfrm>
            <a:off x="4581525" y="3505200"/>
            <a:ext cx="0" cy="457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12296" name="Text Box 7"/>
          <p:cNvSpPr txBox="1"/>
          <p:nvPr/>
        </p:nvSpPr>
        <p:spPr>
          <a:xfrm>
            <a:off x="3886200" y="1752600"/>
            <a:ext cx="1371600" cy="473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2"/>
                </a:solidFill>
              </a:rPr>
              <a:t>problem</a:t>
            </a:r>
            <a:endParaRPr lang="en-US" altLang="en-US" b="0" dirty="0">
              <a:solidFill>
                <a:schemeClr val="bg2"/>
              </a:solidFill>
            </a:endParaRPr>
          </a:p>
        </p:txBody>
      </p:sp>
      <p:sp>
        <p:nvSpPr>
          <p:cNvPr id="12297" name="Text Box 8"/>
          <p:cNvSpPr txBox="1"/>
          <p:nvPr/>
        </p:nvSpPr>
        <p:spPr>
          <a:xfrm>
            <a:off x="3967163" y="2895600"/>
            <a:ext cx="1366837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rgbClr val="FF9933"/>
                </a:solidFill>
              </a:rPr>
              <a:t>algorithm</a:t>
            </a:r>
            <a:endParaRPr lang="en-US" altLang="en-US" b="0" dirty="0">
              <a:solidFill>
                <a:srgbClr val="FF9933"/>
              </a:solidFill>
            </a:endParaRPr>
          </a:p>
        </p:txBody>
      </p:sp>
      <p:sp>
        <p:nvSpPr>
          <p:cNvPr id="12298" name="Text Box 9"/>
          <p:cNvSpPr txBox="1"/>
          <p:nvPr/>
        </p:nvSpPr>
        <p:spPr>
          <a:xfrm>
            <a:off x="533400" y="4114800"/>
            <a:ext cx="1752600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2"/>
                </a:solidFill>
              </a:rPr>
              <a:t>input</a:t>
            </a:r>
            <a:endParaRPr lang="en-US" altLang="en-US" b="0" dirty="0">
              <a:solidFill>
                <a:schemeClr val="bg2"/>
              </a:solidFill>
            </a:endParaRPr>
          </a:p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2"/>
                </a:solidFill>
              </a:rPr>
              <a:t>(or instance)</a:t>
            </a:r>
            <a:endParaRPr lang="en-US" altLang="en-US" b="0" dirty="0">
              <a:solidFill>
                <a:schemeClr val="bg2"/>
              </a:solidFill>
            </a:endParaRPr>
          </a:p>
        </p:txBody>
      </p:sp>
      <p:sp>
        <p:nvSpPr>
          <p:cNvPr id="12299" name="Text Box 10"/>
          <p:cNvSpPr txBox="1"/>
          <p:nvPr/>
        </p:nvSpPr>
        <p:spPr>
          <a:xfrm>
            <a:off x="7010400" y="4114800"/>
            <a:ext cx="1198563" cy="473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2"/>
                </a:solidFill>
              </a:rPr>
              <a:t>output</a:t>
            </a:r>
            <a:endParaRPr lang="en-US" altLang="en-US" b="0" dirty="0">
              <a:solidFill>
                <a:schemeClr val="bg2"/>
              </a:solidFill>
            </a:endParaRPr>
          </a:p>
        </p:txBody>
      </p:sp>
      <p:sp>
        <p:nvSpPr>
          <p:cNvPr id="12300" name="Line 11"/>
          <p:cNvSpPr/>
          <p:nvPr/>
        </p:nvSpPr>
        <p:spPr>
          <a:xfrm>
            <a:off x="2057400" y="4419600"/>
            <a:ext cx="12192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12301" name="Line 12"/>
          <p:cNvSpPr/>
          <p:nvPr/>
        </p:nvSpPr>
        <p:spPr>
          <a:xfrm>
            <a:off x="6019800" y="4419600"/>
            <a:ext cx="1143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 of computational problem: sorting</a:t>
            </a:r>
            <a:endParaRPr kumimoji="1" lang="en-US" altLang="en-US" sz="3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7543800" cy="4905375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ffectLst>
                  <a:outerShdw blurRad="38100" dist="38100" dir="2700000">
                    <a:srgbClr val="000000"/>
                  </a:outerShdw>
                </a:effectLst>
              </a:rPr>
              <a:t>Statement of problem:</a:t>
            </a:r>
            <a:endParaRPr lang="en-US" altLang="en-US" sz="20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effectLst>
                  <a:outerShdw blurRad="38100" dist="38100" dir="2700000">
                    <a:srgbClr val="000000"/>
                  </a:outerShdw>
                </a:effectLst>
              </a:rPr>
              <a:t>Input: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 A sequence of </a:t>
            </a:r>
            <a:r>
              <a:rPr lang="en-US" altLang="en-US" sz="1800" i="1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 numbers &lt;a</a:t>
            </a:r>
            <a:r>
              <a:rPr lang="en-US" altLang="en-US" sz="1800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1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, </a:t>
            </a:r>
            <a:r>
              <a:rPr lang="en-US" altLang="en-US" sz="1800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  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a</a:t>
            </a:r>
            <a:r>
              <a:rPr lang="en-US" altLang="en-US" sz="1800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2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, …, a</a:t>
            </a:r>
            <a:r>
              <a:rPr lang="en-US" altLang="en-US" sz="1800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&gt;</a:t>
            </a:r>
            <a:endParaRPr lang="en-US" altLang="en-US" sz="1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effectLst>
                  <a:outerShdw blurRad="38100" dist="38100" dir="2700000">
                    <a:srgbClr val="000000"/>
                  </a:outerShdw>
                </a:effectLst>
              </a:rPr>
              <a:t>Output: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 A reordering of the input sequence &lt;a</a:t>
            </a:r>
            <a:r>
              <a:rPr lang="en-US" altLang="en-US" sz="1800" baseline="30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´</a:t>
            </a:r>
            <a:r>
              <a:rPr lang="en-US" altLang="en-US" sz="1800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1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, </a:t>
            </a:r>
            <a:r>
              <a:rPr lang="en-US" altLang="en-US" sz="1800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  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a</a:t>
            </a:r>
            <a:r>
              <a:rPr lang="en-US" altLang="en-US" sz="1800" baseline="30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´</a:t>
            </a:r>
            <a:r>
              <a:rPr lang="en-US" altLang="en-US" sz="1800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2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, …, a</a:t>
            </a:r>
            <a:r>
              <a:rPr lang="en-US" altLang="en-US" sz="1800" baseline="30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&gt; so that a</a:t>
            </a:r>
            <a:r>
              <a:rPr lang="en-US" altLang="en-US" sz="1800" baseline="30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i</a:t>
            </a:r>
            <a:r>
              <a:rPr lang="en-US" altLang="en-US" sz="1800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 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  <a:latin typeface="Lucida Grande" pitchFamily="84" charset="0"/>
                <a:cs typeface="Times New Roman" panose="02020603050405020304" pitchFamily="18" charset="0"/>
              </a:rPr>
              <a:t>≤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a</a:t>
            </a:r>
            <a:r>
              <a:rPr lang="en-US" altLang="en-US" sz="1800" baseline="30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j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 whenever </a:t>
            </a:r>
            <a:r>
              <a:rPr lang="en-US" altLang="en-US" sz="18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&lt; </a:t>
            </a:r>
            <a:r>
              <a:rPr lang="en-US" altLang="en-US" sz="18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j</a:t>
            </a:r>
            <a:endParaRPr lang="en-US" altLang="en-US" sz="1800" i="1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ffectLst>
                  <a:outerShdw blurRad="38100" dist="38100" dir="2700000">
                    <a:srgbClr val="000000"/>
                  </a:outerShdw>
                </a:effectLst>
              </a:rPr>
              <a:t>Instance: The sequence &lt;5, 3, 2, 8, 3&gt;</a:t>
            </a:r>
            <a:endParaRPr lang="en-US" altLang="en-US" sz="20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ffectLst>
                  <a:outerShdw blurRad="38100" dist="38100" dir="2700000">
                    <a:srgbClr val="000000"/>
                  </a:outerShdw>
                </a:effectLst>
              </a:rPr>
              <a:t>Algorithms:</a:t>
            </a:r>
            <a:endParaRPr lang="en-US" altLang="en-US" sz="20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Selection sort</a:t>
            </a:r>
            <a:endParaRPr lang="en-US" altLang="en-US" sz="1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Insertion sort</a:t>
            </a:r>
            <a:endParaRPr lang="en-US" altLang="en-US" sz="1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Merge sort</a:t>
            </a:r>
            <a:endParaRPr lang="en-US" altLang="en-US" sz="1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ffectLst>
                  <a:outerShdw blurRad="38100" dist="38100" dir="2700000">
                    <a:srgbClr val="000000"/>
                  </a:outerShdw>
                </a:effectLst>
              </a:rPr>
              <a:t>(many others)</a:t>
            </a:r>
            <a:endParaRPr lang="en-US" altLang="en-US" sz="1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339" name="Rectangle 2"/>
          <p:cNvSpPr/>
          <p:nvPr/>
        </p:nvSpPr>
        <p:spPr>
          <a:xfrm>
            <a:off x="685800" y="4038600"/>
            <a:ext cx="6172200" cy="1524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b="0" dirty="0">
              <a:solidFill>
                <a:schemeClr val="tx1"/>
              </a:solidFill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Selection Sort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2452" name="Rectangle 4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Input: array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imSun" panose="02010600030101010101" pitchFamily="2" charset="-122"/>
                <a:ea typeface="+mn-ea"/>
                <a:cs typeface="+mn-cs"/>
              </a:rPr>
              <a:t>a[1],…,a[n]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SimSun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Output: array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imSun" panose="02010600030101010101" pitchFamily="2" charset="-122"/>
                <a:ea typeface="+mn-ea"/>
                <a:cs typeface="+mn-cs"/>
              </a:rPr>
              <a:t>a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sorted in non-decreasing order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Algorithm: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imSun" panose="02010600030101010101" pitchFamily="2" charset="-122"/>
                <a:ea typeface="+mn-ea"/>
                <a:cs typeface="+mn-cs"/>
              </a:rPr>
              <a:t>i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 to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imSun" panose="02010600030101010101" pitchFamily="2" charset="-122"/>
                <a:ea typeface="+mn-ea"/>
                <a:cs typeface="+mn-cs"/>
              </a:rPr>
              <a:t>n</a:t>
            </a:r>
            <a:endParaRPr kumimoji="1" lang="en-US" altLang="en-US" sz="2400" b="1" i="1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SimSun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swap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imSun" panose="02010600030101010101" pitchFamily="2" charset="-122"/>
                <a:ea typeface="+mn-ea"/>
                <a:cs typeface="+mn-cs"/>
              </a:rPr>
              <a:t>a[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imSun" panose="02010600030101010101" pitchFamily="2" charset="-122"/>
                <a:ea typeface="+mn-ea"/>
                <a:cs typeface="+mn-cs"/>
              </a:rPr>
              <a:t>i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imSun" panose="02010600030101010101" pitchFamily="2" charset="-122"/>
                <a:ea typeface="+mn-ea"/>
                <a:cs typeface="+mn-cs"/>
              </a:rPr>
              <a:t>]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smallest of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imSun" panose="02010600030101010101" pitchFamily="2" charset="-122"/>
                <a:ea typeface="+mn-ea"/>
                <a:cs typeface="+mn-cs"/>
              </a:rPr>
              <a:t>a[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imSun" panose="02010600030101010101" pitchFamily="2" charset="-122"/>
                <a:ea typeface="+mn-ea"/>
                <a:cs typeface="+mn-cs"/>
              </a:rPr>
              <a:t>i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imSun" panose="02010600030101010101" pitchFamily="2" charset="-122"/>
                <a:ea typeface="+mn-ea"/>
                <a:cs typeface="+mn-cs"/>
              </a:rPr>
              <a:t>],…,a[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imSun" panose="02010600030101010101" pitchFamily="2" charset="-122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imSun" panose="02010600030101010101" pitchFamily="2" charset="-122"/>
                <a:ea typeface="+mn-ea"/>
                <a:cs typeface="+mn-cs"/>
              </a:rPr>
              <a:t>]  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SimSun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2" name="Text Box 5"/>
          <p:cNvSpPr txBox="1"/>
          <p:nvPr/>
        </p:nvSpPr>
        <p:spPr>
          <a:xfrm>
            <a:off x="3568700" y="5715000"/>
            <a:ext cx="4359275" cy="82232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b="0" dirty="0">
                <a:solidFill>
                  <a:schemeClr val="tx1"/>
                </a:solidFill>
              </a:rPr>
              <a:t> </a:t>
            </a:r>
            <a:r>
              <a:rPr lang="en-US" altLang="en-US" b="0" dirty="0">
                <a:solidFill>
                  <a:srgbClr val="FF9933"/>
                </a:solidFill>
              </a:rPr>
              <a:t>Is this unambiguous? Effective?</a:t>
            </a:r>
            <a:endParaRPr lang="en-US" altLang="en-US" b="0" dirty="0">
              <a:solidFill>
                <a:srgbClr val="FF9933"/>
              </a:solidFill>
            </a:endParaRPr>
          </a:p>
          <a:p>
            <a:pPr marL="0" lvl="0" indent="0" algn="ctr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b="0" dirty="0">
                <a:solidFill>
                  <a:schemeClr val="tx1"/>
                </a:solidFill>
              </a:rPr>
              <a:t> See also pseudocode, section 3.1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924800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Some Well-known Computational Problems</a:t>
            </a:r>
            <a:endParaRPr kumimoji="1" lang="en-US" altLang="en-US" sz="3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Sorting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Searching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Shortest paths in a graph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Minimum spanning tree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Primality testing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Traveling salesman problem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Knapsack problem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Chess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Towers of Hanoi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Program termination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4500" name="Text Box 4"/>
          <p:cNvSpPr txBox="1"/>
          <p:nvPr/>
        </p:nvSpPr>
        <p:spPr>
          <a:xfrm>
            <a:off x="914400" y="5426075"/>
            <a:ext cx="7162800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 kern="1200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Some of these problems don’t have efficient algorithms, or algorithms at all!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1-</a:t>
            </a: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Basic Issues Related to Algorithms</a:t>
            </a:r>
            <a:endParaRPr kumimoji="1" lang="en-US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How to design algorithms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How to express algorithms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Proving correctness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Efficiency (or complexity) analysis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Theoretical analysis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Empirical analysis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Optimality 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0</TotalTime>
  <Words>12477</Words>
  <Application>WPS Presentation</Application>
  <PresentationFormat/>
  <Paragraphs>761</Paragraphs>
  <Slides>41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Arial</vt:lpstr>
      <vt:lpstr>SimSun</vt:lpstr>
      <vt:lpstr>Wingdings</vt:lpstr>
      <vt:lpstr>Times New Roman</vt:lpstr>
      <vt:lpstr>Monotype Sorts</vt:lpstr>
      <vt:lpstr>Wingdings</vt:lpstr>
      <vt:lpstr>Arial Narrow</vt:lpstr>
      <vt:lpstr>ヒラギノ角ゴ Pro W3</vt:lpstr>
      <vt:lpstr>Yu Gothic</vt:lpstr>
      <vt:lpstr>B Frutiger Bold</vt:lpstr>
      <vt:lpstr>Segoe Print</vt:lpstr>
      <vt:lpstr>Lucida Grande</vt:lpstr>
      <vt:lpstr>Symbol</vt:lpstr>
      <vt:lpstr>Tahoma</vt:lpstr>
      <vt:lpstr>Microsoft YaHei</vt:lpstr>
      <vt:lpstr>Arial Unicode MS</vt:lpstr>
      <vt:lpstr>CS1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Anany Levitin</dc:creator>
  <cp:lastModifiedBy>google1586102964</cp:lastModifiedBy>
  <cp:revision>118</cp:revision>
  <dcterms:created xsi:type="dcterms:W3CDTF">1999-08-23T17:38:43Z</dcterms:created>
  <dcterms:modified xsi:type="dcterms:W3CDTF">2020-05-24T03:34:06Z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