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51" r:id="rId2"/>
    <p:sldId id="256" r:id="rId3"/>
    <p:sldId id="270" r:id="rId4"/>
    <p:sldId id="257" r:id="rId5"/>
    <p:sldId id="258" r:id="rId6"/>
    <p:sldId id="273" r:id="rId7"/>
    <p:sldId id="349" r:id="rId8"/>
    <p:sldId id="346" r:id="rId9"/>
    <p:sldId id="345" r:id="rId10"/>
    <p:sldId id="261" r:id="rId11"/>
    <p:sldId id="350" r:id="rId12"/>
    <p:sldId id="271" r:id="rId13"/>
    <p:sldId id="263" r:id="rId14"/>
    <p:sldId id="264" r:id="rId15"/>
    <p:sldId id="275" r:id="rId16"/>
    <p:sldId id="277" r:id="rId17"/>
    <p:sldId id="280" r:id="rId18"/>
    <p:sldId id="336" r:id="rId19"/>
    <p:sldId id="352" r:id="rId20"/>
    <p:sldId id="353" r:id="rId21"/>
    <p:sldId id="316" r:id="rId22"/>
    <p:sldId id="325" r:id="rId23"/>
    <p:sldId id="335" r:id="rId24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99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3"/>
    <p:restoredTop sz="94682"/>
  </p:normalViewPr>
  <p:slideViewPr>
    <p:cSldViewPr showGuides="1">
      <p:cViewPr varScale="1">
        <p:scale>
          <a:sx n="108" d="100"/>
          <a:sy n="108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3" tIns="48327" rIns="96653" bIns="48327" numCol="1" anchor="b" anchorCtr="0" compatLnSpc="1"/>
          <a:lstStyle>
            <a:lvl1pPr algn="l" defTabSz="967105">
              <a:defRPr sz="12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3" tIns="48327" rIns="96653" bIns="48327" numCol="1" anchor="b" anchorCtr="0" compatLnSpc="1"/>
          <a:lstStyle>
            <a:lvl1pPr algn="r" defTabSz="967105">
              <a:defRPr sz="1200"/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92AF62-29BB-4A09-9AF9-5FBAA0D1D49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33400" y="304800"/>
            <a:ext cx="381635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lIns="100243" tIns="50122" rIns="100243" bIns="50122"/>
          <a:lstStyle>
            <a:lvl1pPr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03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36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533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25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97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69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41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10033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Design and Analysis of Algorithms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22763" y="304800"/>
            <a:ext cx="2382838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lIns="100243" tIns="50122" rIns="100243" bIns="50122"/>
          <a:lstStyle>
            <a:lvl1pPr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03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368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533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25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97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69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4130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10033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53" tIns="48327" rIns="96653" bIns="48327" numCol="1" anchor="ctr" anchorCtr="0" compatLnSpc="1"/>
          <a:lstStyle>
            <a:lvl1pPr algn="l" defTabSz="967105">
              <a:defRPr sz="12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53" tIns="48327" rIns="96653" bIns="48327" numCol="1" anchor="ctr" anchorCtr="0" compatLnSpc="1"/>
          <a:lstStyle>
            <a:lvl1pPr algn="r" defTabSz="967105">
              <a:defRPr sz="1200"/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53" tIns="48327" rIns="96653" bIns="483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53" tIns="48327" rIns="96653" bIns="48327" numCol="1" anchor="b" anchorCtr="0" compatLnSpc="1"/>
          <a:lstStyle>
            <a:lvl1pPr algn="l" defTabSz="967105">
              <a:defRPr sz="12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53" tIns="48327" rIns="96653" bIns="48327" numCol="1" anchor="b" anchorCtr="0" compatLnSpc="1"/>
          <a:lstStyle>
            <a:lvl1pPr algn="r" defTabSz="967105">
              <a:defRPr sz="1200"/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995C25-50BA-4CD3-99AA-A215DF96E8E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1</a:t>
            </a:fld>
            <a:endParaRPr lang="en-US" altLang="en-US" sz="1200" dirty="0"/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10</a:t>
            </a:fld>
            <a:endParaRPr lang="en-US" altLang="en-US" sz="1200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11</a:t>
            </a:fld>
            <a:endParaRPr lang="en-US" altLang="en-US" sz="1200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12</a:t>
            </a:fld>
            <a:endParaRPr lang="en-US" altLang="en-US" sz="12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13</a:t>
            </a:fld>
            <a:endParaRPr lang="en-US" altLang="en-US" sz="1200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14</a:t>
            </a:fld>
            <a:endParaRPr lang="en-US" altLang="en-US" sz="1200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15</a:t>
            </a:fld>
            <a:endParaRPr lang="en-US" altLang="en-US" sz="1200" dirty="0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16</a:t>
            </a:fld>
            <a:endParaRPr lang="en-US" altLang="en-US" sz="1200" dirty="0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17</a:t>
            </a:fld>
            <a:endParaRPr lang="en-US" altLang="en-US" sz="1200" dirty="0"/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20</a:t>
            </a:fld>
            <a:endParaRPr lang="en-US" altLang="en-US" sz="1200" dirty="0"/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21</a:t>
            </a:fld>
            <a:endParaRPr lang="en-US" altLang="en-US" sz="1200" dirty="0"/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2</a:t>
            </a:fld>
            <a:endParaRPr lang="en-US" altLang="en-US" sz="1200" dirty="0"/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22</a:t>
            </a:fld>
            <a:endParaRPr lang="en-US" altLang="en-US" sz="1200" dirty="0"/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4</a:t>
            </a:fld>
            <a:endParaRPr lang="en-US" altLang="en-US" sz="1200" dirty="0"/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5</a:t>
            </a:fld>
            <a:endParaRPr lang="en-US" altLang="en-US" sz="1200" dirty="0"/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6</a:t>
            </a:fld>
            <a:endParaRPr lang="en-US" altLang="en-US" sz="1200" dirty="0"/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7</a:t>
            </a:fld>
            <a:endParaRPr lang="en-US" altLang="en-US" sz="1200" dirty="0"/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8</a:t>
            </a:fld>
            <a:endParaRPr lang="en-US" altLang="en-US" sz="1200" dirty="0"/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r>
              <a:rPr lang="en-US" altLang="en-US" dirty="0"/>
              <a:t>Go over this example in detail, then do another example of merging, something like: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(1 2 5 7 9)</a:t>
            </a:r>
          </a:p>
          <a:p>
            <a:pPr lvl="0"/>
            <a:r>
              <a:rPr lang="en-US" altLang="en-US" dirty="0"/>
              <a:t>(3 4 6)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</a:ln>
        </p:spPr>
        <p:txBody>
          <a:bodyPr wrap="none" lIns="96653" tIns="48327" rIns="96653" bIns="48327" anchor="b"/>
          <a:lstStyle/>
          <a:p>
            <a:pPr lvl="0" algn="r" defTabSz="967105"/>
            <a:fld id="{9A0DB2DC-4C9A-4742-B13C-FB6460FD3503}" type="slidenum">
              <a:rPr lang="en-US" altLang="en-US" sz="1200" dirty="0"/>
              <a:t>9</a:t>
            </a:fld>
            <a:endParaRPr lang="en-US" altLang="en-US" sz="1200" dirty="0"/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none" lIns="96653" tIns="48327" rIns="96653" bIns="48327" anchor="ctr"/>
          <a:lstStyle/>
          <a:p>
            <a:pPr lvl="0"/>
            <a:r>
              <a:rPr lang="en-US" altLang="en-US" dirty="0"/>
              <a:t>even if not analyzing in detail, show the recurrence for mergesort in worst case:</a:t>
            </a:r>
          </a:p>
          <a:p>
            <a:pPr lvl="0"/>
            <a:r>
              <a:rPr lang="en-US" altLang="en-US" dirty="0"/>
              <a:t>T(n) = 2 T(n/2) + (n-1)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                         worst case comparisons for merge</a:t>
            </a:r>
          </a:p>
        </p:txBody>
      </p:sp>
      <p:sp>
        <p:nvSpPr>
          <p:cNvPr id="23557" name="Line 4"/>
          <p:cNvSpPr/>
          <p:nvPr/>
        </p:nvSpPr>
        <p:spPr>
          <a:xfrm flipV="1">
            <a:off x="2286000" y="6705600"/>
            <a:ext cx="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7" name="Rectangle 3"/>
            <p:cNvSpPr/>
            <p:nvPr/>
          </p:nvSpPr>
          <p:spPr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  <p:sp>
          <p:nvSpPr>
            <p:cNvPr id="2058" name="Rectangle 4"/>
            <p:cNvSpPr/>
            <p:nvPr/>
          </p:nvSpPr>
          <p:spPr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51" name="Rectangle 10"/>
          <p:cNvSpPr/>
          <p:nvPr/>
        </p:nvSpPr>
        <p:spPr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 algn="ctr"/>
            <a:endParaRPr lang="en-IN" altLang="x-none" dirty="0">
              <a:latin typeface="Times New Roman" panose="02020603050405020304" pitchFamily="18" charset="0"/>
            </a:endParaRPr>
          </a:p>
        </p:txBody>
      </p:sp>
      <p:sp>
        <p:nvSpPr>
          <p:cNvPr id="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Design and Analysis of Algorithms - Chapter 4</a:t>
            </a:r>
          </a:p>
        </p:txBody>
      </p:sp>
      <p:sp>
        <p:nvSpPr>
          <p:cNvPr id="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9480A5-057E-4F90-B8BC-C4B9081640E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0769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IN" sz="32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/>
          <p:nvPr/>
        </p:nvGrpSpPr>
        <p:grpSpPr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1048" name="AutoShape 4"/>
            <p:cNvSpPr/>
            <p:nvPr/>
          </p:nvSpPr>
          <p:spPr>
            <a:xfrm rot="-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  <p:sp>
          <p:nvSpPr>
            <p:cNvPr id="1049" name="AutoShape 5"/>
            <p:cNvSpPr/>
            <p:nvPr/>
          </p:nvSpPr>
          <p:spPr>
            <a:xfrm rot="-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  <p:sp>
          <p:nvSpPr>
            <p:cNvPr id="1050" name="AutoShape 6"/>
            <p:cNvSpPr/>
            <p:nvPr/>
          </p:nvSpPr>
          <p:spPr>
            <a:xfrm rot="-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7" name="Group 7"/>
          <p:cNvGrpSpPr/>
          <p:nvPr/>
        </p:nvGrpSpPr>
        <p:grpSpPr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1045" name="AutoShape 8"/>
            <p:cNvSpPr/>
            <p:nvPr/>
          </p:nvSpPr>
          <p:spPr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  <p:sp>
          <p:nvSpPr>
            <p:cNvPr id="1046" name="AutoShape 9"/>
            <p:cNvSpPr/>
            <p:nvPr/>
          </p:nvSpPr>
          <p:spPr>
            <a:xfrm rot="5400000" flipH="1">
              <a:off x="147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  <p:sp>
          <p:nvSpPr>
            <p:cNvPr id="1047" name="AutoShape 10"/>
            <p:cNvSpPr/>
            <p:nvPr/>
          </p:nvSpPr>
          <p:spPr>
            <a:xfrm rot="5400000" flipH="1">
              <a:off x="147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2" name="Rectangle 17"/>
          <p:cNvSpPr/>
          <p:nvPr/>
        </p:nvSpPr>
        <p:spPr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 algn="ctr"/>
            <a:endParaRPr lang="en-IN" altLang="x-none" dirty="0">
              <a:latin typeface="Times New Roman" panose="02020603050405020304" pitchFamily="18" charset="0"/>
            </a:endParaRPr>
          </a:p>
        </p:txBody>
      </p:sp>
      <p:grpSp>
        <p:nvGrpSpPr>
          <p:cNvPr id="1033" name="Group 18"/>
          <p:cNvGrpSpPr/>
          <p:nvPr/>
        </p:nvGrpSpPr>
        <p:grpSpPr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1042" name="AutoShape 19"/>
            <p:cNvSpPr/>
            <p:nvPr/>
          </p:nvSpPr>
          <p:spPr>
            <a:xfrm rot="-5400000">
              <a:off x="142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  <p:sp>
          <p:nvSpPr>
            <p:cNvPr id="1043" name="AutoShape 20"/>
            <p:cNvSpPr/>
            <p:nvPr/>
          </p:nvSpPr>
          <p:spPr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  <p:sp>
          <p:nvSpPr>
            <p:cNvPr id="1044" name="AutoShape 21"/>
            <p:cNvSpPr/>
            <p:nvPr/>
          </p:nvSpPr>
          <p:spPr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5" name="Group 23"/>
          <p:cNvGrpSpPr/>
          <p:nvPr/>
        </p:nvGrpSpPr>
        <p:grpSpPr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1039" name="AutoShape 24"/>
            <p:cNvSpPr/>
            <p:nvPr/>
          </p:nvSpPr>
          <p:spPr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  <p:sp>
          <p:nvSpPr>
            <p:cNvPr id="1040" name="AutoShape 25"/>
            <p:cNvSpPr/>
            <p:nvPr/>
          </p:nvSpPr>
          <p:spPr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  <p:sp>
          <p:nvSpPr>
            <p:cNvPr id="1041" name="AutoShape 26"/>
            <p:cNvSpPr/>
            <p:nvPr/>
          </p:nvSpPr>
          <p:spPr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36" name="Rectangle 27"/>
          <p:cNvSpPr>
            <a:spLocks noGrp="1"/>
          </p:cNvSpPr>
          <p:nvPr userDrawn="1"/>
        </p:nvSpPr>
        <p:spPr>
          <a:xfrm>
            <a:off x="6908800" y="64008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r>
              <a:rPr lang="en-US" altLang="en-US" sz="1400" dirty="0">
                <a:latin typeface="Arial Narrow" panose="020B0606020202030204" pitchFamily="34" charset="0"/>
                <a:ea typeface="ヒラギノ角ゴ Pro W3" pitchFamily="84" charset="-128"/>
              </a:rPr>
              <a:t>4-</a:t>
            </a:r>
            <a:fld id="{9A0DB2DC-4C9A-4742-B13C-FB6460FD3503}" type="slidenum">
              <a:rPr lang="en-US" altLang="en-US" sz="1400" dirty="0">
                <a:latin typeface="Arial Narrow" panose="020B0606020202030204" pitchFamily="34" charset="0"/>
                <a:ea typeface="ヒラギノ角ゴ Pro W3" pitchFamily="84" charset="-128"/>
              </a:rPr>
              <a:t>‹#›</a:t>
            </a:fld>
            <a:endParaRPr lang="en-US" altLang="en-US" sz="1400" dirty="0">
              <a:latin typeface="Arial Narrow" panose="020B0606020202030204" pitchFamily="34" charset="0"/>
              <a:ea typeface="ヒラギノ角ゴ Pro W3" pitchFamily="84" charset="-128"/>
            </a:endParaRPr>
          </a:p>
        </p:txBody>
      </p:sp>
      <p:sp>
        <p:nvSpPr>
          <p:cNvPr id="1037" name="Rectangle 28"/>
          <p:cNvSpPr/>
          <p:nvPr userDrawn="1"/>
        </p:nvSpPr>
        <p:spPr>
          <a:xfrm>
            <a:off x="609600" y="6172200"/>
            <a:ext cx="38862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l"/>
            <a:r>
              <a:rPr lang="en-US" altLang="en-US" sz="800" dirty="0">
                <a:latin typeface="Arial" panose="020B0604020202020204" pitchFamily="34" charset="0"/>
                <a:ea typeface="ヒラギノ角ゴ Pro W3" pitchFamily="84" charset="-128"/>
              </a:rPr>
              <a:t>Copyright © 2007 Pearson Addison-Wesley. All rights reserved.</a:t>
            </a:r>
            <a:endParaRPr lang="en-US" altLang="en-US" sz="900" dirty="0">
              <a:latin typeface="Arial" panose="020B0604020202020204" pitchFamily="34" charset="0"/>
              <a:ea typeface="ヒラギノ角ゴ Pro W3" pitchFamily="84" charset="-128"/>
            </a:endParaRPr>
          </a:p>
        </p:txBody>
      </p:sp>
      <p:sp>
        <p:nvSpPr>
          <p:cNvPr id="1038" name="Rectangle 29"/>
          <p:cNvSpPr>
            <a:spLocks noGrp="1"/>
          </p:cNvSpPr>
          <p:nvPr userDrawn="1"/>
        </p:nvSpPr>
        <p:spPr>
          <a:xfrm>
            <a:off x="2667000" y="6462713"/>
            <a:ext cx="6400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/>
            <a:r>
              <a:rPr lang="en-US" altLang="en-US" sz="1000" dirty="0">
                <a:latin typeface="Arial Narrow" panose="020B0606020202030204" pitchFamily="34" charset="0"/>
                <a:ea typeface="ヒラギノ角ゴ Pro W3" pitchFamily="84" charset="-128"/>
              </a:rPr>
              <a:t>A. Levitin </a:t>
            </a:r>
            <a:r>
              <a:rPr lang="en-US" altLang="en-US" sz="1000" dirty="0">
                <a:latin typeface="Arial" panose="020B0604020202020204" pitchFamily="34" charset="0"/>
                <a:ea typeface="ヒラギノ角ゴ Pro W3" pitchFamily="84" charset="-128"/>
              </a:rPr>
              <a:t>“</a:t>
            </a:r>
            <a:r>
              <a:rPr lang="en-US" altLang="en-US" sz="1000" dirty="0">
                <a:latin typeface="Arial Narrow" panose="020B0606020202030204" pitchFamily="34" charset="0"/>
                <a:ea typeface="ヒラギノ角ゴ Pro W3" pitchFamily="84" charset="-128"/>
              </a:rPr>
              <a:t>Introduction to the Design &amp; Analysis of Algorithms,</a:t>
            </a:r>
            <a:r>
              <a:rPr lang="en-US" altLang="en-US" sz="1000" dirty="0">
                <a:latin typeface="Arial" panose="020B0604020202020204" pitchFamily="34" charset="0"/>
                <a:ea typeface="ヒラギノ角ゴ Pro W3" pitchFamily="84" charset="-128"/>
              </a:rPr>
              <a:t>”</a:t>
            </a:r>
            <a:r>
              <a:rPr lang="en-US" altLang="en-US" sz="1000" dirty="0">
                <a:latin typeface="Arial Narrow" panose="020B0606020202030204" pitchFamily="34" charset="0"/>
                <a:ea typeface="ヒラギノ角ゴ Pro W3" pitchFamily="84" charset="-128"/>
              </a:rPr>
              <a:t> 2</a:t>
            </a:r>
            <a:r>
              <a:rPr lang="en-US" altLang="en-US" sz="1000" baseline="30000" dirty="0">
                <a:latin typeface="Arial Narrow" panose="020B0606020202030204" pitchFamily="34" charset="0"/>
                <a:ea typeface="ヒラギノ角ゴ Pro W3" pitchFamily="84" charset="-128"/>
              </a:rPr>
              <a:t>nd</a:t>
            </a:r>
            <a:r>
              <a:rPr lang="en-US" altLang="en-US" sz="1000" dirty="0">
                <a:latin typeface="Arial Narrow" panose="020B0606020202030204" pitchFamily="34" charset="0"/>
                <a:ea typeface="ヒラギノ角ゴ Pro W3" pitchFamily="84" charset="-128"/>
              </a:rPr>
              <a:t> ed., Ch. 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/>
          <p:nvPr/>
        </p:nvSpPr>
        <p:spPr>
          <a:xfrm>
            <a:off x="576263" y="1412875"/>
            <a:ext cx="184150" cy="4730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415925" y="1066800"/>
            <a:ext cx="365760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 Frutiger Bold" pitchFamily="-124" charset="0"/>
                <a:ea typeface="+mn-ea"/>
                <a:cs typeface="+mn-cs"/>
              </a:rPr>
              <a:t>Chapter 4</a:t>
            </a:r>
            <a:r>
              <a:rPr kumimoji="0" lang="en-US" altLang="en-US" sz="41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B Frutiger Bold" pitchFamily="-124" charset="0"/>
                <a:ea typeface="+mn-ea"/>
                <a:cs typeface="+mn-cs"/>
              </a:rPr>
              <a:t> </a:t>
            </a:r>
          </a:p>
        </p:txBody>
      </p:sp>
      <p:pic>
        <p:nvPicPr>
          <p:cNvPr id="512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5721350"/>
            <a:ext cx="684213" cy="83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4727" name="Rectangle 7"/>
          <p:cNvSpPr>
            <a:spLocks noChangeArrowheads="1"/>
          </p:cNvSpPr>
          <p:nvPr/>
        </p:nvSpPr>
        <p:spPr bwMode="auto">
          <a:xfrm>
            <a:off x="415925" y="2438400"/>
            <a:ext cx="3505200" cy="2227263"/>
          </a:xfrm>
          <a:prstGeom prst="rect">
            <a:avLst/>
          </a:prstGeom>
          <a:noFill/>
          <a:ln>
            <a:noFill/>
          </a:ln>
          <a:effectLst/>
        </p:spPr>
        <p:txBody>
          <a:bodyPr r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ヒラギノ角ゴ Pro W3" pitchFamily="84" charset="-128"/>
                <a:cs typeface="+mn-cs"/>
              </a:rPr>
              <a:t>Divide-and-Conquer</a:t>
            </a:r>
          </a:p>
        </p:txBody>
      </p:sp>
      <p:pic>
        <p:nvPicPr>
          <p:cNvPr id="512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25" y="457200"/>
            <a:ext cx="4689475" cy="579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7" name="Rectangle 9"/>
          <p:cNvSpPr/>
          <p:nvPr/>
        </p:nvSpPr>
        <p:spPr>
          <a:xfrm>
            <a:off x="1038225" y="61341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en-US" altLang="en-US" sz="800" dirty="0">
                <a:latin typeface="Arial" panose="020B0604020202020204" pitchFamily="34" charset="0"/>
                <a:ea typeface="ヒラギノ角ゴ Pro W3" pitchFamily="84" charset="-128"/>
              </a:rPr>
              <a:t>Copyright © 2007 Pearson Addison-Wesley. All rights reserved.</a:t>
            </a:r>
            <a:endParaRPr lang="en-US" altLang="en-US" sz="900" dirty="0">
              <a:latin typeface="Arial" panose="020B0604020202020204" pitchFamily="34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Mergesort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All cases have same efficiency: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log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 </a:t>
            </a:r>
          </a:p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Number of comparisons in the worst case is close to theoretical minimum for comparison-based sorting: </a:t>
            </a:r>
          </a:p>
          <a:p>
            <a:pPr lvl="1">
              <a:buNone/>
            </a:pP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                  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84" charset="2"/>
              </a:rPr>
              <a:t>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log</a:t>
            </a:r>
            <a:r>
              <a:rPr lang="en-US" altLang="en-US" sz="2400" baseline="-25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!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84" charset="2"/>
              </a:rPr>
              <a:t>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  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</a:rPr>
              <a:t>≈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   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log</a:t>
            </a:r>
            <a:r>
              <a:rPr lang="en-US" altLang="en-US" sz="2400" baseline="-25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2 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  </a:t>
            </a: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- 1.44</a:t>
            </a:r>
            <a:r>
              <a:rPr lang="en-US" altLang="en-US" sz="2400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</a:p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Space requirement: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 (</a:t>
            </a:r>
            <a:r>
              <a:rPr lang="en-US" altLang="en-US" u="sng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not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in-place)</a:t>
            </a:r>
          </a:p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Can be implemented without recursion (bottom-up)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ea typeface="Times New Roman" panose="02020603050405020304" pitchFamily="18" charset="0"/>
            </a:endParaRPr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1219200" y="1752600"/>
            <a:ext cx="594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en-US" b="1" i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T(n) = 2T(n/2) + </a:t>
            </a:r>
            <a:r>
              <a:rPr kumimoji="1" lang="el-GR" altLang="en-US" b="1" i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Θ</a:t>
            </a:r>
            <a:r>
              <a:rPr kumimoji="1" lang="en-US" altLang="en-US" b="1" i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(n), T(1)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305800" cy="5210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Select a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pivot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(partitioning element) – here, the first element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Rearrange the list so that all the elements in the first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positions are smaller than or equal to the pivot and all the elements in the remaining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n-s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positions are larger than or equal to the pivot (see next slide for an algorithm)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Exchange the pivot with the last element in the first (i.e.,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84" charset="2"/>
              </a:rPr>
              <a:t>)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subarray — the pivot is now in its final position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Sort the two subarrays recursively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580" name="Group 4"/>
          <p:cNvGrpSpPr/>
          <p:nvPr/>
        </p:nvGrpSpPr>
        <p:grpSpPr>
          <a:xfrm>
            <a:off x="1219200" y="3505200"/>
            <a:ext cx="7010400" cy="1441450"/>
            <a:chOff x="672" y="2928"/>
            <a:chExt cx="4416" cy="908"/>
          </a:xfrm>
        </p:grpSpPr>
        <p:grpSp>
          <p:nvGrpSpPr>
            <p:cNvPr id="24581" name="Group 5"/>
            <p:cNvGrpSpPr/>
            <p:nvPr/>
          </p:nvGrpSpPr>
          <p:grpSpPr>
            <a:xfrm>
              <a:off x="672" y="2928"/>
              <a:ext cx="4416" cy="672"/>
              <a:chOff x="672" y="3312"/>
              <a:chExt cx="4416" cy="672"/>
            </a:xfrm>
          </p:grpSpPr>
          <p:sp>
            <p:nvSpPr>
              <p:cNvPr id="24584" name="Rectangle 6"/>
              <p:cNvSpPr/>
              <p:nvPr/>
            </p:nvSpPr>
            <p:spPr>
              <a:xfrm>
                <a:off x="672" y="3312"/>
                <a:ext cx="4416" cy="33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5" name="Line 7"/>
              <p:cNvSpPr/>
              <p:nvPr/>
            </p:nvSpPr>
            <p:spPr>
              <a:xfrm>
                <a:off x="864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586" name="Line 8"/>
              <p:cNvSpPr/>
              <p:nvPr/>
            </p:nvSpPr>
            <p:spPr>
              <a:xfrm>
                <a:off x="2448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587" name="Line 9"/>
              <p:cNvSpPr/>
              <p:nvPr/>
            </p:nvSpPr>
            <p:spPr>
              <a:xfrm>
                <a:off x="2640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588" name="Text Box 10"/>
              <p:cNvSpPr txBox="1"/>
              <p:nvPr/>
            </p:nvSpPr>
            <p:spPr>
              <a:xfrm>
                <a:off x="672" y="3312"/>
                <a:ext cx="14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i="1" dirty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24589" name="AutoShape 11"/>
              <p:cNvSpPr/>
              <p:nvPr/>
            </p:nvSpPr>
            <p:spPr>
              <a:xfrm rot="-5400000">
                <a:off x="1584" y="2976"/>
                <a:ext cx="288" cy="1728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pPr algn="ctr"/>
                <a:endParaRPr lang="en-IN" altLang="x-none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0" name="AutoShape 12"/>
              <p:cNvSpPr/>
              <p:nvPr/>
            </p:nvSpPr>
            <p:spPr>
              <a:xfrm rot="-5400000">
                <a:off x="3744" y="2640"/>
                <a:ext cx="288" cy="24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pPr algn="ctr"/>
                <a:endParaRPr lang="en-IN" altLang="x-none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582" name="Text Box 13"/>
            <p:cNvSpPr txBox="1"/>
            <p:nvPr/>
          </p:nvSpPr>
          <p:spPr>
            <a:xfrm>
              <a:off x="1411" y="3526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</a:rPr>
                <a:t>A[</a:t>
              </a:r>
              <a:r>
                <a:rPr lang="en-US" altLang="en-US" i="1" dirty="0">
                  <a:latin typeface="Times New Roman" panose="02020603050405020304" pitchFamily="18" charset="0"/>
                </a:rPr>
                <a:t>i</a:t>
              </a:r>
              <a:r>
                <a:rPr lang="en-US" altLang="en-US" dirty="0">
                  <a:latin typeface="Times New Roman" panose="02020603050405020304" pitchFamily="18" charset="0"/>
                </a:rPr>
                <a:t>]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84" charset="2"/>
                </a:rPr>
                <a:t></a:t>
              </a: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83" name="Text Box 14"/>
            <p:cNvSpPr txBox="1"/>
            <p:nvPr/>
          </p:nvSpPr>
          <p:spPr>
            <a:xfrm>
              <a:off x="3551" y="3548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</a:rPr>
                <a:t>A[</a:t>
              </a:r>
              <a:r>
                <a:rPr lang="en-US" altLang="en-US" i="1" dirty="0">
                  <a:latin typeface="Times New Roman" panose="02020603050405020304" pitchFamily="18" charset="0"/>
                </a:rPr>
                <a:t>i</a:t>
              </a:r>
              <a:r>
                <a:rPr lang="en-US" altLang="en-US" dirty="0">
                  <a:latin typeface="Times New Roman" panose="02020603050405020304" pitchFamily="18" charset="0"/>
                </a:rPr>
                <a:t>]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84" charset="2"/>
                </a:rPr>
                <a:t></a:t>
              </a: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9" name="Rectangle 5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Partitioning Algorithm</a:t>
            </a:r>
          </a:p>
        </p:txBody>
      </p:sp>
      <p:pic>
        <p:nvPicPr>
          <p:cNvPr id="26627" name="Picture 8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157288"/>
            <a:ext cx="8686800" cy="4938712"/>
          </a:xfrm>
          <a:ln/>
        </p:spPr>
      </p:pic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1828800" y="6096000"/>
            <a:ext cx="4791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 complexity: </a:t>
            </a:r>
            <a:r>
              <a:rPr kumimoji="1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Θ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r-l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comparisons</a:t>
            </a:r>
          </a:p>
        </p:txBody>
      </p:sp>
      <p:sp>
        <p:nvSpPr>
          <p:cNvPr id="292874" name="Text Box 10"/>
          <p:cNvSpPr txBox="1"/>
          <p:nvPr/>
        </p:nvSpPr>
        <p:spPr>
          <a:xfrm>
            <a:off x="5029200" y="3733800"/>
            <a:ext cx="1828800" cy="7858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or </a:t>
            </a:r>
            <a:r>
              <a:rPr lang="en-US" altLang="en-US" i="1" dirty="0">
                <a:solidFill>
                  <a:schemeClr val="bg2"/>
                </a:solidFill>
                <a:latin typeface="Times New Roman" panose="02020603050405020304" pitchFamily="18" charset="0"/>
              </a:rPr>
              <a:t>i &gt; 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or </a:t>
            </a:r>
            <a:r>
              <a:rPr lang="en-US" altLang="en-US" i="1" dirty="0">
                <a:solidFill>
                  <a:schemeClr val="bg2"/>
                </a:solidFill>
                <a:latin typeface="Times New Roman" panose="02020603050405020304" pitchFamily="18" charset="0"/>
              </a:rPr>
              <a:t>j = l </a:t>
            </a:r>
          </a:p>
        </p:txBody>
      </p:sp>
      <p:sp>
        <p:nvSpPr>
          <p:cNvPr id="26630" name="Text Box 11"/>
          <p:cNvSpPr txBox="1"/>
          <p:nvPr/>
        </p:nvSpPr>
        <p:spPr>
          <a:xfrm>
            <a:off x="4114800" y="4098925"/>
            <a:ext cx="533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  <p:bldP spid="2928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 Example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5   3   1   9   8   2   4   7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4436" name="Text Box 4"/>
          <p:cNvSpPr txBox="1"/>
          <p:nvPr/>
        </p:nvSpPr>
        <p:spPr>
          <a:xfrm>
            <a:off x="2133600" y="2209800"/>
            <a:ext cx="3276600" cy="2647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2  3  1  4  </a:t>
            </a:r>
            <a:r>
              <a:rPr lang="en-US" altLang="en-US" dirty="0">
                <a:solidFill>
                  <a:srgbClr val="FF9933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dirty="0">
                <a:latin typeface="Times New Roman" panose="02020603050405020304" pitchFamily="18" charset="0"/>
              </a:rPr>
              <a:t>  8  9  7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1  </a:t>
            </a:r>
            <a:r>
              <a:rPr lang="en-US" altLang="en-US" dirty="0">
                <a:solidFill>
                  <a:srgbClr val="FF99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  3  4  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dirty="0">
                <a:latin typeface="Times New Roman" panose="02020603050405020304" pitchFamily="18" charset="0"/>
              </a:rPr>
              <a:t>  7  </a:t>
            </a:r>
            <a:r>
              <a:rPr lang="en-US" altLang="en-US" dirty="0">
                <a:solidFill>
                  <a:srgbClr val="FF9933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dirty="0">
                <a:latin typeface="Times New Roman" panose="02020603050405020304" pitchFamily="18" charset="0"/>
              </a:rPr>
              <a:t>  9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9933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 2</a:t>
            </a:r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dirty="0">
                <a:solidFill>
                  <a:srgbClr val="FF9933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</a:rPr>
              <a:t>  4 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 5</a:t>
            </a:r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dirty="0">
                <a:solidFill>
                  <a:srgbClr val="FF9933"/>
                </a:solidFill>
                <a:latin typeface="Times New Roman" panose="02020603050405020304" pitchFamily="18" charset="0"/>
              </a:rPr>
              <a:t>7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 8 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9933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1  2  3</a:t>
            </a:r>
            <a:r>
              <a:rPr lang="en-US" altLang="en-US" dirty="0">
                <a:solidFill>
                  <a:srgbClr val="FF9933"/>
                </a:solidFill>
                <a:latin typeface="Times New Roman" panose="02020603050405020304" pitchFamily="18" charset="0"/>
              </a:rPr>
              <a:t>  4  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5  7  8  9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1  2  3  4  5  7  8  9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Quicksort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Best case: split in the middle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—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log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 </a:t>
            </a: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Worst case: sorted array! —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 </a:t>
            </a: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Average case: random arrays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—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log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</a:t>
            </a:r>
          </a:p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Improvements:</a:t>
            </a:r>
          </a:p>
          <a:p>
            <a:pPr lvl="1"/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better pivot selection: median of three partitioning </a:t>
            </a:r>
          </a:p>
          <a:p>
            <a:pPr lvl="1"/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switch to insertion sort on small subfiles</a:t>
            </a:r>
          </a:p>
          <a:p>
            <a:pPr lvl="1"/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elimination of recursion</a:t>
            </a:r>
          </a:p>
          <a:p>
            <a:pPr lvl="1">
              <a:buNone/>
            </a:pPr>
            <a:r>
              <a:rPr lang="en-US" altLang="en-US" sz="2400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These combine to 20-25% improvement</a:t>
            </a:r>
          </a:p>
          <a:p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Considered the method of choice for internal sorting of large files 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</a:rPr>
              <a:t>≥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10000)</a:t>
            </a:r>
          </a:p>
          <a:p>
            <a:pPr>
              <a:buNone/>
            </a:pP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ea typeface="Times New Roman" panose="02020603050405020304" pitchFamily="18" charset="0"/>
            </a:endParaRP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5867400" y="1524000"/>
            <a:ext cx="3276600" cy="1004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T(n) = T(n-1) + </a:t>
            </a:r>
            <a:r>
              <a:rPr kumimoji="1" lang="el-GR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Θ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b="1" i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1" lang="en-US" altLang="en-US" kern="1200" cap="none" spc="0" normalizeH="0" baseline="0" noProof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endParaRPr kumimoji="0" lang="en-US" altLang="en-US" kern="1200" cap="none" spc="0" normalizeH="0" baseline="0" noProof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Search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534400" cy="5438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Very efficient algorithm for searching in </a:t>
            </a:r>
            <a:r>
              <a:rPr kumimoji="1" lang="en-US" altLang="en-US" sz="2400" b="1" i="0" u="sng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sorted array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                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	          vs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A[0]  .  .  .  A[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]  .  .  .  A[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-1]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 =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A[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], stop (successful search);  otherwise, continue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searching by the same method in A[0..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-1] if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 &lt;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A[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and in A[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+1..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-1] if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 &gt;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A[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]</a:t>
            </a:r>
            <a:b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 0; 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r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 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-1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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r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 do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	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  (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l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+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r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)/2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     if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K =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A[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]  return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m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84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     else if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K &lt;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A[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]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r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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-1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     else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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+1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return -1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Binary Search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438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Time efficiency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worst-case recurrence: 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000" b="1" i="1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= 1 +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000" b="1" i="1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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/2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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000" b="1" i="1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(1) = 1 </a:t>
            </a:r>
            <a:b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solution: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000" b="1" i="1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=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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log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+1)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84" charset="2"/>
              </a:rPr>
              <a:t>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b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</a:br>
            <a:b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</a:b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This is VERY fast: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e.g.,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000" b="1" i="1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(10</a:t>
            </a:r>
            <a:r>
              <a:rPr kumimoji="1" lang="en-US" altLang="en-US" sz="20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6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) = 20</a:t>
            </a:r>
            <a:b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</a:b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Optimal for searching a sorted array</a:t>
            </a:r>
            <a:b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Limitations: must be a sorted array (not linked list)</a:t>
            </a:r>
            <a:b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Bad (degenerate) example of divide-and-conquer</a:t>
            </a:r>
            <a:b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because only one of the sub-instances is solved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Has a continuous counterpart called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bisection method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 for solving equations in one unknown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f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(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x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) </a:t>
            </a:r>
            <a:r>
              <a:rPr kumimoji="1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=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0 (see Sec. 12.4)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Tree Algorithms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5344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Binary tree is a divide-and-conquer ready structure!</a:t>
            </a:r>
          </a:p>
          <a:p>
            <a:pPr>
              <a:buNone/>
            </a:pP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Ex. 1: Classic traversals (preorder, inorder, postorder)</a:t>
            </a: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Algorithm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Inorder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if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T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 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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			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  <a:sym typeface="Symbol" panose="05050102010706020507" pitchFamily="84" charset="2"/>
              </a:rPr>
              <a:t>a			    a		</a:t>
            </a:r>
            <a:endParaRPr lang="en-US" altLang="en-US" sz="2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Inorder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en-US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left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b           c               b            c</a:t>
            </a:r>
            <a:endParaRPr lang="en-US" altLang="en-US" sz="2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print(root of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d        e  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  <a:ea typeface="华文细黑" pitchFamily="84" charset="-122"/>
              </a:rPr>
              <a:t>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  <a:ea typeface="华文细黑" pitchFamily="84" charset="-122"/>
              </a:rPr>
              <a:t>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      d      e</a:t>
            </a:r>
            <a:endParaRPr lang="en-US" altLang="en-US" sz="28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Inorder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T</a:t>
            </a:r>
            <a:r>
              <a:rPr lang="en-US" altLang="en-US" i="1" baseline="-25000" dirty="0">
                <a:effectLst>
                  <a:outerShdw blurRad="38100" dist="38100" dir="2700000">
                    <a:srgbClr val="000000"/>
                  </a:outerShdw>
                </a:effectLst>
              </a:rPr>
              <a:t>right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)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                                  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  <a:ea typeface="华文细黑" pitchFamily="84" charset="-122"/>
              </a:rPr>
              <a:t>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  <a:ea typeface="华文细黑" pitchFamily="84" charset="-122"/>
              </a:rPr>
              <a:t>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  <a:ea typeface="华文细黑" pitchFamily="84" charset="-122"/>
              </a:rPr>
              <a:t>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n-US" altLang="en-US" sz="2800" i="1" dirty="0">
                <a:effectLst>
                  <a:outerShdw blurRad="38100" dist="38100" dir="2700000">
                    <a:srgbClr val="000000"/>
                  </a:outerShdw>
                </a:effectLst>
                <a:ea typeface="华文细黑" pitchFamily="84" charset="-122"/>
              </a:rPr>
              <a:t></a:t>
            </a:r>
            <a:endParaRPr lang="en-US" altLang="en-US" sz="2800" i="1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endParaRPr lang="en-US" altLang="en-US" sz="2800" i="1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Efficiency:</a:t>
            </a:r>
            <a:r>
              <a:rPr lang="en-US" altLang="en-US" sz="2800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l-GR" altLang="en-US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).  Why? </a:t>
            </a: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  <a:ea typeface="Times New Roman" panose="02020603050405020304" pitchFamily="18" charset="0"/>
            </a:endParaRPr>
          </a:p>
        </p:txBody>
      </p:sp>
      <p:sp>
        <p:nvSpPr>
          <p:cNvPr id="36868" name="Line 4"/>
          <p:cNvSpPr/>
          <p:nvPr/>
        </p:nvSpPr>
        <p:spPr>
          <a:xfrm flipH="1">
            <a:off x="4419600" y="3429000"/>
            <a:ext cx="381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69" name="Line 5"/>
          <p:cNvSpPr/>
          <p:nvPr/>
        </p:nvSpPr>
        <p:spPr>
          <a:xfrm>
            <a:off x="4953000" y="3429000"/>
            <a:ext cx="4572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70" name="Line 6"/>
          <p:cNvSpPr/>
          <p:nvPr/>
        </p:nvSpPr>
        <p:spPr>
          <a:xfrm flipH="1">
            <a:off x="5029200" y="3962400"/>
            <a:ext cx="304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71" name="Line 7"/>
          <p:cNvSpPr/>
          <p:nvPr/>
        </p:nvSpPr>
        <p:spPr>
          <a:xfrm>
            <a:off x="5562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72" name="Line 8"/>
          <p:cNvSpPr/>
          <p:nvPr/>
        </p:nvSpPr>
        <p:spPr>
          <a:xfrm flipH="1">
            <a:off x="7086600" y="3429000"/>
            <a:ext cx="3810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73" name="Line 9"/>
          <p:cNvSpPr/>
          <p:nvPr/>
        </p:nvSpPr>
        <p:spPr>
          <a:xfrm>
            <a:off x="7620000" y="3429000"/>
            <a:ext cx="533400" cy="381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74" name="Line 10"/>
          <p:cNvSpPr/>
          <p:nvPr/>
        </p:nvSpPr>
        <p:spPr>
          <a:xfrm flipH="1">
            <a:off x="66294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75" name="Line 11"/>
          <p:cNvSpPr/>
          <p:nvPr/>
        </p:nvSpPr>
        <p:spPr>
          <a:xfrm>
            <a:off x="6934200" y="3962400"/>
            <a:ext cx="2286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76" name="Line 12"/>
          <p:cNvSpPr/>
          <p:nvPr/>
        </p:nvSpPr>
        <p:spPr>
          <a:xfrm flipH="1">
            <a:off x="7848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77" name="Line 13"/>
          <p:cNvSpPr/>
          <p:nvPr/>
        </p:nvSpPr>
        <p:spPr>
          <a:xfrm>
            <a:off x="8229600" y="3962400"/>
            <a:ext cx="2286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78" name="Line 14"/>
          <p:cNvSpPr/>
          <p:nvPr/>
        </p:nvSpPr>
        <p:spPr>
          <a:xfrm flipH="1">
            <a:off x="74676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79" name="Line 15"/>
          <p:cNvSpPr/>
          <p:nvPr/>
        </p:nvSpPr>
        <p:spPr>
          <a:xfrm>
            <a:off x="78486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80" name="Line 16"/>
          <p:cNvSpPr/>
          <p:nvPr/>
        </p:nvSpPr>
        <p:spPr>
          <a:xfrm flipH="1">
            <a:off x="83058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881" name="Line 17"/>
          <p:cNvSpPr/>
          <p:nvPr/>
        </p:nvSpPr>
        <p:spPr>
          <a:xfrm>
            <a:off x="8534400" y="4495800"/>
            <a:ext cx="152400" cy="228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6194" name="Text Box 18"/>
          <p:cNvSpPr txBox="1"/>
          <p:nvPr/>
        </p:nvSpPr>
        <p:spPr>
          <a:xfrm>
            <a:off x="4403725" y="5638800"/>
            <a:ext cx="45878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Each node is visited/printed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Binary Tree Algorithms (cont.)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6825"/>
            <a:ext cx="7848600" cy="4905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Ex. 2: Computing the height of a binary tree </a:t>
            </a:r>
          </a:p>
        </p:txBody>
      </p:sp>
      <p:pic>
        <p:nvPicPr>
          <p:cNvPr id="38916" name="Picture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743200" y="1447800"/>
            <a:ext cx="3657600" cy="2687638"/>
          </a:xfrm>
          <a:ln/>
        </p:spPr>
      </p:pic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685800" y="4648200"/>
            <a:ext cx="7162800" cy="13700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en-US" b="1" i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0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b="1" i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 = max{</a:t>
            </a:r>
            <a:r>
              <a:rPr kumimoji="0" lang="en-US" altLang="en-US" b="1" i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0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b="1" i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b="1" kern="1200" cap="none" spc="0" normalizeH="0" baseline="-2500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L</a:t>
            </a:r>
            <a:r>
              <a:rPr kumimoji="0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), </a:t>
            </a:r>
            <a:r>
              <a:rPr kumimoji="0" lang="en-US" altLang="en-US" b="1" i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0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b="1" i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b="1" kern="1200" cap="none" spc="0" normalizeH="0" baseline="-2500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)} + 1  if </a:t>
            </a:r>
            <a:r>
              <a:rPr kumimoji="0" lang="en-US" altLang="en-US" b="1" i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T </a:t>
            </a:r>
            <a:r>
              <a:rPr kumimoji="0" lang="en-US" altLang="en-US" b="1" i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</a:t>
            </a:r>
            <a:r>
              <a:rPr kumimoji="0" lang="en-US" altLang="en-US" i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 </a:t>
            </a:r>
            <a:r>
              <a:rPr kumimoji="1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  and  </a:t>
            </a:r>
            <a:r>
              <a:rPr kumimoji="0" lang="en-US" altLang="en-US" b="1" i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0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</a:t>
            </a:r>
            <a:r>
              <a:rPr kumimoji="0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 = -1</a:t>
            </a:r>
            <a:br>
              <a:rPr kumimoji="0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</a:br>
            <a:endParaRPr kumimoji="0" lang="en-US" altLang="en-US" b="1" kern="1200" cap="none" spc="0" normalizeH="0" baseline="0" noProof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Efficiency: </a:t>
            </a:r>
            <a:r>
              <a:rPr kumimoji="1" lang="el-GR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Θ</a:t>
            </a:r>
            <a:r>
              <a:rPr kumimoji="1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b="1" i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b="1" kern="1200" cap="none" spc="0" normalizeH="0" baseline="0" noProof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).   Why?</a:t>
            </a:r>
            <a:r>
              <a:rPr kumimoji="0" lang="en-US" altLang="en-US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Conventional Matrix Multiplication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17713"/>
            <a:ext cx="8269288" cy="3316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Brute-force algorithm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    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                     *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    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1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+ 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	 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+ 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en-US" sz="2100" b="1" i="0" u="none" strike="noStrike" kern="1200" cap="none" spc="0" normalizeH="0" baseline="-2500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                 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+ 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	 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+ a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 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 b</a:t>
            </a:r>
            <a:r>
              <a:rPr kumimoji="1" lang="en-US" altLang="en-US" sz="21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9156" name="AutoShape 4"/>
          <p:cNvSpPr/>
          <p:nvPr/>
        </p:nvSpPr>
        <p:spPr>
          <a:xfrm>
            <a:off x="14478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IN" altLang="x-none" dirty="0">
              <a:latin typeface="Times New Roman" panose="02020603050405020304" pitchFamily="18" charset="0"/>
            </a:endParaRPr>
          </a:p>
        </p:txBody>
      </p:sp>
      <p:sp>
        <p:nvSpPr>
          <p:cNvPr id="49157" name="AutoShape 5"/>
          <p:cNvSpPr/>
          <p:nvPr/>
        </p:nvSpPr>
        <p:spPr>
          <a:xfrm>
            <a:off x="50292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IN" altLang="x-none" dirty="0">
              <a:latin typeface="Times New Roman" panose="02020603050405020304" pitchFamily="18" charset="0"/>
            </a:endParaRPr>
          </a:p>
        </p:txBody>
      </p:sp>
      <p:sp>
        <p:nvSpPr>
          <p:cNvPr id="49158" name="AutoShape 6"/>
          <p:cNvSpPr/>
          <p:nvPr/>
        </p:nvSpPr>
        <p:spPr>
          <a:xfrm>
            <a:off x="32766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IN" altLang="x-none" dirty="0">
              <a:latin typeface="Times New Roman" panose="02020603050405020304" pitchFamily="18" charset="0"/>
            </a:endParaRPr>
          </a:p>
        </p:txBody>
      </p:sp>
      <p:sp>
        <p:nvSpPr>
          <p:cNvPr id="49159" name="AutoShape 7"/>
          <p:cNvSpPr/>
          <p:nvPr/>
        </p:nvSpPr>
        <p:spPr>
          <a:xfrm>
            <a:off x="3352800" y="41148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IN" altLang="x-none" dirty="0">
              <a:latin typeface="Times New Roman" panose="02020603050405020304" pitchFamily="18" charset="0"/>
            </a:endParaRPr>
          </a:p>
        </p:txBody>
      </p:sp>
      <p:sp>
        <p:nvSpPr>
          <p:cNvPr id="419848" name="Text Box 8"/>
          <p:cNvSpPr txBox="1"/>
          <p:nvPr/>
        </p:nvSpPr>
        <p:spPr>
          <a:xfrm>
            <a:off x="1447800" y="5410200"/>
            <a:ext cx="2003425" cy="3968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ahoma" panose="020B0604030504040204" charset="0"/>
              </a:rPr>
              <a:t>8 multiplications</a:t>
            </a:r>
            <a:endParaRPr lang="en-CA" altLang="en-US" sz="2000" dirty="0">
              <a:latin typeface="Tahoma" panose="020B0604030504040204" charset="0"/>
            </a:endParaRPr>
          </a:p>
        </p:txBody>
      </p:sp>
      <p:sp>
        <p:nvSpPr>
          <p:cNvPr id="419849" name="Text Box 9"/>
          <p:cNvSpPr txBox="1"/>
          <p:nvPr/>
        </p:nvSpPr>
        <p:spPr>
          <a:xfrm>
            <a:off x="1447800" y="5943600"/>
            <a:ext cx="1409700" cy="396875"/>
          </a:xfrm>
          <a:prstGeom prst="rect">
            <a:avLst/>
          </a:prstGeom>
          <a:solidFill>
            <a:srgbClr val="D5E7E6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ahoma" panose="020B0604030504040204" charset="0"/>
              </a:rPr>
              <a:t>4 additions</a:t>
            </a:r>
            <a:endParaRPr lang="en-CA" altLang="en-US" sz="2000" dirty="0">
              <a:latin typeface="Tahoma" panose="020B0604030504040204" charset="0"/>
            </a:endParaRPr>
          </a:p>
        </p:txBody>
      </p:sp>
      <p:sp>
        <p:nvSpPr>
          <p:cNvPr id="49162" name="Text Box 10"/>
          <p:cNvSpPr txBox="1"/>
          <p:nvPr/>
        </p:nvSpPr>
        <p:spPr>
          <a:xfrm>
            <a:off x="4632325" y="5519738"/>
            <a:ext cx="39687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en-US" sz="1800" b="1" dirty="0">
                <a:latin typeface="Tahoma" panose="020B0604030504040204" charset="0"/>
              </a:rPr>
              <a:t>Efficiency class in general: </a:t>
            </a:r>
            <a:r>
              <a:rPr lang="en-US" altLang="en-US" sz="1800" b="1" dirty="0">
                <a:latin typeface="Tahoma" panose="020B0604030504040204" charset="0"/>
                <a:sym typeface="Symbol" panose="05050102010706020507" pitchFamily="84" charset="2"/>
              </a:rPr>
              <a:t> (n</a:t>
            </a:r>
            <a:r>
              <a:rPr lang="en-US" altLang="en-US" sz="1800" b="1" baseline="30000" dirty="0">
                <a:latin typeface="Tahoma" panose="020B0604030504040204" charset="0"/>
                <a:sym typeface="Symbol" panose="05050102010706020507" pitchFamily="84" charset="2"/>
              </a:rPr>
              <a:t>3</a:t>
            </a:r>
            <a:r>
              <a:rPr lang="en-US" altLang="en-US" sz="1800" b="1" dirty="0">
                <a:latin typeface="Tahoma" panose="020B0604030504040204" charset="0"/>
                <a:sym typeface="Symbol" panose="05050102010706020507" pitchFamily="84" charset="2"/>
              </a:rPr>
              <a:t>)</a:t>
            </a:r>
            <a:endParaRPr lang="en-CA" altLang="en-US" sz="1800" b="1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8" grpId="0" animBg="1"/>
      <p:bldP spid="4198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Divide-and-Conquer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most-well known algorithm design strategy: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Divide instance of problem into two or more smaller instances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Solve smaller instances recursively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AutoNum type="arabicPeriod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Obtain solution to original (larger) instance by combining these solutions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Strassen’s Matrix Multiplication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69288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Strassen’s algorithm for two 2x2 matrices (1969):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    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b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b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                     *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    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b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b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+ 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- 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 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 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en-US" sz="2000" b="1" i="0" u="none" strike="noStrike" kern="1200" cap="none" spc="0" normalizeH="0" baseline="-2500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                 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                                   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+ 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- 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 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en-US" sz="2000" b="1" i="0" u="none" strike="noStrike" kern="1200" cap="none" spc="0" normalizeH="0" baseline="-2500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(a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(b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b</a:t>
            </a:r>
            <a:r>
              <a:rPr kumimoji="1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(a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endParaRPr kumimoji="1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(b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b</a:t>
            </a:r>
            <a:r>
              <a:rPr kumimoji="1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 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(b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b</a:t>
            </a:r>
            <a:r>
              <a:rPr kumimoji="1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(a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1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1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(a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(b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b</a:t>
            </a:r>
            <a:r>
              <a:rPr kumimoji="1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(a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a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(b</a:t>
            </a:r>
            <a:r>
              <a:rPr kumimoji="1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b</a:t>
            </a:r>
            <a:r>
              <a:rPr kumimoji="1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                       			</a:t>
            </a:r>
          </a:p>
        </p:txBody>
      </p:sp>
      <p:sp>
        <p:nvSpPr>
          <p:cNvPr id="50180" name="AutoShape 4"/>
          <p:cNvSpPr/>
          <p:nvPr/>
        </p:nvSpPr>
        <p:spPr>
          <a:xfrm>
            <a:off x="11430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IN" altLang="x-none" dirty="0">
              <a:latin typeface="Times New Roman" panose="02020603050405020304" pitchFamily="18" charset="0"/>
            </a:endParaRPr>
          </a:p>
        </p:txBody>
      </p:sp>
      <p:sp>
        <p:nvSpPr>
          <p:cNvPr id="50181" name="AutoShape 5"/>
          <p:cNvSpPr/>
          <p:nvPr/>
        </p:nvSpPr>
        <p:spPr>
          <a:xfrm>
            <a:off x="44958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IN" altLang="x-none" dirty="0">
              <a:latin typeface="Times New Roman" panose="02020603050405020304" pitchFamily="18" charset="0"/>
            </a:endParaRPr>
          </a:p>
        </p:txBody>
      </p:sp>
      <p:sp>
        <p:nvSpPr>
          <p:cNvPr id="50182" name="AutoShape 6"/>
          <p:cNvSpPr/>
          <p:nvPr/>
        </p:nvSpPr>
        <p:spPr>
          <a:xfrm>
            <a:off x="28194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IN" altLang="x-none" dirty="0">
              <a:latin typeface="Times New Roman" panose="02020603050405020304" pitchFamily="18" charset="0"/>
            </a:endParaRPr>
          </a:p>
        </p:txBody>
      </p:sp>
      <p:sp>
        <p:nvSpPr>
          <p:cNvPr id="50183" name="AutoShape 7"/>
          <p:cNvSpPr/>
          <p:nvPr/>
        </p:nvSpPr>
        <p:spPr>
          <a:xfrm>
            <a:off x="2819400" y="31242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IN" altLang="x-none" dirty="0">
              <a:latin typeface="Times New Roman" panose="02020603050405020304" pitchFamily="18" charset="0"/>
            </a:endParaRPr>
          </a:p>
        </p:txBody>
      </p:sp>
      <p:sp>
        <p:nvSpPr>
          <p:cNvPr id="50184" name="Text Box 8"/>
          <p:cNvSpPr txBox="1"/>
          <p:nvPr/>
        </p:nvSpPr>
        <p:spPr>
          <a:xfrm>
            <a:off x="5029200" y="4927600"/>
            <a:ext cx="2003425" cy="3968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ahoma" panose="020B0604030504040204" charset="0"/>
              </a:rPr>
              <a:t>7 multiplications</a:t>
            </a:r>
            <a:endParaRPr lang="en-CA" altLang="en-US" sz="2000" dirty="0">
              <a:latin typeface="Tahoma" panose="020B0604030504040204" charset="0"/>
            </a:endParaRPr>
          </a:p>
        </p:txBody>
      </p:sp>
      <p:sp>
        <p:nvSpPr>
          <p:cNvPr id="50185" name="Text Box 9"/>
          <p:cNvSpPr txBox="1"/>
          <p:nvPr/>
        </p:nvSpPr>
        <p:spPr>
          <a:xfrm>
            <a:off x="5029200" y="5486400"/>
            <a:ext cx="1547813" cy="396875"/>
          </a:xfrm>
          <a:prstGeom prst="rect">
            <a:avLst/>
          </a:prstGeom>
          <a:solidFill>
            <a:srgbClr val="D5E7E6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ahoma" panose="020B0604030504040204" charset="0"/>
              </a:rPr>
              <a:t>18 additions</a:t>
            </a:r>
            <a:endParaRPr lang="en-CA" altLang="en-US" sz="2000" dirty="0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Strassen’s Matrix Multiplication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6825"/>
            <a:ext cx="8610600" cy="4905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Strassen observed [1969] that  the product of two matrices can be computed in general as follows: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   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A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A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B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B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                             *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   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A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A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B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B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endParaRPr kumimoji="1" lang="en-US" altLang="en-US" sz="1800" b="1" i="0" u="none" strike="noStrike" kern="1200" cap="none" spc="0" normalizeH="0" baseline="-2500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endParaRPr kumimoji="1" lang="en-US" altLang="en-US" sz="1800" b="1" i="0" u="none" strike="noStrike" kern="1200" cap="none" spc="0" normalizeH="0" baseline="-2500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+ 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- 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 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 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en-US" sz="1800" b="1" i="0" u="none" strike="noStrike" kern="1200" cap="none" spc="0" normalizeH="0" baseline="-2500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                 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                                              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+ 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- 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 M</a:t>
            </a:r>
            <a:r>
              <a:rPr kumimoji="1" lang="en-US" altLang="en-US" sz="18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en-US" sz="1800" b="1" i="0" u="none" strike="noStrike" kern="1200" cap="none" spc="0" normalizeH="0" baseline="-2500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204" name="Group 4"/>
          <p:cNvGrpSpPr/>
          <p:nvPr/>
        </p:nvGrpSpPr>
        <p:grpSpPr>
          <a:xfrm>
            <a:off x="1066800" y="2514600"/>
            <a:ext cx="4800600" cy="1143000"/>
            <a:chOff x="912" y="1584"/>
            <a:chExt cx="3024" cy="720"/>
          </a:xfrm>
        </p:grpSpPr>
        <p:sp>
          <p:nvSpPr>
            <p:cNvPr id="51206" name="Line 5"/>
            <p:cNvSpPr/>
            <p:nvPr/>
          </p:nvSpPr>
          <p:spPr>
            <a:xfrm>
              <a:off x="1296" y="1680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207" name="Line 6"/>
            <p:cNvSpPr/>
            <p:nvPr/>
          </p:nvSpPr>
          <p:spPr>
            <a:xfrm>
              <a:off x="3552" y="1680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208" name="Line 7"/>
            <p:cNvSpPr/>
            <p:nvPr/>
          </p:nvSpPr>
          <p:spPr>
            <a:xfrm>
              <a:off x="2448" y="1728"/>
              <a:ext cx="0" cy="48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209" name="Line 8"/>
            <p:cNvSpPr/>
            <p:nvPr/>
          </p:nvSpPr>
          <p:spPr>
            <a:xfrm>
              <a:off x="1008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210" name="Line 9"/>
            <p:cNvSpPr/>
            <p:nvPr/>
          </p:nvSpPr>
          <p:spPr>
            <a:xfrm>
              <a:off x="3264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211" name="Line 10"/>
            <p:cNvSpPr/>
            <p:nvPr/>
          </p:nvSpPr>
          <p:spPr>
            <a:xfrm>
              <a:off x="2208" y="1920"/>
              <a:ext cx="52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212" name="AutoShape 11"/>
            <p:cNvSpPr/>
            <p:nvPr/>
          </p:nvSpPr>
          <p:spPr>
            <a:xfrm>
              <a:off x="912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  <p:sp>
          <p:nvSpPr>
            <p:cNvPr id="51213" name="AutoShape 12"/>
            <p:cNvSpPr/>
            <p:nvPr/>
          </p:nvSpPr>
          <p:spPr>
            <a:xfrm>
              <a:off x="3168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  <p:sp>
          <p:nvSpPr>
            <p:cNvPr id="51214" name="AutoShape 13"/>
            <p:cNvSpPr/>
            <p:nvPr/>
          </p:nvSpPr>
          <p:spPr>
            <a:xfrm>
              <a:off x="2016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N" altLang="x-none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1205" name="AutoShape 14"/>
          <p:cNvSpPr/>
          <p:nvPr/>
        </p:nvSpPr>
        <p:spPr>
          <a:xfrm>
            <a:off x="2667000" y="3886200"/>
            <a:ext cx="5410200" cy="1143000"/>
          </a:xfrm>
          <a:prstGeom prst="bracketPair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IN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Formulas for Strassen’s Algorithm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305800" cy="5791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(A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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(B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(A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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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(B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 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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(B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(A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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(A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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(B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(A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A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84" charset="2"/>
              </a:rPr>
              <a:t>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(B</a:t>
            </a:r>
            <a:r>
              <a:rPr kumimoji="1" lang="en-US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 of Strassen’s Algorithm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19225"/>
            <a:ext cx="86106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If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 is not a power of 2, matrices can be padded with zeros.</a:t>
            </a:r>
          </a:p>
          <a:p>
            <a:pPr marL="457200" indent="-457200">
              <a:buNone/>
            </a:pP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marL="457200" indent="-457200">
              <a:buNone/>
            </a:pP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marL="457200" indent="-457200"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Number of multiplications:</a:t>
            </a:r>
          </a:p>
          <a:p>
            <a:pPr marL="457200" indent="-457200"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                                 M(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) = 7M(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/2),   M(1) = 1</a:t>
            </a:r>
          </a:p>
          <a:p>
            <a:pPr marL="457200" indent="-457200"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Solution: M(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) </a:t>
            </a:r>
            <a:r>
              <a:rPr lang="en-US" altLang="en-US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= 7</a:t>
            </a:r>
            <a:r>
              <a:rPr lang="en-US" altLang="en-US" baseline="30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log </a:t>
            </a:r>
            <a:r>
              <a:rPr lang="en-US" altLang="en-US" baseline="14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2</a:t>
            </a:r>
            <a:r>
              <a:rPr lang="en-US" altLang="en-US" i="1" baseline="30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baseline="30000" dirty="0">
                <a:effectLst>
                  <a:outerShdw blurRad="38100" dist="38100" dir="2700000">
                    <a:srgbClr val="00000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=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baseline="30000" dirty="0">
                <a:effectLst>
                  <a:outerShdw blurRad="38100" dist="38100" dir="2700000">
                    <a:srgbClr val="000000"/>
                  </a:outerShdw>
                </a:effectLst>
              </a:rPr>
              <a:t>log </a:t>
            </a:r>
            <a:r>
              <a:rPr lang="en-US" altLang="en-US" baseline="14000" dirty="0">
                <a:effectLst>
                  <a:outerShdw blurRad="38100" dist="38100" dir="2700000">
                    <a:srgbClr val="000000"/>
                  </a:outerShdw>
                </a:effectLst>
              </a:rPr>
              <a:t>2</a:t>
            </a:r>
            <a:r>
              <a:rPr lang="en-US" altLang="en-US" baseline="30000" dirty="0">
                <a:effectLst>
                  <a:outerShdw blurRad="38100" dist="38100" dir="2700000">
                    <a:srgbClr val="000000"/>
                  </a:outerShdw>
                </a:effectLst>
              </a:rPr>
              <a:t>7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latin typeface="Lucida Grande" pitchFamily="84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baseline="30000" dirty="0">
                <a:effectLst>
                  <a:outerShdw blurRad="38100" dist="38100" dir="2700000">
                    <a:srgbClr val="000000"/>
                  </a:outerShdw>
                </a:effectLst>
              </a:rPr>
              <a:t>2.807   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vs.  </a:t>
            </a:r>
            <a:r>
              <a:rPr lang="en-US" altLang="en-US" i="1" dirty="0">
                <a:effectLst>
                  <a:outerShdw blurRad="38100" dist="38100" dir="2700000">
                    <a:srgbClr val="000000"/>
                  </a:outerShdw>
                </a:effectLst>
              </a:rPr>
              <a:t>n</a:t>
            </a:r>
            <a:r>
              <a:rPr lang="en-US" altLang="en-US" baseline="30000" dirty="0">
                <a:effectLst>
                  <a:outerShdw blurRad="38100" dist="38100" dir="2700000">
                    <a:srgbClr val="000000"/>
                  </a:outerShdw>
                </a:effectLst>
              </a:rPr>
              <a:t>3 </a:t>
            </a: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of brute-force alg.</a:t>
            </a:r>
            <a:endParaRPr lang="en-US" altLang="en-US" baseline="30000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marL="457200" indent="-457200">
              <a:buNone/>
            </a:pPr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marL="457200" indent="-457200"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Algorithms with better asymptotic efficiency are known but they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are even more complex and not used in practice.</a:t>
            </a:r>
          </a:p>
          <a:p>
            <a:pPr marL="457200" indent="-457200"/>
            <a:endParaRPr lang="en-US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62500" name="Text Box 4"/>
          <p:cNvSpPr txBox="1"/>
          <p:nvPr/>
        </p:nvSpPr>
        <p:spPr>
          <a:xfrm>
            <a:off x="4953000" y="2117725"/>
            <a:ext cx="3429000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9933"/>
                </a:solidFill>
                <a:latin typeface="Times New Roman" panose="02020603050405020304" pitchFamily="18" charset="0"/>
              </a:rPr>
              <a:t>What if we count both multiplications and additions?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Divide-and-Conquer Technique (cont.)</a:t>
            </a:r>
          </a:p>
        </p:txBody>
      </p:sp>
      <p:sp>
        <p:nvSpPr>
          <p:cNvPr id="8195" name="Oval 6"/>
          <p:cNvSpPr/>
          <p:nvPr/>
        </p:nvSpPr>
        <p:spPr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subproblem 2 </a:t>
            </a:r>
          </a:p>
          <a:p>
            <a:pPr algn="ctr"/>
            <a:r>
              <a:rPr lang="en-US" altLang="en-US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of size </a:t>
            </a:r>
            <a:r>
              <a:rPr lang="en-US" altLang="en-US" sz="1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/2</a:t>
            </a:r>
          </a:p>
        </p:txBody>
      </p:sp>
      <p:sp>
        <p:nvSpPr>
          <p:cNvPr id="8196" name="Oval 7"/>
          <p:cNvSpPr/>
          <p:nvPr/>
        </p:nvSpPr>
        <p:spPr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subproblem 1 </a:t>
            </a:r>
          </a:p>
          <a:p>
            <a:pPr algn="ctr"/>
            <a:r>
              <a:rPr lang="en-US" altLang="en-US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of size </a:t>
            </a:r>
            <a:r>
              <a:rPr lang="en-US" altLang="en-US" sz="1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/2</a:t>
            </a:r>
          </a:p>
        </p:txBody>
      </p:sp>
      <p:sp>
        <p:nvSpPr>
          <p:cNvPr id="8197" name="Rectangle 8"/>
          <p:cNvSpPr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a solution to </a:t>
            </a:r>
          </a:p>
          <a:p>
            <a:pPr algn="ctr"/>
            <a:r>
              <a:rPr lang="en-US" altLang="en-US" sz="1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subproblem 1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8" name="Rectangle 9"/>
          <p:cNvSpPr/>
          <p:nvPr/>
        </p:nvSpPr>
        <p:spPr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a solution to</a:t>
            </a:r>
          </a:p>
          <a:p>
            <a:pPr algn="ctr"/>
            <a:r>
              <a:rPr lang="en-US" altLang="en-US" sz="1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the original problem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9" name="Rectangle 10"/>
          <p:cNvSpPr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a solution to </a:t>
            </a:r>
          </a:p>
          <a:p>
            <a:pPr algn="ctr"/>
            <a:r>
              <a:rPr lang="en-US" altLang="en-US" sz="1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subproblem 2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200" name="Line 11"/>
          <p:cNvSpPr/>
          <p:nvPr/>
        </p:nvSpPr>
        <p:spPr>
          <a:xfrm flipH="1">
            <a:off x="2667000" y="2057400"/>
            <a:ext cx="1447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01" name="Line 12"/>
          <p:cNvSpPr/>
          <p:nvPr/>
        </p:nvSpPr>
        <p:spPr>
          <a:xfrm>
            <a:off x="4953000" y="2057400"/>
            <a:ext cx="1524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02" name="Oval 4"/>
          <p:cNvSpPr/>
          <p:nvPr/>
        </p:nvSpPr>
        <p:spPr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en-US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a problem of size </a:t>
            </a:r>
            <a:r>
              <a:rPr lang="en-US" altLang="en-US" sz="1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endParaRPr lang="en-US" altLang="en-US" sz="1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3" name="Line 13"/>
          <p:cNvSpPr/>
          <p:nvPr/>
        </p:nvSpPr>
        <p:spPr>
          <a:xfrm>
            <a:off x="2286000" y="32004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04" name="Line 14"/>
          <p:cNvSpPr/>
          <p:nvPr/>
        </p:nvSpPr>
        <p:spPr>
          <a:xfrm>
            <a:off x="6705600" y="32004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05" name="Line 15"/>
          <p:cNvSpPr/>
          <p:nvPr/>
        </p:nvSpPr>
        <p:spPr>
          <a:xfrm>
            <a:off x="2286000" y="43434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06" name="Line 16"/>
          <p:cNvSpPr/>
          <p:nvPr/>
        </p:nvSpPr>
        <p:spPr>
          <a:xfrm>
            <a:off x="6705600" y="43434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07" name="Line 17"/>
          <p:cNvSpPr/>
          <p:nvPr/>
        </p:nvSpPr>
        <p:spPr>
          <a:xfrm>
            <a:off x="2286000" y="4876800"/>
            <a:ext cx="44196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08" name="Line 18"/>
          <p:cNvSpPr/>
          <p:nvPr/>
        </p:nvSpPr>
        <p:spPr>
          <a:xfrm>
            <a:off x="4572000" y="48768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8209" name="Text Box 19"/>
          <p:cNvSpPr txBox="1"/>
          <p:nvPr/>
        </p:nvSpPr>
        <p:spPr>
          <a:xfrm>
            <a:off x="3581400" y="1752600"/>
            <a:ext cx="1447800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1" dirty="0">
                <a:solidFill>
                  <a:srgbClr val="FF9933"/>
                </a:solidFill>
                <a:latin typeface="Times New Roman" panose="02020603050405020304" pitchFamily="18" charset="0"/>
              </a:rPr>
              <a:t>(instance)</a:t>
            </a:r>
          </a:p>
        </p:txBody>
      </p:sp>
      <p:sp>
        <p:nvSpPr>
          <p:cNvPr id="281620" name="Text Box 20"/>
          <p:cNvSpPr txBox="1"/>
          <p:nvPr/>
        </p:nvSpPr>
        <p:spPr>
          <a:xfrm>
            <a:off x="6324600" y="5426075"/>
            <a:ext cx="27432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It general leads to a recursive algorithm!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Divide-and-Conquer Examples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763000" cy="4905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Sorting: mergesort and quicksort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Binary tree traversals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Binary search (?)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Multiplication of large integers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Matrix multiplication: Strassen’s algorithm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Closest-pair and convex-hull algorithms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457200" y="228600"/>
            <a:ext cx="758825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l"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General Divide-and-Conquer Recurrence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457200" y="10668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838200" indent="-381000" algn="l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257300" indent="-3429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714500" indent="-342900" algn="l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171700" indent="-342900" algn="l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n/b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+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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 </a:t>
            </a:r>
            <a:r>
              <a:rPr kumimoji="1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d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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0</a:t>
            </a:r>
            <a:endParaRPr kumimoji="1" lang="en-US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1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sng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Master Theorem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   If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&lt; b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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If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= b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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If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&gt; b</a:t>
            </a:r>
            <a:r>
              <a:rPr kumimoji="1" lang="en-US" altLang="en-US" sz="24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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 </a:t>
            </a:r>
            <a:r>
              <a:rPr kumimoji="1" lang="en-US" altLang="en-US" sz="2800" b="1" i="1" u="none" strike="noStrike" kern="1200" cap="none" spc="0" normalizeH="0" baseline="14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 </a:t>
            </a:r>
            <a:r>
              <a:rPr kumimoji="1" lang="en-US" altLang="en-US" sz="3200" b="1" i="1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Note: The same results hold with O instead of </a:t>
            </a:r>
            <a:r>
              <a:rPr kumimoji="1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84" charset="2"/>
              </a:rPr>
              <a:t>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Examples: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) = 4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/2) +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  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)  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                 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) = 4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/2) +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2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 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)  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                 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) = 4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/2) +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3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   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T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(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)  ?</a:t>
            </a: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6384925" y="4648200"/>
            <a:ext cx="1920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1" lang="el-GR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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b="1" i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n^2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6689725" y="5029200"/>
            <a:ext cx="1920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1" lang="el-GR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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b="1" i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n^2log n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6384925" y="5486400"/>
            <a:ext cx="1920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1" lang="el-GR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84" charset="2"/>
              </a:rPr>
              <a:t>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b="1" i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n^3</a:t>
            </a:r>
            <a:r>
              <a:rPr kumimoji="1" lang="en-US" altLang="en-US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/>
      <p:bldP spid="269318" grpId="0"/>
      <p:bldP spid="2693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305800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Split array A[0..</a:t>
            </a:r>
            <a:r>
              <a:rPr kumimoji="1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-1] into about equal halves and make copies of each half  in arrays B and C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Sort arrays B and C recursively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Merge sorted arrays B and C into array A as follows: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Repeat the following until no elements remain in one of the arrays: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–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compare the first elements in the remaining unprocessed portions of the arrays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–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copy the smaller of the two into A, while incrementing the index indicating the unprocessed portion of that array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Char char="•"/>
              <a:defRPr/>
            </a:pPr>
            <a:r>
              <a:rPr kumimoji="1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Once all elements in one of the arrays are processed, copy the remaining unprocessed elements from the other array into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6445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Pseudocode of Mergesort</a:t>
            </a:r>
          </a:p>
        </p:txBody>
      </p:sp>
      <p:pic>
        <p:nvPicPr>
          <p:cNvPr id="16387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143000"/>
            <a:ext cx="8534400" cy="4211638"/>
          </a:xfrm>
          <a:solidFill>
            <a:schemeClr val="tx1">
              <a:alpha val="100000"/>
            </a:schemeClr>
          </a:solidFill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40650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Pseudocode of Merge</a:t>
            </a:r>
          </a:p>
        </p:txBody>
      </p:sp>
      <p:pic>
        <p:nvPicPr>
          <p:cNvPr id="18435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143000"/>
            <a:ext cx="8686800" cy="4905375"/>
          </a:xfrm>
          <a:solidFill>
            <a:schemeClr val="tx1">
              <a:alpha val="100000"/>
            </a:schemeClr>
          </a:solidFill>
          <a:ln/>
        </p:spPr>
      </p:pic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219200" y="6096000"/>
            <a:ext cx="640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en-US" kern="1200" cap="none" spc="0" normalizeH="0" baseline="0" noProof="0">
                <a:solidFill>
                  <a:srgbClr val="FF9933"/>
                </a:solidFill>
                <a:latin typeface="Times New Roman" panose="02020603050405020304" pitchFamily="18" charset="0"/>
                <a:ea typeface="+mn-ea"/>
                <a:cs typeface="+mn-cs"/>
              </a:rPr>
              <a:t>Time complexity: </a:t>
            </a:r>
            <a:r>
              <a:rPr kumimoji="1" lang="el-GR" altLang="en-US" b="1" kern="1200" cap="none" spc="0" normalizeH="0" baseline="0" noProof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Θ</a:t>
            </a:r>
            <a:r>
              <a:rPr kumimoji="1" lang="en-US" altLang="en-US" b="1" kern="1200" cap="none" spc="0" normalizeH="0" baseline="0" noProof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b="1" i="1" kern="1200" cap="none" spc="0" normalizeH="0" baseline="0" noProof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p+q</a:t>
            </a:r>
            <a:r>
              <a:rPr kumimoji="1" lang="en-US" altLang="en-US" b="1" kern="1200" cap="none" spc="0" normalizeH="0" baseline="0" noProof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kern="1200" cap="none" spc="0" normalizeH="0" baseline="0" noProof="0">
                <a:solidFill>
                  <a:srgbClr val="FF9933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en-US" altLang="en-US" b="1" kern="1200" cap="none" spc="0" normalizeH="0" baseline="0" noProof="0">
                <a:solidFill>
                  <a:srgbClr val="FF9933"/>
                </a:solidFill>
                <a:latin typeface="Times New Roman" panose="02020603050405020304" pitchFamily="18" charset="0"/>
                <a:ea typeface="+mn-ea"/>
                <a:cs typeface="+mn-cs"/>
              </a:rPr>
              <a:t>= </a:t>
            </a:r>
            <a:r>
              <a:rPr kumimoji="1" lang="el-GR" altLang="en-US" b="1" kern="1200" cap="none" spc="0" normalizeH="0" baseline="0" noProof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Θ</a:t>
            </a:r>
            <a:r>
              <a:rPr kumimoji="1" lang="en-US" altLang="en-US" b="1" kern="1200" cap="none" spc="0" normalizeH="0" baseline="0" noProof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en-US" b="1" i="1" kern="1200" cap="none" spc="0" normalizeH="0" baseline="0" noProof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en-US" b="1" kern="1200" cap="none" spc="0" normalizeH="0" baseline="0" noProof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en-US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1" lang="en-US" altLang="en-US" kern="1200" cap="none" spc="0" normalizeH="0" baseline="0" noProof="0">
                <a:solidFill>
                  <a:srgbClr val="FF9933"/>
                </a:solidFill>
                <a:latin typeface="Times New Roman" panose="02020603050405020304" pitchFamily="18" charset="0"/>
                <a:ea typeface="+mn-ea"/>
                <a:cs typeface="+mn-cs"/>
              </a:rPr>
              <a:t>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Example</a:t>
            </a:r>
          </a:p>
        </p:txBody>
      </p:sp>
      <p:pic>
        <p:nvPicPr>
          <p:cNvPr id="20483" name="Picture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1295400"/>
            <a:ext cx="4056063" cy="5105400"/>
          </a:xfrm>
          <a:ln/>
        </p:spPr>
      </p:pic>
      <p:sp>
        <p:nvSpPr>
          <p:cNvPr id="377863" name="Text Box 7"/>
          <p:cNvSpPr txBox="1"/>
          <p:nvPr/>
        </p:nvSpPr>
        <p:spPr>
          <a:xfrm>
            <a:off x="6019800" y="3657600"/>
            <a:ext cx="2819400" cy="1917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9933"/>
                </a:solidFill>
                <a:latin typeface="Times New Roman" panose="02020603050405020304" pitchFamily="18" charset="0"/>
              </a:rPr>
              <a:t>The non-recursive version of Mergesort starts from merging single elements into sorted pairs.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301</TotalTime>
  <Words>1754</Words>
  <Application>Microsoft Office PowerPoint</Application>
  <PresentationFormat>On-screen Show (4:3)</PresentationFormat>
  <Paragraphs>240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B Frutiger Bold</vt:lpstr>
      <vt:lpstr>Lucida Grande</vt:lpstr>
      <vt:lpstr>Monotype Sorts</vt:lpstr>
      <vt:lpstr>Tahoma</vt:lpstr>
      <vt:lpstr>Times New Roman</vt:lpstr>
      <vt:lpstr>CS1</vt:lpstr>
      <vt:lpstr>PowerPoint Presentation</vt:lpstr>
      <vt:lpstr>Divide-and-Conquer</vt:lpstr>
      <vt:lpstr>Divide-and-Conquer Technique (cont.)</vt:lpstr>
      <vt:lpstr>Divide-and-Conquer Examples</vt:lpstr>
      <vt:lpstr>PowerPoint Presentation</vt:lpstr>
      <vt:lpstr>Mergesort</vt:lpstr>
      <vt:lpstr>Pseudocode of Mergesort</vt:lpstr>
      <vt:lpstr>Pseudocode of Merge</vt:lpstr>
      <vt:lpstr>Mergesort Example</vt:lpstr>
      <vt:lpstr>Analysis of Mergesort</vt:lpstr>
      <vt:lpstr>Quicksort</vt:lpstr>
      <vt:lpstr>Partitioning Algorithm</vt:lpstr>
      <vt:lpstr>Quicksort Example</vt:lpstr>
      <vt:lpstr>Analysis of Quicksort</vt:lpstr>
      <vt:lpstr>Binary Search</vt:lpstr>
      <vt:lpstr>Analysis of Binary Search</vt:lpstr>
      <vt:lpstr>Binary Tree Algorithms</vt:lpstr>
      <vt:lpstr>Binary Tree Algorithms (cont.)</vt:lpstr>
      <vt:lpstr>Conventional Matrix Multiplication</vt:lpstr>
      <vt:lpstr>Strassen’s Matrix Multiplication</vt:lpstr>
      <vt:lpstr>Strassen’s Matrix Multiplication</vt:lpstr>
      <vt:lpstr>Formulas for Strassen’s Algorithm</vt:lpstr>
      <vt:lpstr>Analysis of Strassen’s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Divide-and-Conquer</dc:title>
  <dc:creator>Anany Levitin</dc:creator>
  <cp:lastModifiedBy>Himani Vijay  -Student-Carmel School</cp:lastModifiedBy>
  <cp:revision>165</cp:revision>
  <dcterms:created xsi:type="dcterms:W3CDTF">1999-08-23T17:38:43Z</dcterms:created>
  <dcterms:modified xsi:type="dcterms:W3CDTF">2021-05-04T08:08:07Z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