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447" r:id="rId2"/>
    <p:sldId id="448" r:id="rId3"/>
    <p:sldId id="449" r:id="rId4"/>
    <p:sldId id="452" r:id="rId5"/>
    <p:sldId id="453" r:id="rId6"/>
    <p:sldId id="528" r:id="rId7"/>
    <p:sldId id="412" r:id="rId8"/>
    <p:sldId id="413" r:id="rId9"/>
    <p:sldId id="414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529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537" r:id="rId56"/>
    <p:sldId id="538" r:id="rId57"/>
    <p:sldId id="539" r:id="rId58"/>
    <p:sldId id="540" r:id="rId59"/>
    <p:sldId id="541" r:id="rId60"/>
    <p:sldId id="542" r:id="rId61"/>
    <p:sldId id="462" r:id="rId62"/>
    <p:sldId id="463" r:id="rId63"/>
    <p:sldId id="525" r:id="rId64"/>
    <p:sldId id="474" r:id="rId6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/>
    <p:restoredTop sz="94660"/>
  </p:normalViewPr>
  <p:slideViewPr>
    <p:cSldViewPr showGuides="1">
      <p:cViewPr varScale="1">
        <p:scale>
          <a:sx n="114" d="100"/>
          <a:sy n="114" d="100"/>
        </p:scale>
        <p:origin x="13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03632B-4AA0-4069-989D-B6CAD038B86F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04-05-2021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E17458-34DD-4999-BD9D-AE05F1CEB747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4</a:t>
            </a:fld>
            <a:endParaRPr lang="en-US" altLang="en-US" sz="1200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5</a:t>
            </a:fld>
            <a:endParaRPr lang="en-US" altLang="en-US" sz="1200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553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IN" altLang="en-US" sz="1200" dirty="0"/>
              <a:t>14</a:t>
            </a:fld>
            <a:endParaRPr lang="en-I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10" descr="BITS_university_logo_whitevert.png"/>
          <p:cNvPicPr>
            <a:picLocks noChangeAspect="1"/>
          </p:cNvPicPr>
          <p:nvPr/>
        </p:nvPicPr>
        <p:blipFill>
          <a:blip r:embed="rId2"/>
          <a:srcRect t="2" b="28592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Pilani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1" name="Picture 10" descr="BITS_university_logo_whitevert.png"/>
          <p:cNvPicPr>
            <a:picLocks noChangeAspect="1"/>
          </p:cNvPicPr>
          <p:nvPr userDrawn="1"/>
        </p:nvPicPr>
        <p:blipFill>
          <a:blip r:embed="rId2"/>
          <a:srcRect t="2" b="28592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Pilani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267" name="Group 24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268" name="Picture 14" descr="Picture 7.png"/>
          <p:cNvPicPr>
            <a:picLocks noChangeAspect="1"/>
          </p:cNvPicPr>
          <p:nvPr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11270" name="Group 19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8" name="Rectangle 1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271" name="Group 24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2" name="Rectangle 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27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7"/>
          <p:cNvGrpSpPr/>
          <p:nvPr/>
        </p:nvGrpSpPr>
        <p:grpSpPr>
          <a:xfrm rot="5400000">
            <a:off x="5005388" y="2566988"/>
            <a:ext cx="5181600" cy="46037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2291" name="Picture 10" descr="Picture 7.png"/>
          <p:cNvPicPr>
            <a:picLocks noChangeAspect="1"/>
          </p:cNvPicPr>
          <p:nvPr/>
        </p:nvPicPr>
        <p:blipFill>
          <a:blip r:embed="rId2"/>
          <a:srcRect l="5336" t="1923"/>
          <a:stretch>
            <a:fillRect/>
          </a:stretch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 rot="5400000">
            <a:off x="-2794794" y="3809206"/>
            <a:ext cx="5867400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12293" name="Group 7"/>
          <p:cNvGrpSpPr/>
          <p:nvPr userDrawn="1"/>
        </p:nvGrpSpPr>
        <p:grpSpPr>
          <a:xfrm rot="5400000">
            <a:off x="5005388" y="2566988"/>
            <a:ext cx="5181600" cy="46037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2294" name="Picture 10" descr="Picture 7.png"/>
          <p:cNvPicPr>
            <a:picLocks noChangeAspect="1"/>
          </p:cNvPicPr>
          <p:nvPr userDrawn="1"/>
        </p:nvPicPr>
        <p:blipFill>
          <a:blip r:embed="rId2"/>
          <a:srcRect l="5336" t="1923"/>
          <a:stretch>
            <a:fillRect/>
          </a:stretch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 rot="5400000">
            <a:off x="-2794794" y="3809206"/>
            <a:ext cx="5867400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8" name="Picture 10" descr="BITS_university_logo_whitevert.png"/>
          <p:cNvPicPr>
            <a:picLocks noChangeAspect="1"/>
          </p:cNvPicPr>
          <p:nvPr userDrawn="1"/>
        </p:nvPicPr>
        <p:blipFill>
          <a:blip r:embed="rId2"/>
          <a:srcRect t="2" b="28592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Pilani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42" name="Picture 10" descr="BITS_university_logo_whitevert.png"/>
          <p:cNvPicPr>
            <a:picLocks noChangeAspect="1"/>
          </p:cNvPicPr>
          <p:nvPr userDrawn="1"/>
        </p:nvPicPr>
        <p:blipFill>
          <a:blip r:embed="rId2"/>
          <a:srcRect t="2" b="28592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Pilani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\\Server\D\jyoti\FI023_BITS_v1\styleguide img\IMG_5627_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0" y="4281488"/>
            <a:ext cx="9144000" cy="25765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4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9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Pilani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16387" name="Group 11"/>
          <p:cNvGrpSpPr/>
          <p:nvPr userDrawn="1"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9" name="Rectangle 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388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9" name="Group 18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390" name="Group 22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8" name="Rectangle 1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1" name="Group 19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412" name="Group 28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0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435" name="Group 15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8436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5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459" name="Group 10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9460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2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483" name="Group 13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048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8" name="Picture 10" descr="BITS_university_logo_whitevert.png"/>
          <p:cNvPicPr>
            <a:picLocks noChangeAspect="1"/>
          </p:cNvPicPr>
          <p:nvPr/>
        </p:nvPicPr>
        <p:blipFill>
          <a:blip r:embed="rId2"/>
          <a:srcRect t="2" b="28592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Pilani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5" name="Picture 10" descr="BITS_university_logo_whitevert.png"/>
          <p:cNvPicPr>
            <a:picLocks noChangeAspect="1"/>
          </p:cNvPicPr>
          <p:nvPr userDrawn="1"/>
        </p:nvPicPr>
        <p:blipFill>
          <a:blip r:embed="rId2"/>
          <a:srcRect t="2" b="28592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Pilani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6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1507" name="Group 10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1508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9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31" name="Group 24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253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7"/>
          <p:cNvGrpSpPr/>
          <p:nvPr userDrawn="1"/>
        </p:nvGrpSpPr>
        <p:grpSpPr>
          <a:xfrm rot="5400000">
            <a:off x="5005388" y="2566988"/>
            <a:ext cx="5181600" cy="46037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3555" name="Picture 10" descr="Picture 7.png"/>
          <p:cNvPicPr>
            <a:picLocks noChangeAspect="1"/>
          </p:cNvPicPr>
          <p:nvPr userDrawn="1"/>
        </p:nvPicPr>
        <p:blipFill>
          <a:blip r:embed="rId2"/>
          <a:srcRect l="5336" t="1923"/>
          <a:stretch>
            <a:fillRect/>
          </a:stretch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 rot="5400000">
            <a:off x="-2794794" y="3809206"/>
            <a:ext cx="5867400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9A4853-9773-4B11-8201-CC973856A8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E3C76F-8004-41CC-9DBF-F1A912F610A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8A0267-0299-41BC-A343-590919C269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grpSp>
        <p:nvGrpSpPr>
          <p:cNvPr id="28675" name="Group 7"/>
          <p:cNvGrpSpPr/>
          <p:nvPr userDrawn="1"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9" name="Rectangle 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8676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7" name="Group 12"/>
          <p:cNvGrpSpPr/>
          <p:nvPr userDrawn="1"/>
        </p:nvGrpSpPr>
        <p:grpSpPr>
          <a:xfrm>
            <a:off x="2133600" y="6557963"/>
            <a:ext cx="7010400" cy="46037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78" name="Group 16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8" name="Rectangle 1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10400" y="61007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795A11-0B52-4601-9E1D-E3151C73D47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0" y="4281488"/>
            <a:ext cx="9144000" cy="25765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8" descr="Picture 7.png"/>
          <p:cNvPicPr>
            <a:picLocks noChangeAspect="1"/>
          </p:cNvPicPr>
          <p:nvPr/>
        </p:nvPicPr>
        <p:blipFill>
          <a:blip r:embed="rId3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9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Pilani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 Campus</a:t>
            </a:r>
          </a:p>
        </p:txBody>
      </p:sp>
      <p:pic>
        <p:nvPicPr>
          <p:cNvPr id="4106" name="Picture 6" descr="\\Server\D\jyoti\FI023_BITS_v1\styleguide img\IMG_5627_b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Rectangle 15"/>
          <p:cNvSpPr/>
          <p:nvPr/>
        </p:nvSpPr>
        <p:spPr>
          <a:xfrm>
            <a:off x="0" y="4281488"/>
            <a:ext cx="9144000" cy="25765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Rectangle 17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Pilani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5123" name="Group 1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9" name="Rectangle 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124" name="Picture 11" descr="Picture 7.png"/>
          <p:cNvPicPr>
            <a:picLocks noChangeAspect="1"/>
          </p:cNvPicPr>
          <p:nvPr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5" name="Group 1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26" name="Group 22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8" name="Rectangle 1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5128" name="Group 11"/>
          <p:cNvGrpSpPr/>
          <p:nvPr userDrawn="1"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3" name="Rectangle 2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12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30" name="Group 18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8" name="Rectangle 2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31" name="Group 22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2" name="Rectangle 3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Picture 7.png"/>
          <p:cNvPicPr>
            <a:picLocks noChangeAspect="1"/>
          </p:cNvPicPr>
          <p:nvPr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47" name="Group 1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48" name="Group 2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pic>
        <p:nvPicPr>
          <p:cNvPr id="6150" name="Picture 6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51" name="Group 19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2" name="Rectangle 1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52" name="Group 28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0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171" name="Group 15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7172" name="Picture 14" descr="Picture 7.png"/>
          <p:cNvPicPr>
            <a:picLocks noChangeAspect="1"/>
          </p:cNvPicPr>
          <p:nvPr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grpSp>
        <p:nvGrpSpPr>
          <p:cNvPr id="7174" name="Group 10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8" name="Rectangle 1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175" name="Group 15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2" name="Rectangle 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7176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5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195" name="Group 1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8196" name="Picture 14" descr="Picture 7.png"/>
          <p:cNvPicPr>
            <a:picLocks noChangeAspect="1"/>
          </p:cNvPicPr>
          <p:nvPr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grpSp>
        <p:nvGrpSpPr>
          <p:cNvPr id="8198" name="Group 5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8" name="Rectangle 1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199" name="Group 10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2" name="Rectangle 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8200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2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219" name="Group 13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9220" name="Picture 14" descr="Picture 7.png"/>
          <p:cNvPicPr>
            <a:picLocks noChangeAspect="1"/>
          </p:cNvPicPr>
          <p:nvPr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9222" name="Group 8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8" name="Rectangle 1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223" name="Group 13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2" name="Rectangle 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922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6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43" name="Group 1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244" name="Picture 14" descr="Picture 7.png"/>
          <p:cNvPicPr>
            <a:picLocks noChangeAspect="1"/>
          </p:cNvPicPr>
          <p:nvPr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10246" name="Group 6"/>
          <p:cNvGrpSpPr/>
          <p:nvPr userDrawn="1"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8" name="Rectangle 1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47" name="Group 10"/>
          <p:cNvGrpSpPr/>
          <p:nvPr userDrawn="1"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2" name="Rectangle 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248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F0333D-E1A8-4003-B4EE-D5A571AE443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5/4/2021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F32A5-2FDB-48BC-8A55-E41BF46B384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Divide and Conquer</a:t>
            </a:r>
            <a:endParaRPr kumimoji="0" lang="en-IN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/>
          <p:nvPr/>
        </p:nvSpPr>
        <p:spPr>
          <a:xfrm>
            <a:off x="457200" y="1447800"/>
            <a:ext cx="8382000" cy="3519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0" indent="-45720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– </a:t>
            </a:r>
          </a:p>
          <a:p>
            <a:pPr marL="1200150" lvl="1" indent="-45720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 and Strategy, </a:t>
            </a:r>
          </a:p>
          <a:p>
            <a:pPr marL="1200150" lvl="1" indent="-45720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Divide and Conquer Algorithms, </a:t>
            </a:r>
          </a:p>
          <a:p>
            <a:pPr marL="457200" lvl="0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Problem – </a:t>
            </a:r>
          </a:p>
          <a:p>
            <a:pPr marL="1200150" lvl="1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Algorithm, </a:t>
            </a:r>
          </a:p>
          <a:p>
            <a:pPr marL="1200150" lvl="1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Algorithm.</a:t>
            </a:r>
          </a:p>
          <a:p>
            <a:pPr marL="457200" lvl="0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Algorithm </a:t>
            </a:r>
            <a:endParaRPr lang="en-IN" alt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50179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447800" y="2693988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5508625" y="2693988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828800" y="4076700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24" name="Line 47"/>
          <p:cNvSpPr/>
          <p:nvPr/>
        </p:nvSpPr>
        <p:spPr>
          <a:xfrm flipV="1">
            <a:off x="1858963" y="3211513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25" name="Line 48"/>
          <p:cNvSpPr/>
          <p:nvPr/>
        </p:nvSpPr>
        <p:spPr>
          <a:xfrm flipV="1">
            <a:off x="5940425" y="3211513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26" name="Line 49"/>
          <p:cNvSpPr/>
          <p:nvPr/>
        </p:nvSpPr>
        <p:spPr>
          <a:xfrm flipV="1">
            <a:off x="2268538" y="4797425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27" name="Text Box 50"/>
          <p:cNvSpPr txBox="1"/>
          <p:nvPr/>
        </p:nvSpPr>
        <p:spPr>
          <a:xfrm>
            <a:off x="914400" y="269398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X:</a:t>
            </a:r>
          </a:p>
        </p:txBody>
      </p:sp>
      <p:sp>
        <p:nvSpPr>
          <p:cNvPr id="50228" name="Text Box 51"/>
          <p:cNvSpPr txBox="1"/>
          <p:nvPr/>
        </p:nvSpPr>
        <p:spPr>
          <a:xfrm>
            <a:off x="4975225" y="2693988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Y:</a:t>
            </a:r>
          </a:p>
        </p:txBody>
      </p:sp>
      <p:sp>
        <p:nvSpPr>
          <p:cNvPr id="50229" name="Text Box 52"/>
          <p:cNvSpPr txBox="1"/>
          <p:nvPr/>
        </p:nvSpPr>
        <p:spPr>
          <a:xfrm>
            <a:off x="381000" y="40767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Result:</a:t>
            </a:r>
          </a:p>
        </p:txBody>
      </p:sp>
      <p:graphicFrame>
        <p:nvGraphicFramePr>
          <p:cNvPr id="14" name="Group 27"/>
          <p:cNvGraphicFramePr>
            <a:graphicFrameLocks noGrp="1"/>
          </p:cNvGraphicFramePr>
          <p:nvPr/>
        </p:nvGraphicFramePr>
        <p:xfrm>
          <a:off x="1858963" y="1509713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50" name="Text Box 52"/>
          <p:cNvSpPr txBox="1"/>
          <p:nvPr/>
        </p:nvSpPr>
        <p:spPr>
          <a:xfrm>
            <a:off x="381000" y="1470025"/>
            <a:ext cx="12176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original: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51203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295400" y="19812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4800600" y="19812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676400" y="3352800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48" name="Line 47"/>
          <p:cNvSpPr/>
          <p:nvPr/>
        </p:nvSpPr>
        <p:spPr>
          <a:xfrm flipV="1">
            <a:off x="1676400" y="2590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49" name="Line 48"/>
          <p:cNvSpPr/>
          <p:nvPr/>
        </p:nvSpPr>
        <p:spPr>
          <a:xfrm flipV="1">
            <a:off x="5943600" y="2590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50" name="Line 49"/>
          <p:cNvSpPr/>
          <p:nvPr/>
        </p:nvSpPr>
        <p:spPr>
          <a:xfrm flipV="1">
            <a:off x="2743200" y="39624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51" name="Text Box 50"/>
          <p:cNvSpPr txBox="1"/>
          <p:nvPr/>
        </p:nvSpPr>
        <p:spPr>
          <a:xfrm>
            <a:off x="838200" y="1981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X:</a:t>
            </a:r>
          </a:p>
        </p:txBody>
      </p:sp>
      <p:sp>
        <p:nvSpPr>
          <p:cNvPr id="51252" name="Text Box 51"/>
          <p:cNvSpPr txBox="1"/>
          <p:nvPr/>
        </p:nvSpPr>
        <p:spPr>
          <a:xfrm>
            <a:off x="4267200" y="1981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Y:</a:t>
            </a:r>
          </a:p>
        </p:txBody>
      </p:sp>
      <p:sp>
        <p:nvSpPr>
          <p:cNvPr id="51253" name="Text Box 52"/>
          <p:cNvSpPr txBox="1"/>
          <p:nvPr/>
        </p:nvSpPr>
        <p:spPr>
          <a:xfrm>
            <a:off x="533400" y="3352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Result: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52227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371600" y="16002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4876800" y="16002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752600" y="2971800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72" name="Line 47"/>
          <p:cNvSpPr/>
          <p:nvPr/>
        </p:nvSpPr>
        <p:spPr>
          <a:xfrm flipV="1">
            <a:off x="2438400" y="2209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73" name="Line 48"/>
          <p:cNvSpPr/>
          <p:nvPr/>
        </p:nvSpPr>
        <p:spPr>
          <a:xfrm flipV="1">
            <a:off x="6019800" y="2209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74" name="Line 49"/>
          <p:cNvSpPr/>
          <p:nvPr/>
        </p:nvSpPr>
        <p:spPr>
          <a:xfrm flipV="1">
            <a:off x="3581400" y="35814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75" name="Text Box 50"/>
          <p:cNvSpPr txBox="1"/>
          <p:nvPr/>
        </p:nvSpPr>
        <p:spPr>
          <a:xfrm>
            <a:off x="914400" y="1600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X:</a:t>
            </a:r>
          </a:p>
        </p:txBody>
      </p:sp>
      <p:sp>
        <p:nvSpPr>
          <p:cNvPr id="52276" name="Text Box 51"/>
          <p:cNvSpPr txBox="1"/>
          <p:nvPr/>
        </p:nvSpPr>
        <p:spPr>
          <a:xfrm>
            <a:off x="4343400" y="1600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Y:</a:t>
            </a:r>
          </a:p>
        </p:txBody>
      </p:sp>
      <p:sp>
        <p:nvSpPr>
          <p:cNvPr id="52277" name="Text Box 52"/>
          <p:cNvSpPr txBox="1"/>
          <p:nvPr/>
        </p:nvSpPr>
        <p:spPr>
          <a:xfrm>
            <a:off x="609600" y="2971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Result: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53251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13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295400" y="16764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4800600" y="16764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676400" y="3048000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96" name="Line 47"/>
          <p:cNvSpPr/>
          <p:nvPr/>
        </p:nvSpPr>
        <p:spPr>
          <a:xfrm flipV="1">
            <a:off x="2362200" y="22860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97" name="Line 48"/>
          <p:cNvSpPr/>
          <p:nvPr/>
        </p:nvSpPr>
        <p:spPr>
          <a:xfrm flipV="1">
            <a:off x="6629400" y="22860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98" name="Line 49"/>
          <p:cNvSpPr/>
          <p:nvPr/>
        </p:nvSpPr>
        <p:spPr>
          <a:xfrm flipV="1">
            <a:off x="4191000" y="36576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99" name="Text Box 50"/>
          <p:cNvSpPr txBox="1"/>
          <p:nvPr/>
        </p:nvSpPr>
        <p:spPr>
          <a:xfrm>
            <a:off x="838200" y="1676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X:</a:t>
            </a:r>
          </a:p>
        </p:txBody>
      </p:sp>
      <p:sp>
        <p:nvSpPr>
          <p:cNvPr id="53300" name="Text Box 51"/>
          <p:cNvSpPr txBox="1"/>
          <p:nvPr/>
        </p:nvSpPr>
        <p:spPr>
          <a:xfrm>
            <a:off x="4267200" y="1676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Y:</a:t>
            </a:r>
          </a:p>
        </p:txBody>
      </p:sp>
      <p:sp>
        <p:nvSpPr>
          <p:cNvPr id="53301" name="Text Box 52"/>
          <p:cNvSpPr txBox="1"/>
          <p:nvPr/>
        </p:nvSpPr>
        <p:spPr>
          <a:xfrm>
            <a:off x="533400" y="3048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Result: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54275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14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371600" y="17526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4876800" y="17526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752600" y="3124200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320" name="Line 47"/>
          <p:cNvSpPr/>
          <p:nvPr/>
        </p:nvSpPr>
        <p:spPr>
          <a:xfrm flipV="1">
            <a:off x="3200400" y="23622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21" name="Line 48"/>
          <p:cNvSpPr/>
          <p:nvPr/>
        </p:nvSpPr>
        <p:spPr>
          <a:xfrm flipV="1">
            <a:off x="6705600" y="23622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22" name="Line 49"/>
          <p:cNvSpPr/>
          <p:nvPr/>
        </p:nvSpPr>
        <p:spPr>
          <a:xfrm flipV="1">
            <a:off x="5029200" y="3733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23" name="Text Box 50"/>
          <p:cNvSpPr txBox="1"/>
          <p:nvPr/>
        </p:nvSpPr>
        <p:spPr>
          <a:xfrm>
            <a:off x="914400" y="1752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X:</a:t>
            </a:r>
          </a:p>
        </p:txBody>
      </p:sp>
      <p:sp>
        <p:nvSpPr>
          <p:cNvPr id="54324" name="Text Box 51"/>
          <p:cNvSpPr txBox="1"/>
          <p:nvPr/>
        </p:nvSpPr>
        <p:spPr>
          <a:xfrm>
            <a:off x="4343400" y="1752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Y:</a:t>
            </a:r>
          </a:p>
        </p:txBody>
      </p:sp>
      <p:sp>
        <p:nvSpPr>
          <p:cNvPr id="54325" name="Text Box 52"/>
          <p:cNvSpPr txBox="1"/>
          <p:nvPr/>
        </p:nvSpPr>
        <p:spPr>
          <a:xfrm>
            <a:off x="609600" y="31242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Result: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56323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371600" y="16764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4876800" y="16764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752600" y="3048000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68" name="Line 47"/>
          <p:cNvSpPr/>
          <p:nvPr/>
        </p:nvSpPr>
        <p:spPr>
          <a:xfrm flipV="1">
            <a:off x="3886200" y="22860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69" name="Line 48"/>
          <p:cNvSpPr/>
          <p:nvPr/>
        </p:nvSpPr>
        <p:spPr>
          <a:xfrm flipV="1">
            <a:off x="6705600" y="22860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70" name="Line 49"/>
          <p:cNvSpPr/>
          <p:nvPr/>
        </p:nvSpPr>
        <p:spPr>
          <a:xfrm flipV="1">
            <a:off x="5791200" y="36576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371" name="Text Box 50"/>
          <p:cNvSpPr txBox="1"/>
          <p:nvPr/>
        </p:nvSpPr>
        <p:spPr>
          <a:xfrm>
            <a:off x="914400" y="1676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X:</a:t>
            </a:r>
          </a:p>
        </p:txBody>
      </p:sp>
      <p:sp>
        <p:nvSpPr>
          <p:cNvPr id="56372" name="Text Box 51"/>
          <p:cNvSpPr txBox="1"/>
          <p:nvPr/>
        </p:nvSpPr>
        <p:spPr>
          <a:xfrm>
            <a:off x="4343400" y="1676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Y:</a:t>
            </a:r>
          </a:p>
        </p:txBody>
      </p:sp>
      <p:sp>
        <p:nvSpPr>
          <p:cNvPr id="56373" name="Text Box 52"/>
          <p:cNvSpPr txBox="1"/>
          <p:nvPr/>
        </p:nvSpPr>
        <p:spPr>
          <a:xfrm>
            <a:off x="609600" y="3048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Result: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57347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16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295400" y="18288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4800600" y="18288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676400" y="3200400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2" name="Line 47"/>
          <p:cNvSpPr/>
          <p:nvPr/>
        </p:nvSpPr>
        <p:spPr>
          <a:xfrm flipV="1">
            <a:off x="3810000" y="24384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3" name="Line 48"/>
          <p:cNvSpPr/>
          <p:nvPr/>
        </p:nvSpPr>
        <p:spPr>
          <a:xfrm flipV="1">
            <a:off x="7391400" y="24384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4" name="Line 49"/>
          <p:cNvSpPr/>
          <p:nvPr/>
        </p:nvSpPr>
        <p:spPr>
          <a:xfrm flipV="1">
            <a:off x="6400800" y="38100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5" name="Text Box 50"/>
          <p:cNvSpPr txBox="1"/>
          <p:nvPr/>
        </p:nvSpPr>
        <p:spPr>
          <a:xfrm>
            <a:off x="838200" y="1828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X:</a:t>
            </a:r>
          </a:p>
        </p:txBody>
      </p:sp>
      <p:sp>
        <p:nvSpPr>
          <p:cNvPr id="57396" name="Text Box 51"/>
          <p:cNvSpPr txBox="1"/>
          <p:nvPr/>
        </p:nvSpPr>
        <p:spPr>
          <a:xfrm>
            <a:off x="4267200" y="1828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Y:</a:t>
            </a:r>
          </a:p>
        </p:txBody>
      </p:sp>
      <p:sp>
        <p:nvSpPr>
          <p:cNvPr id="57397" name="Text Box 52"/>
          <p:cNvSpPr txBox="1"/>
          <p:nvPr/>
        </p:nvSpPr>
        <p:spPr>
          <a:xfrm>
            <a:off x="533400" y="3200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Result: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58371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17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371600" y="19812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4876800" y="1981200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752600" y="3352800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6" name="Line 47"/>
          <p:cNvSpPr/>
          <p:nvPr/>
        </p:nvSpPr>
        <p:spPr>
          <a:xfrm flipV="1">
            <a:off x="7467600" y="2590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17" name="Line 48"/>
          <p:cNvSpPr/>
          <p:nvPr/>
        </p:nvSpPr>
        <p:spPr>
          <a:xfrm flipV="1">
            <a:off x="7162800" y="39624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418" name="Text Box 49"/>
          <p:cNvSpPr txBox="1"/>
          <p:nvPr/>
        </p:nvSpPr>
        <p:spPr>
          <a:xfrm>
            <a:off x="914400" y="1981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X:</a:t>
            </a:r>
          </a:p>
        </p:txBody>
      </p:sp>
      <p:sp>
        <p:nvSpPr>
          <p:cNvPr id="58419" name="Text Box 50"/>
          <p:cNvSpPr txBox="1"/>
          <p:nvPr/>
        </p:nvSpPr>
        <p:spPr>
          <a:xfrm>
            <a:off x="4343400" y="19812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Y:</a:t>
            </a:r>
          </a:p>
        </p:txBody>
      </p:sp>
      <p:sp>
        <p:nvSpPr>
          <p:cNvPr id="58420" name="Text Box 51"/>
          <p:cNvSpPr txBox="1"/>
          <p:nvPr/>
        </p:nvSpPr>
        <p:spPr>
          <a:xfrm>
            <a:off x="609600" y="3352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Result: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59395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376363" y="1852613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4881563" y="1852613"/>
          <a:ext cx="28956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1757363" y="3224213"/>
          <a:ext cx="5791200" cy="51776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40" name="Line 47"/>
          <p:cNvSpPr/>
          <p:nvPr/>
        </p:nvSpPr>
        <p:spPr>
          <a:xfrm flipV="1">
            <a:off x="7167563" y="3833813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41" name="Text Box 48"/>
          <p:cNvSpPr txBox="1"/>
          <p:nvPr/>
        </p:nvSpPr>
        <p:spPr>
          <a:xfrm>
            <a:off x="919163" y="18526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X:</a:t>
            </a:r>
          </a:p>
        </p:txBody>
      </p:sp>
      <p:sp>
        <p:nvSpPr>
          <p:cNvPr id="59442" name="Text Box 49"/>
          <p:cNvSpPr txBox="1"/>
          <p:nvPr/>
        </p:nvSpPr>
        <p:spPr>
          <a:xfrm>
            <a:off x="4348163" y="185261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Y:</a:t>
            </a:r>
          </a:p>
        </p:txBody>
      </p:sp>
      <p:sp>
        <p:nvSpPr>
          <p:cNvPr id="59443" name="Text Box 50"/>
          <p:cNvSpPr txBox="1"/>
          <p:nvPr/>
        </p:nvSpPr>
        <p:spPr>
          <a:xfrm>
            <a:off x="614363" y="32242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Result: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Pseudocode of the </a:t>
            </a: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two sorted lists into a single sorted list</a:t>
            </a: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419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19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395536" y="1412776"/>
            <a:ext cx="8136904" cy="5117653"/>
          </a:xfrm>
          <a:blipFill>
            <a:blip r:embed="rId2"/>
            <a:stretch>
              <a:fillRect b="-358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Divide and Conquer</a:t>
            </a:r>
            <a:endParaRPr kumimoji="0" lang="en-IN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/>
          <p:nvPr/>
        </p:nvSpPr>
        <p:spPr>
          <a:xfrm>
            <a:off x="457200" y="1447800"/>
            <a:ext cx="8382000" cy="2933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 and Strategy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paradigm is often used to find an optimal solution of a problem. </a:t>
            </a:r>
          </a:p>
          <a:p>
            <a:pPr marL="742950" lvl="1" inden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basic idea is to divide a given problem into two or more similar, but simpler, subproblems, to solve them in turn, and to combine their solutions to solve the given problem.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61443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44" name="Rectangle 3"/>
          <p:cNvSpPr txBox="1"/>
          <p:nvPr/>
        </p:nvSpPr>
        <p:spPr>
          <a:xfrm>
            <a:off x="609600" y="1524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64" tIns="46033" rIns="92064" bIns="4603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en-US" sz="2000" dirty="0"/>
              <a:t>A divide-and-conquer algorithm:</a:t>
            </a:r>
          </a:p>
          <a:p>
            <a:pPr marL="342900" lvl="0" indent="-342900" eaLnBrk="1" hangingPunct="1"/>
            <a:r>
              <a:rPr lang="en-US" altLang="en-US" sz="2000" dirty="0"/>
              <a:t>Divide the unsorted array into 2 halves until the sub-arrays only contain one element</a:t>
            </a:r>
          </a:p>
          <a:p>
            <a:pPr marL="342900" lvl="0" indent="-342900" eaLnBrk="1" hangingPunct="1"/>
            <a:r>
              <a:rPr lang="en-US" altLang="en-US" sz="2000" dirty="0"/>
              <a:t>Merge the sub-problem solutions together:</a:t>
            </a:r>
          </a:p>
          <a:p>
            <a:pPr marL="742950" lvl="1" indent="-285750" eaLnBrk="1" hangingPunct="1"/>
            <a:r>
              <a:rPr lang="en-US" altLang="en-US" sz="2000" dirty="0"/>
              <a:t>Compare the sub-array’s first elements</a:t>
            </a:r>
          </a:p>
          <a:p>
            <a:pPr marL="742950" lvl="1" indent="-285750" eaLnBrk="1" hangingPunct="1"/>
            <a:r>
              <a:rPr lang="en-US" altLang="en-US" sz="2000" dirty="0"/>
              <a:t>Remove the smallest element and put it into the result array</a:t>
            </a:r>
          </a:p>
          <a:p>
            <a:pPr marL="742950" lvl="1" indent="-285750" eaLnBrk="1" hangingPunct="1"/>
            <a:r>
              <a:rPr lang="en-US" altLang="en-US" sz="2000" dirty="0"/>
              <a:t>Continue the process until all elements have been put into the result array</a:t>
            </a:r>
          </a:p>
        </p:txBody>
      </p:sp>
      <p:grpSp>
        <p:nvGrpSpPr>
          <p:cNvPr id="61445" name="Group 5"/>
          <p:cNvGrpSpPr/>
          <p:nvPr/>
        </p:nvGrpSpPr>
        <p:grpSpPr>
          <a:xfrm>
            <a:off x="1098550" y="4419600"/>
            <a:ext cx="7131050" cy="598488"/>
            <a:chOff x="502" y="3523"/>
            <a:chExt cx="3363" cy="502"/>
          </a:xfrm>
        </p:grpSpPr>
        <p:sp>
          <p:nvSpPr>
            <p:cNvPr id="61447" name="Rectangle 6"/>
            <p:cNvSpPr/>
            <p:nvPr/>
          </p:nvSpPr>
          <p:spPr>
            <a:xfrm>
              <a:off x="502" y="3527"/>
              <a:ext cx="3363" cy="48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endParaRPr lang="en-US" altLang="en-US" sz="2400" b="1" dirty="0"/>
            </a:p>
          </p:txBody>
        </p:sp>
        <p:sp>
          <p:nvSpPr>
            <p:cNvPr id="61448" name="Line 7"/>
            <p:cNvSpPr/>
            <p:nvPr/>
          </p:nvSpPr>
          <p:spPr>
            <a:xfrm>
              <a:off x="2119" y="3523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449" name="Line 8"/>
            <p:cNvSpPr/>
            <p:nvPr/>
          </p:nvSpPr>
          <p:spPr>
            <a:xfrm>
              <a:off x="2514" y="3545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450" name="Line 9"/>
            <p:cNvSpPr/>
            <p:nvPr/>
          </p:nvSpPr>
          <p:spPr>
            <a:xfrm>
              <a:off x="3399" y="3523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451" name="Line 10"/>
            <p:cNvSpPr/>
            <p:nvPr/>
          </p:nvSpPr>
          <p:spPr>
            <a:xfrm>
              <a:off x="2951" y="353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452" name="Line 11"/>
            <p:cNvSpPr/>
            <p:nvPr/>
          </p:nvSpPr>
          <p:spPr>
            <a:xfrm>
              <a:off x="1714" y="353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453" name="Line 12"/>
            <p:cNvSpPr/>
            <p:nvPr/>
          </p:nvSpPr>
          <p:spPr>
            <a:xfrm>
              <a:off x="903" y="3523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454" name="Line 13"/>
            <p:cNvSpPr/>
            <p:nvPr/>
          </p:nvSpPr>
          <p:spPr>
            <a:xfrm>
              <a:off x="1298" y="353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455" name="Rectangle 14"/>
            <p:cNvSpPr/>
            <p:nvPr/>
          </p:nvSpPr>
          <p:spPr>
            <a:xfrm>
              <a:off x="557" y="3610"/>
              <a:ext cx="247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37</a:t>
              </a:r>
              <a:endParaRPr lang="en-US" altLang="en-US" sz="2400" dirty="0"/>
            </a:p>
          </p:txBody>
        </p:sp>
        <p:sp>
          <p:nvSpPr>
            <p:cNvPr id="61456" name="Rectangle 15"/>
            <p:cNvSpPr/>
            <p:nvPr/>
          </p:nvSpPr>
          <p:spPr>
            <a:xfrm>
              <a:off x="973" y="3610"/>
              <a:ext cx="247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23</a:t>
              </a:r>
              <a:endParaRPr lang="en-US" altLang="en-US" sz="2400" dirty="0"/>
            </a:p>
          </p:txBody>
        </p:sp>
        <p:sp>
          <p:nvSpPr>
            <p:cNvPr id="61457" name="Rectangle 16"/>
            <p:cNvSpPr/>
            <p:nvPr/>
          </p:nvSpPr>
          <p:spPr>
            <a:xfrm>
              <a:off x="1400" y="3599"/>
              <a:ext cx="167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6</a:t>
              </a:r>
              <a:endParaRPr lang="en-US" altLang="en-US" sz="2400" dirty="0"/>
            </a:p>
          </p:txBody>
        </p:sp>
        <p:sp>
          <p:nvSpPr>
            <p:cNvPr id="61458" name="Rectangle 17"/>
            <p:cNvSpPr/>
            <p:nvPr/>
          </p:nvSpPr>
          <p:spPr>
            <a:xfrm>
              <a:off x="1784" y="3620"/>
              <a:ext cx="24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89</a:t>
              </a:r>
            </a:p>
          </p:txBody>
        </p:sp>
        <p:sp>
          <p:nvSpPr>
            <p:cNvPr id="61459" name="Rectangle 18"/>
            <p:cNvSpPr/>
            <p:nvPr/>
          </p:nvSpPr>
          <p:spPr>
            <a:xfrm>
              <a:off x="2157" y="3620"/>
              <a:ext cx="24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15</a:t>
              </a:r>
              <a:endParaRPr lang="en-US" altLang="en-US" sz="2400" dirty="0"/>
            </a:p>
          </p:txBody>
        </p:sp>
        <p:sp>
          <p:nvSpPr>
            <p:cNvPr id="61460" name="Rectangle 19"/>
            <p:cNvSpPr/>
            <p:nvPr/>
          </p:nvSpPr>
          <p:spPr>
            <a:xfrm>
              <a:off x="2552" y="3630"/>
              <a:ext cx="247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12</a:t>
              </a:r>
            </a:p>
          </p:txBody>
        </p:sp>
        <p:sp>
          <p:nvSpPr>
            <p:cNvPr id="61461" name="Rectangle 20"/>
            <p:cNvSpPr/>
            <p:nvPr/>
          </p:nvSpPr>
          <p:spPr>
            <a:xfrm>
              <a:off x="3053" y="3620"/>
              <a:ext cx="16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2</a:t>
              </a:r>
              <a:endParaRPr lang="en-US" altLang="en-US" sz="2400" dirty="0"/>
            </a:p>
          </p:txBody>
        </p:sp>
        <p:sp>
          <p:nvSpPr>
            <p:cNvPr id="61462" name="Rectangle 21"/>
            <p:cNvSpPr/>
            <p:nvPr/>
          </p:nvSpPr>
          <p:spPr>
            <a:xfrm>
              <a:off x="3491" y="3610"/>
              <a:ext cx="247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19</a:t>
              </a:r>
              <a:endParaRPr lang="en-US" altLang="en-US" sz="2400" dirty="0"/>
            </a:p>
          </p:txBody>
        </p:sp>
      </p:grpSp>
      <p:sp>
        <p:nvSpPr>
          <p:cNvPr id="61446" name="Rectangle 22"/>
          <p:cNvSpPr/>
          <p:nvPr/>
        </p:nvSpPr>
        <p:spPr>
          <a:xfrm>
            <a:off x="1433513" y="51006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Sort Algorithm</a:t>
            </a:r>
          </a:p>
        </p:txBody>
      </p:sp>
      <p:sp>
        <p:nvSpPr>
          <p:cNvPr id="62467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21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468" name="Rectangle 3"/>
          <p:cNvSpPr txBox="1"/>
          <p:nvPr/>
        </p:nvSpPr>
        <p:spPr>
          <a:xfrm>
            <a:off x="533400" y="15240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 lIns="92064" tIns="46033" rIns="92064" bIns="4603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CC3300"/>
                </a:solidFill>
              </a:rPr>
              <a:t>Mergesort(Pass an array)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  if array size &gt; 1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	  Divide array in half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	  Call Mergesort on first half.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	  Call Mergesort on second half.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	  Merge two halves.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CC3300"/>
                </a:solidFill>
              </a:rPr>
              <a:t>Merge(Pass two arrays)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  Compare leading element in each array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  Select lower and place in new array.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    (If one input array is empty then place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     remainder of other array in output array)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en-US" sz="2000" dirty="0"/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Sort Algorithm</a:t>
            </a:r>
          </a:p>
        </p:txBody>
      </p:sp>
      <p:sp>
        <p:nvSpPr>
          <p:cNvPr id="63491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22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2" name="Rectangle 1027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MergeSort(A, left, right) {</a:t>
            </a: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if (left &lt; right) {</a:t>
            </a: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mid = floor((left + right) / 2);</a:t>
            </a: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MergeSort(A, left, mid);</a:t>
            </a: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MergeSort(A, mid+1, right);</a:t>
            </a: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Merge(A, left, mid, right);</a:t>
            </a: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}</a:t>
            </a: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marL="342900" lvl="0" indent="-342900" eaLnBrk="1" hangingPunct="1"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Merge() takes two sorted subarrays of A and</a:t>
            </a: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merges them into a single sorted subarray of A</a:t>
            </a:r>
          </a:p>
          <a:p>
            <a:pPr marL="342900" lvl="0" indent="-3429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	(how long should this take?)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 of Merge Sort</a:t>
            </a: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5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23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2075" tIns="46038" rIns="92075" bIns="46038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63392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114550" algn="l"/>
                <a:tab pos="4109720" algn="l"/>
              </a:tabLst>
              <a:defRPr/>
            </a:pPr>
            <a:r>
              <a:rPr kumimoji="0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Statement			Effort</a:t>
            </a:r>
          </a:p>
          <a:p>
            <a:pPr marL="342900" marR="0" lvl="0" indent="-342900" algn="l" defTabSz="63392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114550" algn="l"/>
                <a:tab pos="4109720" algn="l"/>
              </a:tabLst>
              <a:defRPr/>
            </a:pPr>
            <a:endParaRPr kumimoji="0" lang="en-US" altLang="en-US" sz="2400" b="1" i="0" u="sng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63392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114550" algn="l"/>
                <a:tab pos="4109720" algn="l"/>
              </a:tabLst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63392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114550" algn="l"/>
                <a:tab pos="4109720" algn="l"/>
              </a:tabLst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63392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114550" algn="l"/>
                <a:tab pos="4109720" algn="l"/>
              </a:tabLst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63392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114550" algn="l"/>
                <a:tab pos="4109720" algn="l"/>
              </a:tabLst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63392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114550" algn="l"/>
                <a:tab pos="4109720" algn="l"/>
              </a:tabLst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63392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2114550" algn="l"/>
                <a:tab pos="410972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T(n) = 	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(1) when n = 1, and 	             	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2T(n/2) +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(n) when n &gt; 1</a:t>
            </a:r>
          </a:p>
          <a:p>
            <a:pPr marL="342900" marR="0" lvl="0" indent="-342900" algn="l" defTabSz="63392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114550" algn="l"/>
                <a:tab pos="410972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So what (more succinctly) is T(n)?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4517" name="Rectangle 1028"/>
          <p:cNvSpPr/>
          <p:nvPr/>
        </p:nvSpPr>
        <p:spPr>
          <a:xfrm>
            <a:off x="457200" y="2157413"/>
            <a:ext cx="8229600" cy="25304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Tx/>
              <a:buNone/>
              <a:tabLst>
                <a:tab pos="6628130" algn="l"/>
              </a:tabLst>
            </a:pPr>
            <a:r>
              <a:rPr lang="en-US" altLang="en-US" sz="2000" dirty="0"/>
              <a:t>MergeSort(A, left, right) {	T(n)</a:t>
            </a:r>
          </a:p>
          <a:p>
            <a:pPr marL="0" lvl="0" indent="0" defTabSz="914400">
              <a:spcBef>
                <a:spcPct val="0"/>
              </a:spcBef>
              <a:buFontTx/>
              <a:buNone/>
              <a:tabLst>
                <a:tab pos="6628130" algn="l"/>
              </a:tabLst>
            </a:pPr>
            <a:r>
              <a:rPr lang="en-US" altLang="en-US" sz="2000" dirty="0"/>
              <a:t>   if (left &lt; right) {	</a:t>
            </a:r>
            <a:r>
              <a:rPr lang="en-US" altLang="en-US" sz="2000" dirty="0">
                <a:sym typeface="Symbol" panose="05050102010706020507" pitchFamily="18" charset="2"/>
              </a:rPr>
              <a:t>(1)</a:t>
            </a:r>
            <a:endParaRPr lang="en-US" altLang="en-US" sz="2000" dirty="0"/>
          </a:p>
          <a:p>
            <a:pPr marL="0" lvl="0" indent="0" defTabSz="914400">
              <a:spcBef>
                <a:spcPct val="0"/>
              </a:spcBef>
              <a:buFontTx/>
              <a:buNone/>
              <a:tabLst>
                <a:tab pos="6628130" algn="l"/>
              </a:tabLst>
            </a:pPr>
            <a:r>
              <a:rPr lang="en-US" altLang="en-US" sz="2000" dirty="0"/>
              <a:t>      mid = floor((left + right) / 2);	</a:t>
            </a:r>
            <a:r>
              <a:rPr lang="en-US" altLang="en-US" sz="2000" dirty="0">
                <a:sym typeface="Symbol" panose="05050102010706020507" pitchFamily="18" charset="2"/>
              </a:rPr>
              <a:t>(1)</a:t>
            </a:r>
            <a:endParaRPr lang="en-US" altLang="en-US" sz="2000" dirty="0"/>
          </a:p>
          <a:p>
            <a:pPr marL="0" lvl="0" indent="0" defTabSz="914400">
              <a:spcBef>
                <a:spcPct val="0"/>
              </a:spcBef>
              <a:buFontTx/>
              <a:buNone/>
              <a:tabLst>
                <a:tab pos="6628130" algn="l"/>
              </a:tabLst>
            </a:pPr>
            <a:r>
              <a:rPr lang="en-US" altLang="en-US" sz="2000" dirty="0"/>
              <a:t>      MergeSort(A, left, mid);	T(n/2)</a:t>
            </a:r>
          </a:p>
          <a:p>
            <a:pPr marL="0" lvl="0" indent="0" defTabSz="914400">
              <a:spcBef>
                <a:spcPct val="0"/>
              </a:spcBef>
              <a:buFontTx/>
              <a:buNone/>
              <a:tabLst>
                <a:tab pos="6628130" algn="l"/>
              </a:tabLst>
            </a:pPr>
            <a:r>
              <a:rPr lang="en-US" altLang="en-US" sz="2000" dirty="0"/>
              <a:t>      MergeSort(A, mid+1, right);	T(n/2)</a:t>
            </a:r>
          </a:p>
          <a:p>
            <a:pPr marL="0" lvl="0" indent="0" defTabSz="914400">
              <a:spcBef>
                <a:spcPct val="0"/>
              </a:spcBef>
              <a:buFontTx/>
              <a:buNone/>
              <a:tabLst>
                <a:tab pos="6628130" algn="l"/>
              </a:tabLst>
            </a:pPr>
            <a:r>
              <a:rPr lang="en-US" altLang="en-US" sz="2000" dirty="0"/>
              <a:t>      Merge(A, left, mid, right);	</a:t>
            </a:r>
            <a:r>
              <a:rPr lang="en-US" altLang="en-US" sz="2000" dirty="0">
                <a:sym typeface="Symbol" panose="05050102010706020507" pitchFamily="18" charset="2"/>
              </a:rPr>
              <a:t>(n)</a:t>
            </a:r>
            <a:endParaRPr lang="en-US" altLang="en-US" sz="2000" dirty="0"/>
          </a:p>
          <a:p>
            <a:pPr marL="0" lvl="0" indent="0" defTabSz="914400">
              <a:spcBef>
                <a:spcPct val="0"/>
              </a:spcBef>
              <a:buFontTx/>
              <a:buNone/>
              <a:tabLst>
                <a:tab pos="6628130" algn="l"/>
              </a:tabLst>
            </a:pPr>
            <a:r>
              <a:rPr lang="en-US" altLang="en-US" sz="2000" dirty="0"/>
              <a:t>   }</a:t>
            </a:r>
          </a:p>
          <a:p>
            <a:pPr marL="0" lvl="0" indent="0" defTabSz="914400">
              <a:spcBef>
                <a:spcPct val="0"/>
              </a:spcBef>
              <a:buFontTx/>
              <a:buNone/>
              <a:tabLst>
                <a:tab pos="6628130" algn="l"/>
              </a:tabLst>
            </a:pPr>
            <a:r>
              <a:rPr lang="en-US" altLang="en-US" sz="2000" dirty="0"/>
              <a:t>}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24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539" name="Text Box 2"/>
          <p:cNvSpPr txBox="1"/>
          <p:nvPr/>
        </p:nvSpPr>
        <p:spPr>
          <a:xfrm>
            <a:off x="4930775" y="15240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0" name="Text Box 3"/>
          <p:cNvSpPr txBox="1"/>
          <p:nvPr/>
        </p:nvSpPr>
        <p:spPr>
          <a:xfrm>
            <a:off x="3168650" y="15240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1" name="Text Box 4"/>
          <p:cNvSpPr txBox="1"/>
          <p:nvPr/>
        </p:nvSpPr>
        <p:spPr>
          <a:xfrm>
            <a:off x="2581275" y="15240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2" name="Text Box 5"/>
          <p:cNvSpPr txBox="1"/>
          <p:nvPr/>
        </p:nvSpPr>
        <p:spPr>
          <a:xfrm>
            <a:off x="3756025" y="15240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3" name="Text Box 6"/>
          <p:cNvSpPr txBox="1"/>
          <p:nvPr/>
        </p:nvSpPr>
        <p:spPr>
          <a:xfrm>
            <a:off x="4343400" y="15240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7"/>
          <p:cNvSpPr txBox="1"/>
          <p:nvPr/>
        </p:nvSpPr>
        <p:spPr>
          <a:xfrm>
            <a:off x="5518150" y="15240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8"/>
          <p:cNvSpPr txBox="1"/>
          <p:nvPr/>
        </p:nvSpPr>
        <p:spPr>
          <a:xfrm>
            <a:off x="1993900" y="15240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6" name="Text Box 9"/>
          <p:cNvSpPr txBox="1"/>
          <p:nvPr/>
        </p:nvSpPr>
        <p:spPr>
          <a:xfrm>
            <a:off x="6105525" y="15240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7" name="Text Box 10"/>
          <p:cNvSpPr txBox="1"/>
          <p:nvPr/>
        </p:nvSpPr>
        <p:spPr>
          <a:xfrm>
            <a:off x="5246688" y="2295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8" name="Text Box 11"/>
          <p:cNvSpPr txBox="1"/>
          <p:nvPr/>
        </p:nvSpPr>
        <p:spPr>
          <a:xfrm>
            <a:off x="2849563" y="2295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9" name="Text Box 12"/>
          <p:cNvSpPr txBox="1"/>
          <p:nvPr/>
        </p:nvSpPr>
        <p:spPr>
          <a:xfrm>
            <a:off x="2262188" y="2295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3"/>
          <p:cNvSpPr txBox="1"/>
          <p:nvPr/>
        </p:nvSpPr>
        <p:spPr>
          <a:xfrm>
            <a:off x="3436938" y="2295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51" name="Text Box 14"/>
          <p:cNvSpPr txBox="1"/>
          <p:nvPr/>
        </p:nvSpPr>
        <p:spPr>
          <a:xfrm>
            <a:off x="4659313" y="2295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52" name="Text Box 15"/>
          <p:cNvSpPr txBox="1"/>
          <p:nvPr/>
        </p:nvSpPr>
        <p:spPr>
          <a:xfrm>
            <a:off x="5834063" y="2295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3" name="Text Box 16"/>
          <p:cNvSpPr txBox="1"/>
          <p:nvPr/>
        </p:nvSpPr>
        <p:spPr>
          <a:xfrm>
            <a:off x="1674813" y="2295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54" name="Text Box 17"/>
          <p:cNvSpPr txBox="1"/>
          <p:nvPr/>
        </p:nvSpPr>
        <p:spPr>
          <a:xfrm>
            <a:off x="6421438" y="2295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5" name="Text Box 18"/>
          <p:cNvSpPr txBox="1"/>
          <p:nvPr/>
        </p:nvSpPr>
        <p:spPr>
          <a:xfrm>
            <a:off x="3014663" y="3057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6" name="Text Box 19"/>
          <p:cNvSpPr txBox="1"/>
          <p:nvPr/>
        </p:nvSpPr>
        <p:spPr>
          <a:xfrm>
            <a:off x="2001838" y="3057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7" name="Text Box 20"/>
          <p:cNvSpPr txBox="1"/>
          <p:nvPr/>
        </p:nvSpPr>
        <p:spPr>
          <a:xfrm>
            <a:off x="3602038" y="3057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58" name="Text Box 21"/>
          <p:cNvSpPr txBox="1"/>
          <p:nvPr/>
        </p:nvSpPr>
        <p:spPr>
          <a:xfrm>
            <a:off x="1414463" y="3057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59" name="Text Box 22"/>
          <p:cNvSpPr txBox="1"/>
          <p:nvPr/>
        </p:nvSpPr>
        <p:spPr>
          <a:xfrm>
            <a:off x="2078038" y="3819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60" name="Text Box 23"/>
          <p:cNvSpPr txBox="1"/>
          <p:nvPr/>
        </p:nvSpPr>
        <p:spPr>
          <a:xfrm>
            <a:off x="1293813" y="3819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61" name="Text Box 24"/>
          <p:cNvSpPr txBox="1"/>
          <p:nvPr/>
        </p:nvSpPr>
        <p:spPr>
          <a:xfrm>
            <a:off x="2894013" y="3819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62" name="Text Box 25"/>
          <p:cNvSpPr txBox="1"/>
          <p:nvPr/>
        </p:nvSpPr>
        <p:spPr>
          <a:xfrm>
            <a:off x="3754438" y="3819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63" name="Text Box 26"/>
          <p:cNvSpPr txBox="1"/>
          <p:nvPr/>
        </p:nvSpPr>
        <p:spPr>
          <a:xfrm>
            <a:off x="5202238" y="3057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64" name="Text Box 27"/>
          <p:cNvSpPr txBox="1"/>
          <p:nvPr/>
        </p:nvSpPr>
        <p:spPr>
          <a:xfrm>
            <a:off x="4614863" y="3057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65" name="Text Box 28"/>
          <p:cNvSpPr txBox="1"/>
          <p:nvPr/>
        </p:nvSpPr>
        <p:spPr>
          <a:xfrm>
            <a:off x="6215063" y="3057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66" name="Text Box 29"/>
          <p:cNvSpPr txBox="1"/>
          <p:nvPr/>
        </p:nvSpPr>
        <p:spPr>
          <a:xfrm>
            <a:off x="6802438" y="3057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67" name="Text Box 30"/>
          <p:cNvSpPr txBox="1"/>
          <p:nvPr/>
        </p:nvSpPr>
        <p:spPr>
          <a:xfrm>
            <a:off x="5354638" y="3819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68" name="Text Box 31"/>
          <p:cNvSpPr txBox="1"/>
          <p:nvPr/>
        </p:nvSpPr>
        <p:spPr>
          <a:xfrm>
            <a:off x="4592638" y="3819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69" name="Text Box 32"/>
          <p:cNvSpPr txBox="1"/>
          <p:nvPr/>
        </p:nvSpPr>
        <p:spPr>
          <a:xfrm>
            <a:off x="6246813" y="3819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70" name="Text Box 33"/>
          <p:cNvSpPr txBox="1"/>
          <p:nvPr/>
        </p:nvSpPr>
        <p:spPr>
          <a:xfrm>
            <a:off x="7085013" y="3819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71" name="Text Box 35"/>
          <p:cNvSpPr txBox="1"/>
          <p:nvPr/>
        </p:nvSpPr>
        <p:spPr>
          <a:xfrm>
            <a:off x="1392238" y="4581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72" name="Text Box 36"/>
          <p:cNvSpPr txBox="1"/>
          <p:nvPr/>
        </p:nvSpPr>
        <p:spPr>
          <a:xfrm>
            <a:off x="1979613" y="4581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73" name="Text Box 37"/>
          <p:cNvSpPr txBox="1"/>
          <p:nvPr/>
        </p:nvSpPr>
        <p:spPr>
          <a:xfrm>
            <a:off x="3579813" y="4581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74" name="Text Box 38"/>
          <p:cNvSpPr txBox="1"/>
          <p:nvPr/>
        </p:nvSpPr>
        <p:spPr>
          <a:xfrm>
            <a:off x="2992438" y="4581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75" name="Text Box 39"/>
          <p:cNvSpPr txBox="1"/>
          <p:nvPr/>
        </p:nvSpPr>
        <p:spPr>
          <a:xfrm>
            <a:off x="5256213" y="4581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76" name="Text Box 40"/>
          <p:cNvSpPr txBox="1"/>
          <p:nvPr/>
        </p:nvSpPr>
        <p:spPr>
          <a:xfrm>
            <a:off x="4668838" y="4581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77" name="Text Box 41"/>
          <p:cNvSpPr txBox="1"/>
          <p:nvPr/>
        </p:nvSpPr>
        <p:spPr>
          <a:xfrm>
            <a:off x="6932613" y="4581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78" name="Text Box 42"/>
          <p:cNvSpPr txBox="1"/>
          <p:nvPr/>
        </p:nvSpPr>
        <p:spPr>
          <a:xfrm>
            <a:off x="6345238" y="45815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79" name="Text Box 43"/>
          <p:cNvSpPr txBox="1"/>
          <p:nvPr/>
        </p:nvSpPr>
        <p:spPr>
          <a:xfrm>
            <a:off x="1544638" y="53054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80" name="Text Box 44"/>
          <p:cNvSpPr txBox="1"/>
          <p:nvPr/>
        </p:nvSpPr>
        <p:spPr>
          <a:xfrm>
            <a:off x="2132013" y="53054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81" name="Text Box 45"/>
          <p:cNvSpPr txBox="1"/>
          <p:nvPr/>
        </p:nvSpPr>
        <p:spPr>
          <a:xfrm>
            <a:off x="2716213" y="53054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82" name="Text Box 46"/>
          <p:cNvSpPr txBox="1"/>
          <p:nvPr/>
        </p:nvSpPr>
        <p:spPr>
          <a:xfrm>
            <a:off x="3313113" y="53054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83" name="Text Box 47"/>
          <p:cNvSpPr txBox="1"/>
          <p:nvPr/>
        </p:nvSpPr>
        <p:spPr>
          <a:xfrm>
            <a:off x="4757738" y="52927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84" name="Text Box 48"/>
          <p:cNvSpPr txBox="1"/>
          <p:nvPr/>
        </p:nvSpPr>
        <p:spPr>
          <a:xfrm>
            <a:off x="5345113" y="52927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85" name="Text Box 49"/>
          <p:cNvSpPr txBox="1"/>
          <p:nvPr/>
        </p:nvSpPr>
        <p:spPr>
          <a:xfrm>
            <a:off x="5932488" y="52927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86" name="Text Box 50"/>
          <p:cNvSpPr txBox="1"/>
          <p:nvPr/>
        </p:nvSpPr>
        <p:spPr>
          <a:xfrm>
            <a:off x="6519863" y="529272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Pseudocode of merge sort </a:t>
            </a:r>
          </a:p>
        </p:txBody>
      </p:sp>
      <p:sp>
        <p:nvSpPr>
          <p:cNvPr id="66563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25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57200" y="1600200"/>
            <a:ext cx="8229600" cy="4525962"/>
          </a:xfrm>
          <a:blipFill>
            <a:blip r:embed="rId2"/>
            <a:stretch>
              <a:fillRect l="-296" t="-1078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7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88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89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0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1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4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3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4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5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6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7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8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9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0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1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2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" name="Text Box 24"/>
          <p:cNvSpPr txBox="1"/>
          <p:nvPr/>
        </p:nvSpPr>
        <p:spPr>
          <a:xfrm>
            <a:off x="1600200" y="42672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28" name="Text Box 24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9" name="Text Box 24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0" name="Text Box 25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3" name="Text Box 1048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4" name="Text Box 1049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5" name="Text Box 1050"/>
          <p:cNvSpPr txBox="1"/>
          <p:nvPr/>
        </p:nvSpPr>
        <p:spPr>
          <a:xfrm>
            <a:off x="3276600" y="44196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" name="Text Box 24"/>
          <p:cNvSpPr txBox="1"/>
          <p:nvPr/>
        </p:nvSpPr>
        <p:spPr>
          <a:xfrm>
            <a:off x="3133725" y="2886075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7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8" name="Text Box 26"/>
          <p:cNvSpPr txBox="1"/>
          <p:nvPr/>
        </p:nvSpPr>
        <p:spPr>
          <a:xfrm>
            <a:off x="3375025" y="38100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" name="Text Box 27"/>
          <p:cNvSpPr txBox="1"/>
          <p:nvPr/>
        </p:nvSpPr>
        <p:spPr>
          <a:xfrm>
            <a:off x="3276600" y="44196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27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611" name="Text Box 1026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8612" name="Text Box 1027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13" name="Text Box 1028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14" name="Text Box 1029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15" name="Text Box 1030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16" name="Text Box 1031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8617" name="Text Box 1032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18" name="Text Box 1033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8619" name="Text Box 1034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8620" name="Text Box 1035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21" name="Text Box 1036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22" name="Text Box 1037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23" name="Text Box 1038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8624" name="Text Box 1039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8625" name="Text Box 1040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26" name="Text Box 1041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8627" name="Text Box 1042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28" name="Text Box 1043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29" name="Text Box 1044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30" name="Text Box 1045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31" name="Text Box 1046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32" name="Text Box 1047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33" name="Text Box 1048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34" name="Text Box 1049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8635" name="Text Box 1050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8636" name="Text Box 1051"/>
          <p:cNvSpPr txBox="1"/>
          <p:nvPr/>
        </p:nvSpPr>
        <p:spPr>
          <a:xfrm>
            <a:off x="3276600" y="44196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8637" name="Text Box 1052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8638" name="Text Box 1053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8639" name="Text Box 1054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28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635" name="Text Box 1026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9636" name="Text Box 1027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9637" name="Text Box 1028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9638" name="Text Box 1029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9639" name="Text Box 1030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9640" name="Text Box 1031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9641" name="Text Box 1032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9642" name="Text Box 1033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9643" name="Text Box 1034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9644" name="Text Box 1035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9645" name="Text Box 1036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9646" name="Text Box 1037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9647" name="Text Box 1038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9648" name="Text Box 1039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9649" name="Text Box 1040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9650" name="Text Box 1041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9651" name="Text Box 1042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9652" name="Text Box 1043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9653" name="Text Box 1044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9654" name="Text Box 1045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9655" name="Text Box 1046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9656" name="Text Box 1047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9657" name="Text Box 1048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9658" name="Text Box 1049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9659" name="Text Box 1050"/>
          <p:cNvSpPr txBox="1"/>
          <p:nvPr/>
        </p:nvSpPr>
        <p:spPr>
          <a:xfrm>
            <a:off x="1676400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69660" name="Text Box 1051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9661" name="Text Box 1052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9662" name="Text Box 1053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9663" name="Text Box 1054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659" name="Text Box 1026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0660" name="Text Box 1027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61" name="Text Box 1028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62" name="Text Box 1029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63" name="Text Box 1030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0664" name="Text Box 1031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0665" name="Text Box 1032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66" name="Text Box 1033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0667" name="Text Box 1034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0668" name="Text Box 1035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69" name="Text Box 1036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70" name="Text Box 1037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71" name="Text Box 1038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0672" name="Text Box 1039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0673" name="Text Box 1040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74" name="Text Box 1041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0675" name="Text Box 1042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76" name="Text Box 1043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77" name="Text Box 1044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78" name="Text Box 1045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79" name="Text Box 1046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80" name="Text Box 1047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81" name="Text Box 1048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0682" name="Text Box 1049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83" name="Text Box 1050"/>
          <p:cNvSpPr txBox="1"/>
          <p:nvPr/>
        </p:nvSpPr>
        <p:spPr>
          <a:xfrm>
            <a:off x="1676400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0684" name="Text Box 1051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0685" name="Text Box 1052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86" name="Text Box 105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0687" name="Text Box 1054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0688" name="Text Box 1055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81000" y="1600200"/>
            <a:ext cx="8458200" cy="4572000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Given a function to compute on </a:t>
            </a:r>
            <a:r>
              <a:rPr kumimoji="0" lang="en-US" sz="2400" b="1" i="1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sz="24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inputs, the divide-and-conquer strategy consists of: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splitting the inputs into k distinct subsets,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kn, yielding k subproblems.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solving these subproblems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combining the sub solutions into solution of the whole.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if the subproblems are relatively large, then Divide and Conquer is applied again.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if the subproblems are small, then are solved without splitting.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Divide &amp; Conquer</a:t>
            </a:r>
          </a:p>
        </p:txBody>
      </p:sp>
      <p:sp>
        <p:nvSpPr>
          <p:cNvPr id="33796" name="Slide Number Placeholder 4"/>
          <p:cNvSpPr txBox="1">
            <a:spLocks noGrp="1"/>
          </p:cNvSpPr>
          <p:nvPr>
            <p:ph type="sldNum" sz="quarter" idx="13"/>
          </p:nvPr>
        </p:nvSpPr>
        <p:spPr>
          <a:xfrm>
            <a:off x="7010400" y="6356350"/>
            <a:ext cx="2133600" cy="365125"/>
          </a:xfrm>
          <a:noFill/>
          <a:ln>
            <a:noFill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30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3" name="Text Box 1026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1684" name="Text Box 1027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1685" name="Text Box 1028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1686" name="Text Box 1029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1687" name="Text Box 1030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1688" name="Text Box 1031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1689" name="Text Box 1032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1690" name="Text Box 1033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1691" name="Text Box 1034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1692" name="Text Box 1035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1693" name="Text Box 1036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1694" name="Text Box 1037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1695" name="Text Box 1038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1696" name="Text Box 1039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1697" name="Text Box 1040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1698" name="Text Box 1041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1699" name="Text Box 1042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1700" name="Text Box 1043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1701" name="Text Box 1044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1702" name="Text Box 1045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1703" name="Text Box 1046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1704" name="Text Box 1047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1705" name="Text Box 1048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1706" name="Text Box 1049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1707" name="Text Box 1050"/>
          <p:cNvSpPr txBox="1"/>
          <p:nvPr/>
        </p:nvSpPr>
        <p:spPr>
          <a:xfrm>
            <a:off x="1676400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1708" name="Text Box 1051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1709" name="Text Box 1052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1710" name="Text Box 105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1711" name="Text Box 105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1712" name="Text Box 1055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1713" name="Text Box 1056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31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7" name="Text Box 1026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2708" name="Text Box 1027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09" name="Text Box 1028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10" name="Text Box 1029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11" name="Text Box 1030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2712" name="Text Box 1031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2713" name="Text Box 1032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14" name="Text Box 1033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2715" name="Text Box 1034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2716" name="Text Box 1035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17" name="Text Box 1036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18" name="Text Box 1037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19" name="Text Box 1038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2720" name="Text Box 1039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2721" name="Text Box 1040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22" name="Text Box 1041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2723" name="Text Box 1042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24" name="Text Box 1043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25" name="Text Box 1044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26" name="Text Box 1045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27" name="Text Box 1046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28" name="Text Box 1047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29" name="Text Box 1048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30" name="Text Box 1049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31" name="Text Box 1050"/>
          <p:cNvSpPr txBox="1"/>
          <p:nvPr/>
        </p:nvSpPr>
        <p:spPr>
          <a:xfrm>
            <a:off x="1676400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2732" name="Text Box 1051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33" name="Text Box 1052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2734" name="Text Box 1053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2735" name="Text Box 1054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36" name="Text Box 1055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2737" name="Text Box 1056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2738" name="Text Box 1057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1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3732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3733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3734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3735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3736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3737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3738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3739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3740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3741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3742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3743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3744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3745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3746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3747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3748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3749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3750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3751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3752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3753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3754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3755" name="Text Box 26"/>
          <p:cNvSpPr txBox="1"/>
          <p:nvPr/>
        </p:nvSpPr>
        <p:spPr>
          <a:xfrm>
            <a:off x="1676400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3756" name="Text Box 27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3757" name="Text Box 28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3758" name="Text Box 29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3759" name="Text Box 30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3760" name="Text Box 31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3761" name="Text Box 32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3762" name="Text Box 33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3763" name="Text Box 34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33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755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756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57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58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59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760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761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62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763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764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65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66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67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768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769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70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771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72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73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74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75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76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77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78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79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4780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4781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4782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4783" name="Text Box 30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84" name="Text Box 31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4785" name="Text Box 32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86" name="Text Box 33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87" name="Text Box 34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4788" name="Text Box 35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4789" name="Text Box 36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4790" name="Text Box 37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34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779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5780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5781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5782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5783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5784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5785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5786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5787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5788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5789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5790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5791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5792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5793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5794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5795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5796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5797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5798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5799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5800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5801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5802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5803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5804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5805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5806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5807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5808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5809" name="Text Box 32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5810" name="Text Box 33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5811" name="Text Box 34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5812" name="Text Box 35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5813" name="Text Box 36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5814" name="Text Box 37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5815" name="Text Box 38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5816" name="Text Box 39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3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04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05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06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07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08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09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10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11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12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13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14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15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16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17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18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19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20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21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22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23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24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25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26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27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28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29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6830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6831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6832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6833" name="Text Box 32"/>
          <p:cNvSpPr txBox="1"/>
          <p:nvPr/>
        </p:nvSpPr>
        <p:spPr>
          <a:xfrm>
            <a:off x="4953000" y="43434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6834" name="Text Box 33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35" name="Text Box 34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6836" name="Text Box 35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37" name="Text Box 36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38" name="Text Box 37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6839" name="Text Box 38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6840" name="Text Box 39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6841" name="Text Box 40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36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827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7828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7829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7830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7831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7832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7833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7834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7835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7836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7837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7838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7839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7840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7841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7842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7843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7844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7845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7846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7847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7848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7849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7850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7851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7852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7853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7854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7855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7856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7857" name="Text Box 32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7858" name="Text Box 33"/>
          <p:cNvSpPr txBox="1"/>
          <p:nvPr/>
        </p:nvSpPr>
        <p:spPr>
          <a:xfrm>
            <a:off x="4953000" y="43434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7859" name="Text Box 34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7860" name="Text Box 35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7861" name="Text Box 36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7862" name="Text Box 37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7863" name="Text Box 38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7864" name="Text Box 39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7865" name="Text Box 40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7866" name="Text Box 41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37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851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52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53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54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55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56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857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58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59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60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61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62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63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64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865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66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67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68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69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70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71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72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73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74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75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76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77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8878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8879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80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81" name="Text Box 32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882" name="Text Box 33"/>
          <p:cNvSpPr txBox="1"/>
          <p:nvPr/>
        </p:nvSpPr>
        <p:spPr>
          <a:xfrm>
            <a:off x="4953000" y="43434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78883" name="Text Box 34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84" name="Text Box 35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8885" name="Text Box 36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86" name="Text Box 37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87" name="Text Box 38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8888" name="Text Box 39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8889" name="Text Box 40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890" name="Text Box 41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891" name="Text Box 42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875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9876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9877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9878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9879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9880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9881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9882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9883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9884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9885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9886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9887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9888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9889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9890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9891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9892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9893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9894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9895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9896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9897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9898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9899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9900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9901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9902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9903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9904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9905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79906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79907" name="Text Box 34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9908" name="Text Box 35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79909" name="Text Box 36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9910" name="Text Box 37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9911" name="Text Box 38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9912" name="Text Box 39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9913" name="Text Box 40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79914" name="Text Box 41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9915" name="Text Box 42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9916" name="Text Box 43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39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899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00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01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02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03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04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05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06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07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08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09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10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11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12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13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14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15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16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17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18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19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20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21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22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23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24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25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26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27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28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29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0930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0931" name="Text Box 34"/>
          <p:cNvSpPr txBox="1"/>
          <p:nvPr/>
        </p:nvSpPr>
        <p:spPr>
          <a:xfrm>
            <a:off x="6629400" y="43434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0932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33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0934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35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36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0937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38" name="Text Box 41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0939" name="Text Box 42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0940" name="Text Box 43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0941" name="Text Box 44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0"/>
            <a:ext cx="8382000" cy="4419600"/>
          </a:xfr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most well known algorithm design strategy: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defRPr/>
            </a:pP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Divide</a:t>
            </a: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problem into two or more smaller </a:t>
            </a:r>
            <a:r>
              <a:rPr kumimoji="0" lang="en-US" sz="3200" b="0" i="0" u="none" strike="noStrike" kern="120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subproblems</a:t>
            </a: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defRPr/>
            </a:pPr>
            <a:endParaRPr kumimoji="0" lang="en-US" sz="3200" b="0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defRPr/>
            </a:pP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Conquer</a:t>
            </a: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</a:t>
            </a:r>
            <a:r>
              <a:rPr kumimoji="0" lang="en-US" sz="3200" b="0" i="0" u="none" strike="noStrike" kern="120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subproblems</a:t>
            </a: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by solving them recursively.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defRPr/>
            </a:pPr>
            <a:endParaRPr kumimoji="0" lang="en-US" sz="3200" b="0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defRPr/>
            </a:pP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Combine</a:t>
            </a: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solutions to the </a:t>
            </a:r>
            <a:r>
              <a:rPr kumimoji="0" lang="en-US" sz="3200" b="0" i="0" u="none" strike="noStrike" kern="1200" cap="none" spc="-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subproblems</a:t>
            </a:r>
            <a:r>
              <a:rPr kumimoji="0" lang="en-US" sz="32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into the solutions for the original problem.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endParaRPr kumimoji="0" lang="en-US" sz="3200" b="0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600" b="1" i="0" u="none" strike="noStrike" kern="1200" cap="none" spc="-1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Three Steps of The Divide and Conquer Approach</a:t>
            </a:r>
          </a:p>
        </p:txBody>
      </p:sp>
      <p:sp>
        <p:nvSpPr>
          <p:cNvPr id="39940" name="Slide Number Placeholder 4"/>
          <p:cNvSpPr txBox="1">
            <a:spLocks noGrp="1"/>
          </p:cNvSpPr>
          <p:nvPr>
            <p:ph type="sldNum" sz="quarter" idx="13"/>
          </p:nvPr>
        </p:nvSpPr>
        <p:spPr>
          <a:xfrm>
            <a:off x="7010400" y="6356350"/>
            <a:ext cx="2133600" cy="365125"/>
          </a:xfrm>
          <a:noFill/>
          <a:ln>
            <a:noFill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40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23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1924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1925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1926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1927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1928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1929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1930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1931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1932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1933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1934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1935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1936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1937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1938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1939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1940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1941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1942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1943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1944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1945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1946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1947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1948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1949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1950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1951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1952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1953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1954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1955" name="Text Box 34"/>
          <p:cNvSpPr txBox="1"/>
          <p:nvPr/>
        </p:nvSpPr>
        <p:spPr>
          <a:xfrm>
            <a:off x="6629400" y="43434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1956" name="Text Box 35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1957" name="Text Box 36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1958" name="Text Box 37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1959" name="Text Box 38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1960" name="Text Box 39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1961" name="Text Box 40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1962" name="Text Box 41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1963" name="Text Box 42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1964" name="Text Box 43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1965" name="Text Box 44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1966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41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7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48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49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50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51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52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53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54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55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56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57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58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59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60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61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62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63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64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65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66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67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68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69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70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71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72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73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74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75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76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77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78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79" name="Text Box 34"/>
          <p:cNvSpPr txBox="1"/>
          <p:nvPr/>
        </p:nvSpPr>
        <p:spPr>
          <a:xfrm>
            <a:off x="6629400" y="4343400"/>
            <a:ext cx="112077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2980" name="Text Box 35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2981" name="Text Box 36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82" name="Text Box 37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2983" name="Text Box 38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84" name="Text Box 39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85" name="Text Box 40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2986" name="Text Box 41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2987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2988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2989" name="Text Box 4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2990" name="Text Box 45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2991" name="Text Box 46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42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971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3972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3973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3974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3975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3976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3977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3978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3979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3980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3981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3982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3983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3984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3985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3986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3987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3988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3989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3990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3991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3992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3993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3994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3995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3996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3997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3998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3999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4000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4001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4002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4003" name="Text Box 34"/>
          <p:cNvSpPr txBox="1"/>
          <p:nvPr/>
        </p:nvSpPr>
        <p:spPr>
          <a:xfrm>
            <a:off x="5083175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4004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4005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4006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4007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4008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4009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4010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4011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4012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4013" name="Text Box 4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4014" name="Text Box 45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4015" name="Text Box 46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43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5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4996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4997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4998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4999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00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01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02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03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5004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05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06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07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08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09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10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11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12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13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14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15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16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17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18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19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5020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21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22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23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5024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25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26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27" name="Text Box 34"/>
          <p:cNvSpPr txBox="1"/>
          <p:nvPr/>
        </p:nvSpPr>
        <p:spPr>
          <a:xfrm>
            <a:off x="5083175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5028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29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30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31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32" name="Text Box 39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33" name="Text Box 40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5034" name="Text Box 41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5035" name="Text Box 42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5036" name="Text Box 43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5037" name="Text Box 44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5038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5039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5040" name="Text Box 47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44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019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6020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6021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6022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6023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6024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6025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6026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6027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6028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6029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6030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6031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6032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6033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6034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6035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6036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6037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6038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6039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6040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6041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6042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6043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6044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6045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6046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6047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6048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6049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6050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6051" name="Text Box 34"/>
          <p:cNvSpPr txBox="1"/>
          <p:nvPr/>
        </p:nvSpPr>
        <p:spPr>
          <a:xfrm>
            <a:off x="5083175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6052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6053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6054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6055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6056" name="Text Box 39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6057" name="Text Box 40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6058" name="Text Box 41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6059" name="Text Box 42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6060" name="Text Box 43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6061" name="Text Box 44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6062" name="Text Box 45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6063" name="Text Box 46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6064" name="Text Box 47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6065" name="Text Box 48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45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043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44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45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46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47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48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49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50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51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52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53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54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55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56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57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58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59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60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61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62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63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64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65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66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67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68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69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70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71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7072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73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74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75" name="Text Box 34"/>
          <p:cNvSpPr txBox="1"/>
          <p:nvPr/>
        </p:nvSpPr>
        <p:spPr>
          <a:xfrm>
            <a:off x="5083175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7076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77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78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79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80" name="Text Box 39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81" name="Text Box 40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82" name="Text Box 41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83" name="Text Box 42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7084" name="Text Box 43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7085" name="Text Box 44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7086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7087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7088" name="Text Box 47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7089" name="Text Box 48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7090" name="Text Box 4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46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067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8068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8069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8070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8071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8072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8073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8074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8075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8076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8077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8078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8079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8080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8081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8082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8083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8084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8085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8086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8087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8088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8089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8090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8091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8092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8093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8094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8095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8096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8097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8098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8099" name="Text Box 34"/>
          <p:cNvSpPr txBox="1"/>
          <p:nvPr/>
        </p:nvSpPr>
        <p:spPr>
          <a:xfrm>
            <a:off x="5083175" y="5029200"/>
            <a:ext cx="2667000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8100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8101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8102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8103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8104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8105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8106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8107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8108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8109" name="Text Box 4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8110" name="Text Box 45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8111" name="Text Box 46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8112" name="Text Box 47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8113" name="Text Box 48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8114" name="Text Box 49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8115" name="Text Box 50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47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091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092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093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094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095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096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097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098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099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00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01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02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03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04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05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06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07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08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09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10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11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12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13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14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15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16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17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18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19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20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21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22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23" name="Text Box 34"/>
          <p:cNvSpPr txBox="1"/>
          <p:nvPr/>
        </p:nvSpPr>
        <p:spPr>
          <a:xfrm>
            <a:off x="1692275" y="5905500"/>
            <a:ext cx="588962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89124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25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26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27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28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29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9130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31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32" name="Text Box 43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89133" name="Text Box 44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89134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89135" name="Text Box 46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89136" name="Text Box 47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89137" name="Text Box 48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89138" name="Text Box 49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89139" name="Text Box 50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48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5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0116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0117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0118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0119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0120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0121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0122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0123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0124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0125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0126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0127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0128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0129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0130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0131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0132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0133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0134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0135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0136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0137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0138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0139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0140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0141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0142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0143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0144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0145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0146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0147" name="Text Box 34"/>
          <p:cNvSpPr txBox="1"/>
          <p:nvPr/>
        </p:nvSpPr>
        <p:spPr>
          <a:xfrm>
            <a:off x="1692275" y="5905500"/>
            <a:ext cx="588962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90148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0149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0150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0151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0152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0153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0154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0155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0156" name="Text Box 43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0157" name="Text Box 44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0158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0159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0160" name="Text Box 47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0161" name="Text Box 48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0162" name="Text Box 49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0163" name="Text Box 50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0164" name="Text Box 51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49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139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40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41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42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43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44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45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46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47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48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49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50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51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52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53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54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55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56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57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58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59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60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61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62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63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64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65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66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67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68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69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70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71" name="Text Box 34"/>
          <p:cNvSpPr txBox="1"/>
          <p:nvPr/>
        </p:nvSpPr>
        <p:spPr>
          <a:xfrm>
            <a:off x="1692275" y="5905500"/>
            <a:ext cx="588962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91172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73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74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75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76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77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78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79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1180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81" name="Text Box 44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1182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1183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84" name="Text Box 47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1185" name="Text Box 48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1186" name="Text Box 49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1187" name="Text Box 50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1188" name="Text Box 51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1189" name="Text Box 52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100" b="1" i="0" u="none" strike="noStrike" kern="1200" cap="none" spc="-1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Typical Divide and Conquer Case</a:t>
            </a:r>
          </a:p>
        </p:txBody>
      </p:sp>
      <p:sp>
        <p:nvSpPr>
          <p:cNvPr id="41987" name="Slide Number Placeholder 4"/>
          <p:cNvSpPr txBox="1">
            <a:spLocks noGrp="1"/>
          </p:cNvSpPr>
          <p:nvPr>
            <p:ph type="sldNum" sz="quarter" idx="13"/>
          </p:nvPr>
        </p:nvSpPr>
        <p:spPr>
          <a:xfrm>
            <a:off x="7010400" y="6356350"/>
            <a:ext cx="2133600" cy="365125"/>
          </a:xfrm>
          <a:noFill/>
          <a:ln>
            <a:noFill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41988" name="Oval 3"/>
          <p:cNvSpPr/>
          <p:nvPr/>
        </p:nvSpPr>
        <p:spPr>
          <a:xfrm>
            <a:off x="5181600" y="22860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subproblem 2 </a:t>
            </a: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of size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b="1" dirty="0">
                <a:latin typeface="Times New Roman" panose="02020603050405020304" pitchFamily="18" charset="0"/>
              </a:rPr>
              <a:t>/2</a:t>
            </a:r>
          </a:p>
        </p:txBody>
      </p:sp>
      <p:sp>
        <p:nvSpPr>
          <p:cNvPr id="41989" name="Oval 4"/>
          <p:cNvSpPr/>
          <p:nvPr/>
        </p:nvSpPr>
        <p:spPr>
          <a:xfrm>
            <a:off x="838200" y="22860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subproblem 1 </a:t>
            </a: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of size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b="1" dirty="0">
                <a:latin typeface="Times New Roman" panose="02020603050405020304" pitchFamily="18" charset="0"/>
              </a:rPr>
              <a:t>/2</a:t>
            </a:r>
          </a:p>
        </p:txBody>
      </p:sp>
      <p:sp>
        <p:nvSpPr>
          <p:cNvPr id="41990" name="Rectangle 5"/>
          <p:cNvSpPr/>
          <p:nvPr/>
        </p:nvSpPr>
        <p:spPr>
          <a:xfrm>
            <a:off x="838200" y="35814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</a:rPr>
              <a:t>a solution to </a:t>
            </a: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</a:rPr>
              <a:t>subproblem 1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91" name="Rectangle 6"/>
          <p:cNvSpPr/>
          <p:nvPr/>
        </p:nvSpPr>
        <p:spPr>
          <a:xfrm>
            <a:off x="3048000" y="53340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</a:rPr>
              <a:t>a solution to</a:t>
            </a: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</a:rPr>
              <a:t>the original problem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92" name="Rectangle 7"/>
          <p:cNvSpPr/>
          <p:nvPr/>
        </p:nvSpPr>
        <p:spPr>
          <a:xfrm>
            <a:off x="5181600" y="3581400"/>
            <a:ext cx="22860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</a:rPr>
              <a:t>a solution to </a:t>
            </a: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</a:rPr>
              <a:t>subproblem 2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93" name="Line 8"/>
          <p:cNvSpPr/>
          <p:nvPr/>
        </p:nvSpPr>
        <p:spPr>
          <a:xfrm flipH="1">
            <a:off x="2286000" y="1981200"/>
            <a:ext cx="14478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1994" name="Line 9"/>
          <p:cNvSpPr/>
          <p:nvPr/>
        </p:nvSpPr>
        <p:spPr>
          <a:xfrm>
            <a:off x="4572000" y="1981200"/>
            <a:ext cx="1524000" cy="304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1995" name="Oval 10"/>
          <p:cNvSpPr/>
          <p:nvPr/>
        </p:nvSpPr>
        <p:spPr>
          <a:xfrm>
            <a:off x="3048000" y="1219200"/>
            <a:ext cx="2286000" cy="838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a problem of size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41996" name="Line 11"/>
          <p:cNvSpPr/>
          <p:nvPr/>
        </p:nvSpPr>
        <p:spPr>
          <a:xfrm>
            <a:off x="1905000" y="31242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1997" name="Line 12"/>
          <p:cNvSpPr/>
          <p:nvPr/>
        </p:nvSpPr>
        <p:spPr>
          <a:xfrm>
            <a:off x="6324600" y="3124200"/>
            <a:ext cx="0" cy="457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41998" name="Line 13"/>
          <p:cNvSpPr/>
          <p:nvPr/>
        </p:nvSpPr>
        <p:spPr>
          <a:xfrm>
            <a:off x="1905000" y="42672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999" name="Line 14"/>
          <p:cNvSpPr/>
          <p:nvPr/>
        </p:nvSpPr>
        <p:spPr>
          <a:xfrm>
            <a:off x="6324600" y="42672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000" name="Line 15"/>
          <p:cNvSpPr/>
          <p:nvPr/>
        </p:nvSpPr>
        <p:spPr>
          <a:xfrm>
            <a:off x="1905000" y="4800600"/>
            <a:ext cx="4419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001" name="Line 16"/>
          <p:cNvSpPr/>
          <p:nvPr/>
        </p:nvSpPr>
        <p:spPr>
          <a:xfrm>
            <a:off x="4191000" y="4800600"/>
            <a:ext cx="0" cy="533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63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2164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2165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2166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2167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2168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2169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2170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2171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2172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2173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2174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2175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2176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2177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2178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2179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2180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2181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2182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2183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2184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2185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2186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2187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2188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2189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2190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2191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2192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2193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2194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2195" name="Text Box 34"/>
          <p:cNvSpPr txBox="1"/>
          <p:nvPr/>
        </p:nvSpPr>
        <p:spPr>
          <a:xfrm>
            <a:off x="1692275" y="5905500"/>
            <a:ext cx="588962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92196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2197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2198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2199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2200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2201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2202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2203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2204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2205" name="Text Box 4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2206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2207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2208" name="Text Box 47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2209" name="Text Box 48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2210" name="Text Box 49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2211" name="Text Box 50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2212" name="Text Box 51"/>
          <p:cNvSpPr txBox="1"/>
          <p:nvPr/>
        </p:nvSpPr>
        <p:spPr>
          <a:xfrm>
            <a:off x="340995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2213" name="Text Box 52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2214" name="Text Box 53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51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3188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3189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190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191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192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193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3194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3195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3196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3197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198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199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200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201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3202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3203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3204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205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206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3207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208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3209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3210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211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3212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213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214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3215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3216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217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218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3219" name="Text Box 34"/>
          <p:cNvSpPr txBox="1"/>
          <p:nvPr/>
        </p:nvSpPr>
        <p:spPr>
          <a:xfrm>
            <a:off x="1692275" y="5905500"/>
            <a:ext cx="588962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93220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221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3222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3223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224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3225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226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3227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228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229" name="Text Box 4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230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3231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232" name="Text Box 47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233" name="Text Box 48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3234" name="Text Box 49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3235" name="Text Box 50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3236" name="Text Box 51"/>
          <p:cNvSpPr txBox="1"/>
          <p:nvPr/>
        </p:nvSpPr>
        <p:spPr>
          <a:xfrm>
            <a:off x="340995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3237" name="Text Box 52"/>
          <p:cNvSpPr txBox="1"/>
          <p:nvPr/>
        </p:nvSpPr>
        <p:spPr>
          <a:xfrm>
            <a:off x="39973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3238" name="Text Box 53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3239" name="Text Box 54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211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4212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4213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4214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4215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4216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4217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4218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4219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4220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4221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4222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4223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4224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4225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4226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4227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4228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4229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4230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4231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4232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4233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4234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4235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4236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4237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4238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4239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4240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4241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4242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4243" name="Text Box 34"/>
          <p:cNvSpPr txBox="1"/>
          <p:nvPr/>
        </p:nvSpPr>
        <p:spPr>
          <a:xfrm>
            <a:off x="1692275" y="5905500"/>
            <a:ext cx="588962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94244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4245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4246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4247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4248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4249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4250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4251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4252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4253" name="Text Box 4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4254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4255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4256" name="Text Box 47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4257" name="Text Box 48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4258" name="Text Box 49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4259" name="Text Box 50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4260" name="Text Box 51"/>
          <p:cNvSpPr txBox="1"/>
          <p:nvPr/>
        </p:nvSpPr>
        <p:spPr>
          <a:xfrm>
            <a:off x="340995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4261" name="Text Box 52"/>
          <p:cNvSpPr txBox="1"/>
          <p:nvPr/>
        </p:nvSpPr>
        <p:spPr>
          <a:xfrm>
            <a:off x="39973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4262" name="Text Box 53"/>
          <p:cNvSpPr txBox="1"/>
          <p:nvPr/>
        </p:nvSpPr>
        <p:spPr>
          <a:xfrm>
            <a:off x="458470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4263" name="Text Box 54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4264" name="Text Box 55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53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235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5236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5237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5238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5239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5240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5241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5242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5243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5244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5245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5246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5247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5248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5249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5250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5251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5252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5253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5254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5255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5256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5257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5258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5259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5260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5261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5262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5263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5264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5265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5266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5267" name="Text Box 34"/>
          <p:cNvSpPr txBox="1"/>
          <p:nvPr/>
        </p:nvSpPr>
        <p:spPr>
          <a:xfrm>
            <a:off x="1692275" y="5905500"/>
            <a:ext cx="588962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95268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5269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5270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5271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5272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5273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5274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5275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5276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5277" name="Text Box 4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5278" name="Text Box 45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5279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5280" name="Text Box 47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5281" name="Text Box 48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5282" name="Text Box 49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5283" name="Text Box 50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5284" name="Text Box 51"/>
          <p:cNvSpPr txBox="1"/>
          <p:nvPr/>
        </p:nvSpPr>
        <p:spPr>
          <a:xfrm>
            <a:off x="340995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5285" name="Text Box 52"/>
          <p:cNvSpPr txBox="1"/>
          <p:nvPr/>
        </p:nvSpPr>
        <p:spPr>
          <a:xfrm>
            <a:off x="39973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5286" name="Text Box 53"/>
          <p:cNvSpPr txBox="1"/>
          <p:nvPr/>
        </p:nvSpPr>
        <p:spPr>
          <a:xfrm>
            <a:off x="458470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5287" name="Text Box 54"/>
          <p:cNvSpPr txBox="1"/>
          <p:nvPr/>
        </p:nvSpPr>
        <p:spPr>
          <a:xfrm>
            <a:off x="517366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5288" name="Text Box 5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5289" name="Text Box 56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54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6259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6260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6261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6262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6263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6264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6265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6266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6267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6268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6269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6270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6271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6272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6273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6274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6275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6276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6277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6278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6279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6280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6281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6282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6283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6284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6285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6286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6287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6288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6289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6290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6291" name="Text Box 34"/>
          <p:cNvSpPr txBox="1"/>
          <p:nvPr/>
        </p:nvSpPr>
        <p:spPr>
          <a:xfrm>
            <a:off x="1692275" y="5905500"/>
            <a:ext cx="588962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96292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6293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6294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6295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6296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6297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6298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6299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6300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6301" name="Text Box 4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6302" name="Text Box 45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6303" name="Text Box 46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rgbClr val="3333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6304" name="Text Box 47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6305" name="Text Box 48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6306" name="Text Box 49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6307" name="Text Box 50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6308" name="Text Box 51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6309" name="Text Box 52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6310" name="Text Box 53"/>
          <p:cNvSpPr txBox="1"/>
          <p:nvPr/>
        </p:nvSpPr>
        <p:spPr>
          <a:xfrm>
            <a:off x="340995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6311" name="Text Box 54"/>
          <p:cNvSpPr txBox="1"/>
          <p:nvPr/>
        </p:nvSpPr>
        <p:spPr>
          <a:xfrm>
            <a:off x="39973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6312" name="Text Box 55"/>
          <p:cNvSpPr txBox="1"/>
          <p:nvPr/>
        </p:nvSpPr>
        <p:spPr>
          <a:xfrm>
            <a:off x="458470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6313" name="Text Box 56"/>
          <p:cNvSpPr txBox="1"/>
          <p:nvPr/>
        </p:nvSpPr>
        <p:spPr>
          <a:xfrm>
            <a:off x="517366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6314" name="Text Box 57"/>
          <p:cNvSpPr txBox="1"/>
          <p:nvPr/>
        </p:nvSpPr>
        <p:spPr>
          <a:xfrm>
            <a:off x="5761038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55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283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7284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7285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7286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7287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7288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7289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7290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7291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7292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7293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7294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7295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7296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7297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7298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7299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7300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7301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7302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7303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7304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7305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7306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7307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7308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7309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7310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7311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7312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7313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7314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7315" name="Text Box 34"/>
          <p:cNvSpPr txBox="1"/>
          <p:nvPr/>
        </p:nvSpPr>
        <p:spPr>
          <a:xfrm>
            <a:off x="1692275" y="5905500"/>
            <a:ext cx="5889625" cy="495300"/>
          </a:xfrm>
          <a:prstGeom prst="rect">
            <a:avLst/>
          </a:prstGeom>
          <a:noFill/>
          <a:ln w="38100" cap="flat" cmpd="sng">
            <a:solidFill>
              <a:srgbClr val="FF0033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97316" name="Text Box 35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7317" name="Text Box 36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7318" name="Text Box 37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7319" name="Text Box 38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7320" name="Text Box 39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7321" name="Text Box 40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7322" name="Text Box 41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7323" name="Text Box 42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7324" name="Text Box 43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7325" name="Text Box 44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7326" name="Text Box 45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7327" name="Text Box 46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7328" name="Text Box 47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7329" name="Text Box 48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7330" name="Text Box 49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7331" name="Text Box 50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7332" name="Text Box 51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7333" name="Text Box 52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7334" name="Text Box 53"/>
          <p:cNvSpPr txBox="1"/>
          <p:nvPr/>
        </p:nvSpPr>
        <p:spPr>
          <a:xfrm>
            <a:off x="340995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7335" name="Text Box 54"/>
          <p:cNvSpPr txBox="1"/>
          <p:nvPr/>
        </p:nvSpPr>
        <p:spPr>
          <a:xfrm>
            <a:off x="39973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7336" name="Text Box 55"/>
          <p:cNvSpPr txBox="1"/>
          <p:nvPr/>
        </p:nvSpPr>
        <p:spPr>
          <a:xfrm>
            <a:off x="458470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7337" name="Text Box 56"/>
          <p:cNvSpPr txBox="1"/>
          <p:nvPr/>
        </p:nvSpPr>
        <p:spPr>
          <a:xfrm>
            <a:off x="517366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7338" name="Text Box 57"/>
          <p:cNvSpPr txBox="1"/>
          <p:nvPr/>
        </p:nvSpPr>
        <p:spPr>
          <a:xfrm>
            <a:off x="5761038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7339" name="Text Box 58"/>
          <p:cNvSpPr txBox="1"/>
          <p:nvPr/>
        </p:nvSpPr>
        <p:spPr>
          <a:xfrm>
            <a:off x="634841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56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8307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8308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8309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8310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8311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8312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8313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8314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8315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8316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8317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8318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8319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8320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8321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8322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8323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8324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8325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8326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8327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8328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8329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8330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8331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8332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8333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8334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8335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8336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8337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8338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8339" name="Text Box 34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8340" name="Text Box 35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8341" name="Text Box 36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8342" name="Text Box 37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8343" name="Text Box 38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8344" name="Text Box 39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8345" name="Text Box 40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8346" name="Text Box 41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8347" name="Text Box 42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8348" name="Text Box 43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8349" name="Text Box 44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8350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98351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8352" name="Text Box 47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8353" name="Text Box 48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8354" name="Text Box 49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8355" name="Text Box 50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98356" name="Text Box 51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98357" name="Text Box 52"/>
          <p:cNvSpPr txBox="1"/>
          <p:nvPr/>
        </p:nvSpPr>
        <p:spPr>
          <a:xfrm>
            <a:off x="340995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98358" name="Text Box 53"/>
          <p:cNvSpPr txBox="1"/>
          <p:nvPr/>
        </p:nvSpPr>
        <p:spPr>
          <a:xfrm>
            <a:off x="39973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98359" name="Text Box 54"/>
          <p:cNvSpPr txBox="1"/>
          <p:nvPr/>
        </p:nvSpPr>
        <p:spPr>
          <a:xfrm>
            <a:off x="458470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98360" name="Text Box 55"/>
          <p:cNvSpPr txBox="1"/>
          <p:nvPr/>
        </p:nvSpPr>
        <p:spPr>
          <a:xfrm>
            <a:off x="517366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98361" name="Text Box 56"/>
          <p:cNvSpPr txBox="1"/>
          <p:nvPr/>
        </p:nvSpPr>
        <p:spPr>
          <a:xfrm>
            <a:off x="5761038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98362" name="Text Box 57"/>
          <p:cNvSpPr txBox="1"/>
          <p:nvPr/>
        </p:nvSpPr>
        <p:spPr>
          <a:xfrm>
            <a:off x="634841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 complexity</a:t>
            </a:r>
          </a:p>
        </p:txBody>
      </p:sp>
      <p:sp>
        <p:nvSpPr>
          <p:cNvPr id="99331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57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57200" y="1567333"/>
            <a:ext cx="8229600" cy="4525963"/>
          </a:xfrm>
          <a:blipFill>
            <a:blip r:embed="rId2"/>
            <a:stretch>
              <a:fillRect l="-296" t="-1211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2987675" y="2001838"/>
            <a:ext cx="720725" cy="1296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2627313" y="3409950"/>
            <a:ext cx="720725" cy="10271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16325" y="2398713"/>
            <a:ext cx="595313" cy="503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48038" y="3767138"/>
            <a:ext cx="719138" cy="36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C2.n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484438" y="4581525"/>
            <a:ext cx="647700" cy="1428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484438" y="5035550"/>
            <a:ext cx="647700" cy="144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60688" y="5516563"/>
            <a:ext cx="647700" cy="1444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84538" y="4365625"/>
            <a:ext cx="935038" cy="503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T(n/2)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76600" y="4819650"/>
            <a:ext cx="935038" cy="504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T(n/2)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2050" y="5321300"/>
            <a:ext cx="1157288" cy="503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C3.n+C4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59338" y="2108200"/>
            <a:ext cx="576263" cy="6969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T(n) 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5476875" y="1857375"/>
            <a:ext cx="608013" cy="1211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46763" y="1857375"/>
            <a:ext cx="1830388" cy="647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91175" y="1865313"/>
            <a:ext cx="1931988" cy="49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C, if n=1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80088" y="2436813"/>
            <a:ext cx="2498725" cy="792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2T(n/2) + C’n, if n&gt;1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39" grpId="0"/>
      <p:bldP spid="4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 complexity(cont..,)</a:t>
            </a:r>
          </a:p>
        </p:txBody>
      </p:sp>
      <p:sp>
        <p:nvSpPr>
          <p:cNvPr id="100355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58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035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 vert="horz" wrap="square" lIns="91440" tIns="45720" rIns="91440" bIns="45720" anchor="t"/>
          <a:lstStyle/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T(n) = 2T(n/2)+c`n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= 2{2T(n/4) +c` n/2} + c`n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= 4T(n/4) +2c`n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= 4{2T(n/8)+c`.n/4}+2c`n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= 8T (n/8)+3c`n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= 16T(n/16) +4c`n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= 2</a:t>
            </a:r>
            <a:r>
              <a:rPr lang="en-US" altLang="en-US" sz="2000" kern="12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 (n/2</a:t>
            </a:r>
            <a:r>
              <a:rPr lang="en-US" altLang="en-US" sz="2000" kern="12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+ K c`n	---------------------------------------------1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endParaRPr lang="en-US" altLang="en-US" sz="20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n/2</a:t>
            </a:r>
            <a:r>
              <a:rPr lang="en-US" altLang="en-US" sz="2000" kern="12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  2</a:t>
            </a:r>
            <a:r>
              <a:rPr lang="en-US" altLang="en-US" sz="2000" kern="12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n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K = log</a:t>
            </a:r>
            <a:r>
              <a:rPr lang="en-US" altLang="en-US" sz="2000" kern="12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Substituent k value in equation 1 and you will get the following equation </a:t>
            </a:r>
          </a:p>
          <a:p>
            <a:pPr marL="0" indent="0" fontAlgn="base">
              <a:spcAft>
                <a:spcPct val="0"/>
              </a:spcAft>
              <a:buClr>
                <a:srgbClr val="101141"/>
              </a:buClr>
            </a:pPr>
            <a:r>
              <a:rPr lang="en-US" altLang="en-US" sz="20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nc+c`nlogn  O(nlogn)</a:t>
            </a:r>
            <a:endParaRPr lang="en-US" altLang="en-US" sz="2000" kern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59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379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1380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1381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1382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383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1384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1385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1386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1387" name="Text Box 10"/>
          <p:cNvSpPr txBox="1"/>
          <p:nvPr/>
        </p:nvSpPr>
        <p:spPr>
          <a:xfrm>
            <a:off x="54768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1388" name="Text Box 11"/>
          <p:cNvSpPr txBox="1"/>
          <p:nvPr/>
        </p:nvSpPr>
        <p:spPr>
          <a:xfrm>
            <a:off x="30797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1389" name="Text Box 12"/>
          <p:cNvSpPr txBox="1"/>
          <p:nvPr/>
        </p:nvSpPr>
        <p:spPr>
          <a:xfrm>
            <a:off x="249237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1390" name="Text Box 13"/>
          <p:cNvSpPr txBox="1"/>
          <p:nvPr/>
        </p:nvSpPr>
        <p:spPr>
          <a:xfrm>
            <a:off x="36671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391" name="Text Box 14"/>
          <p:cNvSpPr txBox="1"/>
          <p:nvPr/>
        </p:nvSpPr>
        <p:spPr>
          <a:xfrm>
            <a:off x="48895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1392" name="Text Box 15"/>
          <p:cNvSpPr txBox="1"/>
          <p:nvPr/>
        </p:nvSpPr>
        <p:spPr>
          <a:xfrm>
            <a:off x="606425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1393" name="Text Box 16"/>
          <p:cNvSpPr txBox="1"/>
          <p:nvPr/>
        </p:nvSpPr>
        <p:spPr>
          <a:xfrm>
            <a:off x="1905000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1394" name="Text Box 17"/>
          <p:cNvSpPr txBox="1"/>
          <p:nvPr/>
        </p:nvSpPr>
        <p:spPr>
          <a:xfrm>
            <a:off x="6651625" y="1371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1395" name="Text Box 18"/>
          <p:cNvSpPr txBox="1"/>
          <p:nvPr/>
        </p:nvSpPr>
        <p:spPr>
          <a:xfrm>
            <a:off x="32448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1396" name="Text Box 19"/>
          <p:cNvSpPr txBox="1"/>
          <p:nvPr/>
        </p:nvSpPr>
        <p:spPr>
          <a:xfrm>
            <a:off x="22320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1397" name="Text Box 20"/>
          <p:cNvSpPr txBox="1"/>
          <p:nvPr/>
        </p:nvSpPr>
        <p:spPr>
          <a:xfrm>
            <a:off x="38322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398" name="Text Box 21"/>
          <p:cNvSpPr txBox="1"/>
          <p:nvPr/>
        </p:nvSpPr>
        <p:spPr>
          <a:xfrm>
            <a:off x="16446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1399" name="Text Box 22"/>
          <p:cNvSpPr txBox="1"/>
          <p:nvPr/>
        </p:nvSpPr>
        <p:spPr>
          <a:xfrm>
            <a:off x="23082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1400" name="Text Box 23"/>
          <p:cNvSpPr txBox="1"/>
          <p:nvPr/>
        </p:nvSpPr>
        <p:spPr>
          <a:xfrm>
            <a:off x="1524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1401" name="Text Box 24"/>
          <p:cNvSpPr txBox="1"/>
          <p:nvPr/>
        </p:nvSpPr>
        <p:spPr>
          <a:xfrm>
            <a:off x="3124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1402" name="Text Box 25"/>
          <p:cNvSpPr txBox="1"/>
          <p:nvPr/>
        </p:nvSpPr>
        <p:spPr>
          <a:xfrm>
            <a:off x="39846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403" name="Text Box 26"/>
          <p:cNvSpPr txBox="1"/>
          <p:nvPr/>
        </p:nvSpPr>
        <p:spPr>
          <a:xfrm>
            <a:off x="54324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1404" name="Text Box 27"/>
          <p:cNvSpPr txBox="1"/>
          <p:nvPr/>
        </p:nvSpPr>
        <p:spPr>
          <a:xfrm>
            <a:off x="48450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1405" name="Text Box 28"/>
          <p:cNvSpPr txBox="1"/>
          <p:nvPr/>
        </p:nvSpPr>
        <p:spPr>
          <a:xfrm>
            <a:off x="6445250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1406" name="Text Box 29"/>
          <p:cNvSpPr txBox="1"/>
          <p:nvPr/>
        </p:nvSpPr>
        <p:spPr>
          <a:xfrm>
            <a:off x="7032625" y="2133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1407" name="Text Box 30"/>
          <p:cNvSpPr txBox="1"/>
          <p:nvPr/>
        </p:nvSpPr>
        <p:spPr>
          <a:xfrm>
            <a:off x="5584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1408" name="Text Box 31"/>
          <p:cNvSpPr txBox="1"/>
          <p:nvPr/>
        </p:nvSpPr>
        <p:spPr>
          <a:xfrm>
            <a:off x="4822825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1409" name="Text Box 32"/>
          <p:cNvSpPr txBox="1"/>
          <p:nvPr/>
        </p:nvSpPr>
        <p:spPr>
          <a:xfrm>
            <a:off x="64770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1410" name="Text Box 33"/>
          <p:cNvSpPr txBox="1"/>
          <p:nvPr/>
        </p:nvSpPr>
        <p:spPr>
          <a:xfrm>
            <a:off x="7315200" y="2895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1411" name="Text Box 34"/>
          <p:cNvSpPr txBox="1"/>
          <p:nvPr/>
        </p:nvSpPr>
        <p:spPr>
          <a:xfrm>
            <a:off x="1622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1412" name="Text Box 35"/>
          <p:cNvSpPr txBox="1"/>
          <p:nvPr/>
        </p:nvSpPr>
        <p:spPr>
          <a:xfrm>
            <a:off x="2209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1413" name="Text Box 36"/>
          <p:cNvSpPr txBox="1"/>
          <p:nvPr/>
        </p:nvSpPr>
        <p:spPr>
          <a:xfrm>
            <a:off x="38100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1414" name="Text Box 37"/>
          <p:cNvSpPr txBox="1"/>
          <p:nvPr/>
        </p:nvSpPr>
        <p:spPr>
          <a:xfrm>
            <a:off x="32226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415" name="Text Box 38"/>
          <p:cNvSpPr txBox="1"/>
          <p:nvPr/>
        </p:nvSpPr>
        <p:spPr>
          <a:xfrm>
            <a:off x="54864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1416" name="Text Box 39"/>
          <p:cNvSpPr txBox="1"/>
          <p:nvPr/>
        </p:nvSpPr>
        <p:spPr>
          <a:xfrm>
            <a:off x="48990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1417" name="Text Box 40"/>
          <p:cNvSpPr txBox="1"/>
          <p:nvPr/>
        </p:nvSpPr>
        <p:spPr>
          <a:xfrm>
            <a:off x="7162800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1418" name="Text Box 41"/>
          <p:cNvSpPr txBox="1"/>
          <p:nvPr/>
        </p:nvSpPr>
        <p:spPr>
          <a:xfrm>
            <a:off x="6575425" y="36576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1419" name="Text Box 42"/>
          <p:cNvSpPr txBox="1"/>
          <p:nvPr/>
        </p:nvSpPr>
        <p:spPr>
          <a:xfrm>
            <a:off x="1774825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420" name="Text Box 43"/>
          <p:cNvSpPr txBox="1"/>
          <p:nvPr/>
        </p:nvSpPr>
        <p:spPr>
          <a:xfrm>
            <a:off x="23622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1421" name="Text Box 44"/>
          <p:cNvSpPr txBox="1"/>
          <p:nvPr/>
        </p:nvSpPr>
        <p:spPr>
          <a:xfrm>
            <a:off x="29464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1422" name="Text Box 45"/>
          <p:cNvSpPr txBox="1"/>
          <p:nvPr/>
        </p:nvSpPr>
        <p:spPr>
          <a:xfrm>
            <a:off x="3543300" y="43815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1423" name="Text Box 46"/>
          <p:cNvSpPr txBox="1"/>
          <p:nvPr/>
        </p:nvSpPr>
        <p:spPr>
          <a:xfrm>
            <a:off x="498792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1424" name="Text Box 47"/>
          <p:cNvSpPr txBox="1"/>
          <p:nvPr/>
        </p:nvSpPr>
        <p:spPr>
          <a:xfrm>
            <a:off x="557530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1425" name="Text Box 48"/>
          <p:cNvSpPr txBox="1"/>
          <p:nvPr/>
        </p:nvSpPr>
        <p:spPr>
          <a:xfrm>
            <a:off x="6162675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1426" name="Text Box 49"/>
          <p:cNvSpPr txBox="1"/>
          <p:nvPr/>
        </p:nvSpPr>
        <p:spPr>
          <a:xfrm>
            <a:off x="6750050" y="43688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1427" name="Text Box 50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1428" name="Text Box 51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429" name="Text Box 52"/>
          <p:cNvSpPr txBox="1"/>
          <p:nvPr/>
        </p:nvSpPr>
        <p:spPr>
          <a:xfrm>
            <a:off x="340995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1430" name="Text Box 53"/>
          <p:cNvSpPr txBox="1"/>
          <p:nvPr/>
        </p:nvSpPr>
        <p:spPr>
          <a:xfrm>
            <a:off x="39973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1431" name="Text Box 54"/>
          <p:cNvSpPr txBox="1"/>
          <p:nvPr/>
        </p:nvSpPr>
        <p:spPr>
          <a:xfrm>
            <a:off x="458470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1432" name="Text Box 55"/>
          <p:cNvSpPr txBox="1"/>
          <p:nvPr/>
        </p:nvSpPr>
        <p:spPr>
          <a:xfrm>
            <a:off x="517366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1433" name="Text Box 56"/>
          <p:cNvSpPr txBox="1"/>
          <p:nvPr/>
        </p:nvSpPr>
        <p:spPr>
          <a:xfrm>
            <a:off x="5761038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1434" name="Text Box 57"/>
          <p:cNvSpPr txBox="1"/>
          <p:nvPr/>
        </p:nvSpPr>
        <p:spPr>
          <a:xfrm>
            <a:off x="634841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1435" name="AutoShape 72"/>
          <p:cNvSpPr/>
          <p:nvPr/>
        </p:nvSpPr>
        <p:spPr>
          <a:xfrm flipV="1">
            <a:off x="7975600" y="2489200"/>
            <a:ext cx="906463" cy="3200400"/>
          </a:xfrm>
          <a:prstGeom prst="curvedLeftArrow">
            <a:avLst>
              <a:gd name="adj1" fmla="val 70612"/>
              <a:gd name="adj2" fmla="val 141225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1436" name="AutoShape 72"/>
          <p:cNvSpPr/>
          <p:nvPr/>
        </p:nvSpPr>
        <p:spPr>
          <a:xfrm rot="-10800000" flipV="1">
            <a:off x="512763" y="266700"/>
            <a:ext cx="906462" cy="3200400"/>
          </a:xfrm>
          <a:prstGeom prst="curvedLeftArrow">
            <a:avLst>
              <a:gd name="adj1" fmla="val 70612"/>
              <a:gd name="adj2" fmla="val 141225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1437" name="Text Box 73"/>
          <p:cNvSpPr txBox="1"/>
          <p:nvPr/>
        </p:nvSpPr>
        <p:spPr>
          <a:xfrm>
            <a:off x="8232775" y="3949700"/>
            <a:ext cx="909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log n</a:t>
            </a:r>
          </a:p>
        </p:txBody>
      </p:sp>
      <p:sp>
        <p:nvSpPr>
          <p:cNvPr id="101438" name="Text Box 73"/>
          <p:cNvSpPr txBox="1"/>
          <p:nvPr/>
        </p:nvSpPr>
        <p:spPr>
          <a:xfrm>
            <a:off x="92075" y="1600200"/>
            <a:ext cx="909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log n</a:t>
            </a:r>
          </a:p>
        </p:txBody>
      </p:sp>
      <p:sp>
        <p:nvSpPr>
          <p:cNvPr id="65" name="Text Box 63"/>
          <p:cNvSpPr txBox="1"/>
          <p:nvPr/>
        </p:nvSpPr>
        <p:spPr>
          <a:xfrm>
            <a:off x="512763" y="2184400"/>
            <a:ext cx="1071562" cy="4000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</a:t>
            </a:r>
            <a:r>
              <a:rPr lang="en-US" altLang="en-US" sz="1600" b="1" baseline="52000" dirty="0">
                <a:solidFill>
                  <a:schemeClr val="bg1"/>
                </a:solidFill>
              </a:rPr>
              <a:t>2  </a:t>
            </a:r>
            <a:r>
              <a:rPr lang="en-US" altLang="en-US" sz="2000" b="1" dirty="0">
                <a:solidFill>
                  <a:schemeClr val="bg1"/>
                </a:solidFill>
              </a:rPr>
              <a:t>O(1) </a:t>
            </a:r>
          </a:p>
        </p:txBody>
      </p:sp>
      <p:sp>
        <p:nvSpPr>
          <p:cNvPr id="66" name="Text Box 64"/>
          <p:cNvSpPr txBox="1"/>
          <p:nvPr/>
        </p:nvSpPr>
        <p:spPr>
          <a:xfrm>
            <a:off x="712788" y="1371600"/>
            <a:ext cx="1062037" cy="4000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</a:t>
            </a:r>
            <a:r>
              <a:rPr lang="en-US" altLang="en-US" sz="1600" b="1" baseline="52000" dirty="0">
                <a:solidFill>
                  <a:schemeClr val="bg1"/>
                </a:solidFill>
              </a:rPr>
              <a:t>1  </a:t>
            </a:r>
            <a:r>
              <a:rPr lang="en-US" altLang="en-US" sz="2000" b="1" dirty="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67" name="Text Box 65"/>
          <p:cNvSpPr txBox="1"/>
          <p:nvPr/>
        </p:nvSpPr>
        <p:spPr>
          <a:xfrm>
            <a:off x="274638" y="2933700"/>
            <a:ext cx="1144587" cy="4000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bg1"/>
                </a:solidFill>
              </a:rPr>
              <a:t>3 </a:t>
            </a:r>
            <a:r>
              <a:rPr lang="en-US" altLang="en-US" sz="2000" b="1" dirty="0">
                <a:solidFill>
                  <a:schemeClr val="bg1"/>
                </a:solidFill>
              </a:rPr>
              <a:t>O(1)</a:t>
            </a:r>
            <a:endParaRPr lang="en-US" altLang="en-US" sz="2000" b="1" baseline="30000" dirty="0">
              <a:solidFill>
                <a:schemeClr val="bg1"/>
              </a:solidFill>
            </a:endParaRPr>
          </a:p>
        </p:txBody>
      </p:sp>
      <p:sp>
        <p:nvSpPr>
          <p:cNvPr id="68" name="Text Box 66"/>
          <p:cNvSpPr txBox="1"/>
          <p:nvPr/>
        </p:nvSpPr>
        <p:spPr>
          <a:xfrm>
            <a:off x="1936750" y="1217613"/>
            <a:ext cx="7169150" cy="8921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Number of operations = (2</a:t>
            </a:r>
            <a:r>
              <a:rPr lang="en-US" altLang="en-US" sz="1600" b="1" baseline="52000" dirty="0">
                <a:solidFill>
                  <a:schemeClr val="bg1"/>
                </a:solidFill>
              </a:rPr>
              <a:t>1</a:t>
            </a:r>
            <a:r>
              <a:rPr lang="en-US" altLang="en-US" sz="1600" b="1" dirty="0">
                <a:solidFill>
                  <a:schemeClr val="bg1"/>
                </a:solidFill>
              </a:rPr>
              <a:t> + 2</a:t>
            </a:r>
            <a:r>
              <a:rPr lang="en-US" altLang="en-US" sz="1600" b="1" baseline="52000" dirty="0">
                <a:solidFill>
                  <a:schemeClr val="bg1"/>
                </a:solidFill>
              </a:rPr>
              <a:t>2</a:t>
            </a:r>
            <a:r>
              <a:rPr lang="en-US" altLang="en-US" sz="1600" b="1" dirty="0">
                <a:solidFill>
                  <a:schemeClr val="bg1"/>
                </a:solidFill>
              </a:rPr>
              <a:t> + … + 2</a:t>
            </a:r>
            <a:r>
              <a:rPr lang="en-US" altLang="en-US" sz="1600" b="1" baseline="52000" dirty="0">
                <a:solidFill>
                  <a:schemeClr val="bg1"/>
                </a:solidFill>
              </a:rPr>
              <a:t>k </a:t>
            </a:r>
            <a:r>
              <a:rPr lang="en-US" altLang="en-US" sz="1600" b="1" dirty="0">
                <a:solidFill>
                  <a:schemeClr val="bg1"/>
                </a:solidFill>
              </a:rPr>
              <a:t>) O(1) = 2 (2</a:t>
            </a:r>
            <a:r>
              <a:rPr lang="en-US" altLang="en-US" sz="1600" b="1" baseline="52000" dirty="0">
                <a:solidFill>
                  <a:schemeClr val="bg1"/>
                </a:solidFill>
              </a:rPr>
              <a:t>k+1</a:t>
            </a:r>
            <a:r>
              <a:rPr lang="en-US" altLang="en-US" sz="1600" b="1" dirty="0">
                <a:solidFill>
                  <a:schemeClr val="bg1"/>
                </a:solidFill>
              </a:rPr>
              <a:t> – 1) O(1) </a:t>
            </a: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		      = (4 2</a:t>
            </a:r>
            <a:r>
              <a:rPr lang="en-US" altLang="en-US" sz="1600" b="1" baseline="30000" dirty="0">
                <a:solidFill>
                  <a:schemeClr val="bg1"/>
                </a:solidFill>
              </a:rPr>
              <a:t>k</a:t>
            </a:r>
            <a:r>
              <a:rPr lang="en-US" altLang="en-US" sz="1600" b="1" dirty="0">
                <a:solidFill>
                  <a:schemeClr val="bg1"/>
                </a:solidFill>
              </a:rPr>
              <a:t> – 2) O(1) =</a:t>
            </a:r>
            <a:r>
              <a:rPr lang="en-US" altLang="en-US" sz="2400" b="1" dirty="0"/>
              <a:t> </a:t>
            </a:r>
            <a:r>
              <a:rPr lang="en-US" altLang="en-US" sz="1600" b="1" dirty="0">
                <a:solidFill>
                  <a:schemeClr val="bg1"/>
                </a:solidFill>
              </a:rPr>
              <a:t>(4n -2) O(1) = O(n)</a:t>
            </a:r>
          </a:p>
        </p:txBody>
      </p:sp>
      <p:sp>
        <p:nvSpPr>
          <p:cNvPr id="69" name="Text Box 69"/>
          <p:cNvSpPr txBox="1"/>
          <p:nvPr/>
        </p:nvSpPr>
        <p:spPr>
          <a:xfrm>
            <a:off x="7864475" y="3657600"/>
            <a:ext cx="736600" cy="3968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O(n)</a:t>
            </a:r>
            <a:endParaRPr lang="en-US" altLang="en-US" sz="2000" b="1" baseline="30000" dirty="0">
              <a:solidFill>
                <a:schemeClr val="bg1"/>
              </a:solidFill>
            </a:endParaRPr>
          </a:p>
        </p:txBody>
      </p:sp>
      <p:sp>
        <p:nvSpPr>
          <p:cNvPr id="70" name="Text Box 70"/>
          <p:cNvSpPr txBox="1"/>
          <p:nvPr/>
        </p:nvSpPr>
        <p:spPr>
          <a:xfrm>
            <a:off x="7381875" y="4406900"/>
            <a:ext cx="736600" cy="3968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O(n)</a:t>
            </a:r>
            <a:endParaRPr lang="en-US" altLang="en-US" sz="2000" b="1" baseline="30000" dirty="0">
              <a:solidFill>
                <a:schemeClr val="bg1"/>
              </a:solidFill>
            </a:endParaRPr>
          </a:p>
        </p:txBody>
      </p:sp>
      <p:sp>
        <p:nvSpPr>
          <p:cNvPr id="71" name="Text Box 71"/>
          <p:cNvSpPr txBox="1"/>
          <p:nvPr/>
        </p:nvSpPr>
        <p:spPr>
          <a:xfrm>
            <a:off x="7064375" y="5118100"/>
            <a:ext cx="736600" cy="3968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O(n)</a:t>
            </a:r>
            <a:endParaRPr lang="en-US" altLang="en-US" sz="2000" b="1" baseline="30000" dirty="0">
              <a:solidFill>
                <a:schemeClr val="bg1"/>
              </a:solidFill>
            </a:endParaRPr>
          </a:p>
        </p:txBody>
      </p:sp>
      <p:sp>
        <p:nvSpPr>
          <p:cNvPr id="72" name="Text Box 72"/>
          <p:cNvSpPr txBox="1"/>
          <p:nvPr/>
        </p:nvSpPr>
        <p:spPr>
          <a:xfrm>
            <a:off x="835025" y="4054475"/>
            <a:ext cx="7169150" cy="3365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Number of operations = (log n)  (O(n)) = O(n logn)</a:t>
            </a:r>
          </a:p>
        </p:txBody>
      </p:sp>
      <p:sp>
        <p:nvSpPr>
          <p:cNvPr id="73" name="Text Box 73"/>
          <p:cNvSpPr txBox="1"/>
          <p:nvPr/>
        </p:nvSpPr>
        <p:spPr>
          <a:xfrm>
            <a:off x="6973888" y="342900"/>
            <a:ext cx="2098675" cy="39687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Assume n = 2</a:t>
            </a:r>
            <a:r>
              <a:rPr lang="en-US" altLang="en-US" sz="1600" b="1" baseline="52000" dirty="0">
                <a:solidFill>
                  <a:schemeClr val="bg1"/>
                </a:solidFill>
              </a:rPr>
              <a:t>k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Divide &amp; Conquer(Merge Sort)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5" name="Slide Number Placeholder 2"/>
          <p:cNvSpPr txBox="1"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  <a:noFill/>
          <a:ln>
            <a:noFill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60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03" name="Text Box 2"/>
          <p:cNvSpPr txBox="1"/>
          <p:nvPr/>
        </p:nvSpPr>
        <p:spPr>
          <a:xfrm>
            <a:off x="51609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2404" name="Text Box 3"/>
          <p:cNvSpPr txBox="1"/>
          <p:nvPr/>
        </p:nvSpPr>
        <p:spPr>
          <a:xfrm>
            <a:off x="33988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2405" name="Text Box 4"/>
          <p:cNvSpPr txBox="1"/>
          <p:nvPr/>
        </p:nvSpPr>
        <p:spPr>
          <a:xfrm>
            <a:off x="281146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2406" name="Text Box 5"/>
          <p:cNvSpPr txBox="1"/>
          <p:nvPr/>
        </p:nvSpPr>
        <p:spPr>
          <a:xfrm>
            <a:off x="39862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2407" name="Text Box 6"/>
          <p:cNvSpPr txBox="1"/>
          <p:nvPr/>
        </p:nvSpPr>
        <p:spPr>
          <a:xfrm>
            <a:off x="45735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2408" name="Text Box 7"/>
          <p:cNvSpPr txBox="1"/>
          <p:nvPr/>
        </p:nvSpPr>
        <p:spPr>
          <a:xfrm>
            <a:off x="574833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2409" name="Text Box 8"/>
          <p:cNvSpPr txBox="1"/>
          <p:nvPr/>
        </p:nvSpPr>
        <p:spPr>
          <a:xfrm>
            <a:off x="2224088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2410" name="Text Box 9"/>
          <p:cNvSpPr txBox="1"/>
          <p:nvPr/>
        </p:nvSpPr>
        <p:spPr>
          <a:xfrm>
            <a:off x="6335713" y="600075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2411" name="Text Box 10"/>
          <p:cNvSpPr txBox="1"/>
          <p:nvPr/>
        </p:nvSpPr>
        <p:spPr>
          <a:xfrm>
            <a:off x="22320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102412" name="Text Box 11"/>
          <p:cNvSpPr txBox="1"/>
          <p:nvPr/>
        </p:nvSpPr>
        <p:spPr>
          <a:xfrm>
            <a:off x="282257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2413" name="Text Box 12"/>
          <p:cNvSpPr txBox="1"/>
          <p:nvPr/>
        </p:nvSpPr>
        <p:spPr>
          <a:xfrm>
            <a:off x="340995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102414" name="Text Box 13"/>
          <p:cNvSpPr txBox="1"/>
          <p:nvPr/>
        </p:nvSpPr>
        <p:spPr>
          <a:xfrm>
            <a:off x="3997325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02415" name="Text Box 14"/>
          <p:cNvSpPr txBox="1"/>
          <p:nvPr/>
        </p:nvSpPr>
        <p:spPr>
          <a:xfrm>
            <a:off x="4584700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02416" name="Text Box 15"/>
          <p:cNvSpPr txBox="1"/>
          <p:nvPr/>
        </p:nvSpPr>
        <p:spPr>
          <a:xfrm>
            <a:off x="517366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102417" name="Text Box 16"/>
          <p:cNvSpPr txBox="1"/>
          <p:nvPr/>
        </p:nvSpPr>
        <p:spPr>
          <a:xfrm>
            <a:off x="5761038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02418" name="Text Box 17"/>
          <p:cNvSpPr txBox="1"/>
          <p:nvPr/>
        </p:nvSpPr>
        <p:spPr>
          <a:xfrm>
            <a:off x="6348413" y="5118100"/>
            <a:ext cx="587375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102419" name="Line 18"/>
          <p:cNvSpPr/>
          <p:nvPr/>
        </p:nvSpPr>
        <p:spPr>
          <a:xfrm>
            <a:off x="4584700" y="1573213"/>
            <a:ext cx="0" cy="3043237"/>
          </a:xfrm>
          <a:prstGeom prst="line">
            <a:avLst/>
          </a:prstGeom>
          <a:ln w="76200" cap="flat" cmpd="sng">
            <a:solidFill>
              <a:srgbClr val="FF0033"/>
            </a:solidFill>
            <a:prstDash val="solid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17" name="Group 33"/>
          <p:cNvGrpSpPr/>
          <p:nvPr/>
        </p:nvGrpSpPr>
        <p:grpSpPr>
          <a:xfrm>
            <a:off x="5418138" y="4354513"/>
            <a:ext cx="3094037" cy="1785937"/>
            <a:chOff x="3413" y="2743"/>
            <a:chExt cx="1949" cy="1125"/>
          </a:xfrm>
        </p:grpSpPr>
        <p:sp>
          <p:nvSpPr>
            <p:cNvPr id="103446" name="Line 25"/>
            <p:cNvSpPr/>
            <p:nvPr/>
          </p:nvSpPr>
          <p:spPr>
            <a:xfrm flipH="1">
              <a:off x="4683" y="2748"/>
              <a:ext cx="240" cy="326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447" name="Line 26"/>
            <p:cNvSpPr/>
            <p:nvPr/>
          </p:nvSpPr>
          <p:spPr>
            <a:xfrm>
              <a:off x="3893" y="2743"/>
              <a:ext cx="240" cy="326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448" name="Text Box 27"/>
            <p:cNvSpPr txBox="1"/>
            <p:nvPr/>
          </p:nvSpPr>
          <p:spPr>
            <a:xfrm>
              <a:off x="3413" y="3582"/>
              <a:ext cx="1949" cy="28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9144" bIns="9144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n </a:t>
              </a:r>
              <a:br>
                <a:rPr lang="en-US" altLang="en-US" sz="1400" i="1" dirty="0">
                  <a:latin typeface="Times New Roman" panose="02020603050405020304" pitchFamily="18" charset="0"/>
                </a:rPr>
              </a:br>
              <a:r>
                <a:rPr lang="en-US" altLang="en-US" sz="1400" dirty="0">
                  <a:latin typeface="Times New Roman" panose="02020603050405020304" pitchFamily="18" charset="0"/>
                </a:rPr>
                <a:t>(sorted)</a:t>
              </a:r>
            </a:p>
          </p:txBody>
        </p:sp>
        <p:sp>
          <p:nvSpPr>
            <p:cNvPr id="103449" name="AutoShape 28"/>
            <p:cNvSpPr/>
            <p:nvPr/>
          </p:nvSpPr>
          <p:spPr>
            <a:xfrm>
              <a:off x="3878" y="3058"/>
              <a:ext cx="1037" cy="307"/>
            </a:xfrm>
            <a:prstGeom prst="roundRect">
              <a:avLst>
                <a:gd name="adj" fmla="val 44625"/>
              </a:avLst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103450" name="Text Box 29"/>
            <p:cNvSpPr txBox="1"/>
            <p:nvPr/>
          </p:nvSpPr>
          <p:spPr>
            <a:xfrm>
              <a:off x="3943" y="3099"/>
              <a:ext cx="8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Tx/>
                <a:buNone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M</a:t>
              </a:r>
              <a:r>
                <a:rPr lang="en-US" altLang="en-US" sz="1300" dirty="0">
                  <a:latin typeface="Times New Roman" panose="02020603050405020304" pitchFamily="18" charset="0"/>
                </a:rPr>
                <a:t>ERGE</a:t>
              </a:r>
            </a:p>
          </p:txBody>
        </p:sp>
        <p:sp>
          <p:nvSpPr>
            <p:cNvPr id="103451" name="Line 30"/>
            <p:cNvSpPr/>
            <p:nvPr/>
          </p:nvSpPr>
          <p:spPr>
            <a:xfrm>
              <a:off x="4394" y="3365"/>
              <a:ext cx="1" cy="229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758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87325" y="1465263"/>
            <a:ext cx="4602163" cy="493553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1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Divide stage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Split the </a:t>
            </a:r>
            <a:r>
              <a:rPr kumimoji="0" lang="en-US" sz="2400" b="0" i="1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-element sequence into two subsequences of </a:t>
            </a:r>
            <a:r>
              <a:rPr kumimoji="0" lang="en-US" sz="2400" b="0" i="1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/2 elements each</a:t>
            </a:r>
            <a:b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kumimoji="0" lang="en-US" sz="2400" b="0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1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Conquer stage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Recursively sort the two subsequences</a:t>
            </a:r>
            <a:b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kumimoji="0" lang="en-US" sz="2400" b="0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1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Combine stage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Merge the two sorted subsequences into one sorted sequence (the solution)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1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Merge Sort Strategy</a:t>
            </a:r>
          </a:p>
        </p:txBody>
      </p:sp>
      <p:grpSp>
        <p:nvGrpSpPr>
          <p:cNvPr id="67615" name="Group 31"/>
          <p:cNvGrpSpPr/>
          <p:nvPr/>
        </p:nvGrpSpPr>
        <p:grpSpPr>
          <a:xfrm>
            <a:off x="5164138" y="1628775"/>
            <a:ext cx="3675062" cy="1404938"/>
            <a:chOff x="3253" y="1026"/>
            <a:chExt cx="2315" cy="885"/>
          </a:xfrm>
        </p:grpSpPr>
        <p:sp>
          <p:nvSpPr>
            <p:cNvPr id="103441" name="Line 6"/>
            <p:cNvSpPr/>
            <p:nvPr/>
          </p:nvSpPr>
          <p:spPr>
            <a:xfrm flipH="1">
              <a:off x="3858" y="1298"/>
              <a:ext cx="240" cy="326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442" name="Line 7"/>
            <p:cNvSpPr/>
            <p:nvPr/>
          </p:nvSpPr>
          <p:spPr>
            <a:xfrm>
              <a:off x="4710" y="1294"/>
              <a:ext cx="240" cy="326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443" name="Text Box 5"/>
            <p:cNvSpPr txBox="1"/>
            <p:nvPr/>
          </p:nvSpPr>
          <p:spPr>
            <a:xfrm>
              <a:off x="3463" y="1026"/>
              <a:ext cx="1949" cy="28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9144" bIns="9144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n </a:t>
              </a:r>
              <a:br>
                <a:rPr lang="en-US" altLang="en-US" sz="1400" i="1" dirty="0">
                  <a:latin typeface="Times New Roman" panose="02020603050405020304" pitchFamily="18" charset="0"/>
                </a:rPr>
              </a:br>
              <a:r>
                <a:rPr lang="en-US" altLang="en-US" sz="1400" dirty="0">
                  <a:latin typeface="Times New Roman" panose="02020603050405020304" pitchFamily="18" charset="0"/>
                </a:rPr>
                <a:t>(unsorted)</a:t>
              </a:r>
            </a:p>
          </p:txBody>
        </p:sp>
        <p:sp>
          <p:nvSpPr>
            <p:cNvPr id="103444" name="Text Box 8"/>
            <p:cNvSpPr txBox="1"/>
            <p:nvPr/>
          </p:nvSpPr>
          <p:spPr>
            <a:xfrm>
              <a:off x="3253" y="1625"/>
              <a:ext cx="989" cy="28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9144" bIns="9144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n/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2</a:t>
              </a:r>
              <a:br>
                <a:rPr lang="en-US" altLang="en-US" sz="1400" dirty="0">
                  <a:latin typeface="Times New Roman" panose="02020603050405020304" pitchFamily="18" charset="0"/>
                </a:rPr>
              </a:br>
              <a:r>
                <a:rPr lang="en-US" altLang="en-US" sz="1400" dirty="0">
                  <a:latin typeface="Times New Roman" panose="02020603050405020304" pitchFamily="18" charset="0"/>
                </a:rPr>
                <a:t>(unsorted)</a:t>
              </a:r>
            </a:p>
          </p:txBody>
        </p:sp>
        <p:sp>
          <p:nvSpPr>
            <p:cNvPr id="103445" name="Text Box 9"/>
            <p:cNvSpPr txBox="1"/>
            <p:nvPr/>
          </p:nvSpPr>
          <p:spPr>
            <a:xfrm>
              <a:off x="4579" y="1621"/>
              <a:ext cx="989" cy="28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9144" bIns="9144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n/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2</a:t>
              </a:r>
              <a:br>
                <a:rPr lang="en-US" altLang="en-US" sz="1400" dirty="0">
                  <a:latin typeface="Times New Roman" panose="02020603050405020304" pitchFamily="18" charset="0"/>
                </a:rPr>
              </a:br>
              <a:r>
                <a:rPr lang="en-US" altLang="en-US" sz="1400" dirty="0">
                  <a:latin typeface="Times New Roman" panose="02020603050405020304" pitchFamily="18" charset="0"/>
                </a:rPr>
                <a:t>(unsorted)</a:t>
              </a:r>
            </a:p>
          </p:txBody>
        </p:sp>
      </p:grpSp>
      <p:grpSp>
        <p:nvGrpSpPr>
          <p:cNvPr id="67616" name="Group 32"/>
          <p:cNvGrpSpPr/>
          <p:nvPr/>
        </p:nvGrpSpPr>
        <p:grpSpPr>
          <a:xfrm>
            <a:off x="5119688" y="3038475"/>
            <a:ext cx="3749675" cy="1498600"/>
            <a:chOff x="3225" y="1914"/>
            <a:chExt cx="2362" cy="944"/>
          </a:xfrm>
        </p:grpSpPr>
        <p:sp>
          <p:nvSpPr>
            <p:cNvPr id="103431" name="AutoShape 11"/>
            <p:cNvSpPr/>
            <p:nvPr/>
          </p:nvSpPr>
          <p:spPr>
            <a:xfrm>
              <a:off x="3225" y="2091"/>
              <a:ext cx="1037" cy="307"/>
            </a:xfrm>
            <a:prstGeom prst="roundRect">
              <a:avLst>
                <a:gd name="adj" fmla="val 44625"/>
              </a:avLst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103432" name="Text Box 12"/>
            <p:cNvSpPr txBox="1"/>
            <p:nvPr/>
          </p:nvSpPr>
          <p:spPr>
            <a:xfrm>
              <a:off x="3290" y="2132"/>
              <a:ext cx="8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Tx/>
                <a:buNone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M</a:t>
              </a:r>
              <a:r>
                <a:rPr lang="en-US" altLang="en-US" sz="1300" dirty="0">
                  <a:latin typeface="Times New Roman" panose="02020603050405020304" pitchFamily="18" charset="0"/>
                </a:rPr>
                <a:t>ERGE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 S</a:t>
              </a:r>
              <a:r>
                <a:rPr lang="en-US" altLang="en-US" sz="1300" dirty="0">
                  <a:latin typeface="Times New Roman" panose="02020603050405020304" pitchFamily="18" charset="0"/>
                </a:rPr>
                <a:t>ORT</a:t>
              </a:r>
            </a:p>
          </p:txBody>
        </p:sp>
        <p:sp>
          <p:nvSpPr>
            <p:cNvPr id="103433" name="AutoShape 13"/>
            <p:cNvSpPr/>
            <p:nvPr/>
          </p:nvSpPr>
          <p:spPr>
            <a:xfrm>
              <a:off x="4550" y="2089"/>
              <a:ext cx="1037" cy="307"/>
            </a:xfrm>
            <a:prstGeom prst="roundRect">
              <a:avLst>
                <a:gd name="adj" fmla="val 44625"/>
              </a:avLst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103434" name="Text Box 14"/>
            <p:cNvSpPr txBox="1"/>
            <p:nvPr/>
          </p:nvSpPr>
          <p:spPr>
            <a:xfrm>
              <a:off x="4615" y="2130"/>
              <a:ext cx="8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Tx/>
                <a:buNone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M</a:t>
              </a:r>
              <a:r>
                <a:rPr lang="en-US" altLang="en-US" sz="1300" dirty="0">
                  <a:latin typeface="Times New Roman" panose="02020603050405020304" pitchFamily="18" charset="0"/>
                </a:rPr>
                <a:t>ERGE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 S</a:t>
              </a:r>
              <a:r>
                <a:rPr lang="en-US" altLang="en-US" sz="1300" dirty="0">
                  <a:latin typeface="Times New Roman" panose="02020603050405020304" pitchFamily="18" charset="0"/>
                </a:rPr>
                <a:t>ORT</a:t>
              </a:r>
            </a:p>
          </p:txBody>
        </p:sp>
        <p:sp>
          <p:nvSpPr>
            <p:cNvPr id="103435" name="Line 15"/>
            <p:cNvSpPr/>
            <p:nvPr/>
          </p:nvSpPr>
          <p:spPr>
            <a:xfrm>
              <a:off x="3751" y="1914"/>
              <a:ext cx="1" cy="181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436" name="Line 16"/>
            <p:cNvSpPr/>
            <p:nvPr/>
          </p:nvSpPr>
          <p:spPr>
            <a:xfrm>
              <a:off x="5065" y="1914"/>
              <a:ext cx="1" cy="181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437" name="Text Box 21"/>
            <p:cNvSpPr txBox="1"/>
            <p:nvPr/>
          </p:nvSpPr>
          <p:spPr>
            <a:xfrm>
              <a:off x="3253" y="2566"/>
              <a:ext cx="989" cy="28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9144" bIns="9144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n/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2</a:t>
              </a:r>
              <a:br>
                <a:rPr lang="en-US" altLang="en-US" sz="1400" dirty="0">
                  <a:latin typeface="Times New Roman" panose="02020603050405020304" pitchFamily="18" charset="0"/>
                </a:rPr>
              </a:br>
              <a:r>
                <a:rPr lang="en-US" altLang="en-US" sz="1400" dirty="0">
                  <a:latin typeface="Times New Roman" panose="02020603050405020304" pitchFamily="18" charset="0"/>
                </a:rPr>
                <a:t>(sorted)</a:t>
              </a:r>
            </a:p>
          </p:txBody>
        </p:sp>
        <p:sp>
          <p:nvSpPr>
            <p:cNvPr id="103438" name="Text Box 22"/>
            <p:cNvSpPr txBox="1"/>
            <p:nvPr/>
          </p:nvSpPr>
          <p:spPr>
            <a:xfrm>
              <a:off x="4579" y="2572"/>
              <a:ext cx="989" cy="286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9144" bIns="9144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n/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2</a:t>
              </a:r>
              <a:br>
                <a:rPr lang="en-US" altLang="en-US" sz="1400" dirty="0">
                  <a:latin typeface="Times New Roman" panose="02020603050405020304" pitchFamily="18" charset="0"/>
                </a:rPr>
              </a:br>
              <a:r>
                <a:rPr lang="en-US" altLang="en-US" sz="1400" dirty="0">
                  <a:latin typeface="Times New Roman" panose="02020603050405020304" pitchFamily="18" charset="0"/>
                </a:rPr>
                <a:t>(sorted)</a:t>
              </a:r>
            </a:p>
          </p:txBody>
        </p:sp>
        <p:sp>
          <p:nvSpPr>
            <p:cNvPr id="103439" name="Line 23"/>
            <p:cNvSpPr/>
            <p:nvPr/>
          </p:nvSpPr>
          <p:spPr>
            <a:xfrm>
              <a:off x="3752" y="2395"/>
              <a:ext cx="1" cy="181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440" name="Line 24"/>
            <p:cNvSpPr/>
            <p:nvPr/>
          </p:nvSpPr>
          <p:spPr>
            <a:xfrm>
              <a:off x="5056" y="2394"/>
              <a:ext cx="1" cy="181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/>
          <p:nvPr/>
        </p:nvSpPr>
        <p:spPr>
          <a:xfrm>
            <a:off x="0" y="0"/>
            <a:ext cx="9144000" cy="776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ctr" eaLnBrk="1" hangingPunct="1">
              <a:buFontTx/>
              <a:buNone/>
            </a:pPr>
            <a:r>
              <a:rPr lang="en-US" altLang="en-US" sz="900" b="1" dirty="0"/>
              <a:t>Copyright © The McGraw-Hill Companies, Inc. Permission required for reproduction or display.</a:t>
            </a:r>
          </a:p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04451" name="Picture 4" descr="fig2-4"/>
          <p:cNvPicPr>
            <a:picLocks noChangeAspect="1"/>
          </p:cNvPicPr>
          <p:nvPr/>
        </p:nvPicPr>
        <p:blipFill>
          <a:blip r:embed="rId2">
            <a:lum bright="-17999" contrast="48000"/>
          </a:blip>
          <a:srcRect l="4274" t="3000" r="16756" b="19540"/>
          <a:stretch>
            <a:fillRect/>
          </a:stretch>
        </p:blipFill>
        <p:spPr>
          <a:xfrm>
            <a:off x="1235075" y="1714500"/>
            <a:ext cx="6643688" cy="4446588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4452" name="Rectangle 5"/>
          <p:cNvSpPr/>
          <p:nvPr/>
        </p:nvSpPr>
        <p:spPr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3800" dirty="0">
                <a:solidFill>
                  <a:schemeClr val="tx2"/>
                </a:solidFill>
                <a:latin typeface="Verdana" panose="020B0604030504040204" pitchFamily="34" charset="0"/>
              </a:rPr>
              <a:t>Merging Sorted Sequences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600" b="1" i="0" u="none" strike="noStrike" kern="1200" cap="none" spc="-15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5475" name="Picture 2" descr="merge sort st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52400"/>
            <a:ext cx="8302625" cy="621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64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499" name="TextBox 1"/>
          <p:cNvSpPr txBox="1"/>
          <p:nvPr/>
        </p:nvSpPr>
        <p:spPr>
          <a:xfrm>
            <a:off x="3124200" y="3200400"/>
            <a:ext cx="2667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0000FF"/>
                </a:solidFill>
              </a:rPr>
              <a:t>Thank You!!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Sort</a:t>
            </a:r>
          </a:p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59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5060" name="Picture 4" descr="all-tanks-03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47800"/>
            <a:ext cx="2667000" cy="266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Picture 4" descr="ax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7800"/>
            <a:ext cx="2667000" cy="266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2" name="Rectangle 2"/>
          <p:cNvSpPr/>
          <p:nvPr/>
        </p:nvSpPr>
        <p:spPr>
          <a:xfrm>
            <a:off x="533400" y="5791200"/>
            <a:ext cx="8610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ea typeface="PMingLiU" pitchFamily="18" charset="-120"/>
              </a:rPr>
              <a:t>Merge Sort, a sorting algorithm exploiting </a:t>
            </a:r>
            <a:r>
              <a:rPr lang="en-US" altLang="zh-TW" sz="1800" b="1" dirty="0">
                <a:solidFill>
                  <a:srgbClr val="CC3300"/>
                </a:solidFill>
                <a:ea typeface="PMingLiU" pitchFamily="18" charset="-120"/>
              </a:rPr>
              <a:t>Divide and Conquer</a:t>
            </a:r>
            <a:r>
              <a:rPr lang="en-US" altLang="zh-TW" sz="1800" b="1" dirty="0">
                <a:ea typeface="PMingLiU" pitchFamily="18" charset="-120"/>
              </a:rPr>
              <a:t> Technique</a:t>
            </a:r>
          </a:p>
        </p:txBody>
      </p:sp>
      <p:sp>
        <p:nvSpPr>
          <p:cNvPr id="45063" name="Rectangle 3"/>
          <p:cNvSpPr/>
          <p:nvPr/>
        </p:nvSpPr>
        <p:spPr>
          <a:xfrm>
            <a:off x="533400" y="4191000"/>
            <a:ext cx="7772400" cy="1676400"/>
          </a:xfrm>
          <a:prstGeom prst="rect">
            <a:avLst/>
          </a:prstGeom>
          <a:noFill/>
          <a:ln w="9525">
            <a:noFill/>
          </a:ln>
        </p:spPr>
        <p:txBody>
          <a:bodyPr lIns="92064" tIns="46033" rIns="92064" bIns="4603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900" lvl="0" indent="-342900"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Divide and Conquer </a:t>
            </a:r>
            <a:r>
              <a:rPr lang="en-US" altLang="en-US" sz="1800" dirty="0"/>
              <a:t>cuts the problem in half each time, but </a:t>
            </a:r>
            <a:r>
              <a:rPr lang="en-US" altLang="en-US" sz="1800" dirty="0">
                <a:solidFill>
                  <a:srgbClr val="3333FF"/>
                </a:solidFill>
              </a:rPr>
              <a:t>uses the result of both halves</a:t>
            </a:r>
            <a:r>
              <a:rPr lang="en-US" altLang="en-US" sz="18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cut the problem in half until the problem is trivial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solve for both halves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combine the solutions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Sort</a:t>
            </a:r>
          </a:p>
        </p:txBody>
      </p:sp>
      <p:sp>
        <p:nvSpPr>
          <p:cNvPr id="46083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4" name="Rectangle 2"/>
          <p:cNvSpPr/>
          <p:nvPr/>
        </p:nvSpPr>
        <p:spPr>
          <a:xfrm>
            <a:off x="3048000" y="2895600"/>
            <a:ext cx="56388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CC3300"/>
                </a:solidFill>
              </a:rPr>
              <a:t>Developed merge sort for EDVAC in 1945</a:t>
            </a:r>
          </a:p>
        </p:txBody>
      </p:sp>
      <p:pic>
        <p:nvPicPr>
          <p:cNvPr id="46085" name="Picture 3" descr="vonNeuman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1997075" cy="2276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6" name="Rectangle 4"/>
          <p:cNvSpPr/>
          <p:nvPr/>
        </p:nvSpPr>
        <p:spPr>
          <a:xfrm>
            <a:off x="838200" y="4267200"/>
            <a:ext cx="2590800" cy="738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900" lvl="0" indent="-342900">
              <a:buNone/>
            </a:pPr>
            <a:r>
              <a:rPr lang="en-US" altLang="en-US" sz="1800" dirty="0"/>
              <a:t>John von Neumann</a:t>
            </a:r>
          </a:p>
          <a:p>
            <a:pPr marL="342900" lvl="0" indent="-342900">
              <a:buNone/>
            </a:pPr>
            <a:r>
              <a:rPr lang="en-US" altLang="en-US" sz="1800" dirty="0"/>
              <a:t>(1903-1957)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TW" sz="3600" b="1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two sorted lists into a single sorted list</a:t>
            </a:r>
          </a:p>
        </p:txBody>
      </p:sp>
      <p:sp>
        <p:nvSpPr>
          <p:cNvPr id="47107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kern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</a:t>
            </a:fld>
            <a:endParaRPr lang="en-US" altLang="en-US" sz="1200" kern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8" name="Rectangle 2"/>
          <p:cNvSpPr/>
          <p:nvPr/>
        </p:nvSpPr>
        <p:spPr>
          <a:xfrm>
            <a:off x="457200" y="1524000"/>
            <a:ext cx="8153400" cy="297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900" lvl="0" indent="-342900">
              <a:buNone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CC3300"/>
                </a:solidFill>
              </a:rPr>
              <a:t>key to Merge Sort</a:t>
            </a:r>
            <a:r>
              <a:rPr lang="en-US" altLang="en-US" sz="2000" dirty="0"/>
              <a:t> is merging two sorted lists into one, such that if you have two lists X (x</a:t>
            </a:r>
            <a:r>
              <a:rPr lang="en-US" altLang="en-US" sz="2000" baseline="-25000" dirty="0"/>
              <a:t>1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x</a:t>
            </a:r>
            <a:r>
              <a:rPr lang="en-US" altLang="en-US" sz="2000" baseline="-25000" dirty="0"/>
              <a:t>2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x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) and Y(y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y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y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) the resulting list is Z(z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z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z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m+n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342900" lvl="0" indent="-342900">
              <a:buNone/>
            </a:pPr>
            <a:endParaRPr lang="en-US" altLang="en-US" sz="2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>
              <a:buNone/>
            </a:pPr>
            <a:endParaRPr lang="en-US" altLang="en-US" sz="2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Example:  L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 = { 3 8 9 }   </a:t>
            </a:r>
          </a:p>
          <a:p>
            <a:pPr marL="342900" lvl="0" indent="-342900"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		    L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 = { 1 5 7 }</a:t>
            </a:r>
          </a:p>
          <a:p>
            <a:pPr marL="342900" lvl="0" indent="-342900">
              <a:buNone/>
            </a:pP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		    merge(L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, L</a:t>
            </a:r>
            <a:r>
              <a:rPr lang="en-US" altLang="en-US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) = { 1 3 5 7 8 9 }</a:t>
            </a:r>
            <a:endParaRPr lang="en-US" altLang="en-US" sz="2000" baseline="-25000" dirty="0"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109" name="Text Box 4"/>
          <p:cNvSpPr txBox="1"/>
          <p:nvPr/>
        </p:nvSpPr>
        <p:spPr>
          <a:xfrm>
            <a:off x="533400" y="4876800"/>
            <a:ext cx="7620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CC3300"/>
                </a:solidFill>
              </a:rPr>
              <a:t>What is complexity of the below mentioned algorithm?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302</TotalTime>
  <Words>3020</Words>
  <Application>Microsoft Office PowerPoint</Application>
  <PresentationFormat>On-screen Show (4:3)</PresentationFormat>
  <Paragraphs>1825</Paragraphs>
  <Slides>64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Courier New</vt:lpstr>
      <vt:lpstr>Garamond</vt:lpstr>
      <vt:lpstr>Monotype Sorts</vt:lpstr>
      <vt:lpstr>Times New Roman</vt:lpstr>
      <vt:lpstr>Verdana</vt:lpstr>
      <vt:lpstr>Wingdings</vt:lpstr>
      <vt:lpstr>Theme1</vt:lpstr>
      <vt:lpstr>PowerPoint Presentation</vt:lpstr>
      <vt:lpstr>PowerPoint Presentation</vt:lpstr>
      <vt:lpstr>Divide &amp; Conquer</vt:lpstr>
      <vt:lpstr>Three Steps of The Divide and Conquer Approach</vt:lpstr>
      <vt:lpstr>A Typical Divide and Conquer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 Strategy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Himani Vijay  -Student-Carmel School</cp:lastModifiedBy>
  <cp:revision>189</cp:revision>
  <dcterms:created xsi:type="dcterms:W3CDTF">2011-09-14T09:42:05Z</dcterms:created>
  <dcterms:modified xsi:type="dcterms:W3CDTF">2021-05-04T08:08:12Z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