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76" r:id="rId4"/>
  </p:sldMasterIdLst>
  <p:notesMasterIdLst>
    <p:notesMasterId r:id="rId12"/>
  </p:notesMasterIdLst>
  <p:sldIdLst>
    <p:sldId id="276" r:id="rId5"/>
    <p:sldId id="256" r:id="rId6"/>
    <p:sldId id="373" r:id="rId7"/>
    <p:sldId id="377" r:id="rId8"/>
    <p:sldId id="367" r:id="rId9"/>
    <p:sldId id="381" r:id="rId10"/>
    <p:sldId id="3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sh Roy" initials="AR" lastIdx="1" clrIdx="0">
    <p:extLst>
      <p:ext uri="{19B8F6BF-5375-455C-9EA6-DF929625EA0E}">
        <p15:presenceInfo xmlns:p15="http://schemas.microsoft.com/office/powerpoint/2012/main" userId="Akash Ro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76B86-7099-4D76-AF48-C9E5A3308CF4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E49D36A9-A207-4E7A-B526-887DBABC53A9}">
      <dgm:prSet phldrT="[Text]" custT="1"/>
      <dgm:spPr>
        <a:solidFill>
          <a:srgbClr val="FFC000"/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sz="1400" b="1" i="1" u="sng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Test </a:t>
          </a:r>
          <a:r>
            <a:rPr kumimoji="0" lang="en-US" sz="1400" b="1" i="1" u="sng" strike="noStrike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Count</a:t>
          </a:r>
          <a:r>
            <a:rPr kumimoji="0" lang="en-US" sz="1400" b="1" i="1" u="sng" strike="noStrike" cap="none" spc="0" normalizeH="0" baseline="-2500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i</a:t>
          </a:r>
          <a:r>
            <a:rPr kumimoji="0" lang="en-US" sz="1400" b="1" i="1" u="sng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  </a:t>
          </a:r>
          <a:r>
            <a:rPr kumimoji="0" lang="en-US" sz="14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:Used in Regression Analysis</a:t>
          </a:r>
        </a:p>
        <a:p>
          <a:pPr>
            <a:buClrTx/>
            <a:buSzTx/>
            <a:buFontTx/>
            <a:buNone/>
          </a:pPr>
          <a:r>
            <a:rPr kumimoji="0" lang="en-US" sz="14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                    [Addressed through Model-1] </a:t>
          </a:r>
          <a:endParaRPr lang="en-IN" sz="1400" dirty="0">
            <a:solidFill>
              <a:schemeClr val="tx1"/>
            </a:solidFill>
          </a:endParaRPr>
        </a:p>
      </dgm:t>
    </dgm:pt>
    <dgm:pt modelId="{E6242C0B-3832-4B11-A4FC-6C7D1A8F97BC}" type="parTrans" cxnId="{0EC53399-2510-41CB-94E4-733BFBE307AB}">
      <dgm:prSet/>
      <dgm:spPr/>
      <dgm:t>
        <a:bodyPr/>
        <a:lstStyle/>
        <a:p>
          <a:endParaRPr lang="en-IN"/>
        </a:p>
      </dgm:t>
    </dgm:pt>
    <dgm:pt modelId="{B3E5D6A4-CA36-4A99-9888-88BA6DBF317B}" type="sibTrans" cxnId="{0EC53399-2510-41CB-94E4-733BFBE307AB}">
      <dgm:prSet/>
      <dgm:spPr/>
      <dgm:t>
        <a:bodyPr/>
        <a:lstStyle/>
        <a:p>
          <a:endParaRPr lang="en-IN"/>
        </a:p>
      </dgm:t>
    </dgm:pt>
    <dgm:pt modelId="{835DA4BE-CCE2-4012-986A-3B114569D56E}">
      <dgm:prSet phldrT="[Text]" custT="1"/>
      <dgm:spPr>
        <a:solidFill>
          <a:srgbClr val="00B050"/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sz="1400" b="1" i="1" u="sng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Asymptomatic Cases</a:t>
          </a:r>
          <a:r>
            <a:rPr kumimoji="0" lang="en-US" sz="14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: The New Cases are mostly due to Asymptomatic people. [Addressed through Model-2]</a:t>
          </a:r>
          <a:endParaRPr lang="en-IN" sz="1400" dirty="0">
            <a:solidFill>
              <a:schemeClr val="tx1"/>
            </a:solidFill>
          </a:endParaRPr>
        </a:p>
      </dgm:t>
    </dgm:pt>
    <dgm:pt modelId="{3FCBD0B4-017D-4AAF-A383-C7B9DA026AA6}" type="parTrans" cxnId="{20AA95C4-74DE-4AED-96D9-9EB66CB7E4C7}">
      <dgm:prSet/>
      <dgm:spPr/>
      <dgm:t>
        <a:bodyPr/>
        <a:lstStyle/>
        <a:p>
          <a:endParaRPr lang="en-IN"/>
        </a:p>
      </dgm:t>
    </dgm:pt>
    <dgm:pt modelId="{6E2020D5-27B7-4964-A805-5CD857F0348C}" type="sibTrans" cxnId="{20AA95C4-74DE-4AED-96D9-9EB66CB7E4C7}">
      <dgm:prSet/>
      <dgm:spPr/>
      <dgm:t>
        <a:bodyPr/>
        <a:lstStyle/>
        <a:p>
          <a:endParaRPr lang="en-IN"/>
        </a:p>
      </dgm:t>
    </dgm:pt>
    <dgm:pt modelId="{31F2324C-A2A2-4FF2-A000-633D9B71B082}">
      <dgm:prSet phldrT="[Text]" custT="1"/>
      <dgm:spPr>
        <a:solidFill>
          <a:srgbClr val="0070C0"/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sz="1400" b="1" i="1" u="sng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Virus Incubation Period </a:t>
          </a:r>
          <a:r>
            <a:rPr kumimoji="0" lang="en-US" sz="14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: Cases which have been confirmed after 5-6 days of contracting the virus [Addressed through Model-2</a:t>
          </a:r>
          <a:r>
            <a:rPr kumimoji="0" lang="en-US" sz="12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]</a:t>
          </a:r>
          <a:endParaRPr lang="en-IN" sz="1200" dirty="0">
            <a:solidFill>
              <a:schemeClr val="tx1"/>
            </a:solidFill>
          </a:endParaRPr>
        </a:p>
      </dgm:t>
    </dgm:pt>
    <dgm:pt modelId="{F38D588F-0CE5-497B-BF42-7104BDB5B500}" type="parTrans" cxnId="{C98C0A8D-450C-46FF-A9BE-349F0EF0DD71}">
      <dgm:prSet/>
      <dgm:spPr/>
      <dgm:t>
        <a:bodyPr/>
        <a:lstStyle/>
        <a:p>
          <a:endParaRPr lang="en-IN"/>
        </a:p>
      </dgm:t>
    </dgm:pt>
    <dgm:pt modelId="{2E3E4FD4-4437-4794-9080-A7614E2A9150}" type="sibTrans" cxnId="{C98C0A8D-450C-46FF-A9BE-349F0EF0DD71}">
      <dgm:prSet/>
      <dgm:spPr/>
      <dgm:t>
        <a:bodyPr/>
        <a:lstStyle/>
        <a:p>
          <a:endParaRPr lang="en-IN"/>
        </a:p>
      </dgm:t>
    </dgm:pt>
    <dgm:pt modelId="{FD233C1F-5A87-46D6-AA8A-0C7843CBA640}" type="pres">
      <dgm:prSet presAssocID="{FDE76B86-7099-4D76-AF48-C9E5A3308CF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005DDF2E-09D7-4780-A71C-20CD65ED7AC5}" type="pres">
      <dgm:prSet presAssocID="{FDE76B86-7099-4D76-AF48-C9E5A3308CF4}" presName="Name1" presStyleCnt="0"/>
      <dgm:spPr/>
    </dgm:pt>
    <dgm:pt modelId="{C313B5DC-C461-495A-9CE3-5F33912AB44B}" type="pres">
      <dgm:prSet presAssocID="{FDE76B86-7099-4D76-AF48-C9E5A3308CF4}" presName="cycle" presStyleCnt="0"/>
      <dgm:spPr/>
    </dgm:pt>
    <dgm:pt modelId="{BDE4889A-E46C-4E2A-B785-332E18B2CE1F}" type="pres">
      <dgm:prSet presAssocID="{FDE76B86-7099-4D76-AF48-C9E5A3308CF4}" presName="srcNode" presStyleLbl="node1" presStyleIdx="0" presStyleCnt="3"/>
      <dgm:spPr/>
    </dgm:pt>
    <dgm:pt modelId="{FF92742C-4435-4964-95DD-CA5D8DC6ED16}" type="pres">
      <dgm:prSet presAssocID="{FDE76B86-7099-4D76-AF48-C9E5A3308CF4}" presName="conn" presStyleLbl="parChTrans1D2" presStyleIdx="0" presStyleCnt="1"/>
      <dgm:spPr/>
      <dgm:t>
        <a:bodyPr/>
        <a:lstStyle/>
        <a:p>
          <a:endParaRPr lang="en-IN"/>
        </a:p>
      </dgm:t>
    </dgm:pt>
    <dgm:pt modelId="{3AA73EB5-A296-4615-860B-4342A591A0AB}" type="pres">
      <dgm:prSet presAssocID="{FDE76B86-7099-4D76-AF48-C9E5A3308CF4}" presName="extraNode" presStyleLbl="node1" presStyleIdx="0" presStyleCnt="3"/>
      <dgm:spPr/>
    </dgm:pt>
    <dgm:pt modelId="{CBFD689D-701F-41B4-9065-6F94DBA438B0}" type="pres">
      <dgm:prSet presAssocID="{FDE76B86-7099-4D76-AF48-C9E5A3308CF4}" presName="dstNode" presStyleLbl="node1" presStyleIdx="0" presStyleCnt="3"/>
      <dgm:spPr/>
    </dgm:pt>
    <dgm:pt modelId="{C0626A09-6994-4FF7-B91C-F98F26106A51}" type="pres">
      <dgm:prSet presAssocID="{E49D36A9-A207-4E7A-B526-887DBABC53A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194137-77BC-4A3E-85CB-19404EDBC626}" type="pres">
      <dgm:prSet presAssocID="{E49D36A9-A207-4E7A-B526-887DBABC53A9}" presName="accent_1" presStyleCnt="0"/>
      <dgm:spPr/>
    </dgm:pt>
    <dgm:pt modelId="{B4165E1D-CC08-4CE4-A909-FD5A1F8CFE16}" type="pres">
      <dgm:prSet presAssocID="{E49D36A9-A207-4E7A-B526-887DBABC53A9}" presName="accentRepeatNode" presStyleLbl="solidFgAcc1" presStyleIdx="0" presStyleCnt="3" custScaleX="53993" custScaleY="54928"/>
      <dgm:spPr>
        <a:ln>
          <a:solidFill>
            <a:schemeClr val="bg1"/>
          </a:solidFill>
        </a:ln>
      </dgm:spPr>
    </dgm:pt>
    <dgm:pt modelId="{D5F9E1D1-C3AF-4F1B-A628-DC405A03FFE2}" type="pres">
      <dgm:prSet presAssocID="{835DA4BE-CCE2-4012-986A-3B114569D56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1D9DFB-E1CA-4526-A564-FAD591AAEDAD}" type="pres">
      <dgm:prSet presAssocID="{835DA4BE-CCE2-4012-986A-3B114569D56E}" presName="accent_2" presStyleCnt="0"/>
      <dgm:spPr/>
    </dgm:pt>
    <dgm:pt modelId="{1BB7F984-13A7-4F3E-BDFF-E234FA73C705}" type="pres">
      <dgm:prSet presAssocID="{835DA4BE-CCE2-4012-986A-3B114569D56E}" presName="accentRepeatNode" presStyleLbl="solidFgAcc1" presStyleIdx="1" presStyleCnt="3" custScaleX="63111" custScaleY="59700"/>
      <dgm:spPr>
        <a:ln>
          <a:solidFill>
            <a:schemeClr val="bg1"/>
          </a:solidFill>
        </a:ln>
      </dgm:spPr>
    </dgm:pt>
    <dgm:pt modelId="{7558568C-D770-4B03-861A-097B004449FC}" type="pres">
      <dgm:prSet presAssocID="{31F2324C-A2A2-4FF2-A000-633D9B71B082}" presName="text_3" presStyleLbl="node1" presStyleIdx="2" presStyleCnt="3" custScaleY="13351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00B6BE-5E3F-4633-A5F6-02E0CA1DD9C0}" type="pres">
      <dgm:prSet presAssocID="{31F2324C-A2A2-4FF2-A000-633D9B71B082}" presName="accent_3" presStyleCnt="0"/>
      <dgm:spPr/>
    </dgm:pt>
    <dgm:pt modelId="{1D180564-98A3-4341-A7AF-F94FC03F8707}" type="pres">
      <dgm:prSet presAssocID="{31F2324C-A2A2-4FF2-A000-633D9B71B082}" presName="accentRepeatNode" presStyleLbl="solidFgAcc1" presStyleIdx="2" presStyleCnt="3" custScaleX="53993" custScaleY="54481"/>
      <dgm:spPr>
        <a:ln>
          <a:solidFill>
            <a:schemeClr val="bg1"/>
          </a:solidFill>
        </a:ln>
      </dgm:spPr>
    </dgm:pt>
  </dgm:ptLst>
  <dgm:cxnLst>
    <dgm:cxn modelId="{7D944A7F-682B-4A5A-8A3D-5EFBD75FC4F1}" type="presOf" srcId="{E49D36A9-A207-4E7A-B526-887DBABC53A9}" destId="{C0626A09-6994-4FF7-B91C-F98F26106A51}" srcOrd="0" destOrd="0" presId="urn:microsoft.com/office/officeart/2008/layout/VerticalCurvedList"/>
    <dgm:cxn modelId="{9D21DCA0-65F9-45FB-BCAE-CE462475FE28}" type="presOf" srcId="{B3E5D6A4-CA36-4A99-9888-88BA6DBF317B}" destId="{FF92742C-4435-4964-95DD-CA5D8DC6ED16}" srcOrd="0" destOrd="0" presId="urn:microsoft.com/office/officeart/2008/layout/VerticalCurvedList"/>
    <dgm:cxn modelId="{F6E6BCEC-9DD6-477C-BD02-425407D07181}" type="presOf" srcId="{FDE76B86-7099-4D76-AF48-C9E5A3308CF4}" destId="{FD233C1F-5A87-46D6-AA8A-0C7843CBA640}" srcOrd="0" destOrd="0" presId="urn:microsoft.com/office/officeart/2008/layout/VerticalCurvedList"/>
    <dgm:cxn modelId="{5E69DF6C-D87B-42BF-B4F5-533A3F1CDFBE}" type="presOf" srcId="{31F2324C-A2A2-4FF2-A000-633D9B71B082}" destId="{7558568C-D770-4B03-861A-097B004449FC}" srcOrd="0" destOrd="0" presId="urn:microsoft.com/office/officeart/2008/layout/VerticalCurvedList"/>
    <dgm:cxn modelId="{C98C0A8D-450C-46FF-A9BE-349F0EF0DD71}" srcId="{FDE76B86-7099-4D76-AF48-C9E5A3308CF4}" destId="{31F2324C-A2A2-4FF2-A000-633D9B71B082}" srcOrd="2" destOrd="0" parTransId="{F38D588F-0CE5-497B-BF42-7104BDB5B500}" sibTransId="{2E3E4FD4-4437-4794-9080-A7614E2A9150}"/>
    <dgm:cxn modelId="{20AA95C4-74DE-4AED-96D9-9EB66CB7E4C7}" srcId="{FDE76B86-7099-4D76-AF48-C9E5A3308CF4}" destId="{835DA4BE-CCE2-4012-986A-3B114569D56E}" srcOrd="1" destOrd="0" parTransId="{3FCBD0B4-017D-4AAF-A383-C7B9DA026AA6}" sibTransId="{6E2020D5-27B7-4964-A805-5CD857F0348C}"/>
    <dgm:cxn modelId="{7B8296E3-A072-456E-BC25-761111DD8F10}" type="presOf" srcId="{835DA4BE-CCE2-4012-986A-3B114569D56E}" destId="{D5F9E1D1-C3AF-4F1B-A628-DC405A03FFE2}" srcOrd="0" destOrd="0" presId="urn:microsoft.com/office/officeart/2008/layout/VerticalCurvedList"/>
    <dgm:cxn modelId="{0EC53399-2510-41CB-94E4-733BFBE307AB}" srcId="{FDE76B86-7099-4D76-AF48-C9E5A3308CF4}" destId="{E49D36A9-A207-4E7A-B526-887DBABC53A9}" srcOrd="0" destOrd="0" parTransId="{E6242C0B-3832-4B11-A4FC-6C7D1A8F97BC}" sibTransId="{B3E5D6A4-CA36-4A99-9888-88BA6DBF317B}"/>
    <dgm:cxn modelId="{C7776E63-8CAE-43B0-9F7D-114AAB86EAD7}" type="presParOf" srcId="{FD233C1F-5A87-46D6-AA8A-0C7843CBA640}" destId="{005DDF2E-09D7-4780-A71C-20CD65ED7AC5}" srcOrd="0" destOrd="0" presId="urn:microsoft.com/office/officeart/2008/layout/VerticalCurvedList"/>
    <dgm:cxn modelId="{810E72DC-EA1E-4746-B059-1D59A895DBA2}" type="presParOf" srcId="{005DDF2E-09D7-4780-A71C-20CD65ED7AC5}" destId="{C313B5DC-C461-495A-9CE3-5F33912AB44B}" srcOrd="0" destOrd="0" presId="urn:microsoft.com/office/officeart/2008/layout/VerticalCurvedList"/>
    <dgm:cxn modelId="{CC1BB28C-D7B3-49FA-8279-66182FF03522}" type="presParOf" srcId="{C313B5DC-C461-495A-9CE3-5F33912AB44B}" destId="{BDE4889A-E46C-4E2A-B785-332E18B2CE1F}" srcOrd="0" destOrd="0" presId="urn:microsoft.com/office/officeart/2008/layout/VerticalCurvedList"/>
    <dgm:cxn modelId="{28EBEA6E-21FB-489E-ADCD-02C729F58558}" type="presParOf" srcId="{C313B5DC-C461-495A-9CE3-5F33912AB44B}" destId="{FF92742C-4435-4964-95DD-CA5D8DC6ED16}" srcOrd="1" destOrd="0" presId="urn:microsoft.com/office/officeart/2008/layout/VerticalCurvedList"/>
    <dgm:cxn modelId="{6FDBA0FA-84DC-45A1-81CC-B15A5724FDA8}" type="presParOf" srcId="{C313B5DC-C461-495A-9CE3-5F33912AB44B}" destId="{3AA73EB5-A296-4615-860B-4342A591A0AB}" srcOrd="2" destOrd="0" presId="urn:microsoft.com/office/officeart/2008/layout/VerticalCurvedList"/>
    <dgm:cxn modelId="{2CA4E834-BA52-4295-8C8A-0C907D5C40F3}" type="presParOf" srcId="{C313B5DC-C461-495A-9CE3-5F33912AB44B}" destId="{CBFD689D-701F-41B4-9065-6F94DBA438B0}" srcOrd="3" destOrd="0" presId="urn:microsoft.com/office/officeart/2008/layout/VerticalCurvedList"/>
    <dgm:cxn modelId="{21F44E16-EDBC-47C4-BFDA-331B3AC3ECB8}" type="presParOf" srcId="{005DDF2E-09D7-4780-A71C-20CD65ED7AC5}" destId="{C0626A09-6994-4FF7-B91C-F98F26106A51}" srcOrd="1" destOrd="0" presId="urn:microsoft.com/office/officeart/2008/layout/VerticalCurvedList"/>
    <dgm:cxn modelId="{C65D87CC-4DF1-4F4D-B443-C592350D24CF}" type="presParOf" srcId="{005DDF2E-09D7-4780-A71C-20CD65ED7AC5}" destId="{01194137-77BC-4A3E-85CB-19404EDBC626}" srcOrd="2" destOrd="0" presId="urn:microsoft.com/office/officeart/2008/layout/VerticalCurvedList"/>
    <dgm:cxn modelId="{9D868DDF-13E0-4381-B9E1-069456DA6566}" type="presParOf" srcId="{01194137-77BC-4A3E-85CB-19404EDBC626}" destId="{B4165E1D-CC08-4CE4-A909-FD5A1F8CFE16}" srcOrd="0" destOrd="0" presId="urn:microsoft.com/office/officeart/2008/layout/VerticalCurvedList"/>
    <dgm:cxn modelId="{307224B4-E6BC-4453-B9A0-2E3A82EE1880}" type="presParOf" srcId="{005DDF2E-09D7-4780-A71C-20CD65ED7AC5}" destId="{D5F9E1D1-C3AF-4F1B-A628-DC405A03FFE2}" srcOrd="3" destOrd="0" presId="urn:microsoft.com/office/officeart/2008/layout/VerticalCurvedList"/>
    <dgm:cxn modelId="{F8DD3543-DFB0-4140-972D-0E18A6AC9B0F}" type="presParOf" srcId="{005DDF2E-09D7-4780-A71C-20CD65ED7AC5}" destId="{391D9DFB-E1CA-4526-A564-FAD591AAEDAD}" srcOrd="4" destOrd="0" presId="urn:microsoft.com/office/officeart/2008/layout/VerticalCurvedList"/>
    <dgm:cxn modelId="{CB87B9A0-2B62-496E-803D-BB05B74B5F20}" type="presParOf" srcId="{391D9DFB-E1CA-4526-A564-FAD591AAEDAD}" destId="{1BB7F984-13A7-4F3E-BDFF-E234FA73C705}" srcOrd="0" destOrd="0" presId="urn:microsoft.com/office/officeart/2008/layout/VerticalCurvedList"/>
    <dgm:cxn modelId="{40BC4991-72D2-409B-A775-BFF73BD334E8}" type="presParOf" srcId="{005DDF2E-09D7-4780-A71C-20CD65ED7AC5}" destId="{7558568C-D770-4B03-861A-097B004449FC}" srcOrd="5" destOrd="0" presId="urn:microsoft.com/office/officeart/2008/layout/VerticalCurvedList"/>
    <dgm:cxn modelId="{F4D05DEB-CE43-4560-B141-3B197773DCC0}" type="presParOf" srcId="{005DDF2E-09D7-4780-A71C-20CD65ED7AC5}" destId="{5700B6BE-5E3F-4633-A5F6-02E0CA1DD9C0}" srcOrd="6" destOrd="0" presId="urn:microsoft.com/office/officeart/2008/layout/VerticalCurvedList"/>
    <dgm:cxn modelId="{C667788E-F2F2-4448-BCC9-AB20B9EE2A7B}" type="presParOf" srcId="{5700B6BE-5E3F-4633-A5F6-02E0CA1DD9C0}" destId="{1D180564-98A3-4341-A7AF-F94FC03F870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A4CD8C-4747-4F8D-8493-9D42DD825E94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6E7596F-F844-499D-A3BA-EF840A6A49FA}">
      <dgm:prSet phldrT="[Text]"/>
      <dgm:spPr>
        <a:solidFill>
          <a:srgbClr val="FFC000"/>
        </a:solidFill>
      </dgm:spPr>
      <dgm:t>
        <a:bodyPr/>
        <a:lstStyle/>
        <a:p>
          <a:r>
            <a:rPr lang="en-IN" dirty="0"/>
            <a:t>Priority Score Calculation to determine </a:t>
          </a:r>
          <a:r>
            <a:rPr lang="en-IN" b="1" dirty="0"/>
            <a:t>demand</a:t>
          </a:r>
          <a:r>
            <a:rPr lang="en-IN" dirty="0"/>
            <a:t> of each state </a:t>
          </a:r>
        </a:p>
      </dgm:t>
    </dgm:pt>
    <dgm:pt modelId="{FF661519-A3EF-45E8-A44F-1593413C367B}" type="parTrans" cxnId="{19ABE700-66CE-4CB0-958C-4C4A85F4EDD6}">
      <dgm:prSet/>
      <dgm:spPr/>
      <dgm:t>
        <a:bodyPr/>
        <a:lstStyle/>
        <a:p>
          <a:endParaRPr lang="en-IN"/>
        </a:p>
      </dgm:t>
    </dgm:pt>
    <dgm:pt modelId="{A85AA2DD-22AF-4295-B815-B85CFF2492D7}" type="sibTrans" cxnId="{19ABE700-66CE-4CB0-958C-4C4A85F4EDD6}">
      <dgm:prSet/>
      <dgm:spPr/>
      <dgm:t>
        <a:bodyPr/>
        <a:lstStyle/>
        <a:p>
          <a:endParaRPr lang="en-IN"/>
        </a:p>
      </dgm:t>
    </dgm:pt>
    <dgm:pt modelId="{AF3B0D9B-9FAF-4A30-947E-B8842878F088}">
      <dgm:prSet phldrT="[Text]"/>
      <dgm:spPr/>
      <dgm:t>
        <a:bodyPr/>
        <a:lstStyle/>
        <a:p>
          <a:r>
            <a:rPr lang="en-IN" dirty="0"/>
            <a:t>Calculate daily Covid Vaccine production in USA to determine the </a:t>
          </a:r>
          <a:r>
            <a:rPr lang="en-IN" b="1" dirty="0"/>
            <a:t>supply</a:t>
          </a:r>
        </a:p>
      </dgm:t>
    </dgm:pt>
    <dgm:pt modelId="{348943D0-C1F3-4B2C-B867-644F6A640942}" type="parTrans" cxnId="{E988E6E7-6924-44D4-BA71-E1677FEE7656}">
      <dgm:prSet/>
      <dgm:spPr/>
      <dgm:t>
        <a:bodyPr/>
        <a:lstStyle/>
        <a:p>
          <a:endParaRPr lang="en-IN"/>
        </a:p>
      </dgm:t>
    </dgm:pt>
    <dgm:pt modelId="{EA64B1C2-630B-493A-B5B4-178C26533E11}" type="sibTrans" cxnId="{E988E6E7-6924-44D4-BA71-E1677FEE7656}">
      <dgm:prSet/>
      <dgm:spPr/>
      <dgm:t>
        <a:bodyPr/>
        <a:lstStyle/>
        <a:p>
          <a:endParaRPr lang="en-IN"/>
        </a:p>
      </dgm:t>
    </dgm:pt>
    <dgm:pt modelId="{1AADF31A-4A3E-403E-ACBA-D17B38EFD8EB}">
      <dgm:prSet phldrT="[Text]"/>
      <dgm:spPr/>
      <dgm:t>
        <a:bodyPr/>
        <a:lstStyle/>
        <a:p>
          <a:r>
            <a:rPr lang="en-IN" dirty="0"/>
            <a:t>Determining which states will receive Pfizer and which state will receive </a:t>
          </a:r>
          <a:r>
            <a:rPr lang="en-IN" dirty="0" err="1"/>
            <a:t>Moderna</a:t>
          </a:r>
          <a:r>
            <a:rPr lang="en-IN" dirty="0"/>
            <a:t>  </a:t>
          </a:r>
        </a:p>
      </dgm:t>
    </dgm:pt>
    <dgm:pt modelId="{A5325AB3-CF0C-49A0-B091-5B969005E0D7}" type="parTrans" cxnId="{3CA31009-3764-46C5-8AED-71252127E796}">
      <dgm:prSet/>
      <dgm:spPr/>
      <dgm:t>
        <a:bodyPr/>
        <a:lstStyle/>
        <a:p>
          <a:endParaRPr lang="en-IN"/>
        </a:p>
      </dgm:t>
    </dgm:pt>
    <dgm:pt modelId="{5FE76A37-62B3-4B39-9D92-934823A99AE6}" type="sibTrans" cxnId="{3CA31009-3764-46C5-8AED-71252127E796}">
      <dgm:prSet/>
      <dgm:spPr/>
      <dgm:t>
        <a:bodyPr/>
        <a:lstStyle/>
        <a:p>
          <a:endParaRPr lang="en-IN"/>
        </a:p>
      </dgm:t>
    </dgm:pt>
    <dgm:pt modelId="{266A262E-A1D6-4109-826B-7463AD2D9A33}" type="pres">
      <dgm:prSet presAssocID="{4EA4CD8C-4747-4F8D-8493-9D42DD825E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9930AD1-36EA-4273-B523-055F7A6CE9F1}" type="pres">
      <dgm:prSet presAssocID="{A6E7596F-F844-499D-A3BA-EF840A6A49FA}" presName="parTxOnly" presStyleLbl="node1" presStyleIdx="0" presStyleCnt="3" custScaleY="1060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762FD7-8693-4033-B169-12F4EBD47304}" type="pres">
      <dgm:prSet presAssocID="{A85AA2DD-22AF-4295-B815-B85CFF2492D7}" presName="parTxOnlySpace" presStyleCnt="0"/>
      <dgm:spPr/>
    </dgm:pt>
    <dgm:pt modelId="{071AF6DB-A139-43A1-8FA3-93A4E9ED0ED1}" type="pres">
      <dgm:prSet presAssocID="{AF3B0D9B-9FAF-4A30-947E-B8842878F08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932F35-E3DE-42C1-A17E-6A54304B38DE}" type="pres">
      <dgm:prSet presAssocID="{EA64B1C2-630B-493A-B5B4-178C26533E11}" presName="parTxOnlySpace" presStyleCnt="0"/>
      <dgm:spPr/>
    </dgm:pt>
    <dgm:pt modelId="{4D8D9E1F-0870-41D9-9540-6CEBDD76A9D3}" type="pres">
      <dgm:prSet presAssocID="{1AADF31A-4A3E-403E-ACBA-D17B38EFD8EB}" presName="parTxOnly" presStyleLbl="node1" presStyleIdx="2" presStyleCnt="3" custLinFactNeighborX="8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E999725-9FC2-4173-8537-45975E5AB973}" type="presOf" srcId="{4EA4CD8C-4747-4F8D-8493-9D42DD825E94}" destId="{266A262E-A1D6-4109-826B-7463AD2D9A33}" srcOrd="0" destOrd="0" presId="urn:microsoft.com/office/officeart/2005/8/layout/chevron1"/>
    <dgm:cxn modelId="{E988E6E7-6924-44D4-BA71-E1677FEE7656}" srcId="{4EA4CD8C-4747-4F8D-8493-9D42DD825E94}" destId="{AF3B0D9B-9FAF-4A30-947E-B8842878F088}" srcOrd="1" destOrd="0" parTransId="{348943D0-C1F3-4B2C-B867-644F6A640942}" sibTransId="{EA64B1C2-630B-493A-B5B4-178C26533E11}"/>
    <dgm:cxn modelId="{1D75E9DF-B250-4D38-BF83-87CF8120E4D5}" type="presOf" srcId="{AF3B0D9B-9FAF-4A30-947E-B8842878F088}" destId="{071AF6DB-A139-43A1-8FA3-93A4E9ED0ED1}" srcOrd="0" destOrd="0" presId="urn:microsoft.com/office/officeart/2005/8/layout/chevron1"/>
    <dgm:cxn modelId="{3CA31009-3764-46C5-8AED-71252127E796}" srcId="{4EA4CD8C-4747-4F8D-8493-9D42DD825E94}" destId="{1AADF31A-4A3E-403E-ACBA-D17B38EFD8EB}" srcOrd="2" destOrd="0" parTransId="{A5325AB3-CF0C-49A0-B091-5B969005E0D7}" sibTransId="{5FE76A37-62B3-4B39-9D92-934823A99AE6}"/>
    <dgm:cxn modelId="{4297FD0D-0412-4C8B-9B64-DE292AA5C3C2}" type="presOf" srcId="{1AADF31A-4A3E-403E-ACBA-D17B38EFD8EB}" destId="{4D8D9E1F-0870-41D9-9540-6CEBDD76A9D3}" srcOrd="0" destOrd="0" presId="urn:microsoft.com/office/officeart/2005/8/layout/chevron1"/>
    <dgm:cxn modelId="{539A0F7A-47B1-400A-AECC-AB5A5C532141}" type="presOf" srcId="{A6E7596F-F844-499D-A3BA-EF840A6A49FA}" destId="{29930AD1-36EA-4273-B523-055F7A6CE9F1}" srcOrd="0" destOrd="0" presId="urn:microsoft.com/office/officeart/2005/8/layout/chevron1"/>
    <dgm:cxn modelId="{19ABE700-66CE-4CB0-958C-4C4A85F4EDD6}" srcId="{4EA4CD8C-4747-4F8D-8493-9D42DD825E94}" destId="{A6E7596F-F844-499D-A3BA-EF840A6A49FA}" srcOrd="0" destOrd="0" parTransId="{FF661519-A3EF-45E8-A44F-1593413C367B}" sibTransId="{A85AA2DD-22AF-4295-B815-B85CFF2492D7}"/>
    <dgm:cxn modelId="{720299C6-4631-4EBB-A7DE-D76CC7C00770}" type="presParOf" srcId="{266A262E-A1D6-4109-826B-7463AD2D9A33}" destId="{29930AD1-36EA-4273-B523-055F7A6CE9F1}" srcOrd="0" destOrd="0" presId="urn:microsoft.com/office/officeart/2005/8/layout/chevron1"/>
    <dgm:cxn modelId="{787DEBBA-79AB-4E39-83E6-17E46E338D8C}" type="presParOf" srcId="{266A262E-A1D6-4109-826B-7463AD2D9A33}" destId="{C2762FD7-8693-4033-B169-12F4EBD47304}" srcOrd="1" destOrd="0" presId="urn:microsoft.com/office/officeart/2005/8/layout/chevron1"/>
    <dgm:cxn modelId="{ED3FC46C-4833-44C0-AB93-C2D2FDB38C97}" type="presParOf" srcId="{266A262E-A1D6-4109-826B-7463AD2D9A33}" destId="{071AF6DB-A139-43A1-8FA3-93A4E9ED0ED1}" srcOrd="2" destOrd="0" presId="urn:microsoft.com/office/officeart/2005/8/layout/chevron1"/>
    <dgm:cxn modelId="{8300E403-DA01-43D9-84E8-FA4EBA6D83CA}" type="presParOf" srcId="{266A262E-A1D6-4109-826B-7463AD2D9A33}" destId="{E3932F35-E3DE-42C1-A17E-6A54304B38DE}" srcOrd="3" destOrd="0" presId="urn:microsoft.com/office/officeart/2005/8/layout/chevron1"/>
    <dgm:cxn modelId="{5D50F2B0-E191-461E-96A4-B137044AC333}" type="presParOf" srcId="{266A262E-A1D6-4109-826B-7463AD2D9A33}" destId="{4D8D9E1F-0870-41D9-9540-6CEBDD76A9D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596664-FA89-4BB2-92C7-DFEB5CB0791C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7FA13662-7F12-49EA-BF36-F6AC3F0A8CC0}">
      <dgm:prSet phldrT="[Text]"/>
      <dgm:spPr/>
      <dgm:t>
        <a:bodyPr/>
        <a:lstStyle/>
        <a:p>
          <a:r>
            <a:rPr lang="en-IN" dirty="0"/>
            <a:t>Setting up huge cold storage in order to reduce transportation cost</a:t>
          </a:r>
        </a:p>
      </dgm:t>
    </dgm:pt>
    <dgm:pt modelId="{E0280D5D-898F-45B0-B372-2A3A64CF61FC}" type="parTrans" cxnId="{DF9EA81E-217C-4A8E-838A-A656F1FDACD3}">
      <dgm:prSet/>
      <dgm:spPr/>
      <dgm:t>
        <a:bodyPr/>
        <a:lstStyle/>
        <a:p>
          <a:endParaRPr lang="en-IN"/>
        </a:p>
      </dgm:t>
    </dgm:pt>
    <dgm:pt modelId="{40E93F68-9B8D-4114-8257-487C571997C5}" type="sibTrans" cxnId="{DF9EA81E-217C-4A8E-838A-A656F1FDACD3}">
      <dgm:prSet/>
      <dgm:spPr/>
      <dgm:t>
        <a:bodyPr/>
        <a:lstStyle/>
        <a:p>
          <a:endParaRPr lang="en-IN"/>
        </a:p>
      </dgm:t>
    </dgm:pt>
    <dgm:pt modelId="{CA09A3DA-B062-47BB-A6D8-843BA7D65ED4}">
      <dgm:prSet phldrT="[Text]"/>
      <dgm:spPr/>
      <dgm:t>
        <a:bodyPr/>
        <a:lstStyle/>
        <a:p>
          <a:r>
            <a:rPr lang="en-IN" dirty="0" err="1"/>
            <a:t>Optimisting</a:t>
          </a:r>
          <a:r>
            <a:rPr lang="en-IN" dirty="0"/>
            <a:t>  the routes  based on supply-demand and transportation cost</a:t>
          </a:r>
        </a:p>
      </dgm:t>
    </dgm:pt>
    <dgm:pt modelId="{D3D1CC20-C536-4DB3-A664-8F9C3D2A07CC}" type="parTrans" cxnId="{38BA5A43-1DFD-4AE9-A777-05F332D03C6F}">
      <dgm:prSet/>
      <dgm:spPr/>
      <dgm:t>
        <a:bodyPr/>
        <a:lstStyle/>
        <a:p>
          <a:endParaRPr lang="en-IN"/>
        </a:p>
      </dgm:t>
    </dgm:pt>
    <dgm:pt modelId="{2954320C-EE07-4B1B-90C8-D05B5BB7C57C}" type="sibTrans" cxnId="{38BA5A43-1DFD-4AE9-A777-05F332D03C6F}">
      <dgm:prSet/>
      <dgm:spPr/>
      <dgm:t>
        <a:bodyPr/>
        <a:lstStyle/>
        <a:p>
          <a:endParaRPr lang="en-IN"/>
        </a:p>
      </dgm:t>
    </dgm:pt>
    <dgm:pt modelId="{294891ED-FEC0-46B3-9D7C-D2E9AC749D3C}" type="pres">
      <dgm:prSet presAssocID="{6D596664-FA89-4BB2-92C7-DFEB5CB0791C}" presName="Name0" presStyleCnt="0">
        <dgm:presLayoutVars>
          <dgm:dir/>
          <dgm:animLvl val="lvl"/>
          <dgm:resizeHandles val="exact"/>
        </dgm:presLayoutVars>
      </dgm:prSet>
      <dgm:spPr/>
    </dgm:pt>
    <dgm:pt modelId="{D7527789-9687-4ECA-84A4-52F957710D30}" type="pres">
      <dgm:prSet presAssocID="{7FA13662-7F12-49EA-BF36-F6AC3F0A8CC0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9DE8FD-4D8A-472B-B426-96468D5B9FF3}" type="pres">
      <dgm:prSet presAssocID="{40E93F68-9B8D-4114-8257-487C571997C5}" presName="parTxOnlySpace" presStyleCnt="0"/>
      <dgm:spPr/>
    </dgm:pt>
    <dgm:pt modelId="{C7737060-0801-4DC2-B30A-08451463888F}" type="pres">
      <dgm:prSet presAssocID="{CA09A3DA-B062-47BB-A6D8-843BA7D65ED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8BA5A43-1DFD-4AE9-A777-05F332D03C6F}" srcId="{6D596664-FA89-4BB2-92C7-DFEB5CB0791C}" destId="{CA09A3DA-B062-47BB-A6D8-843BA7D65ED4}" srcOrd="1" destOrd="0" parTransId="{D3D1CC20-C536-4DB3-A664-8F9C3D2A07CC}" sibTransId="{2954320C-EE07-4B1B-90C8-D05B5BB7C57C}"/>
    <dgm:cxn modelId="{DF9EA81E-217C-4A8E-838A-A656F1FDACD3}" srcId="{6D596664-FA89-4BB2-92C7-DFEB5CB0791C}" destId="{7FA13662-7F12-49EA-BF36-F6AC3F0A8CC0}" srcOrd="0" destOrd="0" parTransId="{E0280D5D-898F-45B0-B372-2A3A64CF61FC}" sibTransId="{40E93F68-9B8D-4114-8257-487C571997C5}"/>
    <dgm:cxn modelId="{EA6BDD41-095E-43DE-9365-0145602EB4AE}" type="presOf" srcId="{7FA13662-7F12-49EA-BF36-F6AC3F0A8CC0}" destId="{D7527789-9687-4ECA-84A4-52F957710D30}" srcOrd="0" destOrd="0" presId="urn:microsoft.com/office/officeart/2005/8/layout/chevron1"/>
    <dgm:cxn modelId="{4C82BDB3-1275-41DA-A5E2-5B468723B697}" type="presOf" srcId="{6D596664-FA89-4BB2-92C7-DFEB5CB0791C}" destId="{294891ED-FEC0-46B3-9D7C-D2E9AC749D3C}" srcOrd="0" destOrd="0" presId="urn:microsoft.com/office/officeart/2005/8/layout/chevron1"/>
    <dgm:cxn modelId="{7BB2A0F3-5B17-4997-8CF3-0F34A0DDC19C}" type="presOf" srcId="{CA09A3DA-B062-47BB-A6D8-843BA7D65ED4}" destId="{C7737060-0801-4DC2-B30A-08451463888F}" srcOrd="0" destOrd="0" presId="urn:microsoft.com/office/officeart/2005/8/layout/chevron1"/>
    <dgm:cxn modelId="{0B1F75F9-EE97-4BAC-B662-E6946E5F7E53}" type="presParOf" srcId="{294891ED-FEC0-46B3-9D7C-D2E9AC749D3C}" destId="{D7527789-9687-4ECA-84A4-52F957710D30}" srcOrd="0" destOrd="0" presId="urn:microsoft.com/office/officeart/2005/8/layout/chevron1"/>
    <dgm:cxn modelId="{332A7966-4DB0-4DB8-A84E-EE1E8E4310A3}" type="presParOf" srcId="{294891ED-FEC0-46B3-9D7C-D2E9AC749D3C}" destId="{159DE8FD-4D8A-472B-B426-96468D5B9FF3}" srcOrd="1" destOrd="0" presId="urn:microsoft.com/office/officeart/2005/8/layout/chevron1"/>
    <dgm:cxn modelId="{86021224-8437-4898-A60C-3EC5EC390235}" type="presParOf" srcId="{294891ED-FEC0-46B3-9D7C-D2E9AC749D3C}" destId="{C7737060-0801-4DC2-B30A-08451463888F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0D6F0B-045B-4518-B3A3-EAC7C440DF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B88C3B-D2AB-4F57-9FCD-D721512F9725}" type="pres">
      <dgm:prSet presAssocID="{B70D6F0B-045B-4518-B3A3-EAC7C440DFB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64225A4-6F1F-4E81-A520-F4A3B876040C}" type="presOf" srcId="{B70D6F0B-045B-4518-B3A3-EAC7C440DFB0}" destId="{C1B88C3B-D2AB-4F57-9FCD-D721512F972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0D6F0B-045B-4518-B3A3-EAC7C440DF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8B7762D-B66E-4A48-B4EF-BD21FDD71278}">
      <dgm:prSet phldrT="[Text]"/>
      <dgm:spPr>
        <a:solidFill>
          <a:srgbClr val="F357DD"/>
        </a:solidFill>
      </dgm:spPr>
      <dgm:t>
        <a:bodyPr/>
        <a:lstStyle/>
        <a:p>
          <a:r>
            <a:rPr lang="en-IN" dirty="0"/>
            <a:t>Pfizer site</a:t>
          </a:r>
        </a:p>
      </dgm:t>
    </dgm:pt>
    <dgm:pt modelId="{FB6714C6-8A2D-477F-BB4E-D5A5D123DC5C}" type="parTrans" cxnId="{75D57013-3FB9-44FD-8613-3CF2D4212EB1}">
      <dgm:prSet/>
      <dgm:spPr/>
      <dgm:t>
        <a:bodyPr/>
        <a:lstStyle/>
        <a:p>
          <a:endParaRPr lang="en-IN"/>
        </a:p>
      </dgm:t>
    </dgm:pt>
    <dgm:pt modelId="{FD2D2BE1-BEB3-41BE-B898-71FFFFC4248E}" type="sibTrans" cxnId="{75D57013-3FB9-44FD-8613-3CF2D4212EB1}">
      <dgm:prSet/>
      <dgm:spPr/>
      <dgm:t>
        <a:bodyPr/>
        <a:lstStyle/>
        <a:p>
          <a:endParaRPr lang="en-IN"/>
        </a:p>
      </dgm:t>
    </dgm:pt>
    <dgm:pt modelId="{A76C1DFB-A3CD-4E79-A6B4-7C95391961BF}">
      <dgm:prSet phldrT="[Text]"/>
      <dgm:spPr>
        <a:solidFill>
          <a:srgbClr val="C00000"/>
        </a:solidFill>
      </dgm:spPr>
      <dgm:t>
        <a:bodyPr/>
        <a:lstStyle/>
        <a:p>
          <a:r>
            <a:rPr lang="en-IN" dirty="0"/>
            <a:t>Neighbouring states</a:t>
          </a:r>
        </a:p>
      </dgm:t>
    </dgm:pt>
    <dgm:pt modelId="{899FF5FC-5BD3-4EA2-B7FE-E393D4BF0EBC}" type="parTrans" cxnId="{5C89ABDD-C7AF-4F70-A967-383C4CF25B39}">
      <dgm:prSet/>
      <dgm:spPr/>
      <dgm:t>
        <a:bodyPr/>
        <a:lstStyle/>
        <a:p>
          <a:endParaRPr lang="en-IN"/>
        </a:p>
      </dgm:t>
    </dgm:pt>
    <dgm:pt modelId="{1E226156-9E2A-49BB-B225-5296D864D70A}" type="sibTrans" cxnId="{5C89ABDD-C7AF-4F70-A967-383C4CF25B39}">
      <dgm:prSet/>
      <dgm:spPr/>
      <dgm:t>
        <a:bodyPr/>
        <a:lstStyle/>
        <a:p>
          <a:endParaRPr lang="en-IN"/>
        </a:p>
      </dgm:t>
    </dgm:pt>
    <dgm:pt modelId="{C1B88C3B-D2AB-4F57-9FCD-D721512F9725}" type="pres">
      <dgm:prSet presAssocID="{B70D6F0B-045B-4518-B3A3-EAC7C440DFB0}" presName="Name0" presStyleCnt="0">
        <dgm:presLayoutVars>
          <dgm:dir/>
          <dgm:animLvl val="lvl"/>
          <dgm:resizeHandles val="exact"/>
        </dgm:presLayoutVars>
      </dgm:prSet>
      <dgm:spPr/>
    </dgm:pt>
    <dgm:pt modelId="{BA13FAA0-7A1F-4C64-AA53-6C85E7E3B820}" type="pres">
      <dgm:prSet presAssocID="{D8B7762D-B66E-4A48-B4EF-BD21FDD71278}" presName="parTxOnly" presStyleLbl="node1" presStyleIdx="0" presStyleCnt="2" custLinFactNeighborX="-8676" custLinFactNeighborY="6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355334-B582-4643-82CA-DF8DE43E9BF2}" type="pres">
      <dgm:prSet presAssocID="{FD2D2BE1-BEB3-41BE-B898-71FFFFC4248E}" presName="parTxOnlySpace" presStyleCnt="0"/>
      <dgm:spPr/>
    </dgm:pt>
    <dgm:pt modelId="{2E59A511-9B09-432D-804C-C0B7C30DE6B7}" type="pres">
      <dgm:prSet presAssocID="{A76C1DFB-A3CD-4E79-A6B4-7C95391961BF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62C4633-1C0B-41B8-A3FA-174F5DF4F414}" type="presOf" srcId="{D8B7762D-B66E-4A48-B4EF-BD21FDD71278}" destId="{BA13FAA0-7A1F-4C64-AA53-6C85E7E3B820}" srcOrd="0" destOrd="0" presId="urn:microsoft.com/office/officeart/2005/8/layout/chevron1"/>
    <dgm:cxn modelId="{75D57013-3FB9-44FD-8613-3CF2D4212EB1}" srcId="{B70D6F0B-045B-4518-B3A3-EAC7C440DFB0}" destId="{D8B7762D-B66E-4A48-B4EF-BD21FDD71278}" srcOrd="0" destOrd="0" parTransId="{FB6714C6-8A2D-477F-BB4E-D5A5D123DC5C}" sibTransId="{FD2D2BE1-BEB3-41BE-B898-71FFFFC4248E}"/>
    <dgm:cxn modelId="{0B644774-EF62-4C94-8DF6-BDE59CB132E4}" type="presOf" srcId="{A76C1DFB-A3CD-4E79-A6B4-7C95391961BF}" destId="{2E59A511-9B09-432D-804C-C0B7C30DE6B7}" srcOrd="0" destOrd="0" presId="urn:microsoft.com/office/officeart/2005/8/layout/chevron1"/>
    <dgm:cxn modelId="{864225A4-6F1F-4E81-A520-F4A3B876040C}" type="presOf" srcId="{B70D6F0B-045B-4518-B3A3-EAC7C440DFB0}" destId="{C1B88C3B-D2AB-4F57-9FCD-D721512F9725}" srcOrd="0" destOrd="0" presId="urn:microsoft.com/office/officeart/2005/8/layout/chevron1"/>
    <dgm:cxn modelId="{5C89ABDD-C7AF-4F70-A967-383C4CF25B39}" srcId="{B70D6F0B-045B-4518-B3A3-EAC7C440DFB0}" destId="{A76C1DFB-A3CD-4E79-A6B4-7C95391961BF}" srcOrd="1" destOrd="0" parTransId="{899FF5FC-5BD3-4EA2-B7FE-E393D4BF0EBC}" sibTransId="{1E226156-9E2A-49BB-B225-5296D864D70A}"/>
    <dgm:cxn modelId="{3B282439-1AB4-4171-BBC3-F700D08F80B8}" type="presParOf" srcId="{C1B88C3B-D2AB-4F57-9FCD-D721512F9725}" destId="{BA13FAA0-7A1F-4C64-AA53-6C85E7E3B820}" srcOrd="0" destOrd="0" presId="urn:microsoft.com/office/officeart/2005/8/layout/chevron1"/>
    <dgm:cxn modelId="{3C9A06EE-D88A-4830-B8DB-359D97FDF569}" type="presParOf" srcId="{C1B88C3B-D2AB-4F57-9FCD-D721512F9725}" destId="{81355334-B582-4643-82CA-DF8DE43E9BF2}" srcOrd="1" destOrd="0" presId="urn:microsoft.com/office/officeart/2005/8/layout/chevron1"/>
    <dgm:cxn modelId="{99E00FB3-2BB2-47D2-9BF8-23ACE5D68B3F}" type="presParOf" srcId="{C1B88C3B-D2AB-4F57-9FCD-D721512F9725}" destId="{2E59A511-9B09-432D-804C-C0B7C30DE6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0D6F0B-045B-4518-B3A3-EAC7C440DF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76C1DFB-A3CD-4E79-A6B4-7C95391961BF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/>
            <a:t>Neighbouring states</a:t>
          </a:r>
        </a:p>
      </dgm:t>
    </dgm:pt>
    <dgm:pt modelId="{899FF5FC-5BD3-4EA2-B7FE-E393D4BF0EBC}" type="parTrans" cxnId="{5C89ABDD-C7AF-4F70-A967-383C4CF25B39}">
      <dgm:prSet/>
      <dgm:spPr/>
      <dgm:t>
        <a:bodyPr/>
        <a:lstStyle/>
        <a:p>
          <a:endParaRPr lang="en-IN"/>
        </a:p>
      </dgm:t>
    </dgm:pt>
    <dgm:pt modelId="{1E226156-9E2A-49BB-B225-5296D864D70A}" type="sibTrans" cxnId="{5C89ABDD-C7AF-4F70-A967-383C4CF25B39}">
      <dgm:prSet/>
      <dgm:spPr/>
      <dgm:t>
        <a:bodyPr/>
        <a:lstStyle/>
        <a:p>
          <a:endParaRPr lang="en-IN"/>
        </a:p>
      </dgm:t>
    </dgm:pt>
    <dgm:pt modelId="{D8B7762D-B66E-4A48-B4EF-BD21FDD71278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 err="1"/>
            <a:t>Moderna</a:t>
          </a:r>
          <a:r>
            <a:rPr lang="en-IN" dirty="0"/>
            <a:t> site</a:t>
          </a:r>
        </a:p>
      </dgm:t>
    </dgm:pt>
    <dgm:pt modelId="{FD2D2BE1-BEB3-41BE-B898-71FFFFC4248E}" type="sibTrans" cxnId="{75D57013-3FB9-44FD-8613-3CF2D4212EB1}">
      <dgm:prSet/>
      <dgm:spPr/>
      <dgm:t>
        <a:bodyPr/>
        <a:lstStyle/>
        <a:p>
          <a:endParaRPr lang="en-IN"/>
        </a:p>
      </dgm:t>
    </dgm:pt>
    <dgm:pt modelId="{FB6714C6-8A2D-477F-BB4E-D5A5D123DC5C}" type="parTrans" cxnId="{75D57013-3FB9-44FD-8613-3CF2D4212EB1}">
      <dgm:prSet/>
      <dgm:spPr/>
      <dgm:t>
        <a:bodyPr/>
        <a:lstStyle/>
        <a:p>
          <a:endParaRPr lang="en-IN"/>
        </a:p>
      </dgm:t>
    </dgm:pt>
    <dgm:pt modelId="{C1B88C3B-D2AB-4F57-9FCD-D721512F9725}" type="pres">
      <dgm:prSet presAssocID="{B70D6F0B-045B-4518-B3A3-EAC7C440DFB0}" presName="Name0" presStyleCnt="0">
        <dgm:presLayoutVars>
          <dgm:dir/>
          <dgm:animLvl val="lvl"/>
          <dgm:resizeHandles val="exact"/>
        </dgm:presLayoutVars>
      </dgm:prSet>
      <dgm:spPr/>
    </dgm:pt>
    <dgm:pt modelId="{BA13FAA0-7A1F-4C64-AA53-6C85E7E3B820}" type="pres">
      <dgm:prSet presAssocID="{D8B7762D-B66E-4A48-B4EF-BD21FDD71278}" presName="parTxOnly" presStyleLbl="node1" presStyleIdx="0" presStyleCnt="2" custScaleX="106896" custLinFactNeighborX="353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355334-B582-4643-82CA-DF8DE43E9BF2}" type="pres">
      <dgm:prSet presAssocID="{FD2D2BE1-BEB3-41BE-B898-71FFFFC4248E}" presName="parTxOnlySpace" presStyleCnt="0"/>
      <dgm:spPr/>
    </dgm:pt>
    <dgm:pt modelId="{2E59A511-9B09-432D-804C-C0B7C30DE6B7}" type="pres">
      <dgm:prSet presAssocID="{A76C1DFB-A3CD-4E79-A6B4-7C95391961BF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62C4633-1C0B-41B8-A3FA-174F5DF4F414}" type="presOf" srcId="{D8B7762D-B66E-4A48-B4EF-BD21FDD71278}" destId="{BA13FAA0-7A1F-4C64-AA53-6C85E7E3B820}" srcOrd="0" destOrd="0" presId="urn:microsoft.com/office/officeart/2005/8/layout/chevron1"/>
    <dgm:cxn modelId="{75D57013-3FB9-44FD-8613-3CF2D4212EB1}" srcId="{B70D6F0B-045B-4518-B3A3-EAC7C440DFB0}" destId="{D8B7762D-B66E-4A48-B4EF-BD21FDD71278}" srcOrd="0" destOrd="0" parTransId="{FB6714C6-8A2D-477F-BB4E-D5A5D123DC5C}" sibTransId="{FD2D2BE1-BEB3-41BE-B898-71FFFFC4248E}"/>
    <dgm:cxn modelId="{0B644774-EF62-4C94-8DF6-BDE59CB132E4}" type="presOf" srcId="{A76C1DFB-A3CD-4E79-A6B4-7C95391961BF}" destId="{2E59A511-9B09-432D-804C-C0B7C30DE6B7}" srcOrd="0" destOrd="0" presId="urn:microsoft.com/office/officeart/2005/8/layout/chevron1"/>
    <dgm:cxn modelId="{864225A4-6F1F-4E81-A520-F4A3B876040C}" type="presOf" srcId="{B70D6F0B-045B-4518-B3A3-EAC7C440DFB0}" destId="{C1B88C3B-D2AB-4F57-9FCD-D721512F9725}" srcOrd="0" destOrd="0" presId="urn:microsoft.com/office/officeart/2005/8/layout/chevron1"/>
    <dgm:cxn modelId="{5C89ABDD-C7AF-4F70-A967-383C4CF25B39}" srcId="{B70D6F0B-045B-4518-B3A3-EAC7C440DFB0}" destId="{A76C1DFB-A3CD-4E79-A6B4-7C95391961BF}" srcOrd="1" destOrd="0" parTransId="{899FF5FC-5BD3-4EA2-B7FE-E393D4BF0EBC}" sibTransId="{1E226156-9E2A-49BB-B225-5296D864D70A}"/>
    <dgm:cxn modelId="{3B282439-1AB4-4171-BBC3-F700D08F80B8}" type="presParOf" srcId="{C1B88C3B-D2AB-4F57-9FCD-D721512F9725}" destId="{BA13FAA0-7A1F-4C64-AA53-6C85E7E3B820}" srcOrd="0" destOrd="0" presId="urn:microsoft.com/office/officeart/2005/8/layout/chevron1"/>
    <dgm:cxn modelId="{3C9A06EE-D88A-4830-B8DB-359D97FDF569}" type="presParOf" srcId="{C1B88C3B-D2AB-4F57-9FCD-D721512F9725}" destId="{81355334-B582-4643-82CA-DF8DE43E9BF2}" srcOrd="1" destOrd="0" presId="urn:microsoft.com/office/officeart/2005/8/layout/chevron1"/>
    <dgm:cxn modelId="{99E00FB3-2BB2-47D2-9BF8-23ACE5D68B3F}" type="presParOf" srcId="{C1B88C3B-D2AB-4F57-9FCD-D721512F9725}" destId="{2E59A511-9B09-432D-804C-C0B7C30DE6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820F6D-6A04-4C6F-90C1-5E4A0640B98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7AACCD-C39E-415A-A29D-8E6A1ECE7E25}">
      <dgm:prSet phldrT="[Text]"/>
      <dgm:spPr>
        <a:solidFill>
          <a:schemeClr val="accent4"/>
        </a:solidFill>
      </dgm:spPr>
      <dgm:t>
        <a:bodyPr/>
        <a:lstStyle/>
        <a:p>
          <a:r>
            <a:rPr lang="en-IN" dirty="0"/>
            <a:t>Pfizer site</a:t>
          </a:r>
        </a:p>
      </dgm:t>
    </dgm:pt>
    <dgm:pt modelId="{4E40A4CC-B3CE-4DE0-82AD-DEEB8DAE4640}" type="parTrans" cxnId="{56BB38FB-5749-47C8-A8A3-9892AC54238F}">
      <dgm:prSet/>
      <dgm:spPr/>
      <dgm:t>
        <a:bodyPr/>
        <a:lstStyle/>
        <a:p>
          <a:endParaRPr lang="en-IN"/>
        </a:p>
      </dgm:t>
    </dgm:pt>
    <dgm:pt modelId="{859A601B-457B-47C1-9F5F-B10E8A867F05}" type="sibTrans" cxnId="{56BB38FB-5749-47C8-A8A3-9892AC54238F}">
      <dgm:prSet/>
      <dgm:spPr/>
      <dgm:t>
        <a:bodyPr/>
        <a:lstStyle/>
        <a:p>
          <a:endParaRPr lang="en-IN"/>
        </a:p>
      </dgm:t>
    </dgm:pt>
    <dgm:pt modelId="{6EFE8F78-F504-413A-9EDB-B593D0C0CFBA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/>
            <a:t>Cold Storage </a:t>
          </a:r>
        </a:p>
      </dgm:t>
    </dgm:pt>
    <dgm:pt modelId="{A9602DC0-97CA-4BA4-952D-4A203AE841E9}" type="parTrans" cxnId="{524FF1F6-EA05-4638-9C95-759E66EE0268}">
      <dgm:prSet/>
      <dgm:spPr/>
      <dgm:t>
        <a:bodyPr/>
        <a:lstStyle/>
        <a:p>
          <a:endParaRPr lang="en-IN"/>
        </a:p>
      </dgm:t>
    </dgm:pt>
    <dgm:pt modelId="{25C09422-C0FB-4E39-A569-16AD0D8FA18A}" type="sibTrans" cxnId="{524FF1F6-EA05-4638-9C95-759E66EE0268}">
      <dgm:prSet/>
      <dgm:spPr/>
      <dgm:t>
        <a:bodyPr/>
        <a:lstStyle/>
        <a:p>
          <a:endParaRPr lang="en-IN"/>
        </a:p>
      </dgm:t>
    </dgm:pt>
    <dgm:pt modelId="{2245D006-6D86-4BB2-B5BD-E06FD6A92F6A}">
      <dgm:prSet phldrT="[Text]"/>
      <dgm:spPr>
        <a:solidFill>
          <a:srgbClr val="7030A0"/>
        </a:solidFill>
      </dgm:spPr>
      <dgm:t>
        <a:bodyPr/>
        <a:lstStyle/>
        <a:p>
          <a:r>
            <a:rPr lang="en-IN" dirty="0"/>
            <a:t>Neighbouring states</a:t>
          </a:r>
        </a:p>
      </dgm:t>
    </dgm:pt>
    <dgm:pt modelId="{96829284-F23F-4E19-A0D3-1C8CFE7B622B}" type="parTrans" cxnId="{17E3B675-244E-49F4-BE6C-4E8D018F805C}">
      <dgm:prSet/>
      <dgm:spPr/>
      <dgm:t>
        <a:bodyPr/>
        <a:lstStyle/>
        <a:p>
          <a:endParaRPr lang="en-IN"/>
        </a:p>
      </dgm:t>
    </dgm:pt>
    <dgm:pt modelId="{B5C98A13-1BA6-4093-B94F-73E86C846A66}" type="sibTrans" cxnId="{17E3B675-244E-49F4-BE6C-4E8D018F805C}">
      <dgm:prSet/>
      <dgm:spPr/>
      <dgm:t>
        <a:bodyPr/>
        <a:lstStyle/>
        <a:p>
          <a:endParaRPr lang="en-IN"/>
        </a:p>
      </dgm:t>
    </dgm:pt>
    <dgm:pt modelId="{2A7979CC-0458-46CB-9305-9AE6B9819EF8}" type="pres">
      <dgm:prSet presAssocID="{B8820F6D-6A04-4C6F-90C1-5E4A0640B983}" presName="Name0" presStyleCnt="0">
        <dgm:presLayoutVars>
          <dgm:dir/>
          <dgm:animLvl val="lvl"/>
          <dgm:resizeHandles val="exact"/>
        </dgm:presLayoutVars>
      </dgm:prSet>
      <dgm:spPr/>
    </dgm:pt>
    <dgm:pt modelId="{C138136A-0C82-48BD-92D4-BB8E7D6E42C5}" type="pres">
      <dgm:prSet presAssocID="{647AACCD-C39E-415A-A29D-8E6A1ECE7E2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259B5C-7A18-47CC-B820-DE7D572EFDEB}" type="pres">
      <dgm:prSet presAssocID="{859A601B-457B-47C1-9F5F-B10E8A867F05}" presName="parTxOnlySpace" presStyleCnt="0"/>
      <dgm:spPr/>
    </dgm:pt>
    <dgm:pt modelId="{02760540-CCEE-4858-A48E-0730AAB5D916}" type="pres">
      <dgm:prSet presAssocID="{6EFE8F78-F504-413A-9EDB-B593D0C0CFB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AAD3F0-57D4-4422-A70D-A1D45A4AB532}" type="pres">
      <dgm:prSet presAssocID="{25C09422-C0FB-4E39-A569-16AD0D8FA18A}" presName="parTxOnlySpace" presStyleCnt="0"/>
      <dgm:spPr/>
    </dgm:pt>
    <dgm:pt modelId="{BF724F65-6785-4D9A-A640-6D4974C0162C}" type="pres">
      <dgm:prSet presAssocID="{2245D006-6D86-4BB2-B5BD-E06FD6A92F6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24FF1F6-EA05-4638-9C95-759E66EE0268}" srcId="{B8820F6D-6A04-4C6F-90C1-5E4A0640B983}" destId="{6EFE8F78-F504-413A-9EDB-B593D0C0CFBA}" srcOrd="1" destOrd="0" parTransId="{A9602DC0-97CA-4BA4-952D-4A203AE841E9}" sibTransId="{25C09422-C0FB-4E39-A569-16AD0D8FA18A}"/>
    <dgm:cxn modelId="{D2F24B10-21AE-4E91-B101-62E283B6C53B}" type="presOf" srcId="{B8820F6D-6A04-4C6F-90C1-5E4A0640B983}" destId="{2A7979CC-0458-46CB-9305-9AE6B9819EF8}" srcOrd="0" destOrd="0" presId="urn:microsoft.com/office/officeart/2005/8/layout/chevron1"/>
    <dgm:cxn modelId="{7C08B809-8701-4C76-AC6D-761B8E09F1A0}" type="presOf" srcId="{647AACCD-C39E-415A-A29D-8E6A1ECE7E25}" destId="{C138136A-0C82-48BD-92D4-BB8E7D6E42C5}" srcOrd="0" destOrd="0" presId="urn:microsoft.com/office/officeart/2005/8/layout/chevron1"/>
    <dgm:cxn modelId="{56BB38FB-5749-47C8-A8A3-9892AC54238F}" srcId="{B8820F6D-6A04-4C6F-90C1-5E4A0640B983}" destId="{647AACCD-C39E-415A-A29D-8E6A1ECE7E25}" srcOrd="0" destOrd="0" parTransId="{4E40A4CC-B3CE-4DE0-82AD-DEEB8DAE4640}" sibTransId="{859A601B-457B-47C1-9F5F-B10E8A867F05}"/>
    <dgm:cxn modelId="{CFEF1DF0-9000-48E7-8DDC-F5A44C9406C9}" type="presOf" srcId="{2245D006-6D86-4BB2-B5BD-E06FD6A92F6A}" destId="{BF724F65-6785-4D9A-A640-6D4974C0162C}" srcOrd="0" destOrd="0" presId="urn:microsoft.com/office/officeart/2005/8/layout/chevron1"/>
    <dgm:cxn modelId="{17E3B675-244E-49F4-BE6C-4E8D018F805C}" srcId="{B8820F6D-6A04-4C6F-90C1-5E4A0640B983}" destId="{2245D006-6D86-4BB2-B5BD-E06FD6A92F6A}" srcOrd="2" destOrd="0" parTransId="{96829284-F23F-4E19-A0D3-1C8CFE7B622B}" sibTransId="{B5C98A13-1BA6-4093-B94F-73E86C846A66}"/>
    <dgm:cxn modelId="{1CDA4188-5E58-4D6E-A3F5-8CA9865790F0}" type="presOf" srcId="{6EFE8F78-F504-413A-9EDB-B593D0C0CFBA}" destId="{02760540-CCEE-4858-A48E-0730AAB5D916}" srcOrd="0" destOrd="0" presId="urn:microsoft.com/office/officeart/2005/8/layout/chevron1"/>
    <dgm:cxn modelId="{D3EBB339-B781-4F1C-B267-F1B5A26A8089}" type="presParOf" srcId="{2A7979CC-0458-46CB-9305-9AE6B9819EF8}" destId="{C138136A-0C82-48BD-92D4-BB8E7D6E42C5}" srcOrd="0" destOrd="0" presId="urn:microsoft.com/office/officeart/2005/8/layout/chevron1"/>
    <dgm:cxn modelId="{61B7FE85-5158-4B99-9FD7-544F8D6F283A}" type="presParOf" srcId="{2A7979CC-0458-46CB-9305-9AE6B9819EF8}" destId="{A2259B5C-7A18-47CC-B820-DE7D572EFDEB}" srcOrd="1" destOrd="0" presId="urn:microsoft.com/office/officeart/2005/8/layout/chevron1"/>
    <dgm:cxn modelId="{D814933E-6C7B-45AE-9666-8BED38D476B0}" type="presParOf" srcId="{2A7979CC-0458-46CB-9305-9AE6B9819EF8}" destId="{02760540-CCEE-4858-A48E-0730AAB5D916}" srcOrd="2" destOrd="0" presId="urn:microsoft.com/office/officeart/2005/8/layout/chevron1"/>
    <dgm:cxn modelId="{68EA65EB-EE4E-44F8-BE4A-3265042D5155}" type="presParOf" srcId="{2A7979CC-0458-46CB-9305-9AE6B9819EF8}" destId="{72AAD3F0-57D4-4422-A70D-A1D45A4AB532}" srcOrd="3" destOrd="0" presId="urn:microsoft.com/office/officeart/2005/8/layout/chevron1"/>
    <dgm:cxn modelId="{423DE584-63C3-442B-8F30-688E67B815F7}" type="presParOf" srcId="{2A7979CC-0458-46CB-9305-9AE6B9819EF8}" destId="{BF724F65-6785-4D9A-A640-6D4974C0162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C021DF-130C-44EA-B0FE-BE73455C7B8B}" type="doc">
      <dgm:prSet loTypeId="urn:microsoft.com/office/officeart/2005/8/layout/matrix2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D61E187-63C9-4058-B8C3-24465A7276E3}" type="pres">
      <dgm:prSet presAssocID="{A6C021DF-130C-44EA-B0FE-BE73455C7B8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3ED49B79-2B7D-455E-82CB-3D0F21027B7E}" type="presOf" srcId="{A6C021DF-130C-44EA-B0FE-BE73455C7B8B}" destId="{7D61E187-63C9-4058-B8C3-24465A7276E3}" srcOrd="0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2742C-4435-4964-95DD-CA5D8DC6ED16}">
      <dsp:nvSpPr>
        <dsp:cNvPr id="0" name=""/>
        <dsp:cNvSpPr/>
      </dsp:nvSpPr>
      <dsp:spPr>
        <a:xfrm>
          <a:off x="-3160366" y="-486406"/>
          <a:ext cx="3769364" cy="3769364"/>
        </a:xfrm>
        <a:prstGeom prst="blockArc">
          <a:avLst>
            <a:gd name="adj1" fmla="val 18900000"/>
            <a:gd name="adj2" fmla="val 2700000"/>
            <a:gd name="adj3" fmla="val 573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26A09-6994-4FF7-B91C-F98F26106A51}">
      <dsp:nvSpPr>
        <dsp:cNvPr id="0" name=""/>
        <dsp:cNvSpPr/>
      </dsp:nvSpPr>
      <dsp:spPr>
        <a:xfrm>
          <a:off x="391585" y="279655"/>
          <a:ext cx="4760585" cy="559310"/>
        </a:xfrm>
        <a:prstGeom prst="rect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3952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4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Test </a:t>
          </a:r>
          <a:r>
            <a:rPr kumimoji="0" lang="en-US" sz="1400" b="1" i="1" u="sng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Count</a:t>
          </a:r>
          <a:r>
            <a:rPr kumimoji="0" lang="en-US" sz="1400" b="1" i="1" u="sng" strike="noStrike" kern="1200" cap="none" spc="0" normalizeH="0" baseline="-2500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i</a:t>
          </a:r>
          <a:r>
            <a:rPr kumimoji="0" lang="en-US" sz="14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  </a:t>
          </a:r>
          <a:r>
            <a: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:Used in Regression Analysis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                    [Addressed through Model-1] 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391585" y="279655"/>
        <a:ext cx="4760585" cy="559310"/>
      </dsp:txXfrm>
    </dsp:sp>
    <dsp:sp modelId="{B4165E1D-CC08-4CE4-A909-FD5A1F8CFE16}">
      <dsp:nvSpPr>
        <dsp:cNvPr id="0" name=""/>
        <dsp:cNvSpPr/>
      </dsp:nvSpPr>
      <dsp:spPr>
        <a:xfrm>
          <a:off x="202842" y="367299"/>
          <a:ext cx="377485" cy="3840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5F9E1D1-C3AF-4F1B-A628-DC405A03FFE2}">
      <dsp:nvSpPr>
        <dsp:cNvPr id="0" name=""/>
        <dsp:cNvSpPr/>
      </dsp:nvSpPr>
      <dsp:spPr>
        <a:xfrm>
          <a:off x="594894" y="1118620"/>
          <a:ext cx="4557276" cy="559310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3952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4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Asymptomatic Cases</a:t>
          </a:r>
          <a:r>
            <a: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: The New Cases are mostly due to Asymptomatic people. [Addressed through Model-2]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594894" y="1118620"/>
        <a:ext cx="4557276" cy="559310"/>
      </dsp:txXfrm>
    </dsp:sp>
    <dsp:sp modelId="{1BB7F984-13A7-4F3E-BDFF-E234FA73C705}">
      <dsp:nvSpPr>
        <dsp:cNvPr id="0" name=""/>
        <dsp:cNvSpPr/>
      </dsp:nvSpPr>
      <dsp:spPr>
        <a:xfrm>
          <a:off x="374277" y="1189582"/>
          <a:ext cx="441232" cy="41738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558568C-D770-4B03-861A-097B004449FC}">
      <dsp:nvSpPr>
        <dsp:cNvPr id="0" name=""/>
        <dsp:cNvSpPr/>
      </dsp:nvSpPr>
      <dsp:spPr>
        <a:xfrm>
          <a:off x="391585" y="1863850"/>
          <a:ext cx="4760585" cy="746779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3952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4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Virus Incubation Period </a:t>
          </a:r>
          <a:r>
            <a: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: Cases which have been confirmed after 5-6 days of contracting the virus [Addressed through Model-2</a:t>
          </a:r>
          <a:r>
            <a: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/>
              <a:ea typeface="+mn-ea"/>
              <a:cs typeface="+mn-cs"/>
            </a:rPr>
            <a:t>]</a:t>
          </a:r>
          <a:endParaRPr lang="en-IN" sz="1200" kern="1200" dirty="0">
            <a:solidFill>
              <a:schemeClr val="tx1"/>
            </a:solidFill>
          </a:endParaRPr>
        </a:p>
      </dsp:txBody>
      <dsp:txXfrm>
        <a:off x="391585" y="1863850"/>
        <a:ext cx="4760585" cy="746779"/>
      </dsp:txXfrm>
    </dsp:sp>
    <dsp:sp modelId="{1D180564-98A3-4341-A7AF-F94FC03F8707}">
      <dsp:nvSpPr>
        <dsp:cNvPr id="0" name=""/>
        <dsp:cNvSpPr/>
      </dsp:nvSpPr>
      <dsp:spPr>
        <a:xfrm>
          <a:off x="202842" y="2046792"/>
          <a:ext cx="377485" cy="38089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30AD1-36EA-4273-B523-055F7A6CE9F1}">
      <dsp:nvSpPr>
        <dsp:cNvPr id="0" name=""/>
        <dsp:cNvSpPr/>
      </dsp:nvSpPr>
      <dsp:spPr>
        <a:xfrm>
          <a:off x="2197" y="1201446"/>
          <a:ext cx="2677262" cy="1135437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Priority Score Calculation to determine </a:t>
          </a:r>
          <a:r>
            <a:rPr lang="en-IN" sz="1500" b="1" kern="1200" dirty="0"/>
            <a:t>demand</a:t>
          </a:r>
          <a:r>
            <a:rPr lang="en-IN" sz="1500" kern="1200" dirty="0"/>
            <a:t> of each state </a:t>
          </a:r>
        </a:p>
      </dsp:txBody>
      <dsp:txXfrm>
        <a:off x="569916" y="1201446"/>
        <a:ext cx="1541825" cy="1135437"/>
      </dsp:txXfrm>
    </dsp:sp>
    <dsp:sp modelId="{071AF6DB-A139-43A1-8FA3-93A4E9ED0ED1}">
      <dsp:nvSpPr>
        <dsp:cNvPr id="0" name=""/>
        <dsp:cNvSpPr/>
      </dsp:nvSpPr>
      <dsp:spPr>
        <a:xfrm>
          <a:off x="2411733" y="1233712"/>
          <a:ext cx="2677262" cy="1070905"/>
        </a:xfrm>
        <a:prstGeom prst="chevron">
          <a:avLst/>
        </a:prstGeom>
        <a:solidFill>
          <a:schemeClr val="accent2">
            <a:hueOff val="4227136"/>
            <a:satOff val="-26416"/>
            <a:lumOff val="-1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Calculate daily Covid Vaccine production in USA to determine the </a:t>
          </a:r>
          <a:r>
            <a:rPr lang="en-IN" sz="1500" b="1" kern="1200" dirty="0"/>
            <a:t>supply</a:t>
          </a:r>
        </a:p>
      </dsp:txBody>
      <dsp:txXfrm>
        <a:off x="2947186" y="1233712"/>
        <a:ext cx="1606357" cy="1070905"/>
      </dsp:txXfrm>
    </dsp:sp>
    <dsp:sp modelId="{4D8D9E1F-0870-41D9-9540-6CEBDD76A9D3}">
      <dsp:nvSpPr>
        <dsp:cNvPr id="0" name=""/>
        <dsp:cNvSpPr/>
      </dsp:nvSpPr>
      <dsp:spPr>
        <a:xfrm>
          <a:off x="4823467" y="1233712"/>
          <a:ext cx="2677262" cy="1070905"/>
        </a:xfrm>
        <a:prstGeom prst="chevron">
          <a:avLst/>
        </a:prstGeom>
        <a:solidFill>
          <a:schemeClr val="accent2">
            <a:hueOff val="8454272"/>
            <a:satOff val="-52833"/>
            <a:lumOff val="-299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Determining which states will receive Pfizer and which state will receive </a:t>
          </a:r>
          <a:r>
            <a:rPr lang="en-IN" sz="1500" kern="1200" dirty="0" err="1"/>
            <a:t>Moderna</a:t>
          </a:r>
          <a:r>
            <a:rPr lang="en-IN" sz="1500" kern="1200" dirty="0"/>
            <a:t>  </a:t>
          </a:r>
        </a:p>
      </dsp:txBody>
      <dsp:txXfrm>
        <a:off x="5358920" y="1233712"/>
        <a:ext cx="1606357" cy="1070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27789-9687-4ECA-84A4-52F957710D30}">
      <dsp:nvSpPr>
        <dsp:cNvPr id="0" name=""/>
        <dsp:cNvSpPr/>
      </dsp:nvSpPr>
      <dsp:spPr>
        <a:xfrm>
          <a:off x="4484" y="517429"/>
          <a:ext cx="2680588" cy="107223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Setting up huge cold storage in order to reduce transportation cost</a:t>
          </a:r>
        </a:p>
      </dsp:txBody>
      <dsp:txXfrm>
        <a:off x="540602" y="517429"/>
        <a:ext cx="1608353" cy="1072235"/>
      </dsp:txXfrm>
    </dsp:sp>
    <dsp:sp modelId="{C7737060-0801-4DC2-B30A-08451463888F}">
      <dsp:nvSpPr>
        <dsp:cNvPr id="0" name=""/>
        <dsp:cNvSpPr/>
      </dsp:nvSpPr>
      <dsp:spPr>
        <a:xfrm>
          <a:off x="2417013" y="517429"/>
          <a:ext cx="2680588" cy="1072235"/>
        </a:xfrm>
        <a:prstGeom prst="chevron">
          <a:avLst/>
        </a:prstGeom>
        <a:solidFill>
          <a:schemeClr val="accent4">
            <a:hueOff val="-18956971"/>
            <a:satOff val="39278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err="1"/>
            <a:t>Optimisting</a:t>
          </a:r>
          <a:r>
            <a:rPr lang="en-IN" sz="1500" kern="1200" dirty="0"/>
            <a:t>  the routes  based on supply-demand and transportation cost</a:t>
          </a:r>
        </a:p>
      </dsp:txBody>
      <dsp:txXfrm>
        <a:off x="2953131" y="517429"/>
        <a:ext cx="1608353" cy="1072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3FAA0-7A1F-4C64-AA53-6C85E7E3B820}">
      <dsp:nvSpPr>
        <dsp:cNvPr id="0" name=""/>
        <dsp:cNvSpPr/>
      </dsp:nvSpPr>
      <dsp:spPr>
        <a:xfrm>
          <a:off x="0" y="0"/>
          <a:ext cx="1883226" cy="527847"/>
        </a:xfrm>
        <a:prstGeom prst="chevron">
          <a:avLst/>
        </a:prstGeom>
        <a:solidFill>
          <a:srgbClr val="F357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/>
            <a:t>Pfizer site</a:t>
          </a:r>
        </a:p>
      </dsp:txBody>
      <dsp:txXfrm>
        <a:off x="263924" y="0"/>
        <a:ext cx="1355379" cy="527847"/>
      </dsp:txXfrm>
    </dsp:sp>
    <dsp:sp modelId="{2E59A511-9B09-432D-804C-C0B7C30DE6B7}">
      <dsp:nvSpPr>
        <dsp:cNvPr id="0" name=""/>
        <dsp:cNvSpPr/>
      </dsp:nvSpPr>
      <dsp:spPr>
        <a:xfrm>
          <a:off x="1698054" y="0"/>
          <a:ext cx="1883226" cy="527847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/>
            <a:t>Neighbouring states</a:t>
          </a:r>
        </a:p>
      </dsp:txBody>
      <dsp:txXfrm>
        <a:off x="1961978" y="0"/>
        <a:ext cx="1355379" cy="5278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3FAA0-7A1F-4C64-AA53-6C85E7E3B820}">
      <dsp:nvSpPr>
        <dsp:cNvPr id="0" name=""/>
        <dsp:cNvSpPr/>
      </dsp:nvSpPr>
      <dsp:spPr>
        <a:xfrm>
          <a:off x="63304" y="0"/>
          <a:ext cx="1907423" cy="552208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/>
            <a:t>Moderna</a:t>
          </a:r>
          <a:r>
            <a:rPr lang="en-IN" sz="1600" kern="1200" dirty="0"/>
            <a:t> site</a:t>
          </a:r>
        </a:p>
      </dsp:txBody>
      <dsp:txXfrm>
        <a:off x="339408" y="0"/>
        <a:ext cx="1355215" cy="552208"/>
      </dsp:txXfrm>
    </dsp:sp>
    <dsp:sp modelId="{2E59A511-9B09-432D-804C-C0B7C30DE6B7}">
      <dsp:nvSpPr>
        <dsp:cNvPr id="0" name=""/>
        <dsp:cNvSpPr/>
      </dsp:nvSpPr>
      <dsp:spPr>
        <a:xfrm>
          <a:off x="1729228" y="0"/>
          <a:ext cx="1784373" cy="55220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Neighbouring states</a:t>
          </a:r>
        </a:p>
      </dsp:txBody>
      <dsp:txXfrm>
        <a:off x="2005332" y="0"/>
        <a:ext cx="1232165" cy="5522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8136A-0C82-48BD-92D4-BB8E7D6E42C5}">
      <dsp:nvSpPr>
        <dsp:cNvPr id="0" name=""/>
        <dsp:cNvSpPr/>
      </dsp:nvSpPr>
      <dsp:spPr>
        <a:xfrm>
          <a:off x="1249" y="212831"/>
          <a:ext cx="1522856" cy="609142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Pfizer site</a:t>
          </a:r>
        </a:p>
      </dsp:txBody>
      <dsp:txXfrm>
        <a:off x="305820" y="212831"/>
        <a:ext cx="913714" cy="609142"/>
      </dsp:txXfrm>
    </dsp:sp>
    <dsp:sp modelId="{02760540-CCEE-4858-A48E-0730AAB5D916}">
      <dsp:nvSpPr>
        <dsp:cNvPr id="0" name=""/>
        <dsp:cNvSpPr/>
      </dsp:nvSpPr>
      <dsp:spPr>
        <a:xfrm>
          <a:off x="1371820" y="212831"/>
          <a:ext cx="1522856" cy="609142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Cold Storage </a:t>
          </a:r>
        </a:p>
      </dsp:txBody>
      <dsp:txXfrm>
        <a:off x="1676391" y="212831"/>
        <a:ext cx="913714" cy="609142"/>
      </dsp:txXfrm>
    </dsp:sp>
    <dsp:sp modelId="{BF724F65-6785-4D9A-A640-6D4974C0162C}">
      <dsp:nvSpPr>
        <dsp:cNvPr id="0" name=""/>
        <dsp:cNvSpPr/>
      </dsp:nvSpPr>
      <dsp:spPr>
        <a:xfrm>
          <a:off x="2742391" y="212831"/>
          <a:ext cx="1522856" cy="609142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Neighbouring states</a:t>
          </a:r>
        </a:p>
      </dsp:txBody>
      <dsp:txXfrm>
        <a:off x="3046962" y="212831"/>
        <a:ext cx="913714" cy="6091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4AE2-6124-4CBD-8594-895A2D5BAE8E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2217-09E3-4E02-BE58-873B65DFC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93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8142F5-B516-4958-BB04-651DF321A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E5FB715-366E-4746-B3F6-6B47F5CBD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2A821F-1223-47DB-B895-8F47C98B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CDE1-0085-4736-AA1E-827F3A3DF54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ABDFAD-829D-44E3-AC5A-A3EB09E5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537769-DEE7-422A-A8E3-85918577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F757-1AF9-4A2D-B2A1-E45C45E3F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0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72B530-AA5F-466D-8588-7B0E8352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8D00333-B016-4F88-8F01-AC222B6C7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CF7E4E-D376-4006-889C-88F81970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CDE1-0085-4736-AA1E-827F3A3DF54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C2EDE6-0ECB-46EC-9AE1-67CFD5EC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927CB9-03B0-43B5-A909-0E606BCF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F757-1AF9-4A2D-B2A1-E45C45E3F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0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4987308-B332-44A1-A406-79618061B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4AD8EFB-0D4E-4675-84FD-01D786DC5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24AE9F-65CA-4B2B-B756-376FDD4E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CDE1-0085-4736-AA1E-827F3A3DF54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880ADB-0D1B-4555-996C-6F233654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F72344-E3B1-4FCF-9260-6B8491A6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F757-1AF9-4A2D-B2A1-E45C45E3F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12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510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=""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=""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=""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=""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=""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=""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=""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=""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=""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=""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22,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6025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=""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22,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5495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246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22,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75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=""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22,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4510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=""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0783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=""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=""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=""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=""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=""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=""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=""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=""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=""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=""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=""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=""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=""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=""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22,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7741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0C0B0-005E-4A60-BA6C-1B469A0C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F86AFE-BB48-45DA-B660-CA7C4775C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747991-085F-4484-8970-E135C885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CDE1-0085-4736-AA1E-827F3A3DF54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64B4E9-8F3E-4378-80F8-D6358DA6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07202F-934B-417B-A0C5-4CABE75D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F757-1AF9-4A2D-B2A1-E45C45E3F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169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=""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=""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=""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=""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=""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=""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=""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=""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22,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803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=""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22,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9431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=""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=""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22,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5470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>
          <p15:clr>
            <a:srgbClr val="FBAE40"/>
          </p15:clr>
        </p15:guide>
        <p15:guide id="11" pos="2880">
          <p15:clr>
            <a:srgbClr val="FBAE40"/>
          </p15:clr>
        </p15:guide>
        <p15:guide id="12" orient="horz" pos="17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=""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22,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4859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=""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5186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E7E01617-EF19-DC4E-A132-EB0DE07B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Block Arc 8">
            <a:extLst>
              <a:ext uri="{FF2B5EF4-FFF2-40B4-BE49-F238E27FC236}">
                <a16:creationId xmlns="" xmlns:a16="http://schemas.microsoft.com/office/drawing/2014/main" id="{C5BF38EF-96F0-E840-9920-CE402EBE9E72}"/>
              </a:ext>
            </a:extLst>
          </p:cNvPr>
          <p:cNvSpPr/>
          <p:nvPr userDrawn="1"/>
        </p:nvSpPr>
        <p:spPr>
          <a:xfrm>
            <a:off x="39370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060AA612-243F-E64D-9941-82A45D827B7B}"/>
              </a:ext>
            </a:extLst>
          </p:cNvPr>
          <p:cNvSpPr/>
          <p:nvPr userDrawn="1"/>
        </p:nvSpPr>
        <p:spPr>
          <a:xfrm>
            <a:off x="770733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ock Arc 18">
            <a:extLst>
              <a:ext uri="{FF2B5EF4-FFF2-40B4-BE49-F238E27FC236}">
                <a16:creationId xmlns="" xmlns:a16="http://schemas.microsoft.com/office/drawing/2014/main" id="{8956BECE-6ED5-7741-BA2D-98657AD10468}"/>
              </a:ext>
            </a:extLst>
          </p:cNvPr>
          <p:cNvSpPr/>
          <p:nvPr userDrawn="1"/>
        </p:nvSpPr>
        <p:spPr>
          <a:xfrm rot="10800000">
            <a:off x="259771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8889D48E-98B3-D14B-9AFF-17FE3256FB10}"/>
              </a:ext>
            </a:extLst>
          </p:cNvPr>
          <p:cNvSpPr/>
          <p:nvPr userDrawn="1"/>
        </p:nvSpPr>
        <p:spPr>
          <a:xfrm rot="10800000">
            <a:off x="2971800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>
            <a:extLst>
              <a:ext uri="{FF2B5EF4-FFF2-40B4-BE49-F238E27FC236}">
                <a16:creationId xmlns="" xmlns:a16="http://schemas.microsoft.com/office/drawing/2014/main" id="{16FDE7D3-4CF9-5C4E-932B-160E466CBD08}"/>
              </a:ext>
            </a:extLst>
          </p:cNvPr>
          <p:cNvSpPr/>
          <p:nvPr userDrawn="1"/>
        </p:nvSpPr>
        <p:spPr>
          <a:xfrm>
            <a:off x="479877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C39EB9-63D8-7C40-99FB-8A086D00EEED}"/>
              </a:ext>
            </a:extLst>
          </p:cNvPr>
          <p:cNvSpPr/>
          <p:nvPr userDrawn="1"/>
        </p:nvSpPr>
        <p:spPr>
          <a:xfrm>
            <a:off x="5175809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lock Arc 22">
            <a:extLst>
              <a:ext uri="{FF2B5EF4-FFF2-40B4-BE49-F238E27FC236}">
                <a16:creationId xmlns="" xmlns:a16="http://schemas.microsoft.com/office/drawing/2014/main" id="{C1061FF9-BB40-034C-B2D9-2FAFC3ACA25B}"/>
              </a:ext>
            </a:extLst>
          </p:cNvPr>
          <p:cNvSpPr/>
          <p:nvPr userDrawn="1"/>
        </p:nvSpPr>
        <p:spPr>
          <a:xfrm rot="10800000">
            <a:off x="700278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BA2B2D42-B66A-4F4D-8F16-282A8C69BA08}"/>
              </a:ext>
            </a:extLst>
          </p:cNvPr>
          <p:cNvSpPr/>
          <p:nvPr userDrawn="1"/>
        </p:nvSpPr>
        <p:spPr>
          <a:xfrm rot="10800000">
            <a:off x="7376876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ock Arc 24">
            <a:extLst>
              <a:ext uri="{FF2B5EF4-FFF2-40B4-BE49-F238E27FC236}">
                <a16:creationId xmlns="" xmlns:a16="http://schemas.microsoft.com/office/drawing/2014/main" id="{3217943B-9636-4A49-8908-BD3EC7B5B706}"/>
              </a:ext>
            </a:extLst>
          </p:cNvPr>
          <p:cNvSpPr/>
          <p:nvPr userDrawn="1"/>
        </p:nvSpPr>
        <p:spPr>
          <a:xfrm>
            <a:off x="920385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4737DFDB-EAC3-D342-9FD0-235E7E64CE04}"/>
              </a:ext>
            </a:extLst>
          </p:cNvPr>
          <p:cNvSpPr/>
          <p:nvPr userDrawn="1"/>
        </p:nvSpPr>
        <p:spPr>
          <a:xfrm>
            <a:off x="9580885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lock Arc 28">
            <a:extLst>
              <a:ext uri="{FF2B5EF4-FFF2-40B4-BE49-F238E27FC236}">
                <a16:creationId xmlns="" xmlns:a16="http://schemas.microsoft.com/office/drawing/2014/main" id="{DB9F16A2-2EA8-4349-A0C6-D483FCE766B5}"/>
              </a:ext>
            </a:extLst>
          </p:cNvPr>
          <p:cNvSpPr/>
          <p:nvPr userDrawn="1"/>
        </p:nvSpPr>
        <p:spPr>
          <a:xfrm rot="10800000">
            <a:off x="1140786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4B767515-6FFF-6C45-A841-22D921720A97}"/>
              </a:ext>
            </a:extLst>
          </p:cNvPr>
          <p:cNvSpPr/>
          <p:nvPr userDrawn="1"/>
        </p:nvSpPr>
        <p:spPr>
          <a:xfrm rot="10800000">
            <a:off x="11781952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lock Arc 30">
            <a:extLst>
              <a:ext uri="{FF2B5EF4-FFF2-40B4-BE49-F238E27FC236}">
                <a16:creationId xmlns="" xmlns:a16="http://schemas.microsoft.com/office/drawing/2014/main" id="{F6F3A917-9530-C943-AB93-2D763ABD2C2E}"/>
              </a:ext>
            </a:extLst>
          </p:cNvPr>
          <p:cNvSpPr/>
          <p:nvPr userDrawn="1"/>
        </p:nvSpPr>
        <p:spPr>
          <a:xfrm rot="10800000">
            <a:off x="-180736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7378E8A-4692-F843-94CC-106C138EDF3F}"/>
              </a:ext>
            </a:extLst>
          </p:cNvPr>
          <p:cNvSpPr/>
          <p:nvPr userDrawn="1"/>
        </p:nvSpPr>
        <p:spPr>
          <a:xfrm rot="10800000">
            <a:off x="-1433278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C21EB8AE-A81C-BA4A-AED6-4A281FF778D1}"/>
              </a:ext>
            </a:extLst>
          </p:cNvPr>
          <p:cNvSpPr/>
          <p:nvPr userDrawn="1"/>
        </p:nvSpPr>
        <p:spPr>
          <a:xfrm rot="10800000">
            <a:off x="892234" y="3042502"/>
            <a:ext cx="1583974" cy="1583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C975F9A5-4A1D-074F-8D79-53E206A421B4}"/>
              </a:ext>
            </a:extLst>
          </p:cNvPr>
          <p:cNvSpPr/>
          <p:nvPr userDrawn="1"/>
        </p:nvSpPr>
        <p:spPr>
          <a:xfrm rot="10800000">
            <a:off x="1008282" y="316400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D9302536-82FA-7E48-818D-CBFA17DDAEB4}"/>
              </a:ext>
            </a:extLst>
          </p:cNvPr>
          <p:cNvSpPr/>
          <p:nvPr userDrawn="1"/>
        </p:nvSpPr>
        <p:spPr>
          <a:xfrm rot="10800000">
            <a:off x="3093301" y="3120428"/>
            <a:ext cx="1583974" cy="1583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712A6741-6C21-8C42-9FF1-FE316AD4D19F}"/>
              </a:ext>
            </a:extLst>
          </p:cNvPr>
          <p:cNvSpPr/>
          <p:nvPr userDrawn="1"/>
        </p:nvSpPr>
        <p:spPr>
          <a:xfrm rot="10800000">
            <a:off x="5304013" y="3037767"/>
            <a:ext cx="1583974" cy="1583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96CC1217-5A9D-6142-8487-0845F6286B14}"/>
              </a:ext>
            </a:extLst>
          </p:cNvPr>
          <p:cNvSpPr/>
          <p:nvPr userDrawn="1"/>
        </p:nvSpPr>
        <p:spPr>
          <a:xfrm rot="10800000">
            <a:off x="7505078" y="3120428"/>
            <a:ext cx="1583974" cy="1583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DE9CA0B-74AB-354F-A466-2259609683D1}"/>
              </a:ext>
            </a:extLst>
          </p:cNvPr>
          <p:cNvSpPr/>
          <p:nvPr userDrawn="1"/>
        </p:nvSpPr>
        <p:spPr>
          <a:xfrm rot="10800000">
            <a:off x="9695686" y="3037767"/>
            <a:ext cx="1583974" cy="15839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4C7815C5-D168-2348-A2C8-3340E530FDB1}"/>
              </a:ext>
            </a:extLst>
          </p:cNvPr>
          <p:cNvSpPr/>
          <p:nvPr userDrawn="1"/>
        </p:nvSpPr>
        <p:spPr>
          <a:xfrm rot="10800000">
            <a:off x="3219534" y="324666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A14DF22-4001-0A42-ABFD-1E742DDA9151}"/>
              </a:ext>
            </a:extLst>
          </p:cNvPr>
          <p:cNvSpPr/>
          <p:nvPr userDrawn="1"/>
        </p:nvSpPr>
        <p:spPr>
          <a:xfrm rot="10800000">
            <a:off x="5423546" y="3164000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2D8A94DD-278D-094D-95C5-52BD411E9D54}"/>
              </a:ext>
            </a:extLst>
          </p:cNvPr>
          <p:cNvSpPr/>
          <p:nvPr userDrawn="1"/>
        </p:nvSpPr>
        <p:spPr>
          <a:xfrm rot="10800000">
            <a:off x="7631122" y="3246661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37455E0B-CF3D-6B4B-8BCF-44F9698EB4A4}"/>
              </a:ext>
            </a:extLst>
          </p:cNvPr>
          <p:cNvSpPr/>
          <p:nvPr userDrawn="1"/>
        </p:nvSpPr>
        <p:spPr>
          <a:xfrm rot="10800000">
            <a:off x="9819403" y="3163999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6BC4089C-7D6C-864F-9121-49CA31A90FE5}"/>
              </a:ext>
            </a:extLst>
          </p:cNvPr>
          <p:cNvSpPr/>
          <p:nvPr userDrawn="1"/>
        </p:nvSpPr>
        <p:spPr>
          <a:xfrm>
            <a:off x="1623709" y="4583449"/>
            <a:ext cx="121024" cy="572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109E847-574F-494D-8FAE-427F8CAE97CF}"/>
              </a:ext>
            </a:extLst>
          </p:cNvPr>
          <p:cNvSpPr/>
          <p:nvPr userDrawn="1"/>
        </p:nvSpPr>
        <p:spPr>
          <a:xfrm>
            <a:off x="3824774" y="2548369"/>
            <a:ext cx="121024" cy="572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99D8C32D-0B0D-DF4A-B371-511B230BD211}"/>
              </a:ext>
            </a:extLst>
          </p:cNvPr>
          <p:cNvSpPr/>
          <p:nvPr userDrawn="1"/>
        </p:nvSpPr>
        <p:spPr>
          <a:xfrm>
            <a:off x="6035487" y="4621738"/>
            <a:ext cx="121024" cy="572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57415378-1541-3E4B-9E62-70FE844DEE7C}"/>
              </a:ext>
            </a:extLst>
          </p:cNvPr>
          <p:cNvSpPr/>
          <p:nvPr userDrawn="1"/>
        </p:nvSpPr>
        <p:spPr>
          <a:xfrm>
            <a:off x="8229853" y="2555644"/>
            <a:ext cx="121024" cy="572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54F9DE7B-8949-EB4A-B888-D15EABCF5294}"/>
              </a:ext>
            </a:extLst>
          </p:cNvPr>
          <p:cNvSpPr/>
          <p:nvPr userDrawn="1"/>
        </p:nvSpPr>
        <p:spPr>
          <a:xfrm>
            <a:off x="10427162" y="4621738"/>
            <a:ext cx="121024" cy="572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="" xmlns:a16="http://schemas.microsoft.com/office/drawing/2014/main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86063" y="33829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2</a:t>
            </a:r>
            <a:endParaRPr lang="en-US" dirty="0"/>
          </a:p>
        </p:txBody>
      </p:sp>
      <p:sp>
        <p:nvSpPr>
          <p:cNvPr id="54" name="Content Placeholder 52">
            <a:extLst>
              <a:ext uri="{FF2B5EF4-FFF2-40B4-BE49-F238E27FC236}">
                <a16:creationId xmlns="" xmlns:a16="http://schemas.microsoft.com/office/drawing/2014/main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7582" y="33041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3</a:t>
            </a:r>
            <a:endParaRPr lang="en-US" dirty="0"/>
          </a:p>
        </p:txBody>
      </p:sp>
      <p:sp>
        <p:nvSpPr>
          <p:cNvPr id="55" name="Content Placeholder 52">
            <a:extLst>
              <a:ext uri="{FF2B5EF4-FFF2-40B4-BE49-F238E27FC236}">
                <a16:creationId xmlns="" xmlns:a16="http://schemas.microsoft.com/office/drawing/2014/main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12553" y="3302231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1</a:t>
            </a:r>
            <a:endParaRPr lang="en-US" dirty="0"/>
          </a:p>
        </p:txBody>
      </p:sp>
      <p:sp>
        <p:nvSpPr>
          <p:cNvPr id="56" name="Content Placeholder 52">
            <a:extLst>
              <a:ext uri="{FF2B5EF4-FFF2-40B4-BE49-F238E27FC236}">
                <a16:creationId xmlns="" xmlns:a16="http://schemas.microsoft.com/office/drawing/2014/main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0121" y="343035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4</a:t>
            </a:r>
            <a:endParaRPr lang="en-US" dirty="0"/>
          </a:p>
        </p:txBody>
      </p:sp>
      <p:sp>
        <p:nvSpPr>
          <p:cNvPr id="57" name="Content Placeholder 52">
            <a:extLst>
              <a:ext uri="{FF2B5EF4-FFF2-40B4-BE49-F238E27FC236}">
                <a16:creationId xmlns="" xmlns:a16="http://schemas.microsoft.com/office/drawing/2014/main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814130" y="3297135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5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CBF621AF-C719-BE47-8E64-EA0C75027FD8}"/>
              </a:ext>
            </a:extLst>
          </p:cNvPr>
          <p:cNvSpPr/>
          <p:nvPr userDrawn="1"/>
        </p:nvSpPr>
        <p:spPr>
          <a:xfrm rot="10800000">
            <a:off x="1526274" y="5120291"/>
            <a:ext cx="312952" cy="312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555621BC-6E19-FC48-A5BC-3E5CE2172F30}"/>
              </a:ext>
            </a:extLst>
          </p:cNvPr>
          <p:cNvSpPr/>
          <p:nvPr userDrawn="1"/>
        </p:nvSpPr>
        <p:spPr>
          <a:xfrm rot="10800000">
            <a:off x="3728810" y="2381306"/>
            <a:ext cx="312952" cy="3129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549487CD-5979-724E-AAEF-949D213D7838}"/>
              </a:ext>
            </a:extLst>
          </p:cNvPr>
          <p:cNvSpPr/>
          <p:nvPr userDrawn="1"/>
        </p:nvSpPr>
        <p:spPr>
          <a:xfrm rot="10800000">
            <a:off x="5931350" y="5112710"/>
            <a:ext cx="312952" cy="3129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65E18E7D-655E-894C-B86F-F8E4EAA84B05}"/>
              </a:ext>
            </a:extLst>
          </p:cNvPr>
          <p:cNvSpPr/>
          <p:nvPr userDrawn="1"/>
        </p:nvSpPr>
        <p:spPr>
          <a:xfrm rot="10800000">
            <a:off x="8133886" y="2374356"/>
            <a:ext cx="312952" cy="3129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225ECBA9-4BE6-0B40-97DC-51EEB827044D}"/>
              </a:ext>
            </a:extLst>
          </p:cNvPr>
          <p:cNvSpPr/>
          <p:nvPr userDrawn="1"/>
        </p:nvSpPr>
        <p:spPr>
          <a:xfrm rot="10800000">
            <a:off x="10328679" y="5112710"/>
            <a:ext cx="312952" cy="3129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63">
            <a:extLst>
              <a:ext uri="{FF2B5EF4-FFF2-40B4-BE49-F238E27FC236}">
                <a16:creationId xmlns="" xmlns:a16="http://schemas.microsoft.com/office/drawing/2014/main" id="{FBE92319-F5F0-424F-8062-F96ABE6F42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Content Placeholder 63">
            <a:extLst>
              <a:ext uri="{FF2B5EF4-FFF2-40B4-BE49-F238E27FC236}">
                <a16:creationId xmlns="" xmlns:a16="http://schemas.microsoft.com/office/drawing/2014/main" id="{91E61772-AA40-884C-A532-81FB71DB209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03674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Content Placeholder 63">
            <a:extLst>
              <a:ext uri="{FF2B5EF4-FFF2-40B4-BE49-F238E27FC236}">
                <a16:creationId xmlns="" xmlns:a16="http://schemas.microsoft.com/office/drawing/2014/main" id="{7963C0BC-0A6F-FD4F-AFE7-A6B0185212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63">
            <a:extLst>
              <a:ext uri="{FF2B5EF4-FFF2-40B4-BE49-F238E27FC236}">
                <a16:creationId xmlns="" xmlns:a16="http://schemas.microsoft.com/office/drawing/2014/main" id="{15AED734-E88F-F946-8763-9D05E7D69EC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6538" y="5440825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Content Placeholder 63">
            <a:extLst>
              <a:ext uri="{FF2B5EF4-FFF2-40B4-BE49-F238E27FC236}">
                <a16:creationId xmlns="" xmlns:a16="http://schemas.microsoft.com/office/drawing/2014/main" id="{DB527739-0298-0B46-84A5-3609CED0124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29211" y="5425937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F71C8F37-1573-EA4D-A74F-D8DAFA8150AC}"/>
              </a:ext>
            </a:extLst>
          </p:cNvPr>
          <p:cNvSpPr/>
          <p:nvPr userDrawn="1"/>
        </p:nvSpPr>
        <p:spPr>
          <a:xfrm rot="10800000" flipV="1">
            <a:off x="159397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D809D9FA-62A4-424A-BDC3-A487A38C5B6C}"/>
              </a:ext>
            </a:extLst>
          </p:cNvPr>
          <p:cNvSpPr/>
          <p:nvPr userDrawn="1"/>
        </p:nvSpPr>
        <p:spPr>
          <a:xfrm rot="10800000" flipV="1">
            <a:off x="599670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16B4F832-A5A2-5640-98EC-27F2766AFC93}"/>
              </a:ext>
            </a:extLst>
          </p:cNvPr>
          <p:cNvSpPr/>
          <p:nvPr userDrawn="1"/>
        </p:nvSpPr>
        <p:spPr>
          <a:xfrm rot="10800000" flipV="1">
            <a:off x="10395454" y="5182452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94534D1F-F705-7E4B-9ACE-9AF7C6DF8C1B}"/>
              </a:ext>
            </a:extLst>
          </p:cNvPr>
          <p:cNvSpPr/>
          <p:nvPr userDrawn="1"/>
        </p:nvSpPr>
        <p:spPr>
          <a:xfrm rot="10800000" flipV="1">
            <a:off x="3795674" y="2447011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47E93BB6-E572-DC42-AF92-1D70E363D914}"/>
              </a:ext>
            </a:extLst>
          </p:cNvPr>
          <p:cNvSpPr/>
          <p:nvPr userDrawn="1"/>
        </p:nvSpPr>
        <p:spPr>
          <a:xfrm rot="10800000" flipV="1">
            <a:off x="8199591" y="2439404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9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29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39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596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A90427-09A9-403B-8A45-E1439420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5F7420-24BD-40E1-84FC-61404821D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23725D-A2DC-498D-9F07-4D7A992C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CDE1-0085-4736-AA1E-827F3A3DF54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F2640A-95D2-4CFB-A2CB-B130CE88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F05F58-E435-4B85-8572-9D9E05B2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F757-1AF9-4A2D-B2A1-E45C45E3F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145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20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840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046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489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31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573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4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1C9256-F771-470B-82DC-457D4BA3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64D9AF-552F-4A51-9CBE-FB3706E94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92EBFC3-617D-416F-8C12-09FA458BE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E321F9A-326B-44BC-935D-072CDE10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CDE1-0085-4736-AA1E-827F3A3DF54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40F46E-0384-483F-9AA0-D5DCBA0F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2ED654-7868-4155-B1A0-9D9CF8EF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F757-1AF9-4A2D-B2A1-E45C45E3F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6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C4DBAD-7E58-4ACE-9F28-10E17C4C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9EAD8F0-153B-4BBF-94F8-D03ED74F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54CC55-225B-42DB-A22B-79952414E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306C983-4B4B-4E61-A047-9E5588091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23BA525-8E73-45BC-8C2F-81C8E4BFD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7A87D8C-E055-4BF0-858F-8667F45A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CDE1-0085-4736-AA1E-827F3A3DF54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3082ABD-039D-411F-83A0-6CFD73F6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B6A36D1-CD36-4368-90AE-6C443966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F757-1AF9-4A2D-B2A1-E45C45E3F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4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93DA66-E679-4290-9E56-0D7B7D8C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2DD7127-4D7F-4BCD-9C92-17615C58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CDE1-0085-4736-AA1E-827F3A3DF54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CC34385-FA78-42BB-8049-7C0DF078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2501918-17C1-4325-8FF0-9830A2FA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F757-1AF9-4A2D-B2A1-E45C45E3F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37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9135CEF-56DF-4DDE-AB64-72168EBD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CDE1-0085-4736-AA1E-827F3A3DF54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0AE7C95-5BB7-4A0A-B311-CF9474A1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98B67C-7CE8-4E29-9A21-7FC47BF9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F757-1AF9-4A2D-B2A1-E45C45E3F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9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60A3AA-2D47-485A-8015-A8639891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168B62-3870-4CA9-8237-96B1EF7C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80DD036-EED8-4A7C-BD76-F0E5B1F3B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188E427-9580-409F-90A3-AD754DA6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CDE1-0085-4736-AA1E-827F3A3DF54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CFBC387-E5B4-468F-B3DA-E4DD43FE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A5E209F-2CEC-45CF-B8D4-1774842F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F757-1AF9-4A2D-B2A1-E45C45E3F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59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21129C-CDC3-41BE-91D1-F8698148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3A6802-82AE-48D2-94EE-E3447B327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4D5CF6-D2A9-484E-8F29-BC9304275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5955356-78B4-49A2-A963-7CD971E3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CDE1-0085-4736-AA1E-827F3A3DF54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DC312E-52E1-42A4-B7C1-1525D626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E5E814-2033-4760-8AD3-3CC3F5F6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F757-1AF9-4A2D-B2A1-E45C45E3F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01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D7B0326-7BF5-4EA4-8D91-5175BDF1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5F1E17-C979-4B18-8E45-4592EE40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475F7F-7F8C-4DED-B074-922E3A925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ECDE1-0085-4736-AA1E-827F3A3DF54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A36D29-A49B-450E-8497-B60B50EE9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5B475B-7345-4720-9570-288FD982F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F757-1AF9-4A2D-B2A1-E45C45E3F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9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=""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=""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22,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=""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=""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746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38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9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10.png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23" Type="http://schemas.openxmlformats.org/officeDocument/2006/relationships/image" Target="../media/image11.png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=""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 - 2021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Schoolbook" panose="02040604050505020304" pitchFamily="18" charset="0"/>
              </a:rPr>
              <a:t>Team : Data Miners 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Schoolbook" panose="02040604050505020304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Schoolbook" panose="02040604050505020304" pitchFamily="18" charset="0"/>
              </a:rPr>
              <a:t>Indian Institute of Technology,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entury Schoolbook" panose="02040604050505020304" pitchFamily="18" charset="0"/>
              </a:rPr>
              <a:t>Kharagpur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Schoolbook" panose="020406040505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14458" y="2867508"/>
            <a:ext cx="1882306" cy="17675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Executive Summary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4651927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          6.  </a:t>
            </a: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Additional Variables </a:t>
            </a: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to effectively model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           confirmed cases</a:t>
            </a:r>
            <a:endParaRPr kumimoji="0" lang="en-IN" sz="16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682735" y="149039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4" y="3334727"/>
            <a:ext cx="44989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         5. </a:t>
            </a: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Vaccine Distribution </a:t>
            </a: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Strategy based 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             severity of cases &amp; transportation cost</a:t>
            </a:r>
            <a:endParaRPr kumimoji="0" lang="en-IN" sz="16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350557" y="323436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4747867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           4. </a:t>
            </a: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Forecasting</a:t>
            </a: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 future cases and identifying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            worst affected states</a:t>
            </a:r>
            <a:endParaRPr kumimoji="0" lang="en-IN" sz="16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715205" y="507232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31304" y="1613877"/>
            <a:ext cx="4916971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1. Data Insights to find </a:t>
            </a: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Regression Model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using missing data and correlation analysis</a:t>
            </a:r>
            <a:endParaRPr kumimoji="0" lang="en-IN" sz="16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34149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334727"/>
            <a:ext cx="44989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2. Data Insights to find </a:t>
            </a: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Time Series </a:t>
            </a: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Model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by plotting confirmed cases versus date</a:t>
            </a:r>
            <a:endParaRPr kumimoji="0" lang="en-IN" sz="16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862898" y="32156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08384" y="5154978"/>
            <a:ext cx="443989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3. Create </a:t>
            </a: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Final Model </a:t>
            </a: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by combining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previous models [</a:t>
            </a:r>
            <a:r>
              <a:rPr kumimoji="0" lang="en-US" sz="1600" b="0" i="0" u="none" strike="noStrike" kern="1200" cap="none" spc="0" normalizeH="0" noProof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/>
                <a:ea typeface="+mn-ea"/>
                <a:cs typeface="+mn-cs"/>
              </a:rPr>
              <a:t> 1 and 2].</a:t>
            </a:r>
            <a:endParaRPr kumimoji="0" lang="en-IN" sz="16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557204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=""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628868" y="1767128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=""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3" name="Freeform 373">
              <a:extLst>
                <a:ext uri="{FF2B5EF4-FFF2-40B4-BE49-F238E27FC236}">
                  <a16:creationId xmlns=""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=""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6942347" y="1773071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=""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664716" y="3529465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=""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804628" y="5370309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=""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41" name="Freeform 4360">
              <a:extLst>
                <a:ext uri="{FF2B5EF4-FFF2-40B4-BE49-F238E27FC236}">
                  <a16:creationId xmlns=""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=""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177748" y="353138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2B913C0E-1603-4107-B243-4AFAC3B0B3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78" y="5361169"/>
            <a:ext cx="446453" cy="44645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8B0DC58A-0379-443C-8CE9-96EAE0938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63" y="5157"/>
            <a:ext cx="1317242" cy="990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 animBg="1"/>
      <p:bldP spid="25" grpId="0" animBg="1"/>
      <p:bldP spid="27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C28A15-83F3-4363-A15D-F1C92946456B}"/>
              </a:ext>
            </a:extLst>
          </p:cNvPr>
          <p:cNvSpPr/>
          <p:nvPr/>
        </p:nvSpPr>
        <p:spPr>
          <a:xfrm>
            <a:off x="765370" y="831896"/>
            <a:ext cx="3063053" cy="28623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srgbClr val="000000"/>
              </a:solidFill>
              <a:latin typeface="Franklin Gothic Book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Correlation analysis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(Taken mean across counties)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ranklin Gothic Book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ranklin Gothic Book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ranklin Gothic Book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ranklin Gothic Book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ranklin Gothic Book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ranklin Gothic Book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="" xmlns:a16="http://schemas.microsoft.com/office/drawing/2014/main" id="{A3A80CAD-6719-4F52-B55C-BA0213258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16548"/>
              </p:ext>
            </p:extLst>
          </p:nvPr>
        </p:nvGraphicFramePr>
        <p:xfrm>
          <a:off x="818379" y="1726412"/>
          <a:ext cx="2970874" cy="19705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9769">
                  <a:extLst>
                    <a:ext uri="{9D8B030D-6E8A-4147-A177-3AD203B41FA5}">
                      <a16:colId xmlns="" xmlns:a16="http://schemas.microsoft.com/office/drawing/2014/main" val="1744353663"/>
                    </a:ext>
                  </a:extLst>
                </a:gridCol>
                <a:gridCol w="1291105">
                  <a:extLst>
                    <a:ext uri="{9D8B030D-6E8A-4147-A177-3AD203B41FA5}">
                      <a16:colId xmlns="" xmlns:a16="http://schemas.microsoft.com/office/drawing/2014/main" val="2159789764"/>
                    </a:ext>
                  </a:extLst>
                </a:gridCol>
              </a:tblGrid>
              <a:tr h="701376">
                <a:tc>
                  <a:txBody>
                    <a:bodyPr/>
                    <a:lstStyle/>
                    <a:p>
                      <a:r>
                        <a:rPr lang="en-US" sz="2000" dirty="0"/>
                        <a:t>Variables</a:t>
                      </a:r>
                      <a:endParaRPr lang="en-IN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Correlation Value</a:t>
                      </a:r>
                      <a:endParaRPr lang="en-IN" sz="1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49847357"/>
                  </a:ext>
                </a:extLst>
              </a:tr>
              <a:tr h="634578"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Confirmed cases and test count</a:t>
                      </a:r>
                      <a:endParaRPr lang="en-IN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0.956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7631918"/>
                  </a:ext>
                </a:extLst>
              </a:tr>
              <a:tr h="634578"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Confirmed cases and deaths </a:t>
                      </a:r>
                      <a:endParaRPr lang="en-IN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/>
                          <a:ea typeface="+mn-ea"/>
                          <a:cs typeface="+mn-cs"/>
                        </a:rPr>
                        <a:t>0.939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55767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B4755F0-0BCF-4410-A235-013E54B4544E}"/>
              </a:ext>
            </a:extLst>
          </p:cNvPr>
          <p:cNvSpPr txBox="1"/>
          <p:nvPr/>
        </p:nvSpPr>
        <p:spPr>
          <a:xfrm>
            <a:off x="4245566" y="831896"/>
            <a:ext cx="3592325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Missing Data Analysis for variables having significant correlation</a:t>
            </a:r>
          </a:p>
          <a:p>
            <a:endParaRPr lang="en-US" dirty="0"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="" xmlns:a16="http://schemas.microsoft.com/office/drawing/2014/main" id="{E0D421D6-2F27-4D29-857C-99A1379A2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29760"/>
              </p:ext>
            </p:extLst>
          </p:nvPr>
        </p:nvGraphicFramePr>
        <p:xfrm>
          <a:off x="4276409" y="1560618"/>
          <a:ext cx="3530637" cy="2133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81615">
                  <a:extLst>
                    <a:ext uri="{9D8B030D-6E8A-4147-A177-3AD203B41FA5}">
                      <a16:colId xmlns="" xmlns:a16="http://schemas.microsoft.com/office/drawing/2014/main" val="3365606059"/>
                    </a:ext>
                  </a:extLst>
                </a:gridCol>
                <a:gridCol w="1749022">
                  <a:extLst>
                    <a:ext uri="{9D8B030D-6E8A-4147-A177-3AD203B41FA5}">
                      <a16:colId xmlns="" xmlns:a16="http://schemas.microsoft.com/office/drawing/2014/main" val="3446000965"/>
                    </a:ext>
                  </a:extLst>
                </a:gridCol>
              </a:tblGrid>
              <a:tr h="576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Variables</a:t>
                      </a:r>
                      <a:endParaRPr lang="en-IN" sz="18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Missing 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01670831"/>
                  </a:ext>
                </a:extLst>
              </a:tr>
              <a:tr h="521897"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International Air Passengers </a:t>
                      </a:r>
                      <a:endParaRPr lang="en-IN" sz="1600" dirty="0">
                        <a:latin typeface="Franklin Gothic Book" panose="020B05030201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30 %</a:t>
                      </a:r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0207707"/>
                  </a:ext>
                </a:extLst>
              </a:tr>
              <a:tr h="824049"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YoY Reopened Seated Dinner Data </a:t>
                      </a:r>
                      <a:endParaRPr lang="en-IN" sz="1600" dirty="0">
                        <a:latin typeface="Franklin Gothic Book" panose="020B05030201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80 %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518283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500D8A2-493F-4B68-B624-82837DF61CE6}"/>
              </a:ext>
            </a:extLst>
          </p:cNvPr>
          <p:cNvSpPr txBox="1"/>
          <p:nvPr/>
        </p:nvSpPr>
        <p:spPr>
          <a:xfrm>
            <a:off x="8455774" y="900413"/>
            <a:ext cx="3592325" cy="240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Conclusion from </a:t>
            </a:r>
            <a:r>
              <a:rPr lang="en-US" dirty="0">
                <a:solidFill>
                  <a:srgbClr val="92D050"/>
                </a:solidFill>
                <a:latin typeface="Franklin Gothic Book" panose="020B0503020102020204" pitchFamily="34" charset="0"/>
              </a:rPr>
              <a:t>Correlation</a:t>
            </a:r>
            <a:r>
              <a:rPr lang="en-US" dirty="0">
                <a:latin typeface="Franklin Gothic Book" panose="020B0503020102020204" pitchFamily="34" charset="0"/>
              </a:rPr>
              <a:t> and </a:t>
            </a:r>
            <a:r>
              <a:rPr lang="en-US" dirty="0">
                <a:solidFill>
                  <a:srgbClr val="FFC000"/>
                </a:solidFill>
                <a:latin typeface="Franklin Gothic Book" panose="020B0503020102020204" pitchFamily="34" charset="0"/>
              </a:rPr>
              <a:t>Missing Data 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Analysis</a:t>
            </a:r>
          </a:p>
          <a:p>
            <a:endParaRPr lang="en-US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Book" panose="020B0503020102020204" pitchFamily="34" charset="0"/>
              </a:rPr>
              <a:t>Due to strong positive correlation between confirmed cases and test count we have selected </a:t>
            </a:r>
            <a:r>
              <a:rPr lang="en-US" sz="1600" i="1" u="sng" dirty="0">
                <a:solidFill>
                  <a:srgbClr val="FF0000"/>
                </a:solidFill>
                <a:latin typeface="Franklin Gothic Book" panose="020B0503020102020204" pitchFamily="34" charset="0"/>
              </a:rPr>
              <a:t>test count </a:t>
            </a:r>
            <a:r>
              <a:rPr lang="en-US" sz="16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as the independent variable for our </a:t>
            </a:r>
            <a:r>
              <a:rPr lang="en-US" sz="1600" i="1" u="sng" dirty="0">
                <a:solidFill>
                  <a:srgbClr val="FF0000"/>
                </a:solidFill>
                <a:latin typeface="Franklin Gothic Book" panose="020B0503020102020204" pitchFamily="34" charset="0"/>
              </a:rPr>
              <a:t>regression model </a:t>
            </a:r>
            <a:r>
              <a:rPr lang="en-US" sz="1600" dirty="0">
                <a:latin typeface="Franklin Gothic Book" panose="020B0503020102020204" pitchFamily="34" charset="0"/>
              </a:rPr>
              <a:t>{ </a:t>
            </a:r>
            <a:r>
              <a:rPr lang="en-US" sz="1000" dirty="0">
                <a:latin typeface="Franklin Gothic Book" panose="020B0503020102020204" pitchFamily="34" charset="0"/>
              </a:rPr>
              <a:t>discussed in next slide</a:t>
            </a:r>
            <a:r>
              <a:rPr lang="en-US" sz="1600" dirty="0">
                <a:latin typeface="Franklin Gothic Book" panose="020B0503020102020204" pitchFamily="34" charset="0"/>
              </a:rPr>
              <a:t>}</a:t>
            </a:r>
          </a:p>
          <a:p>
            <a:endParaRPr lang="en-US" sz="1600" dirty="0">
              <a:latin typeface="Franklin Gothic Book" panose="020B0503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25F0AE6-B9C3-489D-914A-BAE6FD80C8F2}"/>
              </a:ext>
            </a:extLst>
          </p:cNvPr>
          <p:cNvSpPr txBox="1"/>
          <p:nvPr/>
        </p:nvSpPr>
        <p:spPr>
          <a:xfrm>
            <a:off x="4677624" y="3848106"/>
            <a:ext cx="2728210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Franklin Gothic Book" panose="020B0503020102020204" pitchFamily="34" charset="0"/>
              </a:rPr>
              <a:t>Graphical Analysis</a:t>
            </a:r>
          </a:p>
          <a:p>
            <a:endParaRPr lang="en-US" dirty="0">
              <a:latin typeface="Franklin Gothic Book" panose="020B0503020102020204" pitchFamily="34" charset="0"/>
            </a:endParaRPr>
          </a:p>
          <a:p>
            <a:pPr marL="342900" indent="-342900">
              <a:buAutoNum type="alphaLcPeriod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Times New Roman" panose="02020603050405020304" pitchFamily="18" charset="0"/>
              </a:rPr>
              <a:t>The peak in daily cases was achieved around 8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Times New Roman" panose="02020603050405020304" pitchFamily="18" charset="0"/>
              </a:rPr>
              <a:t>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Times New Roman" panose="02020603050405020304" pitchFamily="18" charset="0"/>
              </a:rPr>
              <a:t> January, 2021 and after that cases have been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ranklin Gothic Book" panose="020B0503020102020204" pitchFamily="34" charset="0"/>
                <a:cs typeface="Times New Roman" panose="02020603050405020304" pitchFamily="18" charset="0"/>
              </a:rPr>
              <a:t>decreasing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Times New Roman" panose="02020603050405020304" pitchFamily="18" charset="0"/>
              </a:rPr>
              <a:t> all over USA </a:t>
            </a:r>
            <a:r>
              <a:rPr lang="en-US" sz="1600" dirty="0">
                <a:solidFill>
                  <a:srgbClr val="000000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There was a </a:t>
            </a:r>
            <a:r>
              <a:rPr lang="en-US" sz="1600" b="1" dirty="0">
                <a:solidFill>
                  <a:srgbClr val="00B0F0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significant increase in cases </a:t>
            </a:r>
            <a:r>
              <a:rPr lang="en-US" sz="1600" dirty="0">
                <a:solidFill>
                  <a:srgbClr val="000000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around 1</a:t>
            </a:r>
            <a:r>
              <a:rPr lang="en-US" sz="1600" baseline="30000" dirty="0">
                <a:solidFill>
                  <a:srgbClr val="000000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st</a:t>
            </a:r>
            <a:r>
              <a:rPr lang="en-US" sz="1600" dirty="0">
                <a:solidFill>
                  <a:srgbClr val="000000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 November, 2020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D14275D-BC44-43FF-939A-CF6C4C86FCE7}"/>
              </a:ext>
            </a:extLst>
          </p:cNvPr>
          <p:cNvSpPr txBox="1"/>
          <p:nvPr/>
        </p:nvSpPr>
        <p:spPr>
          <a:xfrm>
            <a:off x="183669" y="6451866"/>
            <a:ext cx="399976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Number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9D4DB">
                    <a:lumMod val="75000"/>
                  </a:srgbClr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Daily Cases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was plotted against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9D4DB">
                    <a:lumMod val="75000"/>
                  </a:srgbClr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Days</a:t>
            </a:r>
            <a:endParaRPr lang="en-IN" sz="1400" dirty="0">
              <a:latin typeface="Franklin Gothic Book" panose="020B0503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D2AD9A4-3AFB-4E2C-9198-F5AB19D443FA}"/>
              </a:ext>
            </a:extLst>
          </p:cNvPr>
          <p:cNvSpPr txBox="1"/>
          <p:nvPr/>
        </p:nvSpPr>
        <p:spPr>
          <a:xfrm>
            <a:off x="304800" y="92765"/>
            <a:ext cx="333954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Data Insights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Plus Sign 1">
            <a:extLst>
              <a:ext uri="{FF2B5EF4-FFF2-40B4-BE49-F238E27FC236}">
                <a16:creationId xmlns="" xmlns:a16="http://schemas.microsoft.com/office/drawing/2014/main" id="{B68017BA-5FD5-4799-95A1-29F9470949DF}"/>
              </a:ext>
            </a:extLst>
          </p:cNvPr>
          <p:cNvSpPr/>
          <p:nvPr/>
        </p:nvSpPr>
        <p:spPr>
          <a:xfrm>
            <a:off x="3845329" y="2085368"/>
            <a:ext cx="383333" cy="583731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Left 3">
            <a:extLst>
              <a:ext uri="{FF2B5EF4-FFF2-40B4-BE49-F238E27FC236}">
                <a16:creationId xmlns="" xmlns:a16="http://schemas.microsoft.com/office/drawing/2014/main" id="{A6B3AE11-9639-4671-92A8-3812640D4E7D}"/>
              </a:ext>
            </a:extLst>
          </p:cNvPr>
          <p:cNvSpPr/>
          <p:nvPr/>
        </p:nvSpPr>
        <p:spPr>
          <a:xfrm>
            <a:off x="4305783" y="5130967"/>
            <a:ext cx="248466" cy="32737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Equals 4">
            <a:extLst>
              <a:ext uri="{FF2B5EF4-FFF2-40B4-BE49-F238E27FC236}">
                <a16:creationId xmlns="" xmlns:a16="http://schemas.microsoft.com/office/drawing/2014/main" id="{0AF7C4CE-E0C4-4718-B5B6-EE39F278BB30}"/>
              </a:ext>
            </a:extLst>
          </p:cNvPr>
          <p:cNvSpPr/>
          <p:nvPr/>
        </p:nvSpPr>
        <p:spPr>
          <a:xfrm>
            <a:off x="7947378" y="2167467"/>
            <a:ext cx="398910" cy="469252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D14275D-BC44-43FF-939A-CF6C4C86FCE7}"/>
              </a:ext>
            </a:extLst>
          </p:cNvPr>
          <p:cNvSpPr txBox="1"/>
          <p:nvPr/>
        </p:nvSpPr>
        <p:spPr>
          <a:xfrm>
            <a:off x="7997854" y="6451866"/>
            <a:ext cx="399976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Cumulative Count of Cases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plotted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 against 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Days</a:t>
            </a:r>
            <a:endParaRPr lang="en-IN" sz="1400" b="1" dirty="0">
              <a:solidFill>
                <a:srgbClr val="00B0F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467522" y="5130967"/>
            <a:ext cx="308681" cy="3219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3" y="3848106"/>
            <a:ext cx="4088220" cy="25602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377" y="3694218"/>
            <a:ext cx="4100721" cy="2714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2716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4" grpId="0" animBg="1"/>
      <p:bldP spid="15" grpId="0" animBg="1"/>
      <p:bldP spid="2" grpId="0" animBg="1"/>
      <p:bldP spid="4" grpId="0" animBg="1"/>
      <p:bldP spid="5" grpId="0" animBg="1"/>
      <p:bldP spid="17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5DB2D471-9C2D-4D74-A427-B5D248B91803}"/>
              </a:ext>
            </a:extLst>
          </p:cNvPr>
          <p:cNvSpPr/>
          <p:nvPr/>
        </p:nvSpPr>
        <p:spPr>
          <a:xfrm>
            <a:off x="1" y="61895"/>
            <a:ext cx="12072729" cy="3039823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9755CCA-41EB-4849-B922-780153307085}"/>
              </a:ext>
            </a:extLst>
          </p:cNvPr>
          <p:cNvSpPr/>
          <p:nvPr/>
        </p:nvSpPr>
        <p:spPr>
          <a:xfrm>
            <a:off x="4097867" y="1257414"/>
            <a:ext cx="3720916" cy="16713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Time Series (Mean Multiplier)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</a:t>
            </a:r>
            <a:r>
              <a:rPr kumimoji="0" lang="en-US" sz="1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= m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* C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C</a:t>
            </a:r>
            <a:r>
              <a:rPr lang="en-US" sz="1600" baseline="-250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=Cases on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baseline="30000" dirty="0" err="1">
                <a:solidFill>
                  <a:srgbClr val="000000"/>
                </a:solidFill>
              </a:rPr>
              <a:t>th</a:t>
            </a:r>
            <a:r>
              <a:rPr lang="en-US" sz="1600" dirty="0">
                <a:solidFill>
                  <a:srgbClr val="000000"/>
                </a:solidFill>
              </a:rPr>
              <a:t> day]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Estimate m and 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              m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</a:t>
            </a:r>
            <a:r>
              <a:rPr kumimoji="0" lang="en-US" sz="16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= (m</a:t>
            </a:r>
            <a:r>
              <a:rPr kumimoji="0" lang="en-US" sz="16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i-1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+m</a:t>
            </a:r>
            <a:r>
              <a:rPr kumimoji="0" lang="en-US" sz="16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i-2+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m</a:t>
            </a:r>
            <a:r>
              <a:rPr kumimoji="0" lang="en-US" sz="16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i-3…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m</a:t>
            </a:r>
            <a:r>
              <a:rPr kumimoji="0" lang="en-US" sz="16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i-k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)/k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D3958D5-CE7E-4B4A-AB92-FE2D14067554}"/>
              </a:ext>
            </a:extLst>
          </p:cNvPr>
          <p:cNvSpPr/>
          <p:nvPr/>
        </p:nvSpPr>
        <p:spPr>
          <a:xfrm>
            <a:off x="236012" y="1264777"/>
            <a:ext cx="3245476" cy="16776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Linear Regression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= b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1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* Test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Count</a:t>
            </a:r>
            <a:r>
              <a:rPr kumimoji="0" lang="en-US" sz="1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+ b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[C</a:t>
            </a:r>
            <a:r>
              <a:rPr lang="en-US" sz="1600" baseline="-25000" dirty="0" err="1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Franklin Gothic Book"/>
              </a:rPr>
              <a:t>=Cases on </a:t>
            </a:r>
            <a:r>
              <a:rPr lang="en-US" sz="1600" dirty="0" err="1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sz="1600" baseline="30000" dirty="0" err="1">
                <a:solidFill>
                  <a:srgbClr val="000000"/>
                </a:solidFill>
                <a:latin typeface="Franklin Gothic Book"/>
              </a:rPr>
              <a:t>th</a:t>
            </a:r>
            <a:r>
              <a:rPr lang="en-US" sz="1600" dirty="0">
                <a:solidFill>
                  <a:srgbClr val="000000"/>
                </a:solidFill>
                <a:latin typeface="Franklin Gothic Book"/>
              </a:rPr>
              <a:t> day]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    Estimate b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and b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through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         least square method.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DD957CD-C910-4680-9BBF-8E4D92DB597D}"/>
              </a:ext>
            </a:extLst>
          </p:cNvPr>
          <p:cNvSpPr/>
          <p:nvPr/>
        </p:nvSpPr>
        <p:spPr>
          <a:xfrm>
            <a:off x="8338144" y="1264777"/>
            <a:ext cx="3553486" cy="16530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Cambria Math" panose="02040503050406030204" pitchFamily="18" charset="0"/>
                <a:cs typeface="+mn-cs"/>
              </a:rPr>
              <a:t>0.9* Pred. Value from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Cambria Math" panose="02040503050406030204" pitchFamily="18" charset="0"/>
                <a:cs typeface="+mn-cs"/>
              </a:rPr>
              <a:t>Model-2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Cambria Math" panose="02040503050406030204" pitchFamily="18" charset="0"/>
                <a:cs typeface="+mn-cs"/>
              </a:rPr>
              <a:t> (with k=6) + 0.1 * Pred. Value from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Cambria Math" panose="02040503050406030204" pitchFamily="18" charset="0"/>
                <a:cs typeface="+mn-cs"/>
              </a:rPr>
              <a:t>Model-1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Cambria Math" panose="02040503050406030204" pitchFamily="18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Cambria Math" panose="020405030504060302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Cambria Math" panose="02040503050406030204" pitchFamily="18" charset="0"/>
                <a:cs typeface="+mn-cs"/>
              </a:rPr>
              <a:t>(County Wise, i.e. different Regression model for different County).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776C606E-6124-4D6F-9BFE-8CDD72DE3DD8}"/>
              </a:ext>
            </a:extLst>
          </p:cNvPr>
          <p:cNvSpPr/>
          <p:nvPr/>
        </p:nvSpPr>
        <p:spPr>
          <a:xfrm>
            <a:off x="1430785" y="809141"/>
            <a:ext cx="1139687" cy="33758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Model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120FB5EA-1009-4A80-8D9B-5465B9AE30E4}"/>
              </a:ext>
            </a:extLst>
          </p:cNvPr>
          <p:cNvSpPr/>
          <p:nvPr/>
        </p:nvSpPr>
        <p:spPr>
          <a:xfrm>
            <a:off x="5202249" y="809141"/>
            <a:ext cx="1139687" cy="33758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Model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E7CD73F2-7F0E-40F6-89C5-8B66A49EE9B1}"/>
              </a:ext>
            </a:extLst>
          </p:cNvPr>
          <p:cNvSpPr/>
          <p:nvPr/>
        </p:nvSpPr>
        <p:spPr>
          <a:xfrm>
            <a:off x="7951303" y="809151"/>
            <a:ext cx="3617844" cy="33758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Final Model(Hybrid Model)</a:t>
            </a:r>
          </a:p>
        </p:txBody>
      </p:sp>
      <p:sp>
        <p:nvSpPr>
          <p:cNvPr id="14" name="Title 2">
            <a:extLst>
              <a:ext uri="{FF2B5EF4-FFF2-40B4-BE49-F238E27FC236}">
                <a16:creationId xmlns="" xmlns:a16="http://schemas.microsoft.com/office/drawing/2014/main" id="{28F9CE86-FC98-4483-B576-EE5BD10A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39" y="237866"/>
            <a:ext cx="4941477" cy="4603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Modelling Confirmed  Cases</a:t>
            </a:r>
            <a:endParaRPr lang="en-IN" sz="2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652F465D-353F-42FB-A01C-F90AEFDB7248}"/>
              </a:ext>
            </a:extLst>
          </p:cNvPr>
          <p:cNvSpPr/>
          <p:nvPr/>
        </p:nvSpPr>
        <p:spPr>
          <a:xfrm>
            <a:off x="6408792" y="3134629"/>
            <a:ext cx="5663938" cy="3661473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              Thus,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= f( Test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Count</a:t>
            </a:r>
            <a:r>
              <a:rPr kumimoji="0" lang="en-US" sz="1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,C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i-1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i-2,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i-3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,….C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i-k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6663AD0-2917-4316-A8EF-A3C634E17006}"/>
              </a:ext>
            </a:extLst>
          </p:cNvPr>
          <p:cNvSpPr/>
          <p:nvPr/>
        </p:nvSpPr>
        <p:spPr>
          <a:xfrm>
            <a:off x="7422163" y="3163616"/>
            <a:ext cx="3637196" cy="493643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 Drivers of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68BCD80B-03EE-4FD8-9829-70EAFBC19B8E}"/>
              </a:ext>
            </a:extLst>
          </p:cNvPr>
          <p:cNvSpPr/>
          <p:nvPr/>
        </p:nvSpPr>
        <p:spPr>
          <a:xfrm>
            <a:off x="119268" y="3163616"/>
            <a:ext cx="6222668" cy="3694384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C58DCAD-3AA1-4DCE-B984-200D409C9641}"/>
              </a:ext>
            </a:extLst>
          </p:cNvPr>
          <p:cNvSpPr/>
          <p:nvPr/>
        </p:nvSpPr>
        <p:spPr>
          <a:xfrm>
            <a:off x="1201327" y="3248479"/>
            <a:ext cx="3538331" cy="493643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Validation Results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24405E93-EBF6-4507-BBF1-829A78029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7" y="3732653"/>
            <a:ext cx="4240694" cy="248651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27D101F-A80C-48B5-97D3-3F30711C6829}"/>
              </a:ext>
            </a:extLst>
          </p:cNvPr>
          <p:cNvSpPr/>
          <p:nvPr/>
        </p:nvSpPr>
        <p:spPr>
          <a:xfrm>
            <a:off x="557752" y="6385450"/>
            <a:ext cx="5345700" cy="47255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Times New Roman" panose="02020603050405020304" pitchFamily="18" charset="0"/>
              </a:rPr>
              <a:t>Thus,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Times New Roman" panose="02020603050405020304" pitchFamily="18" charset="0"/>
              </a:rPr>
              <a:t>Hybrid Model with K=6, has the Minimal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Times New Roman" panose="02020603050405020304" pitchFamily="18" charset="0"/>
              </a:rPr>
              <a:t> RMSE </a:t>
            </a:r>
            <a:r>
              <a:rPr lang="en-US" sz="1600" noProof="0" dirty="0">
                <a:solidFill>
                  <a:srgbClr val="000000"/>
                </a:solidFill>
                <a:latin typeface="Franklin Gothic Book"/>
                <a:cs typeface="Times New Roman" panose="02020603050405020304" pitchFamily="18" charset="0"/>
              </a:rPr>
              <a:t>value.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387276EC-6E23-4DF3-B19C-27FFDDC8CE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984000"/>
              </p:ext>
            </p:extLst>
          </p:nvPr>
        </p:nvGraphicFramePr>
        <p:xfrm>
          <a:off x="6586330" y="3657258"/>
          <a:ext cx="5187339" cy="2796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="" xmlns:a16="http://schemas.microsoft.com/office/drawing/2014/main" id="{6AF68634-2A5E-4B8C-A440-D6B2E0207BE3}"/>
              </a:ext>
            </a:extLst>
          </p:cNvPr>
          <p:cNvSpPr/>
          <p:nvPr/>
        </p:nvSpPr>
        <p:spPr>
          <a:xfrm>
            <a:off x="3592161" y="1886008"/>
            <a:ext cx="324606" cy="406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="" xmlns:a16="http://schemas.microsoft.com/office/drawing/2014/main" id="{D8739A76-D9FD-486C-BB03-E3797899B494}"/>
              </a:ext>
            </a:extLst>
          </p:cNvPr>
          <p:cNvSpPr/>
          <p:nvPr/>
        </p:nvSpPr>
        <p:spPr>
          <a:xfrm>
            <a:off x="7916160" y="1935408"/>
            <a:ext cx="324606" cy="406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149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9" grpId="0" animBg="1"/>
      <p:bldP spid="21" grpId="0" animBg="1"/>
      <p:bldGraphic spid="2" grpId="0">
        <p:bldAsOne/>
      </p:bldGraphic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896" y="145774"/>
            <a:ext cx="5690807" cy="46508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Top 5 States worst affected by COVID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896" y="798490"/>
            <a:ext cx="1192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6" y="788617"/>
            <a:ext cx="3902299" cy="258890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604" y="317461"/>
            <a:ext cx="4252705" cy="306501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178749" y="5126670"/>
            <a:ext cx="5638954" cy="755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bg1"/>
                </a:solidFill>
              </a:rPr>
              <a:t>CONCLUSION</a:t>
            </a:r>
            <a:r>
              <a:rPr lang="en-US" dirty="0">
                <a:solidFill>
                  <a:schemeClr val="bg1"/>
                </a:solidFill>
              </a:rPr>
              <a:t> : The Top-5 States worst hit by COVID, are</a:t>
            </a:r>
            <a:r>
              <a:rPr lang="en-US" i="1" dirty="0"/>
              <a:t>:-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537" y="788618"/>
            <a:ext cx="3772725" cy="25888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28317" y="3349705"/>
            <a:ext cx="2613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Centre for Disease Control and Prevention, US 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2550" y="3353265"/>
            <a:ext cx="3335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                                     </a:t>
            </a:r>
            <a:r>
              <a:rPr lang="en-US" sz="800" dirty="0">
                <a:solidFill>
                  <a:schemeClr val="bg1"/>
                </a:solidFill>
              </a:rPr>
              <a:t>Source: Bureau of Labor Statistics, US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204" y="3377423"/>
            <a:ext cx="3701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Times New Roman" panose="02020603050405020304" pitchFamily="18" charset="0"/>
              </a:rPr>
              <a:t>Dashed parts are forecasted values for 5 states</a:t>
            </a:r>
            <a:endParaRPr lang="en-US" sz="800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577" y="3959315"/>
            <a:ext cx="380996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Pandemic Severity Factor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7537" y="3959315"/>
            <a:ext cx="374474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 Factor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836" y="3663559"/>
            <a:ext cx="4174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Top 5 States according to case fatality rate</a:t>
            </a:r>
            <a:endParaRPr lang="en-IN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7537" y="3672937"/>
            <a:ext cx="380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Top 5 States by increase in Unemployment rate</a:t>
            </a:r>
            <a:endParaRPr lang="en-IN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12277" y="3964915"/>
            <a:ext cx="417464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Scenario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B433580-125A-48F3-BA99-2797C17EDF97}"/>
              </a:ext>
            </a:extLst>
          </p:cNvPr>
          <p:cNvSpPr txBox="1"/>
          <p:nvPr/>
        </p:nvSpPr>
        <p:spPr>
          <a:xfrm>
            <a:off x="8112862" y="3685200"/>
            <a:ext cx="374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States by total cases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1C83C176-D24E-4449-AB4F-5612061C9541}"/>
              </a:ext>
            </a:extLst>
          </p:cNvPr>
          <p:cNvSpPr/>
          <p:nvPr/>
        </p:nvSpPr>
        <p:spPr>
          <a:xfrm>
            <a:off x="6264121" y="4487225"/>
            <a:ext cx="2329805" cy="5692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CALIFORNIA</a:t>
            </a:r>
          </a:p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2ECCCA9E-C002-492A-BC3F-1E1250CFB19C}"/>
              </a:ext>
            </a:extLst>
          </p:cNvPr>
          <p:cNvSpPr/>
          <p:nvPr/>
        </p:nvSpPr>
        <p:spPr>
          <a:xfrm>
            <a:off x="6264121" y="5884419"/>
            <a:ext cx="2329805" cy="5692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NEW YORK</a:t>
            </a:r>
          </a:p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45B6A632-121D-416B-BE63-044BE2809530}"/>
              </a:ext>
            </a:extLst>
          </p:cNvPr>
          <p:cNvSpPr/>
          <p:nvPr/>
        </p:nvSpPr>
        <p:spPr>
          <a:xfrm>
            <a:off x="7912280" y="5185822"/>
            <a:ext cx="2329805" cy="5692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MASSACHUSETTS</a:t>
            </a:r>
          </a:p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C81560A2-0810-4D43-A513-490A3D559028}"/>
              </a:ext>
            </a:extLst>
          </p:cNvPr>
          <p:cNvSpPr/>
          <p:nvPr/>
        </p:nvSpPr>
        <p:spPr>
          <a:xfrm>
            <a:off x="9763162" y="4447925"/>
            <a:ext cx="2329805" cy="5692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ILLINOIS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5146F350-7788-49D8-99DB-8F6075BA6234}"/>
              </a:ext>
            </a:extLst>
          </p:cNvPr>
          <p:cNvSpPr/>
          <p:nvPr/>
        </p:nvSpPr>
        <p:spPr>
          <a:xfrm>
            <a:off x="9763161" y="5884419"/>
            <a:ext cx="2329805" cy="5692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37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4" grpId="0"/>
      <p:bldP spid="5" grpId="0"/>
      <p:bldP spid="8" grpId="0" animBg="1"/>
      <p:bldP spid="16" grpId="0" animBg="1"/>
      <p:bldP spid="13" grpId="0"/>
      <p:bldP spid="19" grpId="0"/>
      <p:bldP spid="20" grpId="0" animBg="1"/>
      <p:bldP spid="18" grpId="0"/>
      <p:bldP spid="1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B8DB8338-78DD-4BEA-8FA9-25E3C58BB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667246"/>
              </p:ext>
            </p:extLst>
          </p:nvPr>
        </p:nvGraphicFramePr>
        <p:xfrm>
          <a:off x="0" y="-304800"/>
          <a:ext cx="7500730" cy="3538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="" xmlns:a16="http://schemas.microsoft.com/office/drawing/2014/main" id="{259BEA6A-C496-4C0B-ADC4-A9ED18725F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2969327"/>
              </p:ext>
            </p:extLst>
          </p:nvPr>
        </p:nvGraphicFramePr>
        <p:xfrm>
          <a:off x="7089913" y="424070"/>
          <a:ext cx="5102086" cy="2107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55DB52B-7E21-48F8-B9C7-B1E87483C0D0}"/>
              </a:ext>
            </a:extLst>
          </p:cNvPr>
          <p:cNvSpPr txBox="1"/>
          <p:nvPr/>
        </p:nvSpPr>
        <p:spPr>
          <a:xfrm>
            <a:off x="1325217" y="2531165"/>
            <a:ext cx="296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E2B9B38-204C-49A4-8D6D-08DB59E7AE28}"/>
              </a:ext>
            </a:extLst>
          </p:cNvPr>
          <p:cNvSpPr txBox="1"/>
          <p:nvPr/>
        </p:nvSpPr>
        <p:spPr>
          <a:xfrm>
            <a:off x="1325217" y="2531165"/>
            <a:ext cx="327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4762EFD-B98C-4D87-84AB-8F20AA90BB20}"/>
              </a:ext>
            </a:extLst>
          </p:cNvPr>
          <p:cNvSpPr txBox="1"/>
          <p:nvPr/>
        </p:nvSpPr>
        <p:spPr>
          <a:xfrm>
            <a:off x="801755" y="2544417"/>
            <a:ext cx="4015409" cy="301621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rgbClr val="000000"/>
                </a:solidFill>
                <a:latin typeface="Franklin Gothic Book"/>
              </a:rPr>
              <a:t>1)DEMAND FACTOR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(</a:t>
            </a:r>
            <a:r>
              <a:rPr kumimoji="0" lang="en-IN" sz="240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PRIORITY SCORE</a:t>
            </a:r>
            <a:r>
              <a:rPr kumimoji="0" lang="en-I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Based on: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Total Population of state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No of frontline workers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Percentage of population above 60 years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Confirmed cases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Population Density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Technology available for cold storage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	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54C10D9-8343-4884-8F61-6B3F32639708}"/>
              </a:ext>
            </a:extLst>
          </p:cNvPr>
          <p:cNvSpPr txBox="1"/>
          <p:nvPr/>
        </p:nvSpPr>
        <p:spPr>
          <a:xfrm>
            <a:off x="801755" y="6175513"/>
            <a:ext cx="4015409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The Forecasted</a:t>
            </a:r>
            <a:r>
              <a:rPr kumimoji="0" lang="en-IN" sz="1400" b="0" i="1" u="sng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Demand of the Vaccines is directly proportional to the Priority Score for a State</a:t>
            </a:r>
            <a:endParaRPr kumimoji="0" lang="en-IN" sz="14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A09F288-D42C-4C16-BB81-8FDEFE7C279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59" y="2531165"/>
            <a:ext cx="6168041" cy="432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54DC3BB-AE58-4429-B5EF-8508F937B24A}"/>
              </a:ext>
            </a:extLst>
          </p:cNvPr>
          <p:cNvSpPr/>
          <p:nvPr/>
        </p:nvSpPr>
        <p:spPr>
          <a:xfrm>
            <a:off x="232229" y="130629"/>
            <a:ext cx="6168041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Distribution Optimization Strategy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1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P spid="10" grpId="0"/>
      <p:bldP spid="11" grpId="0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16DBDF6B-4084-4EF9-95A7-DA18868FE34A}"/>
              </a:ext>
            </a:extLst>
          </p:cNvPr>
          <p:cNvSpPr/>
          <p:nvPr/>
        </p:nvSpPr>
        <p:spPr>
          <a:xfrm>
            <a:off x="-10822" y="0"/>
            <a:ext cx="4366260" cy="35402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5D599FC-7EEE-4118-A284-CF9E63CF8819}"/>
              </a:ext>
            </a:extLst>
          </p:cNvPr>
          <p:cNvSpPr txBox="1"/>
          <p:nvPr/>
        </p:nvSpPr>
        <p:spPr>
          <a:xfrm>
            <a:off x="707711" y="117303"/>
            <a:ext cx="269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2)SUPPLY FACTOR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473AE56-B601-4178-8E33-74585A2D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0" y="605790"/>
            <a:ext cx="3816403" cy="268388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72378C32-D165-42D0-8409-D4BED2FE4597}"/>
              </a:ext>
            </a:extLst>
          </p:cNvPr>
          <p:cNvSpPr/>
          <p:nvPr/>
        </p:nvSpPr>
        <p:spPr>
          <a:xfrm>
            <a:off x="4524114" y="-10749"/>
            <a:ext cx="7667886" cy="35402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59B355-99FB-4075-891A-9AFAC9F718FF}"/>
              </a:ext>
            </a:extLst>
          </p:cNvPr>
          <p:cNvSpPr txBox="1"/>
          <p:nvPr/>
        </p:nvSpPr>
        <p:spPr>
          <a:xfrm>
            <a:off x="4229101" y="9969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3) WHICH STATE WILL RECEIVE WHICH VACCINE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B3A44D26-DF76-45F8-A1BB-9AA5C76D4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27155"/>
              </p:ext>
            </p:extLst>
          </p:nvPr>
        </p:nvGraphicFramePr>
        <p:xfrm>
          <a:off x="4777398" y="626474"/>
          <a:ext cx="2746317" cy="1417320"/>
        </p:xfrm>
        <a:graphic>
          <a:graphicData uri="http://schemas.openxmlformats.org/drawingml/2006/table">
            <a:tbl>
              <a:tblPr/>
              <a:tblGrid>
                <a:gridCol w="915439">
                  <a:extLst>
                    <a:ext uri="{9D8B030D-6E8A-4147-A177-3AD203B41FA5}">
                      <a16:colId xmlns="" xmlns:a16="http://schemas.microsoft.com/office/drawing/2014/main" val="4224898600"/>
                    </a:ext>
                  </a:extLst>
                </a:gridCol>
                <a:gridCol w="915439">
                  <a:extLst>
                    <a:ext uri="{9D8B030D-6E8A-4147-A177-3AD203B41FA5}">
                      <a16:colId xmlns="" xmlns:a16="http://schemas.microsoft.com/office/drawing/2014/main" val="895937978"/>
                    </a:ext>
                  </a:extLst>
                </a:gridCol>
                <a:gridCol w="915439">
                  <a:extLst>
                    <a:ext uri="{9D8B030D-6E8A-4147-A177-3AD203B41FA5}">
                      <a16:colId xmlns="" xmlns:a16="http://schemas.microsoft.com/office/drawing/2014/main" val="382535019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i="1" dirty="0">
                          <a:effectLst/>
                          <a:latin typeface="Franklin Gothic Book" panose="020B0503020102020204" pitchFamily="34" charset="0"/>
                        </a:rPr>
                        <a:t>Vaccine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i="1">
                          <a:effectLst/>
                          <a:latin typeface="Franklin Gothic Book" panose="020B0503020102020204" pitchFamily="34" charset="0"/>
                        </a:rPr>
                        <a:t>Demand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i="1" dirty="0">
                          <a:effectLst/>
                          <a:latin typeface="Franklin Gothic Book" panose="020B0503020102020204" pitchFamily="34" charset="0"/>
                        </a:rPr>
                        <a:t>Supply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631227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1" dirty="0" err="1">
                          <a:solidFill>
                            <a:srgbClr val="FFC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Moderna</a:t>
                      </a:r>
                      <a:endParaRPr lang="en-IN" sz="1600" b="1" dirty="0">
                        <a:solidFill>
                          <a:srgbClr val="FFC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dirty="0">
                          <a:effectLst/>
                          <a:latin typeface="Franklin Gothic Book" panose="020B0503020102020204" pitchFamily="34" charset="0"/>
                        </a:rPr>
                        <a:t>28%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dirty="0">
                          <a:effectLst/>
                          <a:latin typeface="Franklin Gothic Book" panose="020B0503020102020204" pitchFamily="34" charset="0"/>
                        </a:rPr>
                        <a:t>25%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681282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1" dirty="0">
                          <a:solidFill>
                            <a:srgbClr val="00FF00"/>
                          </a:solidFill>
                          <a:effectLst/>
                          <a:latin typeface="Franklin Gothic Book" panose="020B0503020102020204" pitchFamily="34" charset="0"/>
                        </a:rPr>
                        <a:t>Pfizer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dirty="0">
                          <a:effectLst/>
                          <a:latin typeface="Franklin Gothic Book" panose="020B0503020102020204" pitchFamily="34" charset="0"/>
                        </a:rPr>
                        <a:t>72%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dirty="0">
                          <a:effectLst/>
                          <a:latin typeface="Franklin Gothic Book" panose="020B0503020102020204" pitchFamily="34" charset="0"/>
                        </a:rPr>
                        <a:t>75%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89946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D369221-88E8-494A-9E91-499C545E0F8C}"/>
              </a:ext>
            </a:extLst>
          </p:cNvPr>
          <p:cNvSpPr txBox="1"/>
          <p:nvPr/>
        </p:nvSpPr>
        <p:spPr>
          <a:xfrm>
            <a:off x="4777398" y="2617394"/>
            <a:ext cx="2938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DEMAND – SUPPLY MATCHING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2E2D4381-45CF-43C9-827B-9F0BC523EF67}"/>
              </a:ext>
            </a:extLst>
          </p:cNvPr>
          <p:cNvSpPr/>
          <p:nvPr/>
        </p:nvSpPr>
        <p:spPr>
          <a:xfrm>
            <a:off x="150627" y="3629246"/>
            <a:ext cx="12041373" cy="32506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AC46262-E7BE-40F7-9B02-F0F47486D0B6}"/>
              </a:ext>
            </a:extLst>
          </p:cNvPr>
          <p:cNvSpPr txBox="1"/>
          <p:nvPr/>
        </p:nvSpPr>
        <p:spPr>
          <a:xfrm>
            <a:off x="833442" y="3744565"/>
            <a:ext cx="1116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4) COLD STORAGE SET UP AND 5) VACCINE DISTRIBUTION OPTIMISATION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ADFB460-4C70-46A7-BE58-2592541DF561}"/>
              </a:ext>
            </a:extLst>
          </p:cNvPr>
          <p:cNvSpPr txBox="1"/>
          <p:nvPr/>
        </p:nvSpPr>
        <p:spPr>
          <a:xfrm>
            <a:off x="5040630" y="3005477"/>
            <a:ext cx="222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TRANSPORTATION COST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0BC950E-84F8-4C52-B767-73A9EE13B56E}"/>
              </a:ext>
            </a:extLst>
          </p:cNvPr>
          <p:cNvSpPr/>
          <p:nvPr/>
        </p:nvSpPr>
        <p:spPr>
          <a:xfrm>
            <a:off x="3829052" y="4192158"/>
            <a:ext cx="1308248" cy="2470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Cold Storages are proposed to be set up at </a:t>
            </a:r>
            <a:r>
              <a:rPr kumimoji="0" lang="en-IN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centroid of each region 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="" xmlns:a16="http://schemas.microsoft.com/office/drawing/2014/main" id="{A19CF556-9E65-46D3-A521-4C5690D6D190}"/>
              </a:ext>
            </a:extLst>
          </p:cNvPr>
          <p:cNvGraphicFramePr/>
          <p:nvPr/>
        </p:nvGraphicFramePr>
        <p:xfrm>
          <a:off x="7341040" y="5334609"/>
          <a:ext cx="3146015" cy="51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524D607D-8104-4C17-A790-FDD9491FE4C1}"/>
              </a:ext>
            </a:extLst>
          </p:cNvPr>
          <p:cNvGraphicFramePr>
            <a:graphicFrameLocks noGrp="1"/>
          </p:cNvGraphicFramePr>
          <p:nvPr/>
        </p:nvGraphicFramePr>
        <p:xfrm>
          <a:off x="5555848" y="5272228"/>
          <a:ext cx="5977018" cy="636613"/>
        </p:xfrm>
        <a:graphic>
          <a:graphicData uri="http://schemas.openxmlformats.org/drawingml/2006/table">
            <a:tbl>
              <a:tblPr/>
              <a:tblGrid>
                <a:gridCol w="1056380">
                  <a:extLst>
                    <a:ext uri="{9D8B030D-6E8A-4147-A177-3AD203B41FA5}">
                      <a16:colId xmlns="" xmlns:a16="http://schemas.microsoft.com/office/drawing/2014/main" val="4134555684"/>
                    </a:ext>
                  </a:extLst>
                </a:gridCol>
                <a:gridCol w="4920638">
                  <a:extLst>
                    <a:ext uri="{9D8B030D-6E8A-4147-A177-3AD203B41FA5}">
                      <a16:colId xmlns="" xmlns:a16="http://schemas.microsoft.com/office/drawing/2014/main" val="4152021343"/>
                    </a:ext>
                  </a:extLst>
                </a:gridCol>
              </a:tblGrid>
              <a:tr h="636613">
                <a:tc>
                  <a:txBody>
                    <a:bodyPr/>
                    <a:lstStyle/>
                    <a:p>
                      <a:pPr rtl="0" fontAlgn="b"/>
                      <a:endParaRPr lang="en-IN" sz="1500" dirty="0"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28575" marR="28575" marT="19050" marB="1905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500" dirty="0"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8707724"/>
                  </a:ext>
                </a:extLst>
              </a:tr>
            </a:tbl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="" xmlns:a16="http://schemas.microsoft.com/office/drawing/2014/main" id="{FB4547AB-B2D2-496D-8869-EC7F9A9DE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961429"/>
              </p:ext>
            </p:extLst>
          </p:nvPr>
        </p:nvGraphicFramePr>
        <p:xfrm>
          <a:off x="7144919" y="5318614"/>
          <a:ext cx="3584432" cy="527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A3B74D6D-1CC5-4F57-B07D-AEA4903BB884}"/>
              </a:ext>
            </a:extLst>
          </p:cNvPr>
          <p:cNvGraphicFramePr>
            <a:graphicFrameLocks noGrp="1"/>
          </p:cNvGraphicFramePr>
          <p:nvPr/>
        </p:nvGraphicFramePr>
        <p:xfrm>
          <a:off x="5559262" y="4620168"/>
          <a:ext cx="5973605" cy="636612"/>
        </p:xfrm>
        <a:graphic>
          <a:graphicData uri="http://schemas.openxmlformats.org/drawingml/2006/table">
            <a:tbl>
              <a:tblPr/>
              <a:tblGrid>
                <a:gridCol w="1052967">
                  <a:extLst>
                    <a:ext uri="{9D8B030D-6E8A-4147-A177-3AD203B41FA5}">
                      <a16:colId xmlns="" xmlns:a16="http://schemas.microsoft.com/office/drawing/2014/main" val="514950361"/>
                    </a:ext>
                  </a:extLst>
                </a:gridCol>
                <a:gridCol w="4920638">
                  <a:extLst>
                    <a:ext uri="{9D8B030D-6E8A-4147-A177-3AD203B41FA5}">
                      <a16:colId xmlns="" xmlns:a16="http://schemas.microsoft.com/office/drawing/2014/main" val="3828030854"/>
                    </a:ext>
                  </a:extLst>
                </a:gridCol>
              </a:tblGrid>
              <a:tr h="636612">
                <a:tc>
                  <a:txBody>
                    <a:bodyPr/>
                    <a:lstStyle/>
                    <a:p>
                      <a:pPr rtl="0" fontAlgn="b"/>
                      <a:endParaRPr lang="en-IN" sz="1500" dirty="0"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28575" marR="28575" marT="19050" marB="1905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 dirty="0"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46885972"/>
                  </a:ext>
                </a:extLst>
              </a:tr>
            </a:tbl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="" xmlns:a16="http://schemas.microsoft.com/office/drawing/2014/main" id="{80506778-718F-4CB9-B021-30B60A60F3DB}"/>
              </a:ext>
            </a:extLst>
          </p:cNvPr>
          <p:cNvGraphicFramePr/>
          <p:nvPr/>
        </p:nvGraphicFramePr>
        <p:xfrm>
          <a:off x="7029039" y="4662370"/>
          <a:ext cx="3513843" cy="55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="" xmlns:a16="http://schemas.microsoft.com/office/drawing/2014/main" id="{F66C9488-1EA7-4A68-B93C-542F66D8C4E8}"/>
              </a:ext>
            </a:extLst>
          </p:cNvPr>
          <p:cNvGraphicFramePr>
            <a:graphicFrameLocks noGrp="1"/>
          </p:cNvGraphicFramePr>
          <p:nvPr/>
        </p:nvGraphicFramePr>
        <p:xfrm>
          <a:off x="625033" y="4189331"/>
          <a:ext cx="2993037" cy="1097854"/>
        </p:xfrm>
        <a:graphic>
          <a:graphicData uri="http://schemas.openxmlformats.org/drawingml/2006/table">
            <a:tbl>
              <a:tblPr/>
              <a:tblGrid>
                <a:gridCol w="847229">
                  <a:extLst>
                    <a:ext uri="{9D8B030D-6E8A-4147-A177-3AD203B41FA5}">
                      <a16:colId xmlns="" xmlns:a16="http://schemas.microsoft.com/office/drawing/2014/main" val="1890012712"/>
                    </a:ext>
                  </a:extLst>
                </a:gridCol>
                <a:gridCol w="866842">
                  <a:extLst>
                    <a:ext uri="{9D8B030D-6E8A-4147-A177-3AD203B41FA5}">
                      <a16:colId xmlns="" xmlns:a16="http://schemas.microsoft.com/office/drawing/2014/main" val="3919447923"/>
                    </a:ext>
                  </a:extLst>
                </a:gridCol>
                <a:gridCol w="1278966">
                  <a:extLst>
                    <a:ext uri="{9D8B030D-6E8A-4147-A177-3AD203B41FA5}">
                      <a16:colId xmlns="" xmlns:a16="http://schemas.microsoft.com/office/drawing/2014/main" val="4161310043"/>
                    </a:ext>
                  </a:extLst>
                </a:gridCol>
              </a:tblGrid>
              <a:tr h="5473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500" b="0" i="1" dirty="0">
                          <a:effectLst/>
                          <a:latin typeface="Franklin Gothic Book" panose="020B0503020102020204" pitchFamily="34" charset="0"/>
                        </a:rPr>
                        <a:t>Vaccine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500" b="0" i="1" dirty="0">
                          <a:effectLst/>
                          <a:latin typeface="Franklin Gothic Book" panose="020B0503020102020204" pitchFamily="34" charset="0"/>
                        </a:rPr>
                        <a:t>Colour Code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500" b="0" i="1" dirty="0">
                          <a:effectLst/>
                          <a:latin typeface="Franklin Gothic Book" panose="020B0503020102020204" pitchFamily="34" charset="0"/>
                        </a:rPr>
                        <a:t>Vaccine Demand of the states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22948146"/>
                  </a:ext>
                </a:extLst>
              </a:tr>
              <a:tr h="3739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500" b="1" i="1" dirty="0" err="1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Moderna</a:t>
                      </a:r>
                      <a:endParaRPr lang="en-IN" sz="1500" b="1" i="1" dirty="0">
                        <a:solidFill>
                          <a:srgbClr val="FF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500" dirty="0"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28575" marR="28575" marT="19050" marB="1905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 dirty="0">
                          <a:effectLst/>
                          <a:latin typeface="Franklin Gothic Book" panose="020B0503020102020204" pitchFamily="34" charset="0"/>
                        </a:rPr>
                        <a:t>28%</a:t>
                      </a:r>
                    </a:p>
                  </a:txBody>
                  <a:tcPr marL="28575" marR="28575" marT="19050" marB="1905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6233591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B1BDF03E-B0BA-4EDF-B452-885ADB977A14}"/>
              </a:ext>
            </a:extLst>
          </p:cNvPr>
          <p:cNvGraphicFramePr>
            <a:graphicFrameLocks noGrp="1"/>
          </p:cNvGraphicFramePr>
          <p:nvPr/>
        </p:nvGraphicFramePr>
        <p:xfrm>
          <a:off x="612769" y="5287185"/>
          <a:ext cx="3005301" cy="1424631"/>
        </p:xfrm>
        <a:graphic>
          <a:graphicData uri="http://schemas.openxmlformats.org/drawingml/2006/table">
            <a:tbl>
              <a:tblPr/>
              <a:tblGrid>
                <a:gridCol w="859493">
                  <a:extLst>
                    <a:ext uri="{9D8B030D-6E8A-4147-A177-3AD203B41FA5}">
                      <a16:colId xmlns="" xmlns:a16="http://schemas.microsoft.com/office/drawing/2014/main" val="241121240"/>
                    </a:ext>
                  </a:extLst>
                </a:gridCol>
                <a:gridCol w="866842">
                  <a:extLst>
                    <a:ext uri="{9D8B030D-6E8A-4147-A177-3AD203B41FA5}">
                      <a16:colId xmlns="" xmlns:a16="http://schemas.microsoft.com/office/drawing/2014/main" val="3798211896"/>
                    </a:ext>
                  </a:extLst>
                </a:gridCol>
                <a:gridCol w="1278966">
                  <a:extLst>
                    <a:ext uri="{9D8B030D-6E8A-4147-A177-3AD203B41FA5}">
                      <a16:colId xmlns="" xmlns:a16="http://schemas.microsoft.com/office/drawing/2014/main" val="1654253616"/>
                    </a:ext>
                  </a:extLst>
                </a:gridCol>
              </a:tblGrid>
              <a:tr h="402389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IN" sz="1500" b="1" i="1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Pfizer</a:t>
                      </a: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500" dirty="0"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28575" marR="28575" marT="19050" marB="1905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 dirty="0">
                          <a:effectLst/>
                          <a:latin typeface="Franklin Gothic Book" panose="020B0503020102020204" pitchFamily="34" charset="0"/>
                        </a:rPr>
                        <a:t>24%</a:t>
                      </a:r>
                    </a:p>
                  </a:txBody>
                  <a:tcPr marL="28575" marR="28575" marT="19050" marB="1905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8615650"/>
                  </a:ext>
                </a:extLst>
              </a:tr>
              <a:tr h="3974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5652074"/>
                  </a:ext>
                </a:extLst>
              </a:tr>
              <a:tr h="24894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2839499"/>
                  </a:ext>
                </a:extLst>
              </a:tr>
              <a:tr h="3061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916434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="" xmlns:a16="http://schemas.microsoft.com/office/drawing/2014/main" id="{EA745236-4ED1-42C7-91C6-C7438E6B6FA6}"/>
              </a:ext>
            </a:extLst>
          </p:cNvPr>
          <p:cNvGraphicFramePr>
            <a:graphicFrameLocks noGrp="1"/>
          </p:cNvGraphicFramePr>
          <p:nvPr/>
        </p:nvGraphicFramePr>
        <p:xfrm>
          <a:off x="1472262" y="5689574"/>
          <a:ext cx="2145808" cy="1022242"/>
        </p:xfrm>
        <a:graphic>
          <a:graphicData uri="http://schemas.openxmlformats.org/drawingml/2006/table">
            <a:tbl>
              <a:tblPr/>
              <a:tblGrid>
                <a:gridCol w="866842">
                  <a:extLst>
                    <a:ext uri="{9D8B030D-6E8A-4147-A177-3AD203B41FA5}">
                      <a16:colId xmlns="" xmlns:a16="http://schemas.microsoft.com/office/drawing/2014/main" val="4115700763"/>
                    </a:ext>
                  </a:extLst>
                </a:gridCol>
                <a:gridCol w="1278966">
                  <a:extLst>
                    <a:ext uri="{9D8B030D-6E8A-4147-A177-3AD203B41FA5}">
                      <a16:colId xmlns="" xmlns:a16="http://schemas.microsoft.com/office/drawing/2014/main" val="3277668451"/>
                    </a:ext>
                  </a:extLst>
                </a:gridCol>
              </a:tblGrid>
              <a:tr h="3974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28575" marR="28575" marT="19050" marB="1905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 dirty="0">
                          <a:effectLst/>
                          <a:latin typeface="Franklin Gothic Book" panose="020B0503020102020204" pitchFamily="34" charset="0"/>
                        </a:rPr>
                        <a:t>16%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34703118"/>
                  </a:ext>
                </a:extLst>
              </a:tr>
              <a:tr h="2489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28575" marR="28575" marT="19050" marB="1905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 dirty="0">
                          <a:effectLst/>
                          <a:latin typeface="Franklin Gothic Book" panose="020B0503020102020204" pitchFamily="34" charset="0"/>
                        </a:rPr>
                        <a:t>16%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03162519"/>
                  </a:ext>
                </a:extLst>
              </a:tr>
              <a:tr h="30611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28575" marR="28575" marT="19050" marB="1905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 dirty="0">
                          <a:effectLst/>
                          <a:latin typeface="Franklin Gothic Book" panose="020B0503020102020204" pitchFamily="34" charset="0"/>
                        </a:rPr>
                        <a:t>16%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76955438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="" xmlns:a16="http://schemas.microsoft.com/office/drawing/2014/main" id="{D506D6AE-A94D-4936-947B-13E9CB4DE1A6}"/>
              </a:ext>
            </a:extLst>
          </p:cNvPr>
          <p:cNvGraphicFramePr>
            <a:graphicFrameLocks noGrp="1"/>
          </p:cNvGraphicFramePr>
          <p:nvPr/>
        </p:nvGraphicFramePr>
        <p:xfrm>
          <a:off x="5559262" y="4176660"/>
          <a:ext cx="5973605" cy="434013"/>
        </p:xfrm>
        <a:graphic>
          <a:graphicData uri="http://schemas.openxmlformats.org/drawingml/2006/table">
            <a:tbl>
              <a:tblPr/>
              <a:tblGrid>
                <a:gridCol w="1052967">
                  <a:extLst>
                    <a:ext uri="{9D8B030D-6E8A-4147-A177-3AD203B41FA5}">
                      <a16:colId xmlns="" xmlns:a16="http://schemas.microsoft.com/office/drawing/2014/main" val="1061589104"/>
                    </a:ext>
                  </a:extLst>
                </a:gridCol>
                <a:gridCol w="4920638">
                  <a:extLst>
                    <a:ext uri="{9D8B030D-6E8A-4147-A177-3AD203B41FA5}">
                      <a16:colId xmlns="" xmlns:a16="http://schemas.microsoft.com/office/drawing/2014/main" val="801699162"/>
                    </a:ext>
                  </a:extLst>
                </a:gridCol>
              </a:tblGrid>
              <a:tr h="4340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500" b="1" dirty="0">
                          <a:effectLst/>
                          <a:latin typeface="Franklin Gothic Book" panose="020B0503020102020204" pitchFamily="34" charset="0"/>
                        </a:rPr>
                        <a:t>Colour Code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dirty="0">
                          <a:effectLst/>
                          <a:latin typeface="Franklin Gothic Book" panose="020B0503020102020204" pitchFamily="34" charset="0"/>
                        </a:rPr>
                        <a:t>Mode of distribution of vaccines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749621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="" xmlns:a16="http://schemas.microsoft.com/office/drawing/2014/main" id="{07061D76-8CBF-4A58-9133-0CDE59AD4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88270"/>
              </p:ext>
            </p:extLst>
          </p:nvPr>
        </p:nvGraphicFramePr>
        <p:xfrm>
          <a:off x="5557095" y="5916166"/>
          <a:ext cx="5973605" cy="891841"/>
        </p:xfrm>
        <a:graphic>
          <a:graphicData uri="http://schemas.openxmlformats.org/drawingml/2006/table">
            <a:tbl>
              <a:tblPr/>
              <a:tblGrid>
                <a:gridCol w="1052967">
                  <a:extLst>
                    <a:ext uri="{9D8B030D-6E8A-4147-A177-3AD203B41FA5}">
                      <a16:colId xmlns="" xmlns:a16="http://schemas.microsoft.com/office/drawing/2014/main" val="1730959358"/>
                    </a:ext>
                  </a:extLst>
                </a:gridCol>
                <a:gridCol w="4920638">
                  <a:extLst>
                    <a:ext uri="{9D8B030D-6E8A-4147-A177-3AD203B41FA5}">
                      <a16:colId xmlns="" xmlns:a16="http://schemas.microsoft.com/office/drawing/2014/main" val="1886511611"/>
                    </a:ext>
                  </a:extLst>
                </a:gridCol>
              </a:tblGrid>
              <a:tr h="312721">
                <a:tc>
                  <a:txBody>
                    <a:bodyPr/>
                    <a:lstStyle/>
                    <a:p>
                      <a:pPr rtl="0" fontAlgn="b"/>
                      <a:endParaRPr lang="en-IN" sz="1500" dirty="0"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28575" marR="28575" marT="19050" marB="1905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t"/>
                      <a:endParaRPr lang="en-US" sz="1400" b="0" i="0" u="sng" baseline="0" dirty="0">
                        <a:effectLst/>
                        <a:latin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34043194"/>
                  </a:ext>
                </a:extLst>
              </a:tr>
              <a:tr h="255368">
                <a:tc>
                  <a:txBody>
                    <a:bodyPr/>
                    <a:lstStyle/>
                    <a:p>
                      <a:pPr rtl="0" fontAlgn="b"/>
                      <a:endParaRPr lang="en-IN" sz="1500" dirty="0"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28575" marR="28575" marT="19050" marB="1905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4210526"/>
                  </a:ext>
                </a:extLst>
              </a:tr>
              <a:tr h="25536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28575" marR="28575" marT="19050" marB="1905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5446454"/>
                  </a:ext>
                </a:extLst>
              </a:tr>
            </a:tbl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="" xmlns:a16="http://schemas.microsoft.com/office/drawing/2014/main" id="{76CF877D-71B7-4A9D-B64B-11F1C026D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931083"/>
              </p:ext>
            </p:extLst>
          </p:nvPr>
        </p:nvGraphicFramePr>
        <p:xfrm>
          <a:off x="6977467" y="5813185"/>
          <a:ext cx="4266498" cy="103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783826" y="492620"/>
            <a:ext cx="4055905" cy="29102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4653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11" grpId="0"/>
      <p:bldP spid="14" grpId="0" animBg="1"/>
      <p:bldGraphic spid="22" grpId="0">
        <p:bldAsOne/>
      </p:bldGraphic>
      <p:bldGraphic spid="24" grpId="0">
        <p:bldAsOne/>
      </p:bldGraphic>
      <p:bldGraphic spid="3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FC108B02-384E-464A-AC7D-9BAAC1CDBF1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endParaRPr lang="en-US" sz="1200" dirty="0"/>
          </a:p>
          <a:p>
            <a:r>
              <a:rPr lang="en-US" sz="1200" dirty="0"/>
              <a:t>Mobility &amp; Climatic Factors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="" xmlns:a16="http://schemas.microsoft.com/office/drawing/2014/main" id="{01AC9AAA-DDCE-1E41-9291-9C214C196A0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US" sz="1200" dirty="0"/>
          </a:p>
          <a:p>
            <a:r>
              <a:rPr lang="en-US" sz="1200" dirty="0"/>
              <a:t>Medical Factors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B6431FF1-8E32-4334-AD65-9FBB96B52797}"/>
              </a:ext>
            </a:extLst>
          </p:cNvPr>
          <p:cNvGraphicFramePr>
            <a:graphicFrameLocks noGrp="1"/>
          </p:cNvGraphicFramePr>
          <p:nvPr>
            <p:ph sz="quarter" idx="19"/>
            <p:extLst>
              <p:ext uri="{D42A27DB-BD31-4B8C-83A1-F6EECF244321}">
                <p14:modId xmlns:p14="http://schemas.microsoft.com/office/powerpoint/2010/main" val="3548802906"/>
              </p:ext>
            </p:extLst>
          </p:nvPr>
        </p:nvGraphicFramePr>
        <p:xfrm>
          <a:off x="4380931" y="5443537"/>
          <a:ext cx="3229190" cy="131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DD4A229C-A0C7-CE47-9906-13440BC13A6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endParaRPr lang="en-US" sz="1200" dirty="0"/>
          </a:p>
          <a:p>
            <a:r>
              <a:rPr lang="en-US" sz="1200" dirty="0"/>
              <a:t>Economic Factors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DE560159-60CD-794B-A0CA-735C8906FE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04308" y="3473179"/>
            <a:ext cx="1360488" cy="1126201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r>
              <a:rPr lang="en-US" sz="1200" dirty="0"/>
              <a:t>Social Factors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AF4A4139-A90D-4D49-89ED-CD724B007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3775" y="3360634"/>
            <a:ext cx="1360488" cy="1190625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r>
              <a:rPr lang="en-US" sz="1200" dirty="0"/>
              <a:t>Environmental Factors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66556"/>
            <a:ext cx="8646759" cy="515615"/>
          </a:xfrm>
          <a:solidFill>
            <a:schemeClr val="bg1"/>
          </a:solidFill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Variables to be considered for predicting confirmed cases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="" xmlns:a16="http://schemas.microsoft.com/office/drawing/2014/main" id="{4CF72DD4-931F-4D1B-AD58-B3A9B889A0B2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565418992"/>
              </p:ext>
            </p:extLst>
          </p:nvPr>
        </p:nvGraphicFramePr>
        <p:xfrm>
          <a:off x="323850" y="5443538"/>
          <a:ext cx="2880458" cy="81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458">
                  <a:extLst>
                    <a:ext uri="{9D8B030D-6E8A-4147-A177-3AD203B41FA5}">
                      <a16:colId xmlns="" xmlns:a16="http://schemas.microsoft.com/office/drawing/2014/main" val="3657133308"/>
                    </a:ext>
                  </a:extLst>
                </a:gridCol>
              </a:tblGrid>
              <a:tr h="216623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Franklin Gothic Book" panose="020B0503020102020204" pitchFamily="34" charset="0"/>
                        </a:rPr>
                        <a:t>1) C02 ,NO2 emission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5334737"/>
                  </a:ext>
                </a:extLst>
              </a:tr>
              <a:tr h="44450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2) PM2.5 Concentration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209104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C40C194A-9B04-4932-8283-95BDC4912933}"/>
              </a:ext>
            </a:extLst>
          </p:cNvPr>
          <p:cNvGraphicFramePr>
            <a:graphicFrameLocks noGrp="1"/>
          </p:cNvGraphicFramePr>
          <p:nvPr>
            <p:ph sz="quarter" idx="20"/>
            <p:extLst>
              <p:ext uri="{D42A27DB-BD31-4B8C-83A1-F6EECF244321}">
                <p14:modId xmlns:p14="http://schemas.microsoft.com/office/powerpoint/2010/main" val="2818708986"/>
              </p:ext>
            </p:extLst>
          </p:nvPr>
        </p:nvGraphicFramePr>
        <p:xfrm>
          <a:off x="9029700" y="5426075"/>
          <a:ext cx="27003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338">
                  <a:extLst>
                    <a:ext uri="{9D8B030D-6E8A-4147-A177-3AD203B41FA5}">
                      <a16:colId xmlns="" xmlns:a16="http://schemas.microsoft.com/office/drawing/2014/main" val="145144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1) Inbound Tourism</a:t>
                      </a:r>
                      <a:endParaRPr lang="en-IN" b="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913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2) Wind ,Temperature</a:t>
                      </a:r>
                      <a:endParaRPr lang="en-IN" b="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986645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="" xmlns:a16="http://schemas.microsoft.com/office/drawing/2014/main" id="{2AD0DAFA-550B-47E5-8CBB-F9437829E51C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46395636"/>
              </p:ext>
            </p:extLst>
          </p:nvPr>
        </p:nvGraphicFramePr>
        <p:xfrm>
          <a:off x="2423380" y="1158875"/>
          <a:ext cx="322919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29190">
                  <a:extLst>
                    <a:ext uri="{9D8B030D-6E8A-4147-A177-3AD203B41FA5}">
                      <a16:colId xmlns="" xmlns:a16="http://schemas.microsoft.com/office/drawing/2014/main" val="187818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Franklin Gothic Book (Body)"/>
                        </a:rPr>
                        <a:t>1) Urban Population %</a:t>
                      </a:r>
                      <a:endParaRPr lang="en-IN" b="0" dirty="0">
                        <a:solidFill>
                          <a:schemeClr val="bg1"/>
                        </a:solidFill>
                        <a:latin typeface="Franklin Gothic Book (Body)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654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Franklin Gothic Book (Body)"/>
                        </a:rPr>
                        <a:t>2) Persons in each household</a:t>
                      </a:r>
                      <a:endParaRPr lang="en-IN" b="0" dirty="0">
                        <a:solidFill>
                          <a:schemeClr val="bg1"/>
                        </a:solidFill>
                        <a:latin typeface="Franklin Gothic Book (Body)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784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Franklin Gothic Book (Body)"/>
                        </a:rPr>
                        <a:t>3) People above 65 years</a:t>
                      </a:r>
                      <a:endParaRPr lang="en-IN" b="0" dirty="0">
                        <a:solidFill>
                          <a:schemeClr val="bg1"/>
                        </a:solidFill>
                        <a:latin typeface="Franklin Gothic Book (Body)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6884868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="" xmlns:a16="http://schemas.microsoft.com/office/drawing/2014/main" id="{D96873CF-8F8F-4E18-AE04-7B45BB8245AE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1769785091"/>
              </p:ext>
            </p:extLst>
          </p:nvPr>
        </p:nvGraphicFramePr>
        <p:xfrm>
          <a:off x="6887340" y="1185379"/>
          <a:ext cx="30543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0">
                  <a:extLst>
                    <a:ext uri="{9D8B030D-6E8A-4147-A177-3AD203B41FA5}">
                      <a16:colId xmlns="" xmlns:a16="http://schemas.microsoft.com/office/drawing/2014/main" val="57871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1) Percentage of smokers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111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2) People with comorbidities</a:t>
                      </a:r>
                      <a:endParaRPr lang="en-IN" b="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054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3) Infant Mortality Rate</a:t>
                      </a:r>
                      <a:endParaRPr lang="en-IN" b="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="" xmlns:a16="http://schemas.microsoft.com/office/drawing/2014/main" id="{B545944E-98F5-4A16-AE85-560AA426D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82904"/>
              </p:ext>
            </p:extLst>
          </p:nvPr>
        </p:nvGraphicFramePr>
        <p:xfrm>
          <a:off x="4507279" y="5443537"/>
          <a:ext cx="3709621" cy="750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621">
                  <a:extLst>
                    <a:ext uri="{9D8B030D-6E8A-4147-A177-3AD203B41FA5}">
                      <a16:colId xmlns="" xmlns:a16="http://schemas.microsoft.com/office/drawing/2014/main" val="1665942946"/>
                    </a:ext>
                  </a:extLst>
                </a:gridCol>
              </a:tblGrid>
              <a:tr h="3754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1) GDP per Capita</a:t>
                      </a:r>
                      <a:endParaRPr lang="en-IN" b="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5466926"/>
                  </a:ext>
                </a:extLst>
              </a:tr>
              <a:tr h="3754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2) Govt. Expenditure on Healthcare</a:t>
                      </a:r>
                      <a:endParaRPr lang="en-IN" b="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0962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32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0" grpId="0" build="p"/>
      <p:bldP spid="18" grpId="0" build="p"/>
      <p:bldP spid="17" grpId="0" build="p"/>
      <p:bldP spid="1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3.xml><?xml version="1.0" encoding="utf-8"?>
<a:theme xmlns:a="http://schemas.openxmlformats.org/drawingml/2006/main" name="1_Office Theme">
  <a:themeElements>
    <a:clrScheme name="Custom 6">
      <a:dk1>
        <a:srgbClr val="19232F"/>
      </a:dk1>
      <a:lt1>
        <a:srgbClr val="FFFFFF"/>
      </a:lt1>
      <a:dk2>
        <a:srgbClr val="00B0EB"/>
      </a:dk2>
      <a:lt2>
        <a:srgbClr val="FF733B"/>
      </a:lt2>
      <a:accent1>
        <a:srgbClr val="FF2F5F"/>
      </a:accent1>
      <a:accent2>
        <a:srgbClr val="FF9E2C"/>
      </a:accent2>
      <a:accent3>
        <a:srgbClr val="00A08C"/>
      </a:accent3>
      <a:accent4>
        <a:srgbClr val="75B744"/>
      </a:accent4>
      <a:accent5>
        <a:srgbClr val="0068DA"/>
      </a:accent5>
      <a:accent6>
        <a:srgbClr val="803B8D"/>
      </a:accent6>
      <a:hlink>
        <a:srgbClr val="1A232F"/>
      </a:hlink>
      <a:folHlink>
        <a:srgbClr val="0B0E1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 data points timeline.potx" id="{C5EB13E8-A974-463C-AF87-0EBF11ECDE86}" vid="{87206567-F430-4AC2-B0F3-54450BD51B66}"/>
    </a:ext>
  </a:extLst>
</a:theme>
</file>

<file path=ppt/theme/theme4.xml><?xml version="1.0" encoding="utf-8"?>
<a:theme xmlns:a="http://schemas.openxmlformats.org/drawingml/2006/main" name="2_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793</Words>
  <Application>Microsoft Office PowerPoint</Application>
  <PresentationFormat>Widescreen</PresentationFormat>
  <Paragraphs>197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Century Gothic</vt:lpstr>
      <vt:lpstr>Century Schoolbook</vt:lpstr>
      <vt:lpstr>Franklin Gothic Book</vt:lpstr>
      <vt:lpstr>Franklin Gothic Book (Body)</vt:lpstr>
      <vt:lpstr>Franklin Gothic Demi</vt:lpstr>
      <vt:lpstr>Segoe UI Light</vt:lpstr>
      <vt:lpstr>Times New Roman</vt:lpstr>
      <vt:lpstr>Wingdings</vt:lpstr>
      <vt:lpstr>Office Theme</vt:lpstr>
      <vt:lpstr>Theme1</vt:lpstr>
      <vt:lpstr>1_Office Theme</vt:lpstr>
      <vt:lpstr>2_Office Theme</vt:lpstr>
      <vt:lpstr>Project analysis slide 2</vt:lpstr>
      <vt:lpstr>PowerPoint Presentation</vt:lpstr>
      <vt:lpstr>   Modelling Confirmed  Cases</vt:lpstr>
      <vt:lpstr>  Top 5 States worst affected by COVID</vt:lpstr>
      <vt:lpstr>PowerPoint Presentation</vt:lpstr>
      <vt:lpstr>PowerPoint Presentation</vt:lpstr>
      <vt:lpstr>Additional Variables to be considered for predicting confirmed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Roy</dc:creator>
  <cp:lastModifiedBy>Windows User</cp:lastModifiedBy>
  <cp:revision>143</cp:revision>
  <dcterms:created xsi:type="dcterms:W3CDTF">2021-03-12T21:07:45Z</dcterms:created>
  <dcterms:modified xsi:type="dcterms:W3CDTF">2021-03-21T18:51:38Z</dcterms:modified>
</cp:coreProperties>
</file>