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7" r:id="rId6"/>
    <p:sldId id="288" r:id="rId7"/>
    <p:sldId id="289" r:id="rId8"/>
    <p:sldId id="295" r:id="rId9"/>
    <p:sldId id="296" r:id="rId10"/>
    <p:sldId id="291" r:id="rId11"/>
    <p:sldId id="292" r:id="rId12"/>
    <p:sldId id="293" r:id="rId13"/>
    <p:sldId id="297" r:id="rId14"/>
    <p:sldId id="298" r:id="rId15"/>
    <p:sldId id="299" r:id="rId16"/>
    <p:sldId id="306" r:id="rId17"/>
    <p:sldId id="300" r:id="rId18"/>
    <p:sldId id="302" r:id="rId19"/>
    <p:sldId id="301" r:id="rId20"/>
    <p:sldId id="303" r:id="rId21"/>
    <p:sldId id="304" r:id="rId22"/>
    <p:sldId id="305" r:id="rId23"/>
    <p:sldId id="307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107996"/>
          </a:xfrm>
        </p:spPr>
        <p:txBody>
          <a:bodyPr lIns="0" tIns="0" rIns="0" bIns="0" anchor="t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SAFETY DATA ANALYTICS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GREAT STEP-2019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07606" y="5484032"/>
            <a:ext cx="335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IIT KHARAGPUR</a:t>
            </a:r>
            <a:endParaRPr lang="en-IN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514"/>
            <a:ext cx="10515600" cy="1325563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Q3. 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analysis of </a:t>
            </a:r>
            <a:r>
              <a:rPr lang="en-US" sz="3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PM10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3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Speed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Temperature</a:t>
            </a:r>
            <a:endParaRPr lang="en-IN" sz="360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3" y="1120930"/>
            <a:ext cx="10508088" cy="1096624"/>
          </a:xfrm>
        </p:spPr>
        <p:txBody>
          <a:bodyPr/>
          <a:lstStyle/>
          <a:p>
            <a:endParaRPr lang="en-US" dirty="0" smtClean="0"/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to use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method of Statistical Hypothesis Testing that would help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 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between if at all PM10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any of the above mentioned attributes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124" y="3502614"/>
            <a:ext cx="233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T-TEST PROCEDURE</a:t>
            </a:r>
          </a:p>
          <a:p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838200" y="4225122"/>
            <a:ext cx="1210614" cy="605307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9882" y="2343955"/>
            <a:ext cx="6343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H_0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PM10 and Wind-Speed are not Correlated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PM10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correlated with Wind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H_0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Null Hypothesis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Alternative Hypothesis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 statistic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Here the degrees of freedom is n-2 where n is the number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and r is the modulus of Correlation Coefficient.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according to the theory of Statistical Hypothesis testing as this is a one-tailed test we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t_calculated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t_cutoff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our H_0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 Hypothesis would be essentially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worth taking the risk of incurring type-1 error. And else: we fail to reject H_0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eventually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it.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154" y="3580325"/>
            <a:ext cx="1014441" cy="490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58356" y="2579758"/>
            <a:ext cx="1410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IN" sz="1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356" y="3955457"/>
            <a:ext cx="1227555" cy="3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  <a:endParaRPr lang="en-IN" sz="1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8356" y="5273779"/>
            <a:ext cx="126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ACCEPTION</a:t>
            </a:r>
            <a:endParaRPr lang="en-IN" sz="1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8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586" y="6117465"/>
            <a:ext cx="888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cutoff t-value</a:t>
            </a:r>
            <a:r>
              <a:rPr lang="en-US" dirty="0"/>
              <a:t> </a:t>
            </a:r>
            <a:r>
              <a:rPr lang="en-US" dirty="0" smtClean="0"/>
              <a:t>at 5% level of significance and 498 (500-2) degrees of freedom is 1.65(approx.).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185634" y="3490175"/>
            <a:ext cx="2846231" cy="186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508384" y="2115569"/>
            <a:ext cx="35545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CONCLUSION</a:t>
            </a:r>
          </a:p>
          <a:p>
            <a:endParaRPr lang="en-US" dirty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accept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Wind-Speed are not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any kind of relation and this small correlation whatsoever have crept into 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chance!.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21971"/>
              </p:ext>
            </p:extLst>
          </p:nvPr>
        </p:nvGraphicFramePr>
        <p:xfrm>
          <a:off x="898658" y="1935695"/>
          <a:ext cx="559229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6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WIND SPEED</a:t>
                      </a:r>
                      <a:endParaRPr lang="en-I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CORRELATION COEFFICIENT</a:t>
                      </a:r>
                      <a:endParaRPr lang="en-IN" b="1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/>
                        <a:t>0.068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T-VALUE</a:t>
                      </a:r>
                      <a:endParaRPr lang="en-IN" b="1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/>
                        <a:t>1.521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NULL HYPOTHESIS</a:t>
                      </a:r>
                      <a:endParaRPr lang="en-IN" b="1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ACCEPT THE NULL HYPOTHESIS</a:t>
                      </a:r>
                      <a:endParaRPr lang="en-IN" b="1" dirty="0" smtClean="0"/>
                    </a:p>
                    <a:p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85611" y="360608"/>
            <a:ext cx="100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analysis of </a:t>
            </a:r>
            <a:r>
              <a:rPr lang="en-US" sz="3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PM10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3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Speed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617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79" y="3780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analysis of </a:t>
            </a:r>
            <a:r>
              <a:rPr lang="en-US" sz="3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PM10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3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Temperature</a:t>
            </a: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959255"/>
              </p:ext>
            </p:extLst>
          </p:nvPr>
        </p:nvGraphicFramePr>
        <p:xfrm>
          <a:off x="851079" y="1906762"/>
          <a:ext cx="5575480" cy="292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95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 TEMPERATURE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CORRELATION COEFFICIENT</a:t>
                      </a:r>
                      <a:endParaRPr lang="en-IN" b="1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-0.41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T-VALUE</a:t>
                      </a:r>
                      <a:endParaRPr lang="en-IN" b="1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10.031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NULL HYPOTHESIS</a:t>
                      </a:r>
                      <a:endParaRPr lang="en-IN" b="1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REJECT THE NULL HYPOTHESIS</a:t>
                      </a:r>
                      <a:endParaRPr lang="en-IN" b="1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78839" y="1815921"/>
            <a:ext cx="31939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since the t value is greater than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t_cutoff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reject the hypothesis and conclude that PM10 and Air Temperature are significantly correlated to one another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532586" y="6117465"/>
            <a:ext cx="888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cutoff t-value</a:t>
            </a:r>
            <a:r>
              <a:rPr lang="en-US" dirty="0"/>
              <a:t> </a:t>
            </a:r>
            <a:r>
              <a:rPr lang="en-US" dirty="0" smtClean="0"/>
              <a:t>at 5% level of significance and 498 (500-2) degrees of freedom is 1.65(approx.).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9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4704" y="695459"/>
            <a:ext cx="9182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TAKE-AWAYS FOR </a:t>
            </a:r>
            <a:r>
              <a:rPr lang="en-US" sz="28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SPEED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TEMPERATURE</a:t>
            </a:r>
            <a:endParaRPr lang="en-IN" sz="280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65161" y="2859110"/>
            <a:ext cx="3825025" cy="25500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6581104" y="2794715"/>
            <a:ext cx="4146997" cy="2588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757966" y="3670478"/>
            <a:ext cx="303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PM10 &amp; WIND SPEED are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correlated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592" y="3670478"/>
            <a:ext cx="332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PM10 &amp; AIR TEMPERATURE are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7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Q4.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of </a:t>
            </a:r>
            <a:r>
              <a:rPr lang="en-US" sz="3600" i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PM10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i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endParaRPr lang="en-IN" sz="3600" i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7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we are to find the coefficients and determine the </a:t>
            </a:r>
            <a:r>
              <a:rPr lang="en-US" sz="1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linear mode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that would be able to predict the concentration of PM10 and PM2.5 . For this purpose we only consider Linear Models and decide among them which is the best with Statistical Hypothesis Testing. Here we use </a:t>
            </a:r>
            <a:r>
              <a:rPr lang="en-US" sz="18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F-Statistic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i="1" dirty="0" smtClean="0"/>
              <a:t>Modelling the Concentration of PM-10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would consider  models which are Linear.</a:t>
            </a:r>
          </a:p>
          <a:p>
            <a:pPr marL="342900" indent="-342900">
              <a:buAutoNum type="alphaL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PM10 = (Air Temperature)*c1 + (Wind Speed)*c2 +d + error</a:t>
            </a:r>
          </a:p>
          <a:p>
            <a:pPr marL="342900" indent="-342900">
              <a:buFont typeface="Arial" panose="020B0604020202020204" pitchFamily="34" charset="0"/>
              <a:buAutoNum type="alphaL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PM10= (Air Temperature)*c1 + d + error</a:t>
            </a:r>
          </a:p>
          <a:p>
            <a:pPr marL="342900" indent="-342900">
              <a:buFont typeface="Arial" panose="020B0604020202020204" pitchFamily="34" charset="0"/>
              <a:buAutoNum type="alphaL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PM10=(Wind Speed)*c1 +  d + error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time we would determine the coefficients through </a:t>
            </a:r>
            <a:r>
              <a:rPr lang="en-US" sz="1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squares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would evaluate </a:t>
            </a:r>
            <a:r>
              <a:rPr lang="en-US" sz="1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degrees of          freedom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the </a:t>
            </a:r>
            <a:r>
              <a:rPr lang="en-US" sz="1800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squared residue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all the data belonging to the Testing data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1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Q4a. 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6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PM10</a:t>
            </a:r>
            <a:endParaRPr lang="en-IN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308020"/>
              </p:ext>
            </p:extLst>
          </p:nvPr>
        </p:nvGraphicFramePr>
        <p:xfrm>
          <a:off x="657896" y="2279560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513">
                <a:tc>
                  <a:txBody>
                    <a:bodyPr/>
                    <a:lstStyle/>
                    <a:p>
                      <a:r>
                        <a:rPr lang="en-US" dirty="0" smtClean="0"/>
                        <a:t>Coefficients</a:t>
                      </a:r>
                      <a:r>
                        <a:rPr lang="en-US" baseline="0" dirty="0" smtClean="0"/>
                        <a:t> associated 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 </a:t>
                      </a:r>
                      <a:r>
                        <a:rPr lang="en-US" b="1" dirty="0" smtClean="0"/>
                        <a:t>Temperature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r>
                        <a:rPr lang="en-US" baseline="0" dirty="0" smtClean="0"/>
                        <a:t> Speed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 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-14.60855586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-3.05967196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746.7049963597715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 b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-14.53006377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736.2413680160535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 c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17.66596888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319.0380659610652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417454"/>
            <a:ext cx="9967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are:-</a:t>
            </a:r>
          </a:p>
          <a:p>
            <a:pPr marL="342900" indent="-342900">
              <a:buAutoNum type="alpha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PM10 = -</a:t>
            </a:r>
            <a:r>
              <a:rPr lang="en-IN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14.60*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I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3.05*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Speed+</a:t>
            </a:r>
            <a:r>
              <a:rPr lang="en-I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746.70</a:t>
            </a:r>
          </a:p>
          <a:p>
            <a:pPr marL="342900" indent="-342900">
              <a:buAutoNum type="alpha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PM10=-14.53*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 Temperature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+736.24</a:t>
            </a:r>
          </a:p>
          <a:p>
            <a:pPr marL="342900" indent="-342900">
              <a:buAutoNum type="alpha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PM10=17.66*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Speed+319.03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4626" y="42029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first determine the Null Hypothesis and Alternative Hypothesis.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H_0 : The simpler model (model b) performs at-least as good as the complex model.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H_a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complex model (model a) performs actually better than the simple one.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572712"/>
              </p:ext>
            </p:extLst>
          </p:nvPr>
        </p:nvGraphicFramePr>
        <p:xfrm>
          <a:off x="624626" y="2079102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predictors less than that of Full mdl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F_Statistic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 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34216.547571975934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 b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34222.01074287675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0.07935329922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</a:t>
                      </a:r>
                      <a:r>
                        <a:rPr lang="en-US" b="1" baseline="0" dirty="0" smtClean="0"/>
                        <a:t> c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41104.01069493179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100.01413372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626" y="4069724"/>
            <a:ext cx="8802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F_Cutoff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=3.87 (approx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F- value of model b is smaller than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F_cutoff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fail to reject that the Simpler model performs as good as Model a now as complexity of Model a &gt; Model b, we conclude Model b is better than Model a.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F-value of model c &gt; cut off value thus we conclude  Model c performs worse than  Model a.</a:t>
            </a:r>
          </a:p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Model b &gt; Model a &gt; Model c</a:t>
            </a:r>
          </a:p>
          <a:p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633398" y="515154"/>
            <a:ext cx="2150771" cy="143214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9955369" y="1061951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633398" y="4363470"/>
            <a:ext cx="2253803" cy="14632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8096" y="4910431"/>
            <a:ext cx="185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Q4b.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i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338712"/>
              </p:ext>
            </p:extLst>
          </p:nvPr>
        </p:nvGraphicFramePr>
        <p:xfrm>
          <a:off x="722290" y="2009104"/>
          <a:ext cx="10515600" cy="194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178">
                <a:tc>
                  <a:txBody>
                    <a:bodyPr/>
                    <a:lstStyle/>
                    <a:p>
                      <a:r>
                        <a:rPr lang="en-US" dirty="0" smtClean="0"/>
                        <a:t>Coefficients</a:t>
                      </a:r>
                      <a:r>
                        <a:rPr lang="en-US" baseline="0" dirty="0" smtClean="0"/>
                        <a:t> associated 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 Temperature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r>
                        <a:rPr lang="en-US" baseline="0" dirty="0" smtClean="0"/>
                        <a:t> Speed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1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 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-6.39070774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8.7383198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303.67720896390654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 b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-6.6148785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333.5609782111226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1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 c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17.805028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116.58860225228784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6685" y="4481848"/>
            <a:ext cx="10522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are:-</a:t>
            </a:r>
          </a:p>
          <a:p>
            <a:pPr marL="342900" indent="-342900">
              <a:buAutoNum type="alpha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PM2.5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6.39*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Temperature</a:t>
            </a:r>
            <a:r>
              <a:rPr lang="en-I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+8.73*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Speed+</a:t>
            </a:r>
            <a:r>
              <a:rPr lang="en-I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303.67</a:t>
            </a:r>
            <a:endParaRPr lang="en-IN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PM2.5=-6.61*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Temperature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+333.56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PM2.5=17.80*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Speed+116.58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1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859793"/>
              </p:ext>
            </p:extLst>
          </p:nvPr>
        </p:nvGraphicFramePr>
        <p:xfrm>
          <a:off x="838200" y="2353659"/>
          <a:ext cx="986522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predictors less than that of Full mdl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F_Statistic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7928.542681407251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7973.1032705220805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2.793276574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9246.625287754807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82.68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611" y="4829577"/>
            <a:ext cx="7765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F_Cutoff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=3.87 (approx.)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thus we accept that Model b is better than Model a as F- value of Model b is less than Model a. And Model c is worse off than Model a and thus according to Model Performance :</a:t>
            </a:r>
          </a:p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 &gt; Model a &gt; Model c.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611" y="605307"/>
            <a:ext cx="8152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first determine the Null Hypothesis and Alternative Hypothesis.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H_0 : The simpler model (model b) performs at-least as good as the complex model.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H_a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complex model (model a) performs actually better than the simple one.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9633398" y="515154"/>
            <a:ext cx="2150771" cy="143214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9955369" y="1061951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530365" y="4829577"/>
            <a:ext cx="2356835" cy="146325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2277" y="1512536"/>
            <a:ext cx="4365937" cy="15450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02277" y="2041962"/>
            <a:ext cx="418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PM10=-14.53* Air Temperature +736.24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29588" y="1512536"/>
            <a:ext cx="4855335" cy="1545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4541" y="2041962"/>
            <a:ext cx="4250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PM2.5=-6.61* Air Temperature +333.56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893195" y="579302"/>
            <a:ext cx="7830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MODELS FOR </a:t>
            </a:r>
            <a:r>
              <a:rPr lang="en-US" sz="32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PM10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PM2.5</a:t>
            </a:r>
            <a:endParaRPr lang="en-IN" sz="320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13" y="3406085"/>
            <a:ext cx="3390900" cy="3352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19" y="3406085"/>
            <a:ext cx="34099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INTRODUCTION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DESCRIPTIVE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STATISTICS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RELATION BETWEEN PM10 AND PM2.5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RELATIONAL ANALYSIS OF PM10 WITH WIND SPEED AND AIR TEMPERATURE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REGRESSIONAL ANALYSIS OF PM10 AND PM2.5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7147775" y="2859110"/>
            <a:ext cx="4095481" cy="2833352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004553" y="2859110"/>
            <a:ext cx="4031087" cy="28333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171977" y="761100"/>
            <a:ext cx="938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endParaRPr lang="en-I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02321" y="3039414"/>
            <a:ext cx="3734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 refers to Complex Model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refers to Reduced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RSS_red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RSS_com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RSS_com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/(n-k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 Number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Including the intercept.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P=No. of extra predictors in Com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 number of data points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follows F_(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p,n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1977" y="3039414"/>
            <a:ext cx="3747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 statistic is 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r is the Karl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earson’s Correlation Coefficient.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 number of data points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 here follows t_(n-2) i.e. has (n-2) degrees of freedom.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95" y="3440291"/>
            <a:ext cx="1014441" cy="4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158" y="540913"/>
            <a:ext cx="426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0159" y="1481070"/>
            <a:ext cx="106379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OF THE REPORT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report we aim to study various interesting patterns and relationship between various elements of air-pollutant and natural phenomena namely Atmospheric Temperature and Wind Speed from the data that has been collected from Central Pollution Control Board of India. The mentioned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fields(variables)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data are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PM2.5, PM10 where these 2 are the key pollutants, Atmospheric Temperature and Wind Speed. 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TO BE ACCOMLISHED: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primarily 2 tasks at our hand and through this we would try to answer important questions: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Stakeholders with the descriptive statistics of all the variables given to us and to draw inference from them.</a:t>
            </a:r>
          </a:p>
          <a:p>
            <a:pPr marL="342900" indent="-342900"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trend which these 2 key pollutants follow w.r.t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 and Temperature and validate them with Statistical Hypothesis Testing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present the Relational Analysis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124" y="334851"/>
            <a:ext cx="1143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Q1.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and Primary Observations</a:t>
            </a:r>
            <a:endParaRPr lang="en-I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124" y="981182"/>
            <a:ext cx="11256135" cy="5625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465036"/>
              </p:ext>
            </p:extLst>
          </p:nvPr>
        </p:nvGraphicFramePr>
        <p:xfrm>
          <a:off x="1254033" y="1280159"/>
          <a:ext cx="9152709" cy="438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669">
                  <a:extLst>
                    <a:ext uri="{9D8B030D-6E8A-4147-A177-3AD203B41FA5}">
                      <a16:colId xmlns:a16="http://schemas.microsoft.com/office/drawing/2014/main" val="3062991827"/>
                    </a:ext>
                  </a:extLst>
                </a:gridCol>
                <a:gridCol w="1593669">
                  <a:extLst>
                    <a:ext uri="{9D8B030D-6E8A-4147-A177-3AD203B41FA5}">
                      <a16:colId xmlns:a16="http://schemas.microsoft.com/office/drawing/2014/main" val="272393913"/>
                    </a:ext>
                  </a:extLst>
                </a:gridCol>
                <a:gridCol w="1846217">
                  <a:extLst>
                    <a:ext uri="{9D8B030D-6E8A-4147-A177-3AD203B41FA5}">
                      <a16:colId xmlns:a16="http://schemas.microsoft.com/office/drawing/2014/main" val="2438317120"/>
                    </a:ext>
                  </a:extLst>
                </a:gridCol>
                <a:gridCol w="1724297">
                  <a:extLst>
                    <a:ext uri="{9D8B030D-6E8A-4147-A177-3AD203B41FA5}">
                      <a16:colId xmlns:a16="http://schemas.microsoft.com/office/drawing/2014/main" val="2849926211"/>
                    </a:ext>
                  </a:extLst>
                </a:gridCol>
                <a:gridCol w="2394857">
                  <a:extLst>
                    <a:ext uri="{9D8B030D-6E8A-4147-A177-3AD203B41FA5}">
                      <a16:colId xmlns:a16="http://schemas.microsoft.com/office/drawing/2014/main" val="3347636582"/>
                    </a:ext>
                  </a:extLst>
                </a:gridCol>
              </a:tblGrid>
              <a:tr h="7053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u="none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PM2.5</a:t>
                      </a:r>
                      <a:endParaRPr lang="en-IN" b="1" i="0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IN" b="1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PM10</a:t>
                      </a:r>
                      <a:endParaRPr lang="en-IN" b="1" i="0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IN" b="1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WIND SPEED</a:t>
                      </a:r>
                      <a:endParaRPr lang="en-IN" b="1" i="0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IN" b="1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AIR TEMPERATURE</a:t>
                      </a:r>
                      <a:endParaRPr lang="en-IN" b="1" i="0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IN" b="1" i="0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872969"/>
                  </a:ext>
                </a:extLst>
              </a:tr>
              <a:tr h="51827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MEAN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165.90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367.96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51671"/>
                  </a:ext>
                </a:extLst>
              </a:tr>
              <a:tr h="63245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MEDIAN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136.68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298.92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24.71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8989"/>
                  </a:ext>
                </a:extLst>
              </a:tr>
              <a:tr h="9306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</a:t>
                      </a:r>
                    </a:p>
                    <a:p>
                      <a:r>
                        <a:rPr lang="en-US" b="1" dirty="0" smtClean="0"/>
                        <a:t>(frequency)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200.64,116.1,</a:t>
                      </a:r>
                    </a:p>
                    <a:p>
                      <a:r>
                        <a:rPr lang="en-US" dirty="0" smtClean="0"/>
                        <a:t>0.00</a:t>
                      </a:r>
                    </a:p>
                    <a:p>
                      <a:r>
                        <a:rPr lang="en-US" dirty="0" smtClean="0"/>
                        <a:t>(2)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252.25,136.46,</a:t>
                      </a:r>
                    </a:p>
                    <a:p>
                      <a:r>
                        <a:rPr lang="en-US" dirty="0" smtClean="0"/>
                        <a:t>178.28,438.92</a:t>
                      </a:r>
                    </a:p>
                    <a:p>
                      <a:r>
                        <a:rPr lang="en-US" dirty="0" smtClean="0"/>
                        <a:t>(2)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2.18,2.62</a:t>
                      </a:r>
                    </a:p>
                    <a:p>
                      <a:r>
                        <a:rPr lang="en-US" dirty="0" smtClean="0"/>
                        <a:t>3.01,2.81</a:t>
                      </a:r>
                    </a:p>
                    <a:p>
                      <a:r>
                        <a:rPr lang="en-US" dirty="0" smtClean="0"/>
                        <a:t>(9)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22.99,23.36,</a:t>
                      </a:r>
                    </a:p>
                    <a:p>
                      <a:r>
                        <a:rPr lang="en-US" dirty="0" smtClean="0"/>
                        <a:t>30.65,19.07</a:t>
                      </a:r>
                    </a:p>
                    <a:p>
                      <a:r>
                        <a:rPr lang="en-US" dirty="0" smtClean="0"/>
                        <a:t>(3)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80327"/>
                  </a:ext>
                </a:extLst>
              </a:tr>
              <a:tr h="6809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STANDARD DEVIATION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203.41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314863"/>
                  </a:ext>
                </a:extLst>
              </a:tr>
              <a:tr h="90697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CO-EFFICIENT OF VARIATION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4873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4033" y="5773783"/>
            <a:ext cx="915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Interesting Fact About Mode: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All the variables have more than 1 mode . Out of 500 observations , mode value has frequency of order of 10,hence mode is not at all an important statistical measure.</a:t>
            </a:r>
            <a:r>
              <a:rPr lang="en-US" b="1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 </a:t>
            </a:r>
            <a:endParaRPr lang="en-IN" b="1" dirty="0">
              <a:solidFill>
                <a:srgbClr val="0070C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     BOXPLOTS</a:t>
            </a:r>
            <a:endParaRPr lang="en-IN" sz="3200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92" y="2168434"/>
            <a:ext cx="4617685" cy="377098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24" y="2168434"/>
            <a:ext cx="4614356" cy="3770982"/>
          </a:xfrm>
        </p:spPr>
      </p:pic>
    </p:spTree>
    <p:extLst>
      <p:ext uri="{BB962C8B-B14F-4D97-AF65-F5344CB8AC3E}">
        <p14:creationId xmlns:p14="http://schemas.microsoft.com/office/powerpoint/2010/main" val="35416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8" y="2473235"/>
            <a:ext cx="5030917" cy="385789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75" y="2473235"/>
            <a:ext cx="5172892" cy="3857897"/>
          </a:xfrm>
        </p:spPr>
      </p:pic>
      <p:sp>
        <p:nvSpPr>
          <p:cNvPr id="8" name="TextBox 7"/>
          <p:cNvSpPr txBox="1"/>
          <p:nvPr/>
        </p:nvSpPr>
        <p:spPr>
          <a:xfrm>
            <a:off x="1216163" y="722811"/>
            <a:ext cx="3561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+mj-lt"/>
              </a:rPr>
              <a:t>BOXPLOTS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5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155" y="425003"/>
            <a:ext cx="632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CORRELATION ANALYSIS</a:t>
            </a:r>
            <a:endParaRPr lang="en-IN" sz="3200" dirty="0">
              <a:solidFill>
                <a:srgbClr val="00B0F0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25" y="1611086"/>
            <a:ext cx="5756146" cy="5246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9841" y="1611086"/>
            <a:ext cx="54220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numbers in the boxes represents the value of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Karl Pearson’s Correlation Coefficient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2 corresponding attributes at the periphery.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high degree of correlation between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PM2.5 and PM10 i.e. 0.89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signifying that they are constituted mostly of the same thing. </a:t>
            </a:r>
          </a:p>
          <a:p>
            <a:pPr marL="342900" indent="-342900">
              <a:buAutoNum type="alphaL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other correlation value seems to be sufficiently great.  But it seems 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concentration of PM10, PM2.5 decreases with increasing Temperature and vice-versa. </a:t>
            </a:r>
          </a:p>
        </p:txBody>
      </p:sp>
    </p:spTree>
    <p:extLst>
      <p:ext uri="{BB962C8B-B14F-4D97-AF65-F5344CB8AC3E}">
        <p14:creationId xmlns:p14="http://schemas.microsoft.com/office/powerpoint/2010/main" val="16780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003" y="399245"/>
            <a:ext cx="1106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Q2.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PM2.5 and PM10</a:t>
            </a:r>
            <a:endParaRPr lang="en-I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792" y="1223493"/>
            <a:ext cx="11281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7" y="1834988"/>
            <a:ext cx="4126807" cy="3050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22" y="1869824"/>
            <a:ext cx="4145454" cy="29460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5763" y="5267458"/>
            <a:ext cx="8860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thus observe how strikingly similarly PM2.5 and PM10 are distributed in the entire dataset. This furthermore strengthen our idea of the similarity between PM2.5 and PM10.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8" y="1645920"/>
            <a:ext cx="6096202" cy="42759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4903" y="1367246"/>
            <a:ext cx="4481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we conclude that PM2.5 and PM10 follows similar trend over the entire distribution.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distribution-plots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shown the striking similarity between them.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777" y="461554"/>
            <a:ext cx="624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+mj-lt"/>
              </a:rPr>
              <a:t>SCATTER PLOT</a:t>
            </a:r>
            <a:endParaRPr lang="en-IN" sz="32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42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71af3243-3dd4-4a8d-8c0d-dd76da1f02a5"/>
    <ds:schemaRef ds:uri="http://www.w3.org/XML/1998/namespace"/>
    <ds:schemaRef ds:uri="http://purl.org/dc/elements/1.1/"/>
    <ds:schemaRef ds:uri="16c05727-aa75-4e4a-9b5f-8a80a1165891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1418</Words>
  <Application>Microsoft Office PowerPoint</Application>
  <PresentationFormat>Widescreen</PresentationFormat>
  <Paragraphs>253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Bradley Hand ITC</vt:lpstr>
      <vt:lpstr>Calibri</vt:lpstr>
      <vt:lpstr>Century Gothic</vt:lpstr>
      <vt:lpstr>Segoe UI Light</vt:lpstr>
      <vt:lpstr>Times New Roman</vt:lpstr>
      <vt:lpstr>Office Theme</vt:lpstr>
      <vt:lpstr>SAFETY DATA ANALYTICS GREAT STEP-2019</vt:lpstr>
      <vt:lpstr>Project analysis slide 3</vt:lpstr>
      <vt:lpstr>PowerPoint Presentation</vt:lpstr>
      <vt:lpstr>PowerPoint Presentation</vt:lpstr>
      <vt:lpstr>     BOXPLOTS</vt:lpstr>
      <vt:lpstr>PowerPoint Presentation</vt:lpstr>
      <vt:lpstr>PowerPoint Presentation</vt:lpstr>
      <vt:lpstr>PowerPoint Presentation</vt:lpstr>
      <vt:lpstr>PowerPoint Presentation</vt:lpstr>
      <vt:lpstr>Q3. Relational analysis of PM10 with Wind Speed and Air Temperature</vt:lpstr>
      <vt:lpstr>PowerPoint Presentation</vt:lpstr>
      <vt:lpstr>Relational analysis of PM10 with Air Temperature </vt:lpstr>
      <vt:lpstr>PowerPoint Presentation</vt:lpstr>
      <vt:lpstr>Q4.Regression Analysis of PM10 and PM2.5</vt:lpstr>
      <vt:lpstr>Q4a. Analysis of PM10</vt:lpstr>
      <vt:lpstr>PowerPoint Presentation</vt:lpstr>
      <vt:lpstr>Q4b. Analysis of PM2.5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2019-10-17T17:27:58Z</dcterms:created>
  <dcterms:modified xsi:type="dcterms:W3CDTF">2022-03-04T09:57:11Z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