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62" r:id="rId4"/>
    <p:sldId id="308" r:id="rId5"/>
    <p:sldId id="303" r:id="rId6"/>
    <p:sldId id="304" r:id="rId7"/>
    <p:sldId id="305" r:id="rId8"/>
    <p:sldId id="309" r:id="rId9"/>
    <p:sldId id="287" r:id="rId10"/>
    <p:sldId id="300" r:id="rId11"/>
    <p:sldId id="289" r:id="rId12"/>
    <p:sldId id="27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62"/>
    <a:srgbClr val="EC881D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9" autoAdjust="0"/>
    <p:restoredTop sz="94615" autoAdjust="0"/>
  </p:normalViewPr>
  <p:slideViewPr>
    <p:cSldViewPr snapToGrid="0" snapToObjects="1">
      <p:cViewPr varScale="1">
        <p:scale>
          <a:sx n="117" d="100"/>
          <a:sy n="117" d="100"/>
        </p:scale>
        <p:origin x="-112" y="-752"/>
      </p:cViewPr>
      <p:guideLst>
        <p:guide orient="horz" pos="1620"/>
        <p:guide pos="2880"/>
        <p:guide pos="776"/>
        <p:guide pos="17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3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B48CE-CD23-9C43-A212-E922F5E05B9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2AC25F8D-FC2B-4144-8AA3-D3FBB59E887F}">
      <dgm:prSet phldrT="[Text]" custT="1"/>
      <dgm:spPr/>
      <dgm:t>
        <a:bodyPr/>
        <a:lstStyle/>
        <a:p>
          <a:r>
            <a:rPr lang="en-US" sz="1600" b="1" dirty="0" smtClean="0"/>
            <a:t>UC1: Aircraft Identification</a:t>
          </a:r>
          <a:endParaRPr lang="en-US" sz="1400" dirty="0"/>
        </a:p>
      </dgm:t>
    </dgm:pt>
    <dgm:pt modelId="{07C89F28-BEF4-D241-AF5A-5E6E8B46AD1E}" type="parTrans" cxnId="{71EA4EA9-4EA9-1648-9587-8925339E25B6}">
      <dgm:prSet/>
      <dgm:spPr/>
      <dgm:t>
        <a:bodyPr/>
        <a:lstStyle/>
        <a:p>
          <a:endParaRPr lang="en-US" sz="1050"/>
        </a:p>
      </dgm:t>
    </dgm:pt>
    <dgm:pt modelId="{D7D234C0-3A58-CF43-BAE2-3CBDA1A10DC2}" type="sibTrans" cxnId="{71EA4EA9-4EA9-1648-9587-8925339E25B6}">
      <dgm:prSet/>
      <dgm:spPr/>
      <dgm:t>
        <a:bodyPr/>
        <a:lstStyle/>
        <a:p>
          <a:endParaRPr lang="en-US" sz="1050"/>
        </a:p>
      </dgm:t>
    </dgm:pt>
    <dgm:pt modelId="{C2DC07A4-2B45-004F-9CC7-FBB557CD4366}">
      <dgm:prSet phldrT="[Text]" custT="1"/>
      <dgm:spPr/>
      <dgm:t>
        <a:bodyPr/>
        <a:lstStyle/>
        <a:p>
          <a:r>
            <a:rPr lang="en-US" sz="1600" b="1" dirty="0" smtClean="0"/>
            <a:t>UC3: Additional Opportunity</a:t>
          </a:r>
          <a:endParaRPr lang="en-US" sz="1400" dirty="0"/>
        </a:p>
      </dgm:t>
    </dgm:pt>
    <dgm:pt modelId="{2D39B5AE-7A87-2C45-85A4-3453C3AA60FF}" type="parTrans" cxnId="{F8B34CCD-45AC-D846-AF6E-F35A18ABB162}">
      <dgm:prSet/>
      <dgm:spPr/>
      <dgm:t>
        <a:bodyPr/>
        <a:lstStyle/>
        <a:p>
          <a:endParaRPr lang="en-US" sz="1050"/>
        </a:p>
      </dgm:t>
    </dgm:pt>
    <dgm:pt modelId="{3A4F0E40-3306-C946-9094-3E0985DA9DBA}" type="sibTrans" cxnId="{F8B34CCD-45AC-D846-AF6E-F35A18ABB162}">
      <dgm:prSet/>
      <dgm:spPr/>
      <dgm:t>
        <a:bodyPr/>
        <a:lstStyle/>
        <a:p>
          <a:endParaRPr lang="en-US" sz="1050"/>
        </a:p>
      </dgm:t>
    </dgm:pt>
    <dgm:pt modelId="{069081A8-36B5-FD4D-B59D-FA130EF4229A}">
      <dgm:prSet phldrT="[Text]" custT="1"/>
      <dgm:spPr/>
      <dgm:t>
        <a:bodyPr/>
        <a:lstStyle/>
        <a:p>
          <a:r>
            <a:rPr lang="en-US" sz="1600" b="1" dirty="0" smtClean="0"/>
            <a:t>UC2: Data Monetization</a:t>
          </a:r>
          <a:endParaRPr lang="en-US" sz="1400" dirty="0"/>
        </a:p>
      </dgm:t>
    </dgm:pt>
    <dgm:pt modelId="{728D16B1-788A-C640-9A73-5CC4537BBF59}" type="sibTrans" cxnId="{C03B0781-DE21-DB49-8E2E-2B735986B17A}">
      <dgm:prSet/>
      <dgm:spPr/>
      <dgm:t>
        <a:bodyPr/>
        <a:lstStyle/>
        <a:p>
          <a:endParaRPr lang="en-US" sz="1050"/>
        </a:p>
      </dgm:t>
    </dgm:pt>
    <dgm:pt modelId="{C8C43A4E-24C2-514B-B2E1-5BD3A201E70D}" type="parTrans" cxnId="{C03B0781-DE21-DB49-8E2E-2B735986B17A}">
      <dgm:prSet/>
      <dgm:spPr/>
      <dgm:t>
        <a:bodyPr/>
        <a:lstStyle/>
        <a:p>
          <a:endParaRPr lang="en-US" sz="1050"/>
        </a:p>
      </dgm:t>
    </dgm:pt>
    <dgm:pt modelId="{97EE0FD6-87A0-4B46-BAF8-D980FB971B9A}" type="pres">
      <dgm:prSet presAssocID="{7B1B48CE-CD23-9C43-A212-E922F5E05B9D}" presName="Name0" presStyleCnt="0">
        <dgm:presLayoutVars>
          <dgm:dir/>
          <dgm:animLvl val="lvl"/>
          <dgm:resizeHandles val="exact"/>
        </dgm:presLayoutVars>
      </dgm:prSet>
      <dgm:spPr/>
    </dgm:pt>
    <dgm:pt modelId="{D6552174-63F7-C44B-B889-5B1179C224A4}" type="pres">
      <dgm:prSet presAssocID="{2AC25F8D-FC2B-4144-8AA3-D3FBB59E88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A1560-67B4-1544-9548-77AF054DC912}" type="pres">
      <dgm:prSet presAssocID="{D7D234C0-3A58-CF43-BAE2-3CBDA1A10DC2}" presName="parTxOnlySpace" presStyleCnt="0"/>
      <dgm:spPr/>
    </dgm:pt>
    <dgm:pt modelId="{08994137-F2E2-4F4A-9705-53DBB23F81C1}" type="pres">
      <dgm:prSet presAssocID="{069081A8-36B5-FD4D-B59D-FA130EF4229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D46B1-22C2-1144-B12B-2C045C0AB112}" type="pres">
      <dgm:prSet presAssocID="{728D16B1-788A-C640-9A73-5CC4537BBF59}" presName="parTxOnlySpace" presStyleCnt="0"/>
      <dgm:spPr/>
    </dgm:pt>
    <dgm:pt modelId="{5B088054-2816-FB40-99DA-B4BC0FB99F3D}" type="pres">
      <dgm:prSet presAssocID="{C2DC07A4-2B45-004F-9CC7-FBB557CD436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B5E3B5-98D6-A44E-A126-D6BA719CDC45}" type="presOf" srcId="{C2DC07A4-2B45-004F-9CC7-FBB557CD4366}" destId="{5B088054-2816-FB40-99DA-B4BC0FB99F3D}" srcOrd="0" destOrd="0" presId="urn:microsoft.com/office/officeart/2005/8/layout/chevron1"/>
    <dgm:cxn modelId="{B418C8DC-3575-244D-87FB-641212377E40}" type="presOf" srcId="{069081A8-36B5-FD4D-B59D-FA130EF4229A}" destId="{08994137-F2E2-4F4A-9705-53DBB23F81C1}" srcOrd="0" destOrd="0" presId="urn:microsoft.com/office/officeart/2005/8/layout/chevron1"/>
    <dgm:cxn modelId="{A9546DCE-6750-0148-98FD-5DC53F3B5870}" type="presOf" srcId="{7B1B48CE-CD23-9C43-A212-E922F5E05B9D}" destId="{97EE0FD6-87A0-4B46-BAF8-D980FB971B9A}" srcOrd="0" destOrd="0" presId="urn:microsoft.com/office/officeart/2005/8/layout/chevron1"/>
    <dgm:cxn modelId="{4210620E-F70C-C04C-977A-C8CDA7F140CB}" type="presOf" srcId="{2AC25F8D-FC2B-4144-8AA3-D3FBB59E887F}" destId="{D6552174-63F7-C44B-B889-5B1179C224A4}" srcOrd="0" destOrd="0" presId="urn:microsoft.com/office/officeart/2005/8/layout/chevron1"/>
    <dgm:cxn modelId="{C03B0781-DE21-DB49-8E2E-2B735986B17A}" srcId="{7B1B48CE-CD23-9C43-A212-E922F5E05B9D}" destId="{069081A8-36B5-FD4D-B59D-FA130EF4229A}" srcOrd="1" destOrd="0" parTransId="{C8C43A4E-24C2-514B-B2E1-5BD3A201E70D}" sibTransId="{728D16B1-788A-C640-9A73-5CC4537BBF59}"/>
    <dgm:cxn modelId="{71EA4EA9-4EA9-1648-9587-8925339E25B6}" srcId="{7B1B48CE-CD23-9C43-A212-E922F5E05B9D}" destId="{2AC25F8D-FC2B-4144-8AA3-D3FBB59E887F}" srcOrd="0" destOrd="0" parTransId="{07C89F28-BEF4-D241-AF5A-5E6E8B46AD1E}" sibTransId="{D7D234C0-3A58-CF43-BAE2-3CBDA1A10DC2}"/>
    <dgm:cxn modelId="{F8B34CCD-45AC-D846-AF6E-F35A18ABB162}" srcId="{7B1B48CE-CD23-9C43-A212-E922F5E05B9D}" destId="{C2DC07A4-2B45-004F-9CC7-FBB557CD4366}" srcOrd="2" destOrd="0" parTransId="{2D39B5AE-7A87-2C45-85A4-3453C3AA60FF}" sibTransId="{3A4F0E40-3306-C946-9094-3E0985DA9DBA}"/>
    <dgm:cxn modelId="{B55EA058-687D-4047-A6FB-0EBDA3E9EB6A}" type="presParOf" srcId="{97EE0FD6-87A0-4B46-BAF8-D980FB971B9A}" destId="{D6552174-63F7-C44B-B889-5B1179C224A4}" srcOrd="0" destOrd="0" presId="urn:microsoft.com/office/officeart/2005/8/layout/chevron1"/>
    <dgm:cxn modelId="{3BEE21FA-A401-D747-B177-7510D0C2DCB8}" type="presParOf" srcId="{97EE0FD6-87A0-4B46-BAF8-D980FB971B9A}" destId="{3F1A1560-67B4-1544-9548-77AF054DC912}" srcOrd="1" destOrd="0" presId="urn:microsoft.com/office/officeart/2005/8/layout/chevron1"/>
    <dgm:cxn modelId="{C45AED32-9D0A-DD4A-88D9-9C9BAB98E217}" type="presParOf" srcId="{97EE0FD6-87A0-4B46-BAF8-D980FB971B9A}" destId="{08994137-F2E2-4F4A-9705-53DBB23F81C1}" srcOrd="2" destOrd="0" presId="urn:microsoft.com/office/officeart/2005/8/layout/chevron1"/>
    <dgm:cxn modelId="{5D945A14-BA68-F641-95E6-7B8E1E5C7201}" type="presParOf" srcId="{97EE0FD6-87A0-4B46-BAF8-D980FB971B9A}" destId="{AD2D46B1-22C2-1144-B12B-2C045C0AB112}" srcOrd="3" destOrd="0" presId="urn:microsoft.com/office/officeart/2005/8/layout/chevron1"/>
    <dgm:cxn modelId="{37F2E233-3C26-8E40-BB49-91D806BDD84B}" type="presParOf" srcId="{97EE0FD6-87A0-4B46-BAF8-D980FB971B9A}" destId="{5B088054-2816-FB40-99DA-B4BC0FB99F3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B48CE-CD23-9C43-A212-E922F5E05B9D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</dgm:pt>
    <dgm:pt modelId="{2AC25F8D-FC2B-4144-8AA3-D3FBB59E887F}">
      <dgm:prSet phldrT="[Text]" custT="1"/>
      <dgm:spPr/>
      <dgm:t>
        <a:bodyPr/>
        <a:lstStyle/>
        <a:p>
          <a:r>
            <a:rPr lang="en-US" sz="1600" b="1" dirty="0" smtClean="0"/>
            <a:t>Analytical </a:t>
          </a:r>
          <a:r>
            <a:rPr lang="en-US" sz="1600" b="1" dirty="0" err="1" smtClean="0"/>
            <a:t>Modelling</a:t>
          </a:r>
          <a:endParaRPr lang="en-US" sz="1400" dirty="0"/>
        </a:p>
      </dgm:t>
    </dgm:pt>
    <dgm:pt modelId="{07C89F28-BEF4-D241-AF5A-5E6E8B46AD1E}" type="parTrans" cxnId="{71EA4EA9-4EA9-1648-9587-8925339E25B6}">
      <dgm:prSet/>
      <dgm:spPr/>
      <dgm:t>
        <a:bodyPr/>
        <a:lstStyle/>
        <a:p>
          <a:endParaRPr lang="en-US" sz="1050"/>
        </a:p>
      </dgm:t>
    </dgm:pt>
    <dgm:pt modelId="{D7D234C0-3A58-CF43-BAE2-3CBDA1A10DC2}" type="sibTrans" cxnId="{71EA4EA9-4EA9-1648-9587-8925339E25B6}">
      <dgm:prSet/>
      <dgm:spPr/>
      <dgm:t>
        <a:bodyPr/>
        <a:lstStyle/>
        <a:p>
          <a:endParaRPr lang="en-US" sz="1050"/>
        </a:p>
      </dgm:t>
    </dgm:pt>
    <dgm:pt modelId="{069081A8-36B5-FD4D-B59D-FA130EF4229A}">
      <dgm:prSet phldrT="[Text]" custT="1"/>
      <dgm:spPr/>
      <dgm:t>
        <a:bodyPr/>
        <a:lstStyle/>
        <a:p>
          <a:r>
            <a:rPr lang="en-US" sz="1600" b="1" dirty="0" smtClean="0"/>
            <a:t>Data Processing Platform</a:t>
          </a:r>
          <a:endParaRPr lang="en-US" sz="1400" dirty="0"/>
        </a:p>
      </dgm:t>
    </dgm:pt>
    <dgm:pt modelId="{C8C43A4E-24C2-514B-B2E1-5BD3A201E70D}" type="parTrans" cxnId="{C03B0781-DE21-DB49-8E2E-2B735986B17A}">
      <dgm:prSet/>
      <dgm:spPr/>
      <dgm:t>
        <a:bodyPr/>
        <a:lstStyle/>
        <a:p>
          <a:endParaRPr lang="en-US" sz="1050"/>
        </a:p>
      </dgm:t>
    </dgm:pt>
    <dgm:pt modelId="{728D16B1-788A-C640-9A73-5CC4537BBF59}" type="sibTrans" cxnId="{C03B0781-DE21-DB49-8E2E-2B735986B17A}">
      <dgm:prSet/>
      <dgm:spPr/>
      <dgm:t>
        <a:bodyPr/>
        <a:lstStyle/>
        <a:p>
          <a:endParaRPr lang="en-US" sz="1050"/>
        </a:p>
      </dgm:t>
    </dgm:pt>
    <dgm:pt modelId="{C2DC07A4-2B45-004F-9CC7-FBB557CD4366}">
      <dgm:prSet phldrT="[Text]" custT="1"/>
      <dgm:spPr/>
      <dgm:t>
        <a:bodyPr/>
        <a:lstStyle/>
        <a:p>
          <a:r>
            <a:rPr lang="en-US" sz="1600" b="1" dirty="0" smtClean="0"/>
            <a:t>Data Generation</a:t>
          </a:r>
          <a:endParaRPr lang="en-US" sz="1400" dirty="0"/>
        </a:p>
      </dgm:t>
    </dgm:pt>
    <dgm:pt modelId="{2D39B5AE-7A87-2C45-85A4-3453C3AA60FF}" type="parTrans" cxnId="{F8B34CCD-45AC-D846-AF6E-F35A18ABB162}">
      <dgm:prSet/>
      <dgm:spPr/>
      <dgm:t>
        <a:bodyPr/>
        <a:lstStyle/>
        <a:p>
          <a:endParaRPr lang="en-US" sz="1050"/>
        </a:p>
      </dgm:t>
    </dgm:pt>
    <dgm:pt modelId="{3A4F0E40-3306-C946-9094-3E0985DA9DBA}" type="sibTrans" cxnId="{F8B34CCD-45AC-D846-AF6E-F35A18ABB162}">
      <dgm:prSet/>
      <dgm:spPr/>
      <dgm:t>
        <a:bodyPr/>
        <a:lstStyle/>
        <a:p>
          <a:endParaRPr lang="en-US" sz="1050"/>
        </a:p>
      </dgm:t>
    </dgm:pt>
    <dgm:pt modelId="{97EE0FD6-87A0-4B46-BAF8-D980FB971B9A}" type="pres">
      <dgm:prSet presAssocID="{7B1B48CE-CD23-9C43-A212-E922F5E05B9D}" presName="Name0" presStyleCnt="0">
        <dgm:presLayoutVars>
          <dgm:dir/>
          <dgm:animLvl val="lvl"/>
          <dgm:resizeHandles val="exact"/>
        </dgm:presLayoutVars>
      </dgm:prSet>
      <dgm:spPr/>
    </dgm:pt>
    <dgm:pt modelId="{D6552174-63F7-C44B-B889-5B1179C224A4}" type="pres">
      <dgm:prSet presAssocID="{2AC25F8D-FC2B-4144-8AA3-D3FBB59E88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A1560-67B4-1544-9548-77AF054DC912}" type="pres">
      <dgm:prSet presAssocID="{D7D234C0-3A58-CF43-BAE2-3CBDA1A10DC2}" presName="parTxOnlySpace" presStyleCnt="0"/>
      <dgm:spPr/>
    </dgm:pt>
    <dgm:pt modelId="{08994137-F2E2-4F4A-9705-53DBB23F81C1}" type="pres">
      <dgm:prSet presAssocID="{069081A8-36B5-FD4D-B59D-FA130EF4229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D46B1-22C2-1144-B12B-2C045C0AB112}" type="pres">
      <dgm:prSet presAssocID="{728D16B1-788A-C640-9A73-5CC4537BBF59}" presName="parTxOnlySpace" presStyleCnt="0"/>
      <dgm:spPr/>
    </dgm:pt>
    <dgm:pt modelId="{5B088054-2816-FB40-99DA-B4BC0FB99F3D}" type="pres">
      <dgm:prSet presAssocID="{C2DC07A4-2B45-004F-9CC7-FBB557CD436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4BD03-3B3B-534E-86AA-35D695DF1CC2}" type="presOf" srcId="{069081A8-36B5-FD4D-B59D-FA130EF4229A}" destId="{08994137-F2E2-4F4A-9705-53DBB23F81C1}" srcOrd="0" destOrd="0" presId="urn:microsoft.com/office/officeart/2005/8/layout/chevron1"/>
    <dgm:cxn modelId="{A3354E55-B889-3344-8333-D99A7926690A}" type="presOf" srcId="{2AC25F8D-FC2B-4144-8AA3-D3FBB59E887F}" destId="{D6552174-63F7-C44B-B889-5B1179C224A4}" srcOrd="0" destOrd="0" presId="urn:microsoft.com/office/officeart/2005/8/layout/chevron1"/>
    <dgm:cxn modelId="{F8B34CCD-45AC-D846-AF6E-F35A18ABB162}" srcId="{7B1B48CE-CD23-9C43-A212-E922F5E05B9D}" destId="{C2DC07A4-2B45-004F-9CC7-FBB557CD4366}" srcOrd="2" destOrd="0" parTransId="{2D39B5AE-7A87-2C45-85A4-3453C3AA60FF}" sibTransId="{3A4F0E40-3306-C946-9094-3E0985DA9DBA}"/>
    <dgm:cxn modelId="{1A1A0335-9C1C-844E-90E3-DB87FD37865E}" type="presOf" srcId="{C2DC07A4-2B45-004F-9CC7-FBB557CD4366}" destId="{5B088054-2816-FB40-99DA-B4BC0FB99F3D}" srcOrd="0" destOrd="0" presId="urn:microsoft.com/office/officeart/2005/8/layout/chevron1"/>
    <dgm:cxn modelId="{79AC157F-AF3E-5240-8838-70EFCC9E0FF2}" type="presOf" srcId="{7B1B48CE-CD23-9C43-A212-E922F5E05B9D}" destId="{97EE0FD6-87A0-4B46-BAF8-D980FB971B9A}" srcOrd="0" destOrd="0" presId="urn:microsoft.com/office/officeart/2005/8/layout/chevron1"/>
    <dgm:cxn modelId="{71EA4EA9-4EA9-1648-9587-8925339E25B6}" srcId="{7B1B48CE-CD23-9C43-A212-E922F5E05B9D}" destId="{2AC25F8D-FC2B-4144-8AA3-D3FBB59E887F}" srcOrd="0" destOrd="0" parTransId="{07C89F28-BEF4-D241-AF5A-5E6E8B46AD1E}" sibTransId="{D7D234C0-3A58-CF43-BAE2-3CBDA1A10DC2}"/>
    <dgm:cxn modelId="{C03B0781-DE21-DB49-8E2E-2B735986B17A}" srcId="{7B1B48CE-CD23-9C43-A212-E922F5E05B9D}" destId="{069081A8-36B5-FD4D-B59D-FA130EF4229A}" srcOrd="1" destOrd="0" parTransId="{C8C43A4E-24C2-514B-B2E1-5BD3A201E70D}" sibTransId="{728D16B1-788A-C640-9A73-5CC4537BBF59}"/>
    <dgm:cxn modelId="{84AA4B05-0F32-6544-A8C4-4ED3DBE1F1F9}" type="presParOf" srcId="{97EE0FD6-87A0-4B46-BAF8-D980FB971B9A}" destId="{D6552174-63F7-C44B-B889-5B1179C224A4}" srcOrd="0" destOrd="0" presId="urn:microsoft.com/office/officeart/2005/8/layout/chevron1"/>
    <dgm:cxn modelId="{1686BA89-BF96-DA40-91A7-49369C5DD3C6}" type="presParOf" srcId="{97EE0FD6-87A0-4B46-BAF8-D980FB971B9A}" destId="{3F1A1560-67B4-1544-9548-77AF054DC912}" srcOrd="1" destOrd="0" presId="urn:microsoft.com/office/officeart/2005/8/layout/chevron1"/>
    <dgm:cxn modelId="{5CE8454D-E75B-5948-9718-A4A3F3E0F40B}" type="presParOf" srcId="{97EE0FD6-87A0-4B46-BAF8-D980FB971B9A}" destId="{08994137-F2E2-4F4A-9705-53DBB23F81C1}" srcOrd="2" destOrd="0" presId="urn:microsoft.com/office/officeart/2005/8/layout/chevron1"/>
    <dgm:cxn modelId="{8C32CF44-5C22-A044-A9CD-7B81FCC6E91F}" type="presParOf" srcId="{97EE0FD6-87A0-4B46-BAF8-D980FB971B9A}" destId="{AD2D46B1-22C2-1144-B12B-2C045C0AB112}" srcOrd="3" destOrd="0" presId="urn:microsoft.com/office/officeart/2005/8/layout/chevron1"/>
    <dgm:cxn modelId="{37324AFF-663A-BC4D-9071-23BEC572A061}" type="presParOf" srcId="{97EE0FD6-87A0-4B46-BAF8-D980FB971B9A}" destId="{5B088054-2816-FB40-99DA-B4BC0FB99F3D}" srcOrd="4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52174-63F7-C44B-B889-5B1179C224A4}">
      <dsp:nvSpPr>
        <dsp:cNvPr id="0" name=""/>
        <dsp:cNvSpPr/>
      </dsp:nvSpPr>
      <dsp:spPr>
        <a:xfrm>
          <a:off x="2512" y="679163"/>
          <a:ext cx="3061484" cy="12245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UC1: Aircraft Identification</a:t>
          </a:r>
          <a:endParaRPr lang="en-US" sz="1400" kern="1200" dirty="0"/>
        </a:p>
      </dsp:txBody>
      <dsp:txXfrm>
        <a:off x="614809" y="679163"/>
        <a:ext cx="1836891" cy="1224593"/>
      </dsp:txXfrm>
    </dsp:sp>
    <dsp:sp modelId="{08994137-F2E2-4F4A-9705-53DBB23F81C1}">
      <dsp:nvSpPr>
        <dsp:cNvPr id="0" name=""/>
        <dsp:cNvSpPr/>
      </dsp:nvSpPr>
      <dsp:spPr>
        <a:xfrm>
          <a:off x="2757849" y="679163"/>
          <a:ext cx="3061484" cy="12245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UC2: Data Monetization</a:t>
          </a:r>
          <a:endParaRPr lang="en-US" sz="1400" kern="1200" dirty="0"/>
        </a:p>
      </dsp:txBody>
      <dsp:txXfrm>
        <a:off x="3370146" y="679163"/>
        <a:ext cx="1836891" cy="1224593"/>
      </dsp:txXfrm>
    </dsp:sp>
    <dsp:sp modelId="{5B088054-2816-FB40-99DA-B4BC0FB99F3D}">
      <dsp:nvSpPr>
        <dsp:cNvPr id="0" name=""/>
        <dsp:cNvSpPr/>
      </dsp:nvSpPr>
      <dsp:spPr>
        <a:xfrm>
          <a:off x="5513185" y="679163"/>
          <a:ext cx="3061484" cy="12245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UC3: Additional Opportunity</a:t>
          </a:r>
          <a:endParaRPr lang="en-US" sz="1400" kern="1200" dirty="0"/>
        </a:p>
      </dsp:txBody>
      <dsp:txXfrm>
        <a:off x="6125482" y="679163"/>
        <a:ext cx="1836891" cy="1224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52174-63F7-C44B-B889-5B1179C224A4}">
      <dsp:nvSpPr>
        <dsp:cNvPr id="0" name=""/>
        <dsp:cNvSpPr/>
      </dsp:nvSpPr>
      <dsp:spPr>
        <a:xfrm>
          <a:off x="2535" y="526897"/>
          <a:ext cx="3089385" cy="123575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Analytical </a:t>
          </a:r>
          <a:r>
            <a:rPr lang="en-US" sz="1600" b="1" kern="1200" dirty="0" err="1" smtClean="0"/>
            <a:t>Modelling</a:t>
          </a:r>
          <a:endParaRPr lang="en-US" sz="1400" kern="1200" dirty="0"/>
        </a:p>
      </dsp:txBody>
      <dsp:txXfrm>
        <a:off x="620412" y="526897"/>
        <a:ext cx="1853631" cy="1235754"/>
      </dsp:txXfrm>
    </dsp:sp>
    <dsp:sp modelId="{08994137-F2E2-4F4A-9705-53DBB23F81C1}">
      <dsp:nvSpPr>
        <dsp:cNvPr id="0" name=""/>
        <dsp:cNvSpPr/>
      </dsp:nvSpPr>
      <dsp:spPr>
        <a:xfrm>
          <a:off x="2782982" y="526897"/>
          <a:ext cx="3089385" cy="123575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Processing Platform</a:t>
          </a:r>
          <a:endParaRPr lang="en-US" sz="1400" kern="1200" dirty="0"/>
        </a:p>
      </dsp:txBody>
      <dsp:txXfrm>
        <a:off x="3400859" y="526897"/>
        <a:ext cx="1853631" cy="1235754"/>
      </dsp:txXfrm>
    </dsp:sp>
    <dsp:sp modelId="{5B088054-2816-FB40-99DA-B4BC0FB99F3D}">
      <dsp:nvSpPr>
        <dsp:cNvPr id="0" name=""/>
        <dsp:cNvSpPr/>
      </dsp:nvSpPr>
      <dsp:spPr>
        <a:xfrm>
          <a:off x="5563429" y="526897"/>
          <a:ext cx="3089385" cy="123575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Generation</a:t>
          </a:r>
          <a:endParaRPr lang="en-US" sz="1400" kern="1200" dirty="0"/>
        </a:p>
      </dsp:txBody>
      <dsp:txXfrm>
        <a:off x="6181306" y="526897"/>
        <a:ext cx="1853631" cy="123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35606"/>
            <a:ext cx="29718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© 2015 Think Big, a Teradata Company</a:t>
            </a:r>
          </a:p>
        </p:txBody>
      </p:sp>
      <p:pic>
        <p:nvPicPr>
          <p:cNvPr id="12" name="Picture 11" descr="14TDPRD223_Think_Big_Logo_F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17" y="8347513"/>
            <a:ext cx="594241" cy="5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6350" cmpd="sng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  <p:pic>
        <p:nvPicPr>
          <p:cNvPr id="12" name="Picture 11" descr="14TDPRD223_Think_Big_Logo_F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17" y="8347513"/>
            <a:ext cx="594241" cy="5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890896"/>
            <a:ext cx="9144000" cy="1519647"/>
          </a:xfrm>
          <a:solidFill>
            <a:schemeClr val="accent1">
              <a:alpha val="90000"/>
            </a:schemeClr>
          </a:solidFill>
        </p:spPr>
        <p:txBody>
          <a:bodyPr lIns="457200" tIns="91440" rIns="457200" bIns="9144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905906" y="220686"/>
            <a:ext cx="31004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itchFamily="34" charset="0"/>
              </a:rPr>
              <a:t>MAKING BIG DATA COME ALIVE</a:t>
            </a:r>
            <a:endParaRPr lang="en-US" sz="1500" kern="1200" dirty="0">
              <a:solidFill>
                <a:schemeClr val="tx1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 descr="Think-Big-Logo-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4423"/>
          <a:stretch/>
        </p:blipFill>
        <p:spPr>
          <a:xfrm>
            <a:off x="-1" y="1"/>
            <a:ext cx="1812553" cy="17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9AB-1321-8545-AE16-A71FE298F5C2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342217"/>
            <a:ext cx="9144000" cy="45910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2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54" y="483717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F755E-83A7-624F-89C0-2CBA75482886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1052" y="4837176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54" y="4837176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E29-0D82-6A4A-A527-C772FB7D388E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pic>
        <p:nvPicPr>
          <p:cNvPr id="14" name="Picture 13" descr="Think-Big-Logo-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19886"/>
            <a:ext cx="2133600" cy="21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546423"/>
            <a:ext cx="3886200" cy="290859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spcBef>
                <a:spcPts val="200"/>
              </a:spcBef>
              <a:defRPr sz="1600">
                <a:solidFill>
                  <a:schemeClr val="tx1"/>
                </a:solidFill>
              </a:defRPr>
            </a:lvl2pPr>
            <a:lvl3pPr marL="687388" indent="-171450">
              <a:spcBef>
                <a:spcPts val="2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spcAft>
                <a:spcPts val="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639709"/>
            <a:ext cx="3886200" cy="7040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4858087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00600" y="0"/>
            <a:ext cx="4343400" cy="51435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51FC70-3BDF-A046-877C-D801FC86AA41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3254" y="4835592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552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8229600" cy="310725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687388" indent="-171450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D9C278-4C22-DC41-AA15-7F4BAFB7EE7E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16152"/>
            <a:ext cx="3886200" cy="310725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38862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1660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69399F-F5B5-0147-8312-370A74590509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16188"/>
            <a:ext cx="3886200" cy="31068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 marL="687388" indent="-16986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38862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1" y="173735"/>
            <a:ext cx="7229818" cy="7000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41D332D-4F62-9341-B4AB-5BC351E15143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DB144-2E3D-3C4E-97CD-B8AE1818916B}" type="datetime1">
              <a:rPr lang="en-US" smtClean="0"/>
              <a:t>07/12/16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16152"/>
            <a:ext cx="2438400" cy="310725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53340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B2A8F07-29E1-9B46-ACE8-87D40808D063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16152"/>
            <a:ext cx="2438400" cy="310725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16152"/>
            <a:ext cx="53340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64A5109-6087-554D-BF9A-98DB0BBB5972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9A8-D497-0744-8EBA-3DD1CDEC4EC0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ar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4424"/>
            <a:ext cx="7685664" cy="8590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372"/>
            <a:ext cx="8229600" cy="33405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4857864"/>
            <a:ext cx="17621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54" y="4835592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 descr="14TDPRD223_Think_Big_Logo_F2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10" y="196997"/>
            <a:ext cx="879450" cy="8653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505200" y="4864346"/>
            <a:ext cx="2133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70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2D142D0-9C7E-424E-8DB5-5E8AB27CCD47}" type="datetime1">
              <a:rPr lang="en-US" smtClean="0"/>
              <a:t>07/12/16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60" r:id="rId11"/>
    <p:sldLayoutId id="2147483661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2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111125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08"/>
            <a:ext cx="9144001" cy="514350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2159830"/>
            <a:ext cx="9144000" cy="1155444"/>
          </a:xfrm>
        </p:spPr>
        <p:txBody>
          <a:bodyPr/>
          <a:lstStyle/>
          <a:p>
            <a:r>
              <a:rPr lang="en-US" sz="3200" dirty="0" err="1" smtClean="0"/>
              <a:t>SkyNet</a:t>
            </a:r>
            <a:endParaRPr lang="en-US" sz="3200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oadmap 2020</a:t>
            </a:r>
          </a:p>
          <a:p>
            <a:pPr lvl="2"/>
            <a:r>
              <a:rPr lang="en-US" dirty="0" smtClean="0"/>
              <a:t>08 </a:t>
            </a:r>
            <a:r>
              <a:rPr lang="mr-IN" dirty="0" smtClean="0"/>
              <a:t>–</a:t>
            </a:r>
            <a:r>
              <a:rPr lang="en-US" dirty="0" smtClean="0"/>
              <a:t> Dec 2016</a:t>
            </a:r>
            <a:endParaRPr lang="en-US" dirty="0"/>
          </a:p>
        </p:txBody>
      </p:sp>
      <p:pic>
        <p:nvPicPr>
          <p:cNvPr id="16" name="Picture 15" descr="Think-Big-Logo-PP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4423"/>
          <a:stretch/>
        </p:blipFill>
        <p:spPr>
          <a:xfrm>
            <a:off x="-1" y="1"/>
            <a:ext cx="1812553" cy="17304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8390" y="76050"/>
            <a:ext cx="7129762" cy="704088"/>
          </a:xfrm>
        </p:spPr>
        <p:txBody>
          <a:bodyPr/>
          <a:lstStyle/>
          <a:p>
            <a:r>
              <a:rPr lang="en-US" sz="2800" b="1" dirty="0"/>
              <a:t>Financial Summary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E8BA58A-7621-D644-BDCD-EC8969881C45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7283720" y="4252852"/>
            <a:ext cx="1635094" cy="769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863" indent="-169863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indent="-230188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88" indent="-171450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i="1" dirty="0" smtClean="0"/>
              <a:t>*DISCLAIMER*: Please note that the above financial projections do not include any internal and external operating expenditures</a:t>
            </a:r>
            <a:endParaRPr lang="en-US" sz="10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44388"/>
              </p:ext>
            </p:extLst>
          </p:nvPr>
        </p:nvGraphicFramePr>
        <p:xfrm>
          <a:off x="216128" y="877824"/>
          <a:ext cx="6879664" cy="384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653"/>
                <a:gridCol w="1484737"/>
                <a:gridCol w="1606544"/>
                <a:gridCol w="1559730"/>
              </a:tblGrid>
              <a:tr h="610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3 </a:t>
                      </a:r>
                      <a:endParaRPr lang="en-US" dirty="0"/>
                    </a:p>
                  </a:txBody>
                  <a:tcPr/>
                </a:tc>
              </a:tr>
              <a:tr h="7848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Investments</a:t>
                      </a:r>
                    </a:p>
                    <a:p>
                      <a:r>
                        <a:rPr lang="en-US" sz="1600" dirty="0" smtClean="0"/>
                        <a:t>- Internal</a:t>
                      </a:r>
                      <a:endParaRPr lang="en-US" sz="1600" baseline="0" dirty="0" smtClean="0"/>
                    </a:p>
                    <a:p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Think Big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2,000,000</a:t>
                      </a:r>
                    </a:p>
                    <a:p>
                      <a:pPr algn="r"/>
                      <a:r>
                        <a:rPr lang="en-US" sz="1600" dirty="0" smtClean="0"/>
                        <a:t>90,000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100,000</a:t>
                      </a:r>
                    </a:p>
                    <a:p>
                      <a:pPr algn="r"/>
                      <a:r>
                        <a:rPr lang="en-US" sz="1600" dirty="0" smtClean="0"/>
                        <a:t>900,000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20,000,000</a:t>
                      </a:r>
                    </a:p>
                    <a:p>
                      <a:pPr algn="r"/>
                      <a:r>
                        <a:rPr lang="en-US" sz="1600" dirty="0" smtClean="0"/>
                        <a:t>450,000</a:t>
                      </a:r>
                      <a:endParaRPr lang="en-US" sz="1600" dirty="0"/>
                    </a:p>
                  </a:txBody>
                  <a:tcPr/>
                </a:tc>
              </a:tr>
              <a:tr h="31975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Revenues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5523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Transponder sale (90% GM)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7625" lvl="1" indent="0" algn="r">
                        <a:tabLst/>
                      </a:pPr>
                      <a:r>
                        <a:rPr lang="en-US" sz="1600" dirty="0" smtClean="0"/>
                        <a:t>2,115,000</a:t>
                      </a:r>
                    </a:p>
                    <a:p>
                      <a:pPr marL="15875" lvl="1" indent="0" algn="r">
                        <a:tabLst/>
                      </a:pPr>
                      <a:r>
                        <a:rPr lang="en-US" sz="1600" i="1" dirty="0" smtClean="0"/>
                        <a:t>(47)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45,000,000</a:t>
                      </a:r>
                    </a:p>
                    <a:p>
                      <a:pPr algn="r"/>
                      <a:r>
                        <a:rPr lang="en-US" sz="1600" i="1" dirty="0" smtClean="0"/>
                        <a:t>(1000)</a:t>
                      </a:r>
                      <a:endParaRPr lang="en-US" sz="1600" i="1" dirty="0"/>
                    </a:p>
                  </a:txBody>
                  <a:tcPr/>
                </a:tc>
              </a:tr>
              <a:tr h="5523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Portal subscription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2,400,000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(200 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5523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 App 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5,000,000</a:t>
                      </a:r>
                    </a:p>
                    <a:p>
                      <a:pPr algn="r"/>
                      <a:r>
                        <a:rPr lang="en-US" sz="1600" i="1" dirty="0" smtClean="0"/>
                        <a:t>(1M</a:t>
                      </a:r>
                      <a:r>
                        <a:rPr lang="en-US" sz="1600" i="1" baseline="0" dirty="0" smtClean="0"/>
                        <a:t>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1975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ROI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740%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5792" y="1606409"/>
            <a:ext cx="2004788" cy="2251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All </a:t>
            </a:r>
            <a:r>
              <a:rPr lang="en-US" dirty="0" smtClean="0">
                <a:solidFill>
                  <a:srgbClr val="231F20"/>
                </a:solidFill>
              </a:rPr>
              <a:t>figures are </a:t>
            </a:r>
            <a:r>
              <a:rPr lang="en-US" dirty="0" smtClean="0">
                <a:solidFill>
                  <a:srgbClr val="231F20"/>
                </a:solidFill>
              </a:rPr>
              <a:t>in </a:t>
            </a:r>
            <a:r>
              <a:rPr lang="en-US" dirty="0" smtClean="0">
                <a:solidFill>
                  <a:srgbClr val="231F20"/>
                </a:solidFill>
              </a:rPr>
              <a:t>USD.</a:t>
            </a:r>
            <a:endParaRPr lang="en-US" dirty="0" smtClean="0">
              <a:solidFill>
                <a:srgbClr val="231F2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The details behind the calculation shall be disclosed in our commercial </a:t>
            </a:r>
            <a:r>
              <a:rPr lang="en-US" dirty="0" smtClean="0">
                <a:solidFill>
                  <a:srgbClr val="231F20"/>
                </a:solidFill>
              </a:rPr>
              <a:t>proposal.</a:t>
            </a:r>
            <a:endParaRPr lang="en-US" dirty="0">
              <a:solidFill>
                <a:srgbClr val="231F2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179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935710"/>
            <a:ext cx="9144000" cy="326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r>
              <a:rPr lang="en-US" sz="2800" b="1" dirty="0" smtClean="0">
                <a:solidFill>
                  <a:srgbClr val="EC881D"/>
                </a:solidFill>
              </a:rPr>
              <a:t>Thank you for your attention!</a:t>
            </a:r>
            <a:endParaRPr lang="en-US" sz="2800" b="1" dirty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2800" b="1" dirty="0" smtClean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2800" b="1" dirty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2800" b="1" dirty="0" smtClean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2800" b="1" dirty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2800" b="1" dirty="0" smtClean="0">
              <a:solidFill>
                <a:srgbClr val="EC881D"/>
              </a:solidFill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</a:pPr>
            <a:r>
              <a:rPr lang="en-US" sz="2800" b="1" dirty="0" smtClean="0">
                <a:solidFill>
                  <a:srgbClr val="EC881D"/>
                </a:solidFill>
              </a:rPr>
              <a:t>Any questions?</a:t>
            </a:r>
            <a:endParaRPr lang="en-US" sz="2800" b="1" dirty="0" smtClean="0">
              <a:solidFill>
                <a:srgbClr val="EC881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C5-B3CB-BF43-BE29-BB5D3DAA88E5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536501" y="2383681"/>
            <a:ext cx="2071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Blank Layout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image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98600"/>
            <a:ext cx="3810000" cy="2133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940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9ED-27AA-E74E-9085-A37EAF2F0C98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en-US" dirty="0" err="1" smtClean="0"/>
              <a:t>SkyNet’s</a:t>
            </a:r>
            <a:r>
              <a:rPr lang="en-US" dirty="0" smtClean="0"/>
              <a:t> Business</a:t>
            </a:r>
            <a:endParaRPr lang="en-US" dirty="0" smtClean="0"/>
          </a:p>
          <a:p>
            <a:pPr lvl="3"/>
            <a:r>
              <a:rPr lang="en-US" dirty="0" smtClean="0"/>
              <a:t>Use Cases </a:t>
            </a:r>
            <a:r>
              <a:rPr lang="en-US" dirty="0"/>
              <a:t>&amp; R</a:t>
            </a:r>
            <a:r>
              <a:rPr lang="en-US" dirty="0" smtClean="0"/>
              <a:t>ecommendations</a:t>
            </a:r>
            <a:endParaRPr lang="en-US" dirty="0" smtClean="0"/>
          </a:p>
          <a:p>
            <a:pPr lvl="3"/>
            <a:r>
              <a:rPr lang="en-US" dirty="0" smtClean="0"/>
              <a:t>Implementation Estimates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3" name="Picture Placeholder 2" descr="passenger-plane-beautiful-sunset-wallpaper-1280x720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r="26250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3228D7-AE30-B446-877B-F85D3B1FE9F8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Understanding </a:t>
            </a:r>
            <a:r>
              <a:rPr lang="en-US" sz="2800" dirty="0" err="1" smtClean="0"/>
              <a:t>SkyNet’s</a:t>
            </a:r>
            <a:r>
              <a:rPr lang="en-US" sz="2800" dirty="0" smtClean="0"/>
              <a:t> Business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 smtClean="0"/>
              <a:t>Existing:</a:t>
            </a:r>
          </a:p>
          <a:p>
            <a:pPr lvl="1"/>
            <a:r>
              <a:rPr lang="en-US" sz="2400" dirty="0" smtClean="0"/>
              <a:t>Produces radio </a:t>
            </a:r>
            <a:r>
              <a:rPr lang="en-US" sz="2400" dirty="0" smtClean="0"/>
              <a:t>transceiver for field based operators (FBO)</a:t>
            </a:r>
            <a:endParaRPr lang="en-US" sz="2400" dirty="0" smtClean="0"/>
          </a:p>
          <a:p>
            <a:pPr lvl="3">
              <a:buNone/>
            </a:pPr>
            <a:r>
              <a:rPr lang="en-US" sz="2400" b="1" dirty="0" smtClean="0"/>
              <a:t>Potential:</a:t>
            </a:r>
          </a:p>
          <a:p>
            <a:pPr marL="285750" lvl="3" indent="-285750"/>
            <a:r>
              <a:rPr lang="en-US" sz="2400" dirty="0" smtClean="0"/>
              <a:t>- Airline transponders</a:t>
            </a:r>
          </a:p>
          <a:p>
            <a:pPr marL="285750" lvl="3" indent="-285750"/>
            <a:r>
              <a:rPr lang="en-US" sz="2400" dirty="0" smtClean="0"/>
              <a:t>- Monetization of transponder data</a:t>
            </a:r>
          </a:p>
          <a:p>
            <a:pPr marL="285750" lvl="3" indent="-285750"/>
            <a:r>
              <a:rPr lang="en-US" sz="2400" dirty="0" smtClean="0"/>
              <a:t>- Create additional services for FBOs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097765B-08D5-D94E-B071-CCC71AC661C0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67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err="1"/>
              <a:t>SkyNet’s</a:t>
            </a:r>
            <a:r>
              <a:rPr lang="en-US" dirty="0"/>
              <a:t> Business</a:t>
            </a:r>
          </a:p>
          <a:p>
            <a:pPr lvl="5"/>
            <a:r>
              <a:rPr lang="en-US" dirty="0"/>
              <a:t>Use </a:t>
            </a:r>
            <a:r>
              <a:rPr lang="en-US" dirty="0" smtClean="0"/>
              <a:t>Cases </a:t>
            </a:r>
            <a:r>
              <a:rPr lang="en-US" dirty="0"/>
              <a:t>&amp; Recommendations</a:t>
            </a:r>
          </a:p>
          <a:p>
            <a:pPr lvl="3">
              <a:buNone/>
            </a:pPr>
            <a:r>
              <a:rPr lang="en-US" dirty="0" smtClean="0"/>
              <a:t>Implementation Estimates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pic>
        <p:nvPicPr>
          <p:cNvPr id="3" name="Picture Placeholder 2" descr="passenger-plane-beautiful-sunset-wallpaper-1280x720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r="26250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3228D7-AE30-B446-877B-F85D3B1FE9F8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208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330430.jp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 r="22478"/>
          <a:stretch>
            <a:fillRect/>
          </a:stretch>
        </p:blipFill>
        <p:spPr>
          <a:xfrm>
            <a:off x="457200" y="1649827"/>
            <a:ext cx="2438400" cy="2972422"/>
          </a:xfrm>
        </p:spPr>
      </p:pic>
      <p:sp>
        <p:nvSpPr>
          <p:cNvPr id="2" name="Content Placeholder 1"/>
          <p:cNvSpPr>
            <a:spLocks noGrp="1"/>
          </p:cNvSpPr>
          <p:nvPr>
            <p:ph idx="12"/>
          </p:nvPr>
        </p:nvSpPr>
        <p:spPr>
          <a:xfrm>
            <a:off x="3352800" y="1620496"/>
            <a:ext cx="5334000" cy="3107251"/>
          </a:xfrm>
        </p:spPr>
        <p:txBody>
          <a:bodyPr/>
          <a:lstStyle/>
          <a:p>
            <a:pPr lvl="0"/>
            <a:r>
              <a:rPr lang="en-US" sz="2000" dirty="0" smtClean="0"/>
              <a:t>Combine the FAA and </a:t>
            </a:r>
            <a:r>
              <a:rPr lang="en-US" sz="2000" dirty="0" err="1" smtClean="0"/>
              <a:t>SkyNet’s</a:t>
            </a:r>
            <a:r>
              <a:rPr lang="en-US" sz="2000" dirty="0" smtClean="0"/>
              <a:t> transponder data to identify all commercial aircraft not fitted with ADS-B device</a:t>
            </a:r>
          </a:p>
          <a:p>
            <a:pPr lvl="0"/>
            <a:r>
              <a:rPr lang="en-US" sz="2000" dirty="0" smtClean="0"/>
              <a:t>Summarize data by aircraft type and airline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7891"/>
            <a:ext cx="7129762" cy="704088"/>
          </a:xfrm>
        </p:spPr>
        <p:txBody>
          <a:bodyPr/>
          <a:lstStyle/>
          <a:p>
            <a:r>
              <a:rPr lang="en-US" sz="2800" b="1" dirty="0" smtClean="0"/>
              <a:t>Use Case 1: </a:t>
            </a:r>
            <a:r>
              <a:rPr lang="en-US" sz="2800" dirty="0" smtClean="0"/>
              <a:t>Identify most common aircraft types for ADS-B transponder installation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8BA2FC2-162D-C649-8AC2-F53FF4AA7A29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5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0" y="1948655"/>
            <a:ext cx="2783412" cy="1915252"/>
          </a:xfrm>
        </p:spPr>
      </p:pic>
      <p:sp>
        <p:nvSpPr>
          <p:cNvPr id="2" name="Content Placeholder 1"/>
          <p:cNvSpPr>
            <a:spLocks noGrp="1"/>
          </p:cNvSpPr>
          <p:nvPr>
            <p:ph idx="12"/>
          </p:nvPr>
        </p:nvSpPr>
        <p:spPr>
          <a:xfrm>
            <a:off x="3352800" y="1880992"/>
            <a:ext cx="5334000" cy="3107251"/>
          </a:xfrm>
        </p:spPr>
        <p:txBody>
          <a:bodyPr/>
          <a:lstStyle/>
          <a:p>
            <a:pPr lvl="0"/>
            <a:r>
              <a:rPr lang="en-US" sz="2000" dirty="0"/>
              <a:t>Minimize Target Start-up Approval Time (TSAT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Enable FBO staff to realize greater flexibility when reacting to various operational events</a:t>
            </a:r>
          </a:p>
          <a:p>
            <a:pPr lvl="0"/>
            <a:r>
              <a:rPr lang="en-US" sz="2000" dirty="0" smtClean="0"/>
              <a:t>Provide the airlines with better customer service in the event of flight delays</a:t>
            </a:r>
          </a:p>
          <a:p>
            <a:pPr lvl="0"/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32605"/>
            <a:ext cx="7129762" cy="704088"/>
          </a:xfrm>
        </p:spPr>
        <p:txBody>
          <a:bodyPr/>
          <a:lstStyle/>
          <a:p>
            <a:r>
              <a:rPr lang="en-US" sz="2800" b="1" dirty="0" smtClean="0"/>
              <a:t>Use Case 2: </a:t>
            </a:r>
            <a:r>
              <a:rPr lang="en-US" sz="2800" dirty="0" smtClean="0"/>
              <a:t>Leverage real-time streaming of ADS-B data to provide value-added </a:t>
            </a:r>
            <a:r>
              <a:rPr lang="en-US" sz="2800" dirty="0" err="1" smtClean="0"/>
              <a:t>intel</a:t>
            </a:r>
            <a:r>
              <a:rPr lang="en-US" sz="2800" dirty="0" smtClean="0"/>
              <a:t> for new and existing FBOs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8BA2FC2-162D-C649-8AC2-F53FF4AA7A29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701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0" y="1948655"/>
            <a:ext cx="2671272" cy="1915252"/>
          </a:xfrm>
        </p:spPr>
      </p:pic>
      <p:sp>
        <p:nvSpPr>
          <p:cNvPr id="2" name="Content Placeholder 1"/>
          <p:cNvSpPr>
            <a:spLocks noGrp="1"/>
          </p:cNvSpPr>
          <p:nvPr>
            <p:ph idx="12"/>
          </p:nvPr>
        </p:nvSpPr>
        <p:spPr>
          <a:xfrm>
            <a:off x="3352800" y="1870138"/>
            <a:ext cx="5334000" cy="3107251"/>
          </a:xfrm>
        </p:spPr>
        <p:txBody>
          <a:bodyPr/>
          <a:lstStyle/>
          <a:p>
            <a:pPr lvl="0"/>
            <a:r>
              <a:rPr lang="en-US" sz="2000" dirty="0" smtClean="0"/>
              <a:t>Embedded light-weight appliances to </a:t>
            </a:r>
            <a:r>
              <a:rPr lang="en-US" sz="2000" dirty="0"/>
              <a:t>overcome </a:t>
            </a:r>
            <a:r>
              <a:rPr lang="en-US" sz="2000" dirty="0" smtClean="0"/>
              <a:t>deficiency of radio by supplying both visual data and audio communication</a:t>
            </a:r>
          </a:p>
          <a:p>
            <a:pPr lvl="0"/>
            <a:r>
              <a:rPr lang="en-US" sz="2000" dirty="0" smtClean="0"/>
              <a:t>Added advantage in that FAA certification is not required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06985"/>
            <a:ext cx="7129762" cy="704088"/>
          </a:xfrm>
        </p:spPr>
        <p:txBody>
          <a:bodyPr/>
          <a:lstStyle/>
          <a:p>
            <a:r>
              <a:rPr lang="en-US" sz="2800" b="1" dirty="0" smtClean="0"/>
              <a:t>Use Case 3: </a:t>
            </a:r>
            <a:r>
              <a:rPr lang="en-US" sz="2800" dirty="0" smtClean="0"/>
              <a:t>Can the data extrapolated in Use Case 2 be further utilized in new products?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8BA2FC2-162D-C649-8AC2-F53FF4AA7A29}" type="datetime1">
              <a:rPr lang="en-US" smtClean="0"/>
              <a:pPr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791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err="1"/>
              <a:t>SkyNet’s</a:t>
            </a:r>
            <a:r>
              <a:rPr lang="en-US" dirty="0"/>
              <a:t> Business</a:t>
            </a:r>
          </a:p>
          <a:p>
            <a:pPr lvl="3"/>
            <a:r>
              <a:rPr lang="en-US" dirty="0"/>
              <a:t>Use Cases &amp; Recommendations</a:t>
            </a:r>
          </a:p>
          <a:p>
            <a:pPr lvl="5">
              <a:buNone/>
            </a:pPr>
            <a:r>
              <a:rPr lang="en-US" dirty="0" smtClean="0"/>
              <a:t>Implementation Estimates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pic>
        <p:nvPicPr>
          <p:cNvPr id="3" name="Picture Placeholder 2" descr="passenger-plane-beautiful-sunset-wallpaper-1280x720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r="26250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3228D7-AE30-B446-877B-F85D3B1FE9F8}" type="datetime1">
              <a:rPr lang="en-US" smtClean="0"/>
              <a:t>07/12/16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208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Roadmap 2020</a:t>
            </a:r>
            <a:endParaRPr lang="en-US" sz="2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>
          <a:xfrm>
            <a:off x="457201" y="4825302"/>
            <a:ext cx="1762124" cy="107722"/>
          </a:xfrm>
        </p:spPr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7"/>
          </p:nvPr>
        </p:nvSpPr>
        <p:spPr>
          <a:xfrm>
            <a:off x="3505200" y="4831784"/>
            <a:ext cx="2133600" cy="107722"/>
          </a:xfrm>
        </p:spPr>
        <p:txBody>
          <a:bodyPr/>
          <a:lstStyle/>
          <a:p>
            <a:fld id="{9B09147F-4433-E146-B4CC-9DDBC26D4547}" type="datetime1">
              <a:rPr lang="en-US" smtClean="0"/>
              <a:t>07/12/16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146928"/>
              </p:ext>
            </p:extLst>
          </p:nvPr>
        </p:nvGraphicFramePr>
        <p:xfrm>
          <a:off x="237096" y="857841"/>
          <a:ext cx="8577183" cy="258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431" y="1129965"/>
            <a:ext cx="35452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2400" b="1" dirty="0" smtClean="0">
                <a:solidFill>
                  <a:srgbClr val="231F20"/>
                </a:solidFill>
              </a:rPr>
              <a:t>Business </a:t>
            </a:r>
            <a:r>
              <a:rPr lang="en-US" sz="2400" b="1" dirty="0" smtClean="0">
                <a:solidFill>
                  <a:srgbClr val="231F20"/>
                </a:solidFill>
              </a:rPr>
              <a:t>functionalities</a:t>
            </a:r>
            <a:endParaRPr lang="en-US" sz="2400" b="1" dirty="0" smtClean="0">
              <a:solidFill>
                <a:srgbClr val="231F20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56988769"/>
              </p:ext>
            </p:extLst>
          </p:nvPr>
        </p:nvGraphicFramePr>
        <p:xfrm>
          <a:off x="202349" y="2713534"/>
          <a:ext cx="8655350" cy="228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1296" y="2812779"/>
            <a:ext cx="13173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2400" b="1" dirty="0" smtClean="0">
                <a:solidFill>
                  <a:srgbClr val="231F20"/>
                </a:solidFill>
              </a:rPr>
              <a:t>Process</a:t>
            </a:r>
            <a:endParaRPr lang="en-US" sz="2400" b="1" dirty="0" smtClean="0">
              <a:solidFill>
                <a:srgbClr val="231F2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31139">
            <a:off x="7604326" y="472455"/>
            <a:ext cx="1544721" cy="4519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DRAFT v1</a:t>
            </a:r>
            <a:endParaRPr lang="en-US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367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16-9_1014-lite">
  <a:themeElements>
    <a:clrScheme name="ThinkBig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TDC_PPT_16-9_1014-lite.potx</Template>
  <TotalTime>7907</TotalTime>
  <Words>470</Words>
  <Application>Microsoft Macintosh PowerPoint</Application>
  <PresentationFormat>On-screen Show (16:9)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TDC_PPT_16-9_1014-lite</vt:lpstr>
      <vt:lpstr>PowerPoint Presentation</vt:lpstr>
      <vt:lpstr>Agenda</vt:lpstr>
      <vt:lpstr>Understanding SkyNet’s Business</vt:lpstr>
      <vt:lpstr>Agenda</vt:lpstr>
      <vt:lpstr>Use Case 1: Identify most common aircraft types for ADS-B transponder installation</vt:lpstr>
      <vt:lpstr>Use Case 2: Leverage real-time streaming of ADS-B data to provide value-added intel for new and existing FBOs</vt:lpstr>
      <vt:lpstr>Use Case 3: Can the data extrapolated in Use Case 2 be further utilized in new products? </vt:lpstr>
      <vt:lpstr>Agenda</vt:lpstr>
      <vt:lpstr>Roadmap 2020</vt:lpstr>
      <vt:lpstr>Financial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Prasanna Easwarananthan</cp:lastModifiedBy>
  <cp:revision>320</cp:revision>
  <dcterms:created xsi:type="dcterms:W3CDTF">2014-10-01T21:24:38Z</dcterms:created>
  <dcterms:modified xsi:type="dcterms:W3CDTF">2016-12-08T03:54:41Z</dcterms:modified>
</cp:coreProperties>
</file>