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901950" y="1529625"/>
            <a:ext cx="7340100" cy="15420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2"/>
              </a:buClr>
              <a:buSzPts val="1100"/>
              <a:buFont typeface="Arial"/>
              <a:buNone/>
            </a:pPr>
            <a:r>
              <a:rPr lang="en" sz="3300">
                <a:solidFill>
                  <a:srgbClr val="FFFFFF"/>
                </a:solidFill>
                <a:latin typeface="Lato"/>
                <a:ea typeface="Lato"/>
                <a:cs typeface="Lato"/>
                <a:sym typeface="Lato"/>
              </a:rPr>
              <a:t>T</a:t>
            </a:r>
            <a:r>
              <a:rPr b="0" lang="en" sz="3300">
                <a:solidFill>
                  <a:srgbClr val="FFFFFF"/>
                </a:solidFill>
                <a:latin typeface="Lato"/>
                <a:ea typeface="Lato"/>
                <a:cs typeface="Lato"/>
                <a:sym typeface="Lato"/>
              </a:rPr>
              <a:t>he Battle of the Neighbourhoods</a:t>
            </a:r>
            <a:endParaRPr b="0" sz="6300">
              <a:solidFill>
                <a:srgbClr val="FFFFFF"/>
              </a:solidFill>
              <a:latin typeface="Lato"/>
              <a:ea typeface="Lato"/>
              <a:cs typeface="Lato"/>
              <a:sym typeface="Lato"/>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By Aayush Mishra</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3237750" y="627825"/>
            <a:ext cx="2668500" cy="76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b="0" lang="en" sz="3400" u="sng">
                <a:solidFill>
                  <a:schemeClr val="accent5"/>
                </a:solidFill>
                <a:latin typeface="Lato"/>
                <a:ea typeface="Lato"/>
                <a:cs typeface="Lato"/>
                <a:sym typeface="Lato"/>
              </a:rPr>
              <a:t>Introduction</a:t>
            </a:r>
            <a:endParaRPr b="0" sz="4400">
              <a:solidFill>
                <a:schemeClr val="accent5"/>
              </a:solidFill>
              <a:latin typeface="Lato"/>
              <a:ea typeface="Lato"/>
              <a:cs typeface="Lato"/>
              <a:sym typeface="Lato"/>
            </a:endParaRPr>
          </a:p>
        </p:txBody>
      </p:sp>
      <p:sp>
        <p:nvSpPr>
          <p:cNvPr id="79" name="Google Shape;79;p14"/>
          <p:cNvSpPr txBox="1"/>
          <p:nvPr>
            <p:ph idx="4294967295" type="title"/>
          </p:nvPr>
        </p:nvSpPr>
        <p:spPr>
          <a:xfrm>
            <a:off x="1545850" y="1480150"/>
            <a:ext cx="5888400" cy="31716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2"/>
              </a:buClr>
              <a:buSzPts val="1100"/>
              <a:buFont typeface="Arial"/>
              <a:buNone/>
            </a:pPr>
            <a:r>
              <a:rPr b="0" lang="en" sz="2000">
                <a:latin typeface="Arial"/>
                <a:ea typeface="Arial"/>
                <a:cs typeface="Arial"/>
                <a:sym typeface="Arial"/>
              </a:rPr>
              <a:t>Mumbai is a big  fast moving city  in India.It gives homes to millions and also acts as a tourist spot.Mumbai is known as the economical capital of india.There are many places to go around in the city. There are many restaurants and cafes in Mumbai that are famous for their different food items.There are many places for tourists to go shopping at.</a:t>
            </a:r>
            <a:endParaRPr b="0" sz="2000">
              <a:latin typeface="Arial"/>
              <a:ea typeface="Arial"/>
              <a:cs typeface="Arial"/>
              <a:sym typeface="Arial"/>
            </a:endParaRPr>
          </a:p>
          <a:p>
            <a:pPr indent="0" lvl="0" marL="0" rtl="0" algn="l">
              <a:lnSpc>
                <a:spcPct val="115000"/>
              </a:lnSpc>
              <a:spcBef>
                <a:spcPts val="0"/>
              </a:spcBef>
              <a:spcAft>
                <a:spcPts val="1600"/>
              </a:spcAft>
              <a:buNone/>
            </a:pPr>
            <a:r>
              <a:t/>
            </a:r>
            <a:endParaRPr b="0" sz="18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3" name="Shape 83"/>
        <p:cNvGrpSpPr/>
        <p:nvPr/>
      </p:nvGrpSpPr>
      <p:grpSpPr>
        <a:xfrm>
          <a:off x="0" y="0"/>
          <a:ext cx="0" cy="0"/>
          <a:chOff x="0" y="0"/>
          <a:chExt cx="0" cy="0"/>
        </a:xfrm>
      </p:grpSpPr>
      <p:sp>
        <p:nvSpPr>
          <p:cNvPr id="84" name="Google Shape;84;p15"/>
          <p:cNvSpPr txBox="1"/>
          <p:nvPr/>
        </p:nvSpPr>
        <p:spPr>
          <a:xfrm>
            <a:off x="2290675" y="534025"/>
            <a:ext cx="4567200" cy="85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b="1" lang="en" sz="2200" u="sng">
                <a:solidFill>
                  <a:srgbClr val="FFFFFF"/>
                </a:solidFill>
                <a:latin typeface="Lato"/>
                <a:ea typeface="Lato"/>
                <a:cs typeface="Lato"/>
                <a:sym typeface="Lato"/>
              </a:rPr>
              <a:t>Problems and goal of the project</a:t>
            </a:r>
            <a:endParaRPr b="1" sz="2200" u="sng">
              <a:solidFill>
                <a:srgbClr val="FFFFFF"/>
              </a:solidFill>
              <a:latin typeface="Lato"/>
              <a:ea typeface="Lato"/>
              <a:cs typeface="Lato"/>
              <a:sym typeface="Lato"/>
            </a:endParaRPr>
          </a:p>
        </p:txBody>
      </p:sp>
      <p:sp>
        <p:nvSpPr>
          <p:cNvPr id="85" name="Google Shape;85;p15"/>
          <p:cNvSpPr txBox="1"/>
          <p:nvPr/>
        </p:nvSpPr>
        <p:spPr>
          <a:xfrm>
            <a:off x="1911250" y="1391425"/>
            <a:ext cx="5157600" cy="309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rPr>
              <a:t>The issues that i target:</a:t>
            </a:r>
            <a:endParaRPr sz="1600">
              <a:solidFill>
                <a:srgbClr val="FFFFFF"/>
              </a:solidFill>
            </a:endParaRPr>
          </a:p>
          <a:p>
            <a:pPr indent="0" lvl="0" marL="0" rtl="0" algn="ctr">
              <a:lnSpc>
                <a:spcPct val="115000"/>
              </a:lnSpc>
              <a:spcBef>
                <a:spcPts val="0"/>
              </a:spcBef>
              <a:spcAft>
                <a:spcPts val="0"/>
              </a:spcAft>
              <a:buClr>
                <a:schemeClr val="dk2"/>
              </a:buClr>
              <a:buSzPts val="1100"/>
              <a:buFont typeface="Arial"/>
              <a:buNone/>
            </a:pPr>
            <a:r>
              <a:rPr lang="en" sz="1600">
                <a:solidFill>
                  <a:srgbClr val="FFFFFF"/>
                </a:solidFill>
              </a:rPr>
              <a:t>1)List and visualize all the restaurants and cafes in Mumbai.</a:t>
            </a:r>
            <a:endParaRPr sz="1600">
              <a:solidFill>
                <a:srgbClr val="FFFFFF"/>
              </a:solidFill>
            </a:endParaRPr>
          </a:p>
          <a:p>
            <a:pPr indent="0" lvl="0" marL="0" rtl="0" algn="l">
              <a:lnSpc>
                <a:spcPct val="115000"/>
              </a:lnSpc>
              <a:spcBef>
                <a:spcPts val="0"/>
              </a:spcBef>
              <a:spcAft>
                <a:spcPts val="0"/>
              </a:spcAft>
              <a:buClr>
                <a:schemeClr val="dk2"/>
              </a:buClr>
              <a:buSzPts val="1100"/>
              <a:buFont typeface="Arial"/>
              <a:buNone/>
            </a:pPr>
            <a:r>
              <a:rPr lang="en" sz="1600">
                <a:solidFill>
                  <a:srgbClr val="FFFFFF"/>
                </a:solidFill>
              </a:rPr>
              <a:t>2)List and visualize all the Hotels in Mumbai.</a:t>
            </a:r>
            <a:endParaRPr sz="1600">
              <a:solidFill>
                <a:srgbClr val="FFFFFF"/>
              </a:solidFill>
            </a:endParaRPr>
          </a:p>
          <a:p>
            <a:pPr indent="0" lvl="0" marL="0" rtl="0" algn="l">
              <a:lnSpc>
                <a:spcPct val="115000"/>
              </a:lnSpc>
              <a:spcBef>
                <a:spcPts val="0"/>
              </a:spcBef>
              <a:spcAft>
                <a:spcPts val="0"/>
              </a:spcAft>
              <a:buClr>
                <a:schemeClr val="dk2"/>
              </a:buClr>
              <a:buSzPts val="1100"/>
              <a:buFont typeface="Arial"/>
              <a:buNone/>
            </a:pPr>
            <a:r>
              <a:rPr lang="en" sz="1600">
                <a:solidFill>
                  <a:srgbClr val="FFFFFF"/>
                </a:solidFill>
              </a:rPr>
              <a:t>3)List and visualize all the shopping areas in Mumbai </a:t>
            </a:r>
            <a:endParaRPr sz="1600">
              <a:solidFill>
                <a:srgbClr val="FFFFFF"/>
              </a:solidFill>
            </a:endParaRPr>
          </a:p>
          <a:p>
            <a:pPr indent="0" lvl="0" marL="0" rtl="0" algn="l">
              <a:spcBef>
                <a:spcPts val="0"/>
              </a:spcBef>
              <a:spcAft>
                <a:spcPts val="0"/>
              </a:spcAft>
              <a:buNone/>
            </a:pPr>
            <a:r>
              <a:rPr lang="en">
                <a:solidFill>
                  <a:srgbClr val="FFFFFF"/>
                </a:solidFill>
                <a:latin typeface="Lato"/>
                <a:ea typeface="Lato"/>
                <a:cs typeface="Lato"/>
                <a:sym typeface="Lato"/>
              </a:rPr>
              <a:t>Goal - </a:t>
            </a:r>
            <a:endParaRPr>
              <a:solidFill>
                <a:srgbClr val="FFFFFF"/>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rPr lang="en">
                <a:solidFill>
                  <a:srgbClr val="FFFFFF"/>
                </a:solidFill>
              </a:rPr>
              <a:t>The goal of this project is to create a representation for the tourists visiting mumbai in order to make their stay comfortable in this beautiful city.This representation aims to show them the restaurants,hotels and shopping areas to go visit and stay at.</a:t>
            </a:r>
            <a:endParaRPr sz="1600">
              <a:solidFill>
                <a:srgbClr val="FFFF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2"/>
              </a:buClr>
              <a:buSzPts val="1100"/>
              <a:buFont typeface="Arial"/>
              <a:buNone/>
            </a:pPr>
            <a:r>
              <a:rPr lang="en" sz="3300" u="sng">
                <a:solidFill>
                  <a:srgbClr val="FFFFFF"/>
                </a:solidFill>
                <a:latin typeface="Lato"/>
                <a:ea typeface="Lato"/>
                <a:cs typeface="Lato"/>
                <a:sym typeface="Lato"/>
              </a:rPr>
              <a:t>DATA SECTION</a:t>
            </a:r>
            <a:endParaRPr sz="3300" u="sng">
              <a:solidFill>
                <a:srgbClr val="FFFFFF"/>
              </a:solidFill>
              <a:latin typeface="Lato"/>
              <a:ea typeface="Lato"/>
              <a:cs typeface="Lato"/>
              <a:sym typeface="Lato"/>
            </a:endParaRPr>
          </a:p>
          <a:p>
            <a:pPr indent="0" lvl="0" marL="0" rtl="0" algn="ctr">
              <a:lnSpc>
                <a:spcPct val="115000"/>
              </a:lnSpc>
              <a:spcBef>
                <a:spcPts val="0"/>
              </a:spcBef>
              <a:spcAft>
                <a:spcPts val="0"/>
              </a:spcAft>
              <a:buClr>
                <a:schemeClr val="dk2"/>
              </a:buClr>
              <a:buSzPts val="1100"/>
              <a:buFont typeface="Arial"/>
              <a:buNone/>
            </a:pPr>
            <a:r>
              <a:rPr b="0" lang="en" sz="3100">
                <a:solidFill>
                  <a:srgbClr val="FFFFFF"/>
                </a:solidFill>
                <a:latin typeface="Lato"/>
                <a:ea typeface="Lato"/>
                <a:cs typeface="Lato"/>
                <a:sym typeface="Lato"/>
              </a:rPr>
              <a:t>To get all of this data, i am using the </a:t>
            </a:r>
            <a:r>
              <a:rPr lang="en" sz="3100">
                <a:solidFill>
                  <a:srgbClr val="FFFFFF"/>
                </a:solidFill>
                <a:latin typeface="Lato"/>
                <a:ea typeface="Lato"/>
                <a:cs typeface="Lato"/>
                <a:sym typeface="Lato"/>
              </a:rPr>
              <a:t>Foursquare API</a:t>
            </a:r>
            <a:r>
              <a:rPr b="0" lang="en" sz="3100">
                <a:solidFill>
                  <a:srgbClr val="FFFFFF"/>
                </a:solidFill>
                <a:latin typeface="Lato"/>
                <a:ea typeface="Lato"/>
                <a:cs typeface="Lato"/>
                <a:sym typeface="Lato"/>
              </a:rPr>
              <a:t> which is sufficient to provide me with all the data i need.It can provide me with the categories,names of the places and most importantly, its latitude and longitudes</a:t>
            </a:r>
            <a:endParaRPr b="0" sz="6700">
              <a:solidFill>
                <a:srgbClr val="FFFF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txBox="1"/>
          <p:nvPr>
            <p:ph type="title"/>
          </p:nvPr>
        </p:nvSpPr>
        <p:spPr>
          <a:xfrm>
            <a:off x="260850" y="154575"/>
            <a:ext cx="8622300" cy="4918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900" u="sng">
                <a:solidFill>
                  <a:srgbClr val="FFFFFF"/>
                </a:solidFill>
                <a:latin typeface="Arial"/>
                <a:ea typeface="Arial"/>
                <a:cs typeface="Arial"/>
                <a:sym typeface="Arial"/>
              </a:rPr>
              <a:t>METHODOLOGY</a:t>
            </a:r>
            <a:endParaRPr sz="2900" u="sng">
              <a:solidFill>
                <a:srgbClr val="FFFFFF"/>
              </a:solidFill>
              <a:latin typeface="Arial"/>
              <a:ea typeface="Arial"/>
              <a:cs typeface="Arial"/>
              <a:sym typeface="Arial"/>
            </a:endParaRPr>
          </a:p>
          <a:p>
            <a:pPr indent="0" lvl="0" marL="0" rtl="0" algn="ctr">
              <a:lnSpc>
                <a:spcPct val="115000"/>
              </a:lnSpc>
              <a:spcBef>
                <a:spcPts val="0"/>
              </a:spcBef>
              <a:spcAft>
                <a:spcPts val="0"/>
              </a:spcAft>
              <a:buNone/>
            </a:pPr>
            <a:r>
              <a:rPr b="0" lang="en" sz="1300">
                <a:solidFill>
                  <a:srgbClr val="FFFFFF"/>
                </a:solidFill>
                <a:latin typeface="Lato"/>
                <a:ea typeface="Lato"/>
                <a:cs typeface="Lato"/>
                <a:sym typeface="Lato"/>
              </a:rPr>
              <a:t>Step1) We begin by importing all the libraries that we might need while doing this problem.Once we are done with that,we can put in our client id and the key to access the Foursquare API.</a:t>
            </a:r>
            <a:endParaRPr b="0" sz="1300">
              <a:solidFill>
                <a:srgbClr val="FFFFFF"/>
              </a:solidFill>
              <a:latin typeface="Lato"/>
              <a:ea typeface="Lato"/>
              <a:cs typeface="Lato"/>
              <a:sym typeface="Lato"/>
            </a:endParaRPr>
          </a:p>
          <a:p>
            <a:pPr indent="0" lvl="0" marL="0" rtl="0" algn="ctr">
              <a:lnSpc>
                <a:spcPct val="115000"/>
              </a:lnSpc>
              <a:spcBef>
                <a:spcPts val="0"/>
              </a:spcBef>
              <a:spcAft>
                <a:spcPts val="0"/>
              </a:spcAft>
              <a:buNone/>
            </a:pPr>
            <a:r>
              <a:rPr b="0" lang="en" sz="1300">
                <a:solidFill>
                  <a:srgbClr val="FFFFFF"/>
                </a:solidFill>
                <a:latin typeface="Lato"/>
                <a:ea typeface="Lato"/>
                <a:cs typeface="Lato"/>
                <a:sym typeface="Lato"/>
              </a:rPr>
              <a:t>Step2) We put in the location in my case,Mumbai, and first we look for all the restaurants using the  API.  We fetch all the data and store it in a form of dataframe.</a:t>
            </a:r>
            <a:endParaRPr b="0" sz="1300">
              <a:solidFill>
                <a:srgbClr val="FFFFFF"/>
              </a:solidFill>
              <a:latin typeface="Lato"/>
              <a:ea typeface="Lato"/>
              <a:cs typeface="Lato"/>
              <a:sym typeface="Lato"/>
            </a:endParaRPr>
          </a:p>
          <a:p>
            <a:pPr indent="0" lvl="0" marL="0" rtl="0" algn="ctr">
              <a:lnSpc>
                <a:spcPct val="115000"/>
              </a:lnSpc>
              <a:spcBef>
                <a:spcPts val="0"/>
              </a:spcBef>
              <a:spcAft>
                <a:spcPts val="0"/>
              </a:spcAft>
              <a:buNone/>
            </a:pPr>
            <a:r>
              <a:rPr b="0" lang="en" sz="1300">
                <a:solidFill>
                  <a:srgbClr val="FFFFFF"/>
                </a:solidFill>
                <a:latin typeface="Lato"/>
                <a:ea typeface="Lato"/>
                <a:cs typeface="Lato"/>
                <a:sym typeface="Lato"/>
              </a:rPr>
              <a:t>Step3)We check for all the null values that might be present in our data before cleaning our data.</a:t>
            </a:r>
            <a:endParaRPr b="0" sz="1300">
              <a:solidFill>
                <a:srgbClr val="FFFFFF"/>
              </a:solidFill>
              <a:latin typeface="Lato"/>
              <a:ea typeface="Lato"/>
              <a:cs typeface="Lato"/>
              <a:sym typeface="Lato"/>
            </a:endParaRPr>
          </a:p>
          <a:p>
            <a:pPr indent="0" lvl="0" marL="0" rtl="0" algn="ctr">
              <a:lnSpc>
                <a:spcPct val="115000"/>
              </a:lnSpc>
              <a:spcBef>
                <a:spcPts val="0"/>
              </a:spcBef>
              <a:spcAft>
                <a:spcPts val="0"/>
              </a:spcAft>
              <a:buNone/>
            </a:pPr>
            <a:r>
              <a:rPr b="0" lang="en" sz="1300">
                <a:solidFill>
                  <a:srgbClr val="FFFFFF"/>
                </a:solidFill>
                <a:latin typeface="Lato"/>
                <a:ea typeface="Lato"/>
                <a:cs typeface="Lato"/>
                <a:sym typeface="Lato"/>
              </a:rPr>
              <a:t>Step4)We drop all the null values and drop all those columns which do not provide any value to our data.And the we then get the data  that we can visualize.</a:t>
            </a:r>
            <a:endParaRPr b="0" sz="1300">
              <a:solidFill>
                <a:srgbClr val="FFFFFF"/>
              </a:solidFill>
              <a:latin typeface="Lato"/>
              <a:ea typeface="Lato"/>
              <a:cs typeface="Lato"/>
              <a:sym typeface="Lato"/>
            </a:endParaRPr>
          </a:p>
          <a:p>
            <a:pPr indent="0" lvl="0" marL="0" rtl="0" algn="ctr">
              <a:lnSpc>
                <a:spcPct val="115000"/>
              </a:lnSpc>
              <a:spcBef>
                <a:spcPts val="0"/>
              </a:spcBef>
              <a:spcAft>
                <a:spcPts val="0"/>
              </a:spcAft>
              <a:buNone/>
            </a:pPr>
            <a:r>
              <a:rPr b="0" lang="en" sz="1300">
                <a:solidFill>
                  <a:srgbClr val="FFFFFF"/>
                </a:solidFill>
                <a:latin typeface="Lato"/>
                <a:ea typeface="Lato"/>
                <a:cs typeface="Lato"/>
                <a:sym typeface="Lato"/>
              </a:rPr>
              <a:t>Step5)We look for all the Hotels using the  API.  We fetch all the data and store it in a form of dataframe.</a:t>
            </a:r>
            <a:endParaRPr b="0" sz="1300">
              <a:solidFill>
                <a:srgbClr val="FFFFFF"/>
              </a:solidFill>
              <a:latin typeface="Lato"/>
              <a:ea typeface="Lato"/>
              <a:cs typeface="Lato"/>
              <a:sym typeface="Lato"/>
            </a:endParaRPr>
          </a:p>
          <a:p>
            <a:pPr indent="0" lvl="0" marL="0" rtl="0" algn="ctr">
              <a:lnSpc>
                <a:spcPct val="115000"/>
              </a:lnSpc>
              <a:spcBef>
                <a:spcPts val="0"/>
              </a:spcBef>
              <a:spcAft>
                <a:spcPts val="0"/>
              </a:spcAft>
              <a:buNone/>
            </a:pPr>
            <a:r>
              <a:rPr b="0" lang="en" sz="1300">
                <a:solidFill>
                  <a:srgbClr val="FFFFFF"/>
                </a:solidFill>
                <a:latin typeface="Lato"/>
                <a:ea typeface="Lato"/>
                <a:cs typeface="Lato"/>
                <a:sym typeface="Lato"/>
              </a:rPr>
              <a:t>Step6)We again check for any null values in our data and get rid of them.We also drop the columns which are of no use to us and hence clean our data.</a:t>
            </a:r>
            <a:endParaRPr b="0" sz="1300">
              <a:solidFill>
                <a:srgbClr val="FFFFFF"/>
              </a:solidFill>
              <a:latin typeface="Lato"/>
              <a:ea typeface="Lato"/>
              <a:cs typeface="Lato"/>
              <a:sym typeface="Lato"/>
            </a:endParaRPr>
          </a:p>
          <a:p>
            <a:pPr indent="0" lvl="0" marL="0" rtl="0" algn="ctr">
              <a:lnSpc>
                <a:spcPct val="115000"/>
              </a:lnSpc>
              <a:spcBef>
                <a:spcPts val="0"/>
              </a:spcBef>
              <a:spcAft>
                <a:spcPts val="0"/>
              </a:spcAft>
              <a:buNone/>
            </a:pPr>
            <a:r>
              <a:rPr b="0" lang="en" sz="1300">
                <a:solidFill>
                  <a:srgbClr val="FFFFFF"/>
                </a:solidFill>
                <a:latin typeface="Lato"/>
                <a:ea typeface="Lato"/>
                <a:cs typeface="Lato"/>
                <a:sym typeface="Lato"/>
              </a:rPr>
              <a:t>Step7)We  then look for all the shopping centres and fetch them using the API.We take the data and put it in a dataframe.</a:t>
            </a:r>
            <a:endParaRPr b="0" sz="1300">
              <a:solidFill>
                <a:srgbClr val="FFFFFF"/>
              </a:solidFill>
              <a:latin typeface="Lato"/>
              <a:ea typeface="Lato"/>
              <a:cs typeface="Lato"/>
              <a:sym typeface="Lato"/>
            </a:endParaRPr>
          </a:p>
          <a:p>
            <a:pPr indent="0" lvl="0" marL="0" rtl="0" algn="ctr">
              <a:lnSpc>
                <a:spcPct val="115000"/>
              </a:lnSpc>
              <a:spcBef>
                <a:spcPts val="0"/>
              </a:spcBef>
              <a:spcAft>
                <a:spcPts val="0"/>
              </a:spcAft>
              <a:buNone/>
            </a:pPr>
            <a:r>
              <a:rPr b="0" lang="en" sz="1300">
                <a:solidFill>
                  <a:srgbClr val="FFFFFF"/>
                </a:solidFill>
                <a:latin typeface="Lato"/>
                <a:ea typeface="Lato"/>
                <a:cs typeface="Lato"/>
                <a:sym typeface="Lato"/>
              </a:rPr>
              <a:t>Step8)We check for possible null values in our data and drop the columns that are not required in order to clean our data.</a:t>
            </a:r>
            <a:endParaRPr b="0" sz="1300">
              <a:solidFill>
                <a:srgbClr val="FFFFFF"/>
              </a:solidFill>
              <a:latin typeface="Lato"/>
              <a:ea typeface="Lato"/>
              <a:cs typeface="Lato"/>
              <a:sym typeface="Lato"/>
            </a:endParaRPr>
          </a:p>
          <a:p>
            <a:pPr indent="0" lvl="0" marL="0" rtl="0" algn="ctr">
              <a:lnSpc>
                <a:spcPct val="115000"/>
              </a:lnSpc>
              <a:spcBef>
                <a:spcPts val="0"/>
              </a:spcBef>
              <a:spcAft>
                <a:spcPts val="0"/>
              </a:spcAft>
              <a:buNone/>
            </a:pPr>
            <a:r>
              <a:rPr b="0" lang="en" sz="1300">
                <a:solidFill>
                  <a:srgbClr val="FFFFFF"/>
                </a:solidFill>
                <a:latin typeface="Lato"/>
                <a:ea typeface="Lato"/>
                <a:cs typeface="Lato"/>
                <a:sym typeface="Lato"/>
              </a:rPr>
              <a:t>Step9)We now have our three different cleaned data frames of all the restaurants,,shopping centres and hotels.We take these data frames and concatenate them to form one single data frame.</a:t>
            </a:r>
            <a:endParaRPr b="0" sz="1300">
              <a:solidFill>
                <a:srgbClr val="FFFFFF"/>
              </a:solidFill>
              <a:latin typeface="Lato"/>
              <a:ea typeface="Lato"/>
              <a:cs typeface="Lato"/>
              <a:sym typeface="Lato"/>
            </a:endParaRPr>
          </a:p>
          <a:p>
            <a:pPr indent="0" lvl="0" marL="0" rtl="0" algn="ctr">
              <a:lnSpc>
                <a:spcPct val="115000"/>
              </a:lnSpc>
              <a:spcBef>
                <a:spcPts val="0"/>
              </a:spcBef>
              <a:spcAft>
                <a:spcPts val="0"/>
              </a:spcAft>
              <a:buNone/>
            </a:pPr>
            <a:r>
              <a:rPr b="0" lang="en" sz="1300">
                <a:solidFill>
                  <a:srgbClr val="FFFFFF"/>
                </a:solidFill>
                <a:latin typeface="Lato"/>
                <a:ea typeface="Lato"/>
                <a:cs typeface="Lato"/>
                <a:sym typeface="Lato"/>
              </a:rPr>
              <a:t>Step10) We make use of folium library to make the map of the region and use various methods to mark our locations on the map to distinguish them from other places.Then we plot the final map to locate all the places.</a:t>
            </a:r>
            <a:endParaRPr b="0" sz="1300">
              <a:solidFill>
                <a:srgbClr val="FFFFFF"/>
              </a:solidFill>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t/>
            </a:r>
            <a:endParaRPr b="0" sz="1200">
              <a:solidFill>
                <a:schemeClr val="dk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8"/>
          <p:cNvSpPr txBox="1"/>
          <p:nvPr/>
        </p:nvSpPr>
        <p:spPr>
          <a:xfrm>
            <a:off x="1180475" y="337275"/>
            <a:ext cx="6675300" cy="2599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2"/>
              </a:buClr>
              <a:buSzPts val="1100"/>
              <a:buFont typeface="Arial"/>
              <a:buNone/>
            </a:pPr>
            <a:r>
              <a:rPr lang="en" sz="2700" u="sng">
                <a:latin typeface="Lato"/>
                <a:ea typeface="Lato"/>
                <a:cs typeface="Lato"/>
                <a:sym typeface="Lato"/>
              </a:rPr>
              <a:t>RESULT</a:t>
            </a:r>
            <a:endParaRPr sz="2700" u="sng">
              <a:latin typeface="Lato"/>
              <a:ea typeface="Lato"/>
              <a:cs typeface="Lato"/>
              <a:sym typeface="Lato"/>
            </a:endParaRPr>
          </a:p>
          <a:p>
            <a:pPr indent="0" lvl="0" marL="0" rtl="0" algn="ctr">
              <a:lnSpc>
                <a:spcPct val="115000"/>
              </a:lnSpc>
              <a:spcBef>
                <a:spcPts val="0"/>
              </a:spcBef>
              <a:spcAft>
                <a:spcPts val="0"/>
              </a:spcAft>
              <a:buClr>
                <a:schemeClr val="dk2"/>
              </a:buClr>
              <a:buSzPts val="1100"/>
              <a:buFont typeface="Arial"/>
              <a:buNone/>
            </a:pPr>
            <a:r>
              <a:rPr lang="en" sz="1800"/>
              <a:t>We were able to successfully create a map visualization to show all the nearby shopping centres,Restaurants and Hotels which might help the tourists who are visiting the city for the first time, to get good food, tourism and overall a great  experience..This Project was build to help the tourists find the best and most comfortable stay possible in the city.</a:t>
            </a:r>
            <a:endParaRPr sz="1800"/>
          </a:p>
          <a:p>
            <a:pPr indent="0" lvl="0" marL="0" rtl="0" algn="l">
              <a:spcBef>
                <a:spcPts val="0"/>
              </a:spcBef>
              <a:spcAft>
                <a:spcPts val="0"/>
              </a:spcAft>
              <a:buNone/>
            </a:pPr>
            <a:r>
              <a:t/>
            </a:r>
            <a:endParaRPr>
              <a:latin typeface="Lato"/>
              <a:ea typeface="Lato"/>
              <a:cs typeface="Lato"/>
              <a:sym typeface="Lato"/>
            </a:endParaRPr>
          </a:p>
        </p:txBody>
      </p:sp>
      <p:pic>
        <p:nvPicPr>
          <p:cNvPr id="101" name="Google Shape;101;p18"/>
          <p:cNvPicPr preferRelativeResize="0"/>
          <p:nvPr/>
        </p:nvPicPr>
        <p:blipFill>
          <a:blip r:embed="rId3">
            <a:alphaModFix/>
          </a:blip>
          <a:stretch>
            <a:fillRect/>
          </a:stretch>
        </p:blipFill>
        <p:spPr>
          <a:xfrm>
            <a:off x="2590482" y="2874250"/>
            <a:ext cx="3855293" cy="2198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