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900C52E-46B8-4582-8A26-C4065A6D98C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39C2-0228-CF1C-CA4E-31D556827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9B77A-3B58-39FD-6AF9-C6227BA4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FBC0-89FB-8C22-28C6-CEF47581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C1AB-27CD-4990-5FB9-62B7A4DC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B8E5-52CF-EF9D-4E81-C77B7BB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87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D00C-9281-DA66-116C-F3398E68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FC9DB-03B1-871B-35A6-AE718975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E368-3775-CE6D-365F-D9E3284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3847-421A-786D-AA6C-800878D9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77B-0871-D3F3-70C2-B92752D9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545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E504A-5C4C-D6B6-E2AA-B27040FC8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8B8F9-843F-342D-7B9C-C59CBF8D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DC1D-17A1-AA5D-FE2F-85D5253C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772-1DC9-5628-5B5E-39C03FE0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AB93-370F-AA69-2126-ACCD3A07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57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927-EF3D-0FAB-1492-5FDE150D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E3E7-4BD8-934A-CFA9-F0184CCA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6F70-3D52-67D4-6DCB-BD86F14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F30D-025A-7448-792D-5A6058EA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A57B-B8E4-F617-87F1-166FA3FE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017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B48C-B3CB-E8AC-F1E1-A95B9683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1447-C60C-5E09-8AB9-4A961BF7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F579-E281-9B77-1C29-0DB31BD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AB58-F7B5-7AF2-2218-55DFB44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92C8-FB47-CBEF-8A1C-AD6F3158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844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9A4C-9948-334A-32DC-A20AAC3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3432-77F3-C24F-674C-1D706359D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F94C-E4C1-0E47-AC1A-22460EA0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5117-A6AC-CF67-9763-3BD27FF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9DA86-FF59-4929-3097-F4BC50E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3C95-0B3D-4105-5164-679CFDA2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795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4639-4BF5-8A98-36A0-4E610DC2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1FDF2-65B9-F159-08F7-7F363CF0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2B322-2D54-819E-846A-23D512AC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0598-F629-E3F6-ABBD-8E3E49C98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A2B4C-6AB4-C3BC-9FD1-A5CAC4690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541B-BE62-188E-8B38-DA5FA7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E761C-1A0D-9EF7-4FC5-134066E0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A3750-159B-B05A-7176-DF18FF1C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682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8B7F-55BB-C766-9D12-B03A370D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0248B-2566-1944-5169-6C03EFC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E2D3A-3901-0D94-1CCC-84718D6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60356-08AC-1A3F-A39F-9F1C4E3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31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5A8C6-957E-A439-3177-90835C48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BBF57-DF42-D7BF-6450-4502AD1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C0D5-A8B9-20DD-24DB-DA22B776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482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A02E-EDDC-8FCD-738A-59E42102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0AF8-6A53-342B-6AEC-ED62F157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1D2E2-BDEA-8733-D502-D105F82E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23C2-B933-C7EB-C17D-CFC60F9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05AA7-DD0C-2E3F-2EC9-1CA0B8B7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B410-E946-A305-C8BE-5C2AFC36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01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9108-DB00-4222-609F-6C62FBBD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45FAC-6C29-38D6-FE32-747D7F31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D9399-8511-F627-84C5-2289A828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71DA-84C0-3D04-A5AD-D953C697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F9E5-1B55-9159-47A5-CF032DC7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94B01-3FD1-FDEA-6464-2413A63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855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F15B3-75DC-390D-24E2-F70456C5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59E2-20E3-0E7E-D4A0-D037D1AE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5C91-166D-091E-0CC7-9B8E843F2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8789-5047-4B16-87E7-D930972A51AE}" type="datetimeFigureOut">
              <a:rPr lang="ar-EG" smtClean="0"/>
              <a:t>07/04/1446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57C0-C5C7-BDF4-08E9-7E16C1A04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6B16-622B-52DD-9032-AA14D520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F3C5-655F-4311-8317-3E44160DA2F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99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437C-6305-5A2C-3621-47F8C904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latin typeface="Andalus" panose="02020603050405020304" pitchFamily="18" charset="-78"/>
                <a:cs typeface="Andalus" panose="02020603050405020304" pitchFamily="18" charset="-78"/>
              </a:rPr>
              <a:t>SQL Schema Overview for Film Rental System</a:t>
            </a:r>
            <a:endParaRPr lang="ar-EG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59F69-6140-1B9D-DF25-D50D5598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-Understanding the Structure and   Relationships of the Database.</a:t>
            </a:r>
          </a:p>
          <a:p>
            <a:pPr>
              <a:spcBef>
                <a:spcPct val="0"/>
              </a:spcBef>
            </a:pPr>
            <a:endParaRPr lang="en-GB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-Presenter : Ahmed Mousa.</a:t>
            </a:r>
          </a:p>
          <a:p>
            <a:pPr>
              <a:spcBef>
                <a:spcPct val="0"/>
              </a:spcBef>
            </a:pPr>
            <a:endParaRPr lang="en-GB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-Date : 10/10/2024.</a:t>
            </a:r>
          </a:p>
          <a:p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5824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5A33-054C-65AD-D7E4-E566F6A4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563245"/>
            <a:ext cx="10515600" cy="1325563"/>
          </a:xfrm>
        </p:spPr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6-Most common film categories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28FCF-1234-466C-41FB-1F38B78B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41" y="1825625"/>
            <a:ext cx="7202918" cy="4351338"/>
          </a:xfrm>
        </p:spPr>
      </p:pic>
    </p:spTree>
    <p:extLst>
      <p:ext uri="{BB962C8B-B14F-4D97-AF65-F5344CB8AC3E}">
        <p14:creationId xmlns:p14="http://schemas.microsoft.com/office/powerpoint/2010/main" val="352672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C8B-21EA-F3AE-545F-CA2832AD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7-Relationship Between Film Ratings and Monthly Rental Counts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2E081-5468-7AA8-EAFD-DBF61DEB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62" y="1825625"/>
            <a:ext cx="7051475" cy="4351338"/>
          </a:xfrm>
        </p:spPr>
      </p:pic>
    </p:spTree>
    <p:extLst>
      <p:ext uri="{BB962C8B-B14F-4D97-AF65-F5344CB8AC3E}">
        <p14:creationId xmlns:p14="http://schemas.microsoft.com/office/powerpoint/2010/main" val="107362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5375-9042-56E0-DC53-72D03C24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8-Most Popular Films in Each Country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C1918-449B-5332-5FA4-EE46B807C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02" y="1764665"/>
            <a:ext cx="7030611" cy="4351338"/>
          </a:xfrm>
        </p:spPr>
      </p:pic>
    </p:spTree>
    <p:extLst>
      <p:ext uri="{BB962C8B-B14F-4D97-AF65-F5344CB8AC3E}">
        <p14:creationId xmlns:p14="http://schemas.microsoft.com/office/powerpoint/2010/main" val="185041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5617-569A-A4BE-C574-C5F5E25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9- Highest Revenue Generating Films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3B396-5BFA-A9EC-81BD-06BC5A460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98" y="1825625"/>
            <a:ext cx="7022603" cy="4351338"/>
          </a:xfrm>
        </p:spPr>
      </p:pic>
    </p:spTree>
    <p:extLst>
      <p:ext uri="{BB962C8B-B14F-4D97-AF65-F5344CB8AC3E}">
        <p14:creationId xmlns:p14="http://schemas.microsoft.com/office/powerpoint/2010/main" val="324318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D11-0521-5E75-B9C5-5827A84F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10-Language Preferences by Country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D32E8-5893-D219-D9B8-3C2F26E0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87" y="1843913"/>
            <a:ext cx="6837817" cy="4351338"/>
          </a:xfrm>
        </p:spPr>
      </p:pic>
    </p:spTree>
    <p:extLst>
      <p:ext uri="{BB962C8B-B14F-4D97-AF65-F5344CB8AC3E}">
        <p14:creationId xmlns:p14="http://schemas.microsoft.com/office/powerpoint/2010/main" val="290964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C02-E748-F5ED-3027-D136FAA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11 -Average Payment Amount by Customer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34460-ED7D-37BA-7AFA-1E319CAC2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49" y="1825625"/>
            <a:ext cx="7037902" cy="4351338"/>
          </a:xfrm>
        </p:spPr>
      </p:pic>
    </p:spTree>
    <p:extLst>
      <p:ext uri="{BB962C8B-B14F-4D97-AF65-F5344CB8AC3E}">
        <p14:creationId xmlns:p14="http://schemas.microsoft.com/office/powerpoint/2010/main" val="42370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93AA-2349-E681-2FB8-FC01D024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12- retrieve actors and their films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94CB5-B563-4A48-A20F-C2E6CD59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15" y="1825625"/>
            <a:ext cx="7108370" cy="4351338"/>
          </a:xfrm>
        </p:spPr>
      </p:pic>
    </p:spTree>
    <p:extLst>
      <p:ext uri="{BB962C8B-B14F-4D97-AF65-F5344CB8AC3E}">
        <p14:creationId xmlns:p14="http://schemas.microsoft.com/office/powerpoint/2010/main" val="19765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507E-3310-AAB0-9C04-B0889A7E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 13- Customer Ranking by Rental 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9868C-22B0-6DB0-87F1-A59EB7238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34" y="1690688"/>
            <a:ext cx="6956187" cy="4351338"/>
          </a:xfrm>
        </p:spPr>
      </p:pic>
    </p:spTree>
    <p:extLst>
      <p:ext uri="{BB962C8B-B14F-4D97-AF65-F5344CB8AC3E}">
        <p14:creationId xmlns:p14="http://schemas.microsoft.com/office/powerpoint/2010/main" val="291937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C2FA-4A1D-C551-8B00-005F6596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14 -Total Revenue by Actor . 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36AED-B02C-F69A-9074-A6FB5506E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29" y="1825625"/>
            <a:ext cx="8588331" cy="4351338"/>
          </a:xfrm>
        </p:spPr>
      </p:pic>
    </p:spTree>
    <p:extLst>
      <p:ext uri="{BB962C8B-B14F-4D97-AF65-F5344CB8AC3E}">
        <p14:creationId xmlns:p14="http://schemas.microsoft.com/office/powerpoint/2010/main" val="72423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4903-EBB9-22F6-9713-7CA9A46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15  -Top 10 Customers by Rental Count .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F2834-6F76-DBAE-3CFE-C0B3951E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1825625"/>
            <a:ext cx="8151186" cy="4351338"/>
          </a:xfrm>
        </p:spPr>
      </p:pic>
    </p:spTree>
    <p:extLst>
      <p:ext uri="{BB962C8B-B14F-4D97-AF65-F5344CB8AC3E}">
        <p14:creationId xmlns:p14="http://schemas.microsoft.com/office/powerpoint/2010/main" val="64559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4D92-BFDF-BEA2-844D-8C4BC174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ndalus" panose="02020603050405020304" pitchFamily="18" charset="-78"/>
                <a:cs typeface="Andalus" panose="02020603050405020304" pitchFamily="18" charset="-78"/>
              </a:rPr>
              <a:t>Objective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:-</a:t>
            </a:r>
            <a:endParaRPr lang="ar-E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56CB-D7BC-FB00-3FFF-49BB7AF4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GB" sz="2400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2400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-To provide a comprehensive overview of the SQL schema for the film rental system.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sz="2400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 - To explain the tables, their attributes, and relationships within the database.</a:t>
            </a:r>
            <a:endParaRPr lang="ar-EG" sz="2400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25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E90F-FB48-5EF3-DFBC-A2FAF736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16 - Film Availability by Store </a:t>
            </a:r>
            <a:r>
              <a:rPr lang="en-GB" dirty="0"/>
              <a:t>.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A35B3-68BF-27A6-62BF-4B06A44DA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2" y="1825625"/>
            <a:ext cx="6938215" cy="4351338"/>
          </a:xfrm>
        </p:spPr>
      </p:pic>
    </p:spTree>
    <p:extLst>
      <p:ext uri="{BB962C8B-B14F-4D97-AF65-F5344CB8AC3E}">
        <p14:creationId xmlns:p14="http://schemas.microsoft.com/office/powerpoint/2010/main" val="190637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5C4-D46C-33C1-EA30-D10A1491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CDCA-E6C3-00BA-4BA0-89EA4D7C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800" dirty="0">
              <a:latin typeface="Blackadder ITC" panose="04020505051007020D02" pitchFamily="82" charset="0"/>
            </a:endParaRPr>
          </a:p>
          <a:p>
            <a:pPr algn="ctr"/>
            <a:r>
              <a:rPr lang="en-US" sz="4800" dirty="0">
                <a:latin typeface="Blackadder ITC" panose="04020505051007020D02" pitchFamily="82" charset="0"/>
              </a:rPr>
              <a:t>Thank you!</a:t>
            </a:r>
          </a:p>
          <a:p>
            <a:pPr algn="ctr"/>
            <a:endParaRPr lang="en-US" dirty="0"/>
          </a:p>
          <a:p>
            <a:pPr lvl="8" algn="ctr"/>
            <a:r>
              <a:rPr lang="en-GB" sz="2800" dirty="0">
                <a:latin typeface="Blackadder ITC" panose="04020505051007020D02" pitchFamily="82" charset="0"/>
              </a:rPr>
              <a:t>The End</a:t>
            </a:r>
            <a:endParaRPr lang="en-US" sz="2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5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AB9-DD14-B21F-D226-07C24440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Andalus" panose="02020603050405020304" pitchFamily="18" charset="-78"/>
                <a:cs typeface="Andalus" panose="02020603050405020304" pitchFamily="18" charset="-78"/>
              </a:rPr>
              <a:t>Diagram :</a:t>
            </a:r>
            <a:b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500" dirty="0">
                <a:latin typeface="Andalus" panose="02020603050405020304" pitchFamily="18" charset="-78"/>
                <a:cs typeface="Andalus" panose="02020603050405020304" pitchFamily="18" charset="-78"/>
              </a:rPr>
              <a:t>-</a:t>
            </a:r>
            <a:r>
              <a:rPr lang="en-GB" sz="2200" dirty="0">
                <a:latin typeface="Andalus" panose="02020603050405020304" pitchFamily="18" charset="-78"/>
                <a:cs typeface="Andalus" panose="02020603050405020304" pitchFamily="18" charset="-78"/>
              </a:rPr>
              <a:t>The schema represents the structure of the film rental database. </a:t>
            </a:r>
            <a:br>
              <a:rPr lang="en-GB" sz="22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sz="2200" dirty="0">
                <a:latin typeface="Andalus" panose="02020603050405020304" pitchFamily="18" charset="-78"/>
                <a:cs typeface="Andalus" panose="02020603050405020304" pitchFamily="18" charset="-78"/>
              </a:rPr>
              <a:t> - It includes various tables to manage films, customers, rentals, payments, and staff</a:t>
            </a:r>
            <a:r>
              <a:rPr lang="en-GB" sz="2200" dirty="0"/>
              <a:t>.</a:t>
            </a:r>
            <a:endParaRPr lang="ar-EG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33941-884F-5DE2-C1F5-7DB44357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4511007"/>
          </a:xfrm>
        </p:spPr>
      </p:pic>
    </p:spTree>
    <p:extLst>
      <p:ext uri="{BB962C8B-B14F-4D97-AF65-F5344CB8AC3E}">
        <p14:creationId xmlns:p14="http://schemas.microsoft.com/office/powerpoint/2010/main" val="10732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8A66-EDED-6950-6407-56537D55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39B050-FDDB-C042-7F81-1D3CAF1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800" i="1" dirty="0">
                <a:latin typeface="Aldhabi" panose="01000000000000000000" pitchFamily="2" charset="-78"/>
                <a:cs typeface="Aldhabi" panose="01000000000000000000" pitchFamily="2" charset="-78"/>
              </a:rPr>
              <a:t>SQL Questions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B4BB4EE-8D15-E9D7-D577-680DD52F578A}"/>
              </a:ext>
            </a:extLst>
          </p:cNvPr>
          <p:cNvSpPr/>
          <p:nvPr/>
        </p:nvSpPr>
        <p:spPr>
          <a:xfrm>
            <a:off x="9593580" y="3429000"/>
            <a:ext cx="484632" cy="978408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815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5169-7809-F932-D44A-13F82078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1 -Average Rental duration for Films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CA6A-6565-7211-059C-C8BD99E8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35B77-7907-F2EC-EFD7-63E72B9B7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" y="1691535"/>
            <a:ext cx="12478471" cy="49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A798-8897-5250-FDB3-26103DC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2-Distribution of film Rating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199EA-1CF8-E226-EAD4-0C8226F8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825625"/>
            <a:ext cx="8397618" cy="4351338"/>
          </a:xfrm>
        </p:spPr>
      </p:pic>
    </p:spTree>
    <p:extLst>
      <p:ext uri="{BB962C8B-B14F-4D97-AF65-F5344CB8AC3E}">
        <p14:creationId xmlns:p14="http://schemas.microsoft.com/office/powerpoint/2010/main" val="113902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13F7-FB92-9D03-7ADE-008FD3FA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3-Number of Customer By country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361D3-51DE-5D3C-E96A-BBB217026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73" y="1825625"/>
            <a:ext cx="8017653" cy="4351338"/>
          </a:xfrm>
        </p:spPr>
      </p:pic>
    </p:spTree>
    <p:extLst>
      <p:ext uri="{BB962C8B-B14F-4D97-AF65-F5344CB8AC3E}">
        <p14:creationId xmlns:p14="http://schemas.microsoft.com/office/powerpoint/2010/main" val="284375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4976-FE63-064B-E7BB-FC0199C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4-Rental Count by day of week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17911-29CC-EEF8-107C-955BD027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28" y="1825625"/>
            <a:ext cx="8494744" cy="4351338"/>
          </a:xfrm>
        </p:spPr>
      </p:pic>
    </p:spTree>
    <p:extLst>
      <p:ext uri="{BB962C8B-B14F-4D97-AF65-F5344CB8AC3E}">
        <p14:creationId xmlns:p14="http://schemas.microsoft.com/office/powerpoint/2010/main" val="264983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D1AE-82B3-CA96-B1AB-C563CD34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5-Retrieve</a:t>
            </a:r>
            <a:r>
              <a:rPr lang="en-GB" dirty="0"/>
              <a:t> </a:t>
            </a:r>
            <a:r>
              <a:rPr lang="en-GB" sz="4000" b="1" i="1" dirty="0">
                <a:latin typeface="Aldhabi" panose="01000000000000000000" pitchFamily="2" charset="-78"/>
                <a:cs typeface="Aldhabi" panose="01000000000000000000" pitchFamily="2" charset="-78"/>
              </a:rPr>
              <a:t>inventory with film titles</a:t>
            </a:r>
            <a:endParaRPr lang="ar-EG" sz="40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8BD4C4-C525-357B-9B09-5C6930C6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35" y="1825625"/>
            <a:ext cx="8395099" cy="4351338"/>
          </a:xfrm>
        </p:spPr>
      </p:pic>
    </p:spTree>
    <p:extLst>
      <p:ext uri="{BB962C8B-B14F-4D97-AF65-F5344CB8AC3E}">
        <p14:creationId xmlns:p14="http://schemas.microsoft.com/office/powerpoint/2010/main" val="350645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202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Aldhabi</vt:lpstr>
      <vt:lpstr>Andalus</vt:lpstr>
      <vt:lpstr>Arial</vt:lpstr>
      <vt:lpstr>Blackadder ITC</vt:lpstr>
      <vt:lpstr>Calibri</vt:lpstr>
      <vt:lpstr>Calibri Light</vt:lpstr>
      <vt:lpstr>Office Theme</vt:lpstr>
      <vt:lpstr>SQL Schema Overview for Film Rental System</vt:lpstr>
      <vt:lpstr>Objective :-</vt:lpstr>
      <vt:lpstr>Diagram : -The schema represents the structure of the film rental database.   - It includes various tables to manage films, customers, rentals, payments, and staff.</vt:lpstr>
      <vt:lpstr>PowerPoint Presentation</vt:lpstr>
      <vt:lpstr>1 -Average Rental duration for Films</vt:lpstr>
      <vt:lpstr>2-Distribution of film Rating</vt:lpstr>
      <vt:lpstr>3-Number of Customer By country</vt:lpstr>
      <vt:lpstr>4-Rental Count by day of week</vt:lpstr>
      <vt:lpstr>5-Retrieve inventory with film titles</vt:lpstr>
      <vt:lpstr>6-Most common film categories</vt:lpstr>
      <vt:lpstr> 7-Relationship Between Film Ratings and Monthly Rental Counts</vt:lpstr>
      <vt:lpstr>8-Most Popular Films in Each Country</vt:lpstr>
      <vt:lpstr>9- Highest Revenue Generating Films</vt:lpstr>
      <vt:lpstr>10-Language Preferences by Country</vt:lpstr>
      <vt:lpstr>11 -Average Payment Amount by Customer</vt:lpstr>
      <vt:lpstr>12- retrieve actors and their films</vt:lpstr>
      <vt:lpstr> 13- Customer Ranking by Rental </vt:lpstr>
      <vt:lpstr> 14 -Total Revenue by Actor . </vt:lpstr>
      <vt:lpstr>15  -Top 10 Customers by Rental Count .</vt:lpstr>
      <vt:lpstr>16 - Film Availability by Store 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Mouse Awed Megahed</dc:creator>
  <cp:lastModifiedBy>Mohamed Mouse Awed Megahed</cp:lastModifiedBy>
  <cp:revision>1</cp:revision>
  <dcterms:created xsi:type="dcterms:W3CDTF">2024-10-11T08:11:42Z</dcterms:created>
  <dcterms:modified xsi:type="dcterms:W3CDTF">2024-10-11T11:02:24Z</dcterms:modified>
</cp:coreProperties>
</file>