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sldIdLst>
    <p:sldId id="256" r:id="rId2"/>
    <p:sldId id="260" r:id="rId3"/>
    <p:sldId id="259" r:id="rId4"/>
    <p:sldId id="261" r:id="rId5"/>
    <p:sldId id="262" r:id="rId6"/>
    <p:sldId id="263" r:id="rId7"/>
    <p:sldId id="268" r:id="rId8"/>
    <p:sldId id="270" r:id="rId9"/>
    <p:sldId id="269" r:id="rId10"/>
    <p:sldId id="271" r:id="rId11"/>
    <p:sldId id="27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3A4E52B-6C45-0E41-B908-C75DA9524E61}">
          <p14:sldIdLst>
            <p14:sldId id="256"/>
            <p14:sldId id="260"/>
            <p14:sldId id="259"/>
            <p14:sldId id="261"/>
            <p14:sldId id="262"/>
            <p14:sldId id="263"/>
            <p14:sldId id="268"/>
            <p14:sldId id="270"/>
            <p14:sldId id="269"/>
            <p14:sldId id="271"/>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9CB9D7-EF27-7741-8EF1-8BDB701F2380}" type="datetimeFigureOut">
              <a:rPr lang="en-US" smtClean="0"/>
              <a:t>11/6/19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FD99F0-6AE0-184A-A40C-7E10F663504A}" type="slidenum">
              <a:rPr lang="en-US" smtClean="0"/>
              <a:t>‹#›</a:t>
            </a:fld>
            <a:endParaRPr lang="en-US"/>
          </a:p>
        </p:txBody>
      </p:sp>
    </p:spTree>
    <p:extLst>
      <p:ext uri="{BB962C8B-B14F-4D97-AF65-F5344CB8AC3E}">
        <p14:creationId xmlns:p14="http://schemas.microsoft.com/office/powerpoint/2010/main" val="2928854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a:t>
            </a:r>
            <a:r>
              <a:rPr lang="en-US" dirty="0" err="1"/>
              <a:t>algorthm</a:t>
            </a:r>
            <a:r>
              <a:rPr lang="en-US" dirty="0"/>
              <a:t> doesn’t waste computation time checking values near high error points.</a:t>
            </a:r>
          </a:p>
        </p:txBody>
      </p:sp>
      <p:sp>
        <p:nvSpPr>
          <p:cNvPr id="4" name="Slide Number Placeholder 3"/>
          <p:cNvSpPr>
            <a:spLocks noGrp="1"/>
          </p:cNvSpPr>
          <p:nvPr>
            <p:ph type="sldNum" sz="quarter" idx="5"/>
          </p:nvPr>
        </p:nvSpPr>
        <p:spPr/>
        <p:txBody>
          <a:bodyPr/>
          <a:lstStyle/>
          <a:p>
            <a:fld id="{E1FD99F0-6AE0-184A-A40C-7E10F663504A}" type="slidenum">
              <a:rPr lang="en-US" smtClean="0"/>
              <a:t>8</a:t>
            </a:fld>
            <a:endParaRPr lang="en-US"/>
          </a:p>
        </p:txBody>
      </p:sp>
    </p:spTree>
    <p:extLst>
      <p:ext uri="{BB962C8B-B14F-4D97-AF65-F5344CB8AC3E}">
        <p14:creationId xmlns:p14="http://schemas.microsoft.com/office/powerpoint/2010/main" val="335520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shows an initial estimate of the surrogate model — in black with associated uncertainty in gray — after two evaluation</a:t>
            </a:r>
          </a:p>
          <a:p>
            <a:r>
              <a:rPr lang="en-US" sz="1200" b="0" i="0" kern="1200" dirty="0">
                <a:solidFill>
                  <a:schemeClr val="tx1"/>
                </a:solidFill>
                <a:effectLst/>
                <a:latin typeface="+mn-lt"/>
                <a:ea typeface="+mn-ea"/>
                <a:cs typeface="+mn-cs"/>
              </a:rPr>
              <a:t>s. Clearly, the surrogate model is a poor approximation of the actual objective function in red</a:t>
            </a:r>
            <a:endParaRPr lang="en-US" dirty="0"/>
          </a:p>
        </p:txBody>
      </p:sp>
      <p:sp>
        <p:nvSpPr>
          <p:cNvPr id="4" name="Slide Number Placeholder 3"/>
          <p:cNvSpPr>
            <a:spLocks noGrp="1"/>
          </p:cNvSpPr>
          <p:nvPr>
            <p:ph type="sldNum" sz="quarter" idx="5"/>
          </p:nvPr>
        </p:nvSpPr>
        <p:spPr/>
        <p:txBody>
          <a:bodyPr/>
          <a:lstStyle/>
          <a:p>
            <a:fld id="{E1FD99F0-6AE0-184A-A40C-7E10F663504A}" type="slidenum">
              <a:rPr lang="en-US" smtClean="0"/>
              <a:t>9</a:t>
            </a:fld>
            <a:endParaRPr lang="en-US"/>
          </a:p>
        </p:txBody>
      </p:sp>
    </p:spTree>
    <p:extLst>
      <p:ext uri="{BB962C8B-B14F-4D97-AF65-F5344CB8AC3E}">
        <p14:creationId xmlns:p14="http://schemas.microsoft.com/office/powerpoint/2010/main" val="1945306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image shows the surrogate function after 8 evaluations. Now the surrogate almost exactly matches the true function. Therefore, if the algorithm selects the hyperparameters that maximize the surrogate, they will likely yield very good results on the true evaluation function</a:t>
            </a:r>
            <a:endParaRPr lang="en-US" dirty="0"/>
          </a:p>
        </p:txBody>
      </p:sp>
      <p:sp>
        <p:nvSpPr>
          <p:cNvPr id="4" name="Slide Number Placeholder 3"/>
          <p:cNvSpPr>
            <a:spLocks noGrp="1"/>
          </p:cNvSpPr>
          <p:nvPr>
            <p:ph type="sldNum" sz="quarter" idx="5"/>
          </p:nvPr>
        </p:nvSpPr>
        <p:spPr/>
        <p:txBody>
          <a:bodyPr/>
          <a:lstStyle/>
          <a:p>
            <a:fld id="{E1FD99F0-6AE0-184A-A40C-7E10F663504A}" type="slidenum">
              <a:rPr lang="en-US" smtClean="0"/>
              <a:t>10</a:t>
            </a:fld>
            <a:endParaRPr lang="en-US"/>
          </a:p>
        </p:txBody>
      </p:sp>
    </p:spTree>
    <p:extLst>
      <p:ext uri="{BB962C8B-B14F-4D97-AF65-F5344CB8AC3E}">
        <p14:creationId xmlns:p14="http://schemas.microsoft.com/office/powerpoint/2010/main" val="1600275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mn-lt"/>
                <a:ea typeface="+mn-ea"/>
                <a:cs typeface="+mn-cs"/>
              </a:rPr>
              <a:t>Thisimage</a:t>
            </a:r>
            <a:r>
              <a:rPr lang="en-US" sz="1200" b="0" i="0" kern="1200" dirty="0">
                <a:solidFill>
                  <a:schemeClr val="tx1"/>
                </a:solidFill>
                <a:effectLst/>
                <a:latin typeface="+mn-lt"/>
                <a:ea typeface="+mn-ea"/>
                <a:cs typeface="+mn-cs"/>
              </a:rPr>
              <a:t> shows the surrogate function after 8 evaluations. Now the surrogate almost exactly matches the true function. Therefore, if the algorithm selects the hyperparameters that maximize the surrogate, they will likely yield very good results on the true evaluation function</a:t>
            </a:r>
            <a:endParaRPr lang="en-US" dirty="0"/>
          </a:p>
        </p:txBody>
      </p:sp>
      <p:sp>
        <p:nvSpPr>
          <p:cNvPr id="4" name="Slide Number Placeholder 3"/>
          <p:cNvSpPr>
            <a:spLocks noGrp="1"/>
          </p:cNvSpPr>
          <p:nvPr>
            <p:ph type="sldNum" sz="quarter" idx="5"/>
          </p:nvPr>
        </p:nvSpPr>
        <p:spPr/>
        <p:txBody>
          <a:bodyPr/>
          <a:lstStyle/>
          <a:p>
            <a:fld id="{E1FD99F0-6AE0-184A-A40C-7E10F663504A}" type="slidenum">
              <a:rPr lang="en-US" smtClean="0"/>
              <a:t>11</a:t>
            </a:fld>
            <a:endParaRPr lang="en-US"/>
          </a:p>
        </p:txBody>
      </p:sp>
    </p:spTree>
    <p:extLst>
      <p:ext uri="{BB962C8B-B14F-4D97-AF65-F5344CB8AC3E}">
        <p14:creationId xmlns:p14="http://schemas.microsoft.com/office/powerpoint/2010/main" val="1346415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10746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11/6/19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3033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11/6/19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666075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11/6/19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507737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11/6/19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650821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11/6/19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571622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11/6/19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41130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69811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7133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15494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49629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06335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11/6/19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77964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28121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11/6/19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93527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11/6/19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8865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11/6/19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47229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11/6/19</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466074968"/>
      </p:ext>
    </p:extLst>
  </p:cSld>
  <p:clrMap bg1="dk1" tx1="lt1" bg2="dk2" tx2="lt2" accent1="accent1" accent2="accent2" accent3="accent3" accent4="accent4" accent5="accent5" accent6="accent6" hlink="hlink" folHlink="folHlink"/>
  <p:sldLayoutIdLst>
    <p:sldLayoutId id="2147483677" r:id="rId1"/>
    <p:sldLayoutId id="2147483676" r:id="rId2"/>
    <p:sldLayoutId id="2147483675" r:id="rId3"/>
    <p:sldLayoutId id="2147483674" r:id="rId4"/>
    <p:sldLayoutId id="2147483673" r:id="rId5"/>
    <p:sldLayoutId id="2147483672" r:id="rId6"/>
    <p:sldLayoutId id="2147483671" r:id="rId7"/>
    <p:sldLayoutId id="2147483670" r:id="rId8"/>
    <p:sldLayoutId id="2147483669" r:id="rId9"/>
    <p:sldLayoutId id="2147483668" r:id="rId10"/>
    <p:sldLayoutId id="2147483661" r:id="rId11"/>
    <p:sldLayoutId id="2147483662" r:id="rId12"/>
    <p:sldLayoutId id="2147483663" r:id="rId13"/>
    <p:sldLayoutId id="2147483664" r:id="rId14"/>
    <p:sldLayoutId id="2147483665" r:id="rId15"/>
    <p:sldLayoutId id="2147483666" r:id="rId16"/>
    <p:sldLayoutId id="2147483667" r:id="rId17"/>
  </p:sldLayoutIdLst>
  <p:hf sldNum="0" hdr="0" ftr="0" dt="0"/>
  <p:txStyles>
    <p:titleStyle>
      <a:lvl1pPr algn="ctr" defTabSz="457200" rtl="0" eaLnBrk="1" latinLnBrk="0" hangingPunct="1">
        <a:lnSpc>
          <a:spcPct val="100000"/>
        </a:lnSpc>
        <a:spcBef>
          <a:spcPct val="0"/>
        </a:spcBef>
        <a:buNone/>
        <a:defRPr sz="40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00000"/>
        </a:lnSpc>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towardsdatascience.com/a-conceptual-explanation-of-bayesian-model-based-hyperparameter-optimization-for-machine-learning-b8172278050f"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towardsdatascience.com/an-introductory-example-of-bayesian-optimization-in-python-with-hyperopt-aae40fff4ff0" TargetMode="External"/><Relationship Id="rId4" Type="http://schemas.openxmlformats.org/officeDocument/2006/relationships/hyperlink" Target="https://towardsdatascience.com/automated-machine-learning-hyperparameter-tuning-in-python-dfda59b72f8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18D70FA-A908-4A66-9F35-006131954ED8}"/>
              </a:ext>
            </a:extLst>
          </p:cNvPr>
          <p:cNvPicPr>
            <a:picLocks noChangeAspect="1"/>
          </p:cNvPicPr>
          <p:nvPr/>
        </p:nvPicPr>
        <p:blipFill rotWithShape="1">
          <a:blip r:embed="rId3"/>
          <a:srcRect t="5604" b="9490"/>
          <a:stretch/>
        </p:blipFill>
        <p:spPr>
          <a:xfrm>
            <a:off x="20" y="-10500"/>
            <a:ext cx="12191980" cy="6857990"/>
          </a:xfrm>
          <a:prstGeom prst="rect">
            <a:avLst/>
          </a:prstGeom>
        </p:spPr>
      </p:pic>
      <p:sp useBgFill="1">
        <p:nvSpPr>
          <p:cNvPr id="9"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271651" y="1762886"/>
            <a:ext cx="7656919" cy="3332229"/>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B42C4AC-240A-B247-A8D8-E21A510AF785}"/>
              </a:ext>
            </a:extLst>
          </p:cNvPr>
          <p:cNvSpPr>
            <a:spLocks noGrp="1"/>
          </p:cNvSpPr>
          <p:nvPr>
            <p:ph type="ctrTitle"/>
          </p:nvPr>
        </p:nvSpPr>
        <p:spPr>
          <a:xfrm>
            <a:off x="2480733" y="2074339"/>
            <a:ext cx="7219954" cy="1828801"/>
          </a:xfrm>
        </p:spPr>
        <p:txBody>
          <a:bodyPr>
            <a:normAutofit/>
          </a:bodyPr>
          <a:lstStyle/>
          <a:p>
            <a:r>
              <a:rPr lang="en-US" sz="4800" dirty="0">
                <a:cs typeface="Arial" panose="020B0604020202020204" pitchFamily="34" charset="0"/>
              </a:rPr>
              <a:t>Hyper Parameter</a:t>
            </a:r>
            <a:br>
              <a:rPr lang="en-US" sz="4800" dirty="0">
                <a:cs typeface="Arial" panose="020B0604020202020204" pitchFamily="34" charset="0"/>
              </a:rPr>
            </a:br>
            <a:r>
              <a:rPr lang="en-US" sz="4800" dirty="0">
                <a:cs typeface="Arial" panose="020B0604020202020204" pitchFamily="34" charset="0"/>
              </a:rPr>
              <a:t>Optimization</a:t>
            </a:r>
          </a:p>
        </p:txBody>
      </p:sp>
    </p:spTree>
    <p:extLst>
      <p:ext uri="{BB962C8B-B14F-4D97-AF65-F5344CB8AC3E}">
        <p14:creationId xmlns:p14="http://schemas.microsoft.com/office/powerpoint/2010/main" val="1257169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C6AC7-B0DE-1D4F-AD45-7F6120553518}"/>
              </a:ext>
            </a:extLst>
          </p:cNvPr>
          <p:cNvSpPr>
            <a:spLocks noGrp="1"/>
          </p:cNvSpPr>
          <p:nvPr>
            <p:ph type="title"/>
          </p:nvPr>
        </p:nvSpPr>
        <p:spPr>
          <a:xfrm>
            <a:off x="506023" y="152400"/>
            <a:ext cx="10353762" cy="1257300"/>
          </a:xfrm>
        </p:spPr>
        <p:txBody>
          <a:bodyPr>
            <a:normAutofit/>
          </a:bodyPr>
          <a:lstStyle/>
          <a:p>
            <a:pPr algn="l"/>
            <a:r>
              <a:rPr lang="en-US" sz="4400" b="1" dirty="0"/>
              <a:t>Bayes Optimization</a:t>
            </a:r>
          </a:p>
        </p:txBody>
      </p:sp>
      <p:cxnSp>
        <p:nvCxnSpPr>
          <p:cNvPr id="5" name="Straight Connector 4">
            <a:extLst>
              <a:ext uri="{FF2B5EF4-FFF2-40B4-BE49-F238E27FC236}">
                <a16:creationId xmlns:a16="http://schemas.microsoft.com/office/drawing/2014/main" id="{85977B77-57A6-4B4A-A542-305ACDEE4918}"/>
              </a:ext>
            </a:extLst>
          </p:cNvPr>
          <p:cNvCxnSpPr/>
          <p:nvPr/>
        </p:nvCxnSpPr>
        <p:spPr>
          <a:xfrm>
            <a:off x="0" y="1692166"/>
            <a:ext cx="12192000" cy="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pic>
        <p:nvPicPr>
          <p:cNvPr id="4" name="Picture 3" descr="A picture containing flying, kite, air, long&#10;&#10;Description automatically generated">
            <a:extLst>
              <a:ext uri="{FF2B5EF4-FFF2-40B4-BE49-F238E27FC236}">
                <a16:creationId xmlns:a16="http://schemas.microsoft.com/office/drawing/2014/main" id="{A2EA816B-E53D-FA4B-A528-2B7E8F6799E6}"/>
              </a:ext>
            </a:extLst>
          </p:cNvPr>
          <p:cNvPicPr>
            <a:picLocks noChangeAspect="1"/>
          </p:cNvPicPr>
          <p:nvPr/>
        </p:nvPicPr>
        <p:blipFill>
          <a:blip r:embed="rId3"/>
          <a:stretch>
            <a:fillRect/>
          </a:stretch>
        </p:blipFill>
        <p:spPr>
          <a:xfrm>
            <a:off x="1797050" y="2054554"/>
            <a:ext cx="8597900" cy="4178300"/>
          </a:xfrm>
          <a:prstGeom prst="rect">
            <a:avLst/>
          </a:prstGeom>
        </p:spPr>
      </p:pic>
    </p:spTree>
    <p:extLst>
      <p:ext uri="{BB962C8B-B14F-4D97-AF65-F5344CB8AC3E}">
        <p14:creationId xmlns:p14="http://schemas.microsoft.com/office/powerpoint/2010/main" val="3882578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C6AC7-B0DE-1D4F-AD45-7F6120553518}"/>
              </a:ext>
            </a:extLst>
          </p:cNvPr>
          <p:cNvSpPr>
            <a:spLocks noGrp="1"/>
          </p:cNvSpPr>
          <p:nvPr>
            <p:ph type="title"/>
          </p:nvPr>
        </p:nvSpPr>
        <p:spPr>
          <a:xfrm>
            <a:off x="506023" y="152400"/>
            <a:ext cx="10353762" cy="1257300"/>
          </a:xfrm>
        </p:spPr>
        <p:txBody>
          <a:bodyPr>
            <a:normAutofit/>
          </a:bodyPr>
          <a:lstStyle/>
          <a:p>
            <a:pPr algn="l"/>
            <a:r>
              <a:rPr lang="en-US" sz="4400" b="1" dirty="0"/>
              <a:t>Additional Resources</a:t>
            </a:r>
          </a:p>
        </p:txBody>
      </p:sp>
      <p:cxnSp>
        <p:nvCxnSpPr>
          <p:cNvPr id="5" name="Straight Connector 4">
            <a:extLst>
              <a:ext uri="{FF2B5EF4-FFF2-40B4-BE49-F238E27FC236}">
                <a16:creationId xmlns:a16="http://schemas.microsoft.com/office/drawing/2014/main" id="{85977B77-57A6-4B4A-A542-305ACDEE4918}"/>
              </a:ext>
            </a:extLst>
          </p:cNvPr>
          <p:cNvCxnSpPr/>
          <p:nvPr/>
        </p:nvCxnSpPr>
        <p:spPr>
          <a:xfrm>
            <a:off x="0" y="1692166"/>
            <a:ext cx="12192000" cy="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Content Placeholder 2">
            <a:extLst>
              <a:ext uri="{FF2B5EF4-FFF2-40B4-BE49-F238E27FC236}">
                <a16:creationId xmlns:a16="http://schemas.microsoft.com/office/drawing/2014/main" id="{DF74F171-8B8E-D341-9E72-E893062E90FA}"/>
              </a:ext>
            </a:extLst>
          </p:cNvPr>
          <p:cNvSpPr>
            <a:spLocks noGrp="1"/>
          </p:cNvSpPr>
          <p:nvPr>
            <p:ph idx="1"/>
          </p:nvPr>
        </p:nvSpPr>
        <p:spPr>
          <a:xfrm>
            <a:off x="506023" y="1974633"/>
            <a:ext cx="10353762" cy="3714749"/>
          </a:xfrm>
        </p:spPr>
        <p:txBody>
          <a:bodyPr>
            <a:normAutofit fontScale="25000" lnSpcReduction="20000"/>
          </a:bodyPr>
          <a:lstStyle/>
          <a:p>
            <a:r>
              <a:rPr lang="en-US" sz="11200" dirty="0">
                <a:solidFill>
                  <a:srgbClr val="00B0F0"/>
                </a:solidFill>
                <a:hlinkClick r:id="rId3">
                  <a:extLst>
                    <a:ext uri="{A12FA001-AC4F-418D-AE19-62706E023703}">
                      <ahyp:hlinkClr xmlns:ahyp="http://schemas.microsoft.com/office/drawing/2018/hyperlinkcolor" val="tx"/>
                    </a:ext>
                  </a:extLst>
                </a:hlinkClick>
              </a:rPr>
              <a:t>https://towardsdatascience.com/a-conceptual-explanation-of-bayesian-model-based-hyperparameter-optimization-for-machine-learning-b8172278050f</a:t>
            </a:r>
            <a:endParaRPr lang="en-US" sz="11200" dirty="0">
              <a:solidFill>
                <a:srgbClr val="00B0F0"/>
              </a:solidFill>
            </a:endParaRPr>
          </a:p>
          <a:p>
            <a:r>
              <a:rPr lang="en-US" sz="11200" dirty="0">
                <a:solidFill>
                  <a:srgbClr val="00B0F0"/>
                </a:solidFill>
                <a:hlinkClick r:id="rId4">
                  <a:extLst>
                    <a:ext uri="{A12FA001-AC4F-418D-AE19-62706E023703}">
                      <ahyp:hlinkClr xmlns:ahyp="http://schemas.microsoft.com/office/drawing/2018/hyperlinkcolor" val="tx"/>
                    </a:ext>
                  </a:extLst>
                </a:hlinkClick>
              </a:rPr>
              <a:t>https://towardsdatascience.com/automated-machine-learning-hyperparameter-tuning-in-python-dfda59b72f8a</a:t>
            </a:r>
            <a:endParaRPr lang="en-US" sz="11200" dirty="0">
              <a:solidFill>
                <a:srgbClr val="00B0F0"/>
              </a:solidFill>
            </a:endParaRPr>
          </a:p>
          <a:p>
            <a:r>
              <a:rPr lang="en-US" sz="11200" dirty="0">
                <a:solidFill>
                  <a:srgbClr val="00B0F0"/>
                </a:solidFill>
                <a:hlinkClick r:id="rId5">
                  <a:extLst>
                    <a:ext uri="{A12FA001-AC4F-418D-AE19-62706E023703}">
                      <ahyp:hlinkClr xmlns:ahyp="http://schemas.microsoft.com/office/drawing/2018/hyperlinkcolor" val="tx"/>
                    </a:ext>
                  </a:extLst>
                </a:hlinkClick>
              </a:rPr>
              <a:t>https://towardsdatascience.com/an-introductory-example-of-bayesian-optimization-in-python-with-hyperopt-aae40fff4ff0</a:t>
            </a:r>
            <a:endParaRPr lang="en-US" sz="11200" dirty="0">
              <a:solidFill>
                <a:srgbClr val="00B0F0"/>
              </a:solidFill>
              <a:cs typeface="Arial" panose="020B0604020202020204" pitchFamily="34" charset="0"/>
            </a:endParaRPr>
          </a:p>
          <a:p>
            <a:endParaRPr lang="en-US" sz="11200" dirty="0">
              <a:cs typeface="Arial" panose="020B0604020202020204" pitchFamily="34" charset="0"/>
            </a:endParaRPr>
          </a:p>
          <a:p>
            <a:endParaRPr lang="en-US" sz="2800" dirty="0"/>
          </a:p>
          <a:p>
            <a:endParaRPr lang="en-US" sz="2800" dirty="0"/>
          </a:p>
          <a:p>
            <a:pPr marL="36900" indent="0">
              <a:buNone/>
            </a:pPr>
            <a:r>
              <a:rPr lang="en-US" sz="2800" dirty="0"/>
              <a:t>	</a:t>
            </a:r>
          </a:p>
          <a:p>
            <a:pPr marL="36900" indent="0">
              <a:buNone/>
            </a:pPr>
            <a:endParaRPr lang="en-US" sz="2800" dirty="0"/>
          </a:p>
        </p:txBody>
      </p:sp>
    </p:spTree>
    <p:extLst>
      <p:ext uri="{BB962C8B-B14F-4D97-AF65-F5344CB8AC3E}">
        <p14:creationId xmlns:p14="http://schemas.microsoft.com/office/powerpoint/2010/main" val="1171840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C6AC7-B0DE-1D4F-AD45-7F6120553518}"/>
              </a:ext>
            </a:extLst>
          </p:cNvPr>
          <p:cNvSpPr>
            <a:spLocks noGrp="1"/>
          </p:cNvSpPr>
          <p:nvPr>
            <p:ph type="title"/>
          </p:nvPr>
        </p:nvSpPr>
        <p:spPr>
          <a:xfrm>
            <a:off x="506023" y="152400"/>
            <a:ext cx="10353762" cy="1257300"/>
          </a:xfrm>
        </p:spPr>
        <p:txBody>
          <a:bodyPr>
            <a:normAutofit/>
          </a:bodyPr>
          <a:lstStyle/>
          <a:p>
            <a:pPr algn="l"/>
            <a:r>
              <a:rPr lang="en-US" sz="4400" b="1" dirty="0"/>
              <a:t>Techniques</a:t>
            </a:r>
          </a:p>
        </p:txBody>
      </p:sp>
      <p:sp>
        <p:nvSpPr>
          <p:cNvPr id="3" name="Content Placeholder 2">
            <a:extLst>
              <a:ext uri="{FF2B5EF4-FFF2-40B4-BE49-F238E27FC236}">
                <a16:creationId xmlns:a16="http://schemas.microsoft.com/office/drawing/2014/main" id="{5E957C7D-24F3-C34C-A3D9-5DC0AF844675}"/>
              </a:ext>
            </a:extLst>
          </p:cNvPr>
          <p:cNvSpPr>
            <a:spLocks noGrp="1"/>
          </p:cNvSpPr>
          <p:nvPr>
            <p:ph idx="1"/>
          </p:nvPr>
        </p:nvSpPr>
        <p:spPr>
          <a:xfrm>
            <a:off x="506023" y="1974633"/>
            <a:ext cx="10353762" cy="3714749"/>
          </a:xfrm>
        </p:spPr>
        <p:txBody>
          <a:bodyPr>
            <a:normAutofit fontScale="25000" lnSpcReduction="20000"/>
          </a:bodyPr>
          <a:lstStyle/>
          <a:p>
            <a:r>
              <a:rPr lang="en-US" sz="11200" dirty="0">
                <a:cs typeface="Arial" panose="020B0604020202020204" pitchFamily="34" charset="0"/>
              </a:rPr>
              <a:t>Manual Searching</a:t>
            </a:r>
          </a:p>
          <a:p>
            <a:pPr marL="36900" indent="0">
              <a:buNone/>
            </a:pPr>
            <a:r>
              <a:rPr lang="en-US" sz="11200" dirty="0">
                <a:cs typeface="Arial" panose="020B0604020202020204" pitchFamily="34" charset="0"/>
              </a:rPr>
              <a:t>	</a:t>
            </a:r>
          </a:p>
          <a:p>
            <a:r>
              <a:rPr lang="en-US" sz="11200" dirty="0">
                <a:cs typeface="Arial" panose="020B0604020202020204" pitchFamily="34" charset="0"/>
              </a:rPr>
              <a:t>RandomizedSearchCV</a:t>
            </a:r>
          </a:p>
          <a:p>
            <a:endParaRPr lang="en-US" sz="11200" dirty="0">
              <a:cs typeface="Arial" panose="020B0604020202020204" pitchFamily="34" charset="0"/>
            </a:endParaRPr>
          </a:p>
          <a:p>
            <a:r>
              <a:rPr lang="en-US" sz="11200" dirty="0" err="1">
                <a:cs typeface="Arial" panose="020B0604020202020204" pitchFamily="34" charset="0"/>
              </a:rPr>
              <a:t>GridSearchCV</a:t>
            </a:r>
            <a:endParaRPr lang="en-US" sz="11200" dirty="0">
              <a:cs typeface="Arial" panose="020B0604020202020204" pitchFamily="34" charset="0"/>
            </a:endParaRPr>
          </a:p>
          <a:p>
            <a:endParaRPr lang="en-US" sz="11200" dirty="0">
              <a:cs typeface="Arial" panose="020B0604020202020204" pitchFamily="34" charset="0"/>
            </a:endParaRPr>
          </a:p>
          <a:p>
            <a:r>
              <a:rPr lang="en-US" sz="11200" dirty="0">
                <a:cs typeface="Arial" panose="020B0604020202020204" pitchFamily="34" charset="0"/>
              </a:rPr>
              <a:t>Bayesian Optimization</a:t>
            </a:r>
          </a:p>
          <a:p>
            <a:endParaRPr lang="en-US" sz="2800" dirty="0"/>
          </a:p>
          <a:p>
            <a:endParaRPr lang="en-US" sz="2800" dirty="0"/>
          </a:p>
          <a:p>
            <a:pPr marL="36900" indent="0">
              <a:buNone/>
            </a:pPr>
            <a:r>
              <a:rPr lang="en-US" sz="2800" dirty="0"/>
              <a:t>	</a:t>
            </a:r>
          </a:p>
          <a:p>
            <a:pPr marL="36900" indent="0">
              <a:buNone/>
            </a:pPr>
            <a:endParaRPr lang="en-US" sz="2800" dirty="0"/>
          </a:p>
        </p:txBody>
      </p:sp>
      <p:cxnSp>
        <p:nvCxnSpPr>
          <p:cNvPr id="5" name="Straight Connector 4">
            <a:extLst>
              <a:ext uri="{FF2B5EF4-FFF2-40B4-BE49-F238E27FC236}">
                <a16:creationId xmlns:a16="http://schemas.microsoft.com/office/drawing/2014/main" id="{85977B77-57A6-4B4A-A542-305ACDEE4918}"/>
              </a:ext>
            </a:extLst>
          </p:cNvPr>
          <p:cNvCxnSpPr/>
          <p:nvPr/>
        </p:nvCxnSpPr>
        <p:spPr>
          <a:xfrm>
            <a:off x="0" y="1692166"/>
            <a:ext cx="12192000" cy="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1632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C6AC7-B0DE-1D4F-AD45-7F6120553518}"/>
              </a:ext>
            </a:extLst>
          </p:cNvPr>
          <p:cNvSpPr>
            <a:spLocks noGrp="1"/>
          </p:cNvSpPr>
          <p:nvPr>
            <p:ph type="title"/>
          </p:nvPr>
        </p:nvSpPr>
        <p:spPr>
          <a:xfrm>
            <a:off x="506023" y="152400"/>
            <a:ext cx="10353762" cy="1257300"/>
          </a:xfrm>
        </p:spPr>
        <p:txBody>
          <a:bodyPr>
            <a:normAutofit/>
          </a:bodyPr>
          <a:lstStyle/>
          <a:p>
            <a:pPr algn="l"/>
            <a:r>
              <a:rPr lang="en-US" sz="4400" b="1" dirty="0"/>
              <a:t>Manual Searching</a:t>
            </a:r>
          </a:p>
        </p:txBody>
      </p:sp>
      <p:sp>
        <p:nvSpPr>
          <p:cNvPr id="3" name="Content Placeholder 2">
            <a:extLst>
              <a:ext uri="{FF2B5EF4-FFF2-40B4-BE49-F238E27FC236}">
                <a16:creationId xmlns:a16="http://schemas.microsoft.com/office/drawing/2014/main" id="{5E957C7D-24F3-C34C-A3D9-5DC0AF844675}"/>
              </a:ext>
            </a:extLst>
          </p:cNvPr>
          <p:cNvSpPr>
            <a:spLocks noGrp="1"/>
          </p:cNvSpPr>
          <p:nvPr>
            <p:ph idx="1"/>
          </p:nvPr>
        </p:nvSpPr>
        <p:spPr>
          <a:xfrm>
            <a:off x="506023" y="1974633"/>
            <a:ext cx="10353762" cy="3714749"/>
          </a:xfrm>
        </p:spPr>
        <p:txBody>
          <a:bodyPr>
            <a:normAutofit/>
          </a:bodyPr>
          <a:lstStyle/>
          <a:p>
            <a:r>
              <a:rPr lang="en-US" sz="2800" dirty="0"/>
              <a:t>Based on intuition and personal experience</a:t>
            </a:r>
          </a:p>
          <a:p>
            <a:endParaRPr lang="en-US" sz="2800" dirty="0"/>
          </a:p>
          <a:p>
            <a:r>
              <a:rPr lang="en-US" sz="2800" dirty="0"/>
              <a:t>Repeated until satisfactory results met</a:t>
            </a:r>
          </a:p>
          <a:p>
            <a:endParaRPr lang="en-US" sz="2800" dirty="0"/>
          </a:p>
          <a:p>
            <a:endParaRPr lang="en-US" sz="2800" dirty="0"/>
          </a:p>
          <a:p>
            <a:pPr marL="36900" indent="0">
              <a:buNone/>
            </a:pPr>
            <a:r>
              <a:rPr lang="en-US" sz="2800" dirty="0"/>
              <a:t>	</a:t>
            </a:r>
          </a:p>
          <a:p>
            <a:pPr marL="36900" indent="0">
              <a:buNone/>
            </a:pPr>
            <a:endParaRPr lang="en-US" sz="2800" dirty="0"/>
          </a:p>
        </p:txBody>
      </p:sp>
      <p:cxnSp>
        <p:nvCxnSpPr>
          <p:cNvPr id="5" name="Straight Connector 4">
            <a:extLst>
              <a:ext uri="{FF2B5EF4-FFF2-40B4-BE49-F238E27FC236}">
                <a16:creationId xmlns:a16="http://schemas.microsoft.com/office/drawing/2014/main" id="{85977B77-57A6-4B4A-A542-305ACDEE4918}"/>
              </a:ext>
            </a:extLst>
          </p:cNvPr>
          <p:cNvCxnSpPr/>
          <p:nvPr/>
        </p:nvCxnSpPr>
        <p:spPr>
          <a:xfrm>
            <a:off x="0" y="1692166"/>
            <a:ext cx="12192000" cy="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7456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C6AC7-B0DE-1D4F-AD45-7F6120553518}"/>
              </a:ext>
            </a:extLst>
          </p:cNvPr>
          <p:cNvSpPr>
            <a:spLocks noGrp="1"/>
          </p:cNvSpPr>
          <p:nvPr>
            <p:ph type="title"/>
          </p:nvPr>
        </p:nvSpPr>
        <p:spPr>
          <a:xfrm>
            <a:off x="506023" y="152400"/>
            <a:ext cx="10353762" cy="1257300"/>
          </a:xfrm>
        </p:spPr>
        <p:txBody>
          <a:bodyPr>
            <a:normAutofit/>
          </a:bodyPr>
          <a:lstStyle/>
          <a:p>
            <a:pPr algn="l"/>
            <a:r>
              <a:rPr lang="en-US" sz="4400" b="1" dirty="0"/>
              <a:t>Random Search</a:t>
            </a:r>
          </a:p>
        </p:txBody>
      </p:sp>
      <p:sp>
        <p:nvSpPr>
          <p:cNvPr id="3" name="Content Placeholder 2">
            <a:extLst>
              <a:ext uri="{FF2B5EF4-FFF2-40B4-BE49-F238E27FC236}">
                <a16:creationId xmlns:a16="http://schemas.microsoft.com/office/drawing/2014/main" id="{5E957C7D-24F3-C34C-A3D9-5DC0AF844675}"/>
              </a:ext>
            </a:extLst>
          </p:cNvPr>
          <p:cNvSpPr>
            <a:spLocks noGrp="1"/>
          </p:cNvSpPr>
          <p:nvPr>
            <p:ph idx="1"/>
          </p:nvPr>
        </p:nvSpPr>
        <p:spPr>
          <a:xfrm>
            <a:off x="506023" y="1974633"/>
            <a:ext cx="5716101" cy="3714749"/>
          </a:xfrm>
        </p:spPr>
        <p:txBody>
          <a:bodyPr>
            <a:normAutofit lnSpcReduction="10000"/>
          </a:bodyPr>
          <a:lstStyle/>
          <a:p>
            <a:r>
              <a:rPr lang="en-US" sz="2800" dirty="0"/>
              <a:t>Create grid of parameters</a:t>
            </a:r>
          </a:p>
          <a:p>
            <a:r>
              <a:rPr lang="en-US" sz="2800" dirty="0"/>
              <a:t>Randomly picks subset of possible parameters from grid and returns set with best score</a:t>
            </a:r>
          </a:p>
          <a:p>
            <a:r>
              <a:rPr lang="en-US" sz="2800" dirty="0"/>
              <a:t>Score can be any metric </a:t>
            </a:r>
          </a:p>
          <a:p>
            <a:endParaRPr lang="en-US" sz="2800" dirty="0"/>
          </a:p>
          <a:p>
            <a:pPr marL="36900" indent="0">
              <a:buNone/>
            </a:pPr>
            <a:r>
              <a:rPr lang="en-US" sz="2800" dirty="0"/>
              <a:t>	</a:t>
            </a:r>
          </a:p>
          <a:p>
            <a:pPr marL="36900" indent="0">
              <a:buNone/>
            </a:pPr>
            <a:endParaRPr lang="en-US" sz="2800" dirty="0"/>
          </a:p>
        </p:txBody>
      </p:sp>
      <p:cxnSp>
        <p:nvCxnSpPr>
          <p:cNvPr id="5" name="Straight Connector 4">
            <a:extLst>
              <a:ext uri="{FF2B5EF4-FFF2-40B4-BE49-F238E27FC236}">
                <a16:creationId xmlns:a16="http://schemas.microsoft.com/office/drawing/2014/main" id="{85977B77-57A6-4B4A-A542-305ACDEE4918}"/>
              </a:ext>
            </a:extLst>
          </p:cNvPr>
          <p:cNvCxnSpPr/>
          <p:nvPr/>
        </p:nvCxnSpPr>
        <p:spPr>
          <a:xfrm>
            <a:off x="0" y="1692166"/>
            <a:ext cx="12192000" cy="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E4F106FE-3808-CB4D-BEEB-B35529AF6E43}"/>
              </a:ext>
            </a:extLst>
          </p:cNvPr>
          <p:cNvSpPr/>
          <p:nvPr/>
        </p:nvSpPr>
        <p:spPr>
          <a:xfrm>
            <a:off x="6858710" y="1974633"/>
            <a:ext cx="4480560" cy="4480560"/>
          </a:xfrm>
          <a:prstGeom prst="rect">
            <a:avLst/>
          </a:prstGeom>
          <a:solidFill>
            <a:schemeClr val="tx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BF98D3B-89C3-6C40-8A54-90BA1C85139B}"/>
              </a:ext>
            </a:extLst>
          </p:cNvPr>
          <p:cNvSpPr/>
          <p:nvPr/>
        </p:nvSpPr>
        <p:spPr>
          <a:xfrm>
            <a:off x="7092778" y="2187147"/>
            <a:ext cx="731520" cy="73152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C21D64AC-3051-8940-B404-FFD2F03B57C1}"/>
              </a:ext>
            </a:extLst>
          </p:cNvPr>
          <p:cNvSpPr/>
          <p:nvPr/>
        </p:nvSpPr>
        <p:spPr>
          <a:xfrm>
            <a:off x="8200995" y="2187147"/>
            <a:ext cx="731520" cy="73152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23557409-BB81-9C4D-BE18-4DD0C322B946}"/>
              </a:ext>
            </a:extLst>
          </p:cNvPr>
          <p:cNvSpPr/>
          <p:nvPr/>
        </p:nvSpPr>
        <p:spPr>
          <a:xfrm>
            <a:off x="9309212" y="2187147"/>
            <a:ext cx="731520" cy="73152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5D70B6F6-0AC4-4C4A-96DC-5AB071661089}"/>
              </a:ext>
            </a:extLst>
          </p:cNvPr>
          <p:cNvSpPr/>
          <p:nvPr/>
        </p:nvSpPr>
        <p:spPr>
          <a:xfrm>
            <a:off x="10417429" y="2187147"/>
            <a:ext cx="731520" cy="73152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C3B9F1DD-EF21-E84E-9489-6E8C55794EE7}"/>
              </a:ext>
            </a:extLst>
          </p:cNvPr>
          <p:cNvSpPr/>
          <p:nvPr/>
        </p:nvSpPr>
        <p:spPr>
          <a:xfrm>
            <a:off x="7092778" y="3303374"/>
            <a:ext cx="731520" cy="73152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EDBA0AAB-BF34-724B-8AE0-E45D03F02C5E}"/>
              </a:ext>
            </a:extLst>
          </p:cNvPr>
          <p:cNvSpPr/>
          <p:nvPr/>
        </p:nvSpPr>
        <p:spPr>
          <a:xfrm>
            <a:off x="8200995" y="3303374"/>
            <a:ext cx="731520" cy="73152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D47057D-7B79-9E4F-97E4-7E99142CBEBC}"/>
              </a:ext>
            </a:extLst>
          </p:cNvPr>
          <p:cNvSpPr/>
          <p:nvPr/>
        </p:nvSpPr>
        <p:spPr>
          <a:xfrm>
            <a:off x="9309212" y="3303374"/>
            <a:ext cx="731520" cy="73152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3CAC6F0F-CD5D-4341-973B-6F75608687DE}"/>
              </a:ext>
            </a:extLst>
          </p:cNvPr>
          <p:cNvSpPr/>
          <p:nvPr/>
        </p:nvSpPr>
        <p:spPr>
          <a:xfrm>
            <a:off x="10417429" y="3303374"/>
            <a:ext cx="731520" cy="73152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924359DC-7F35-5B4B-A4B4-0089E2479481}"/>
              </a:ext>
            </a:extLst>
          </p:cNvPr>
          <p:cNvSpPr/>
          <p:nvPr/>
        </p:nvSpPr>
        <p:spPr>
          <a:xfrm>
            <a:off x="7092778" y="4397360"/>
            <a:ext cx="731520" cy="73152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8F1E0651-B3C6-1248-850F-893F1CD30FD1}"/>
              </a:ext>
            </a:extLst>
          </p:cNvPr>
          <p:cNvSpPr/>
          <p:nvPr/>
        </p:nvSpPr>
        <p:spPr>
          <a:xfrm>
            <a:off x="8200995" y="4397360"/>
            <a:ext cx="731520" cy="73152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4CDFF630-8F40-1549-A3A9-7CF29226614B}"/>
              </a:ext>
            </a:extLst>
          </p:cNvPr>
          <p:cNvSpPr/>
          <p:nvPr/>
        </p:nvSpPr>
        <p:spPr>
          <a:xfrm>
            <a:off x="9309212" y="4397360"/>
            <a:ext cx="731520" cy="73152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CE5C0AA8-1724-AD45-B3B6-D9A300A3A9AA}"/>
              </a:ext>
            </a:extLst>
          </p:cNvPr>
          <p:cNvSpPr/>
          <p:nvPr/>
        </p:nvSpPr>
        <p:spPr>
          <a:xfrm>
            <a:off x="10417429" y="4397360"/>
            <a:ext cx="731520" cy="73152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EDC103E8-BE5A-7C41-9643-A60674F14463}"/>
              </a:ext>
            </a:extLst>
          </p:cNvPr>
          <p:cNvSpPr/>
          <p:nvPr/>
        </p:nvSpPr>
        <p:spPr>
          <a:xfrm>
            <a:off x="7092778" y="5454276"/>
            <a:ext cx="731520" cy="73152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53759CE6-092A-804A-98C2-BBC4C816428D}"/>
              </a:ext>
            </a:extLst>
          </p:cNvPr>
          <p:cNvSpPr/>
          <p:nvPr/>
        </p:nvSpPr>
        <p:spPr>
          <a:xfrm>
            <a:off x="8200995" y="5454276"/>
            <a:ext cx="731520" cy="73152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87AA2C1A-AD24-0D47-B004-B9CA2F309A8C}"/>
              </a:ext>
            </a:extLst>
          </p:cNvPr>
          <p:cNvSpPr/>
          <p:nvPr/>
        </p:nvSpPr>
        <p:spPr>
          <a:xfrm>
            <a:off x="9309212" y="5454276"/>
            <a:ext cx="731520" cy="73152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6339C0CF-89F4-8C48-BF97-FDCC21683068}"/>
              </a:ext>
            </a:extLst>
          </p:cNvPr>
          <p:cNvSpPr/>
          <p:nvPr/>
        </p:nvSpPr>
        <p:spPr>
          <a:xfrm>
            <a:off x="10417429" y="5454276"/>
            <a:ext cx="731520" cy="73152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2" name="Straight Arrow Connector 41">
            <a:extLst>
              <a:ext uri="{FF2B5EF4-FFF2-40B4-BE49-F238E27FC236}">
                <a16:creationId xmlns:a16="http://schemas.microsoft.com/office/drawing/2014/main" id="{ACFA410F-1129-6A40-B09D-D4B03D39A25B}"/>
              </a:ext>
            </a:extLst>
          </p:cNvPr>
          <p:cNvCxnSpPr/>
          <p:nvPr/>
        </p:nvCxnSpPr>
        <p:spPr>
          <a:xfrm>
            <a:off x="7463481" y="2545492"/>
            <a:ext cx="2224216" cy="1136822"/>
          </a:xfrm>
          <a:prstGeom prst="straightConnector1">
            <a:avLst/>
          </a:prstGeom>
          <a:ln w="825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79BDA75C-EAEC-A84F-9CF2-7B0E548D5613}"/>
              </a:ext>
            </a:extLst>
          </p:cNvPr>
          <p:cNvCxnSpPr/>
          <p:nvPr/>
        </p:nvCxnSpPr>
        <p:spPr>
          <a:xfrm>
            <a:off x="9712411" y="3687716"/>
            <a:ext cx="0" cy="2157030"/>
          </a:xfrm>
          <a:prstGeom prst="straightConnector1">
            <a:avLst/>
          </a:prstGeom>
          <a:ln w="825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552FE981-C25D-5C41-B9A3-E438219FCBCE}"/>
              </a:ext>
            </a:extLst>
          </p:cNvPr>
          <p:cNvCxnSpPr/>
          <p:nvPr/>
        </p:nvCxnSpPr>
        <p:spPr>
          <a:xfrm flipH="1" flipV="1">
            <a:off x="8575589" y="2545492"/>
            <a:ext cx="1136822" cy="3299254"/>
          </a:xfrm>
          <a:prstGeom prst="straightConnector1">
            <a:avLst/>
          </a:prstGeom>
          <a:ln w="825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7E1D312-E362-9245-9DC9-CCF10683C3E6}"/>
              </a:ext>
            </a:extLst>
          </p:cNvPr>
          <p:cNvCxnSpPr/>
          <p:nvPr/>
        </p:nvCxnSpPr>
        <p:spPr>
          <a:xfrm>
            <a:off x="8552453" y="2545492"/>
            <a:ext cx="0" cy="2125376"/>
          </a:xfrm>
          <a:prstGeom prst="straightConnector1">
            <a:avLst/>
          </a:prstGeom>
          <a:ln w="825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72CE7D13-5B70-6545-9C8A-3496C93CD14C}"/>
              </a:ext>
            </a:extLst>
          </p:cNvPr>
          <p:cNvCxnSpPr/>
          <p:nvPr/>
        </p:nvCxnSpPr>
        <p:spPr>
          <a:xfrm flipV="1">
            <a:off x="8575589" y="2545492"/>
            <a:ext cx="2284196" cy="2273643"/>
          </a:xfrm>
          <a:prstGeom prst="straightConnector1">
            <a:avLst/>
          </a:prstGeom>
          <a:ln w="825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386ED0D9-ABB6-5641-AFB5-296237A0EE05}"/>
              </a:ext>
            </a:extLst>
          </p:cNvPr>
          <p:cNvCxnSpPr/>
          <p:nvPr/>
        </p:nvCxnSpPr>
        <p:spPr>
          <a:xfrm flipH="1">
            <a:off x="10776669" y="2545492"/>
            <a:ext cx="83116" cy="2298337"/>
          </a:xfrm>
          <a:prstGeom prst="straightConnector1">
            <a:avLst/>
          </a:prstGeom>
          <a:ln w="825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13573086-815A-0B49-8A5D-41476AE79A43}"/>
              </a:ext>
            </a:extLst>
          </p:cNvPr>
          <p:cNvCxnSpPr/>
          <p:nvPr/>
        </p:nvCxnSpPr>
        <p:spPr>
          <a:xfrm flipH="1">
            <a:off x="7463480" y="4819135"/>
            <a:ext cx="3313189" cy="1025611"/>
          </a:xfrm>
          <a:prstGeom prst="straightConnector1">
            <a:avLst/>
          </a:prstGeom>
          <a:ln w="825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30733EF0-D222-3240-BB55-49F3B6636A4D}"/>
              </a:ext>
            </a:extLst>
          </p:cNvPr>
          <p:cNvCxnSpPr/>
          <p:nvPr/>
        </p:nvCxnSpPr>
        <p:spPr>
          <a:xfrm flipV="1">
            <a:off x="7463481" y="3682314"/>
            <a:ext cx="0" cy="2162432"/>
          </a:xfrm>
          <a:prstGeom prst="straightConnector1">
            <a:avLst/>
          </a:prstGeom>
          <a:ln w="825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53D25429-2C60-144A-8AB0-139AF2895664}"/>
              </a:ext>
            </a:extLst>
          </p:cNvPr>
          <p:cNvCxnSpPr/>
          <p:nvPr/>
        </p:nvCxnSpPr>
        <p:spPr>
          <a:xfrm flipV="1">
            <a:off x="7463480" y="2545492"/>
            <a:ext cx="2236574" cy="1136822"/>
          </a:xfrm>
          <a:prstGeom prst="straightConnector1">
            <a:avLst/>
          </a:prstGeom>
          <a:ln w="825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76D463A6-DDAB-8445-B59A-2BB04C7FC96D}"/>
              </a:ext>
            </a:extLst>
          </p:cNvPr>
          <p:cNvSpPr txBox="1"/>
          <p:nvPr/>
        </p:nvSpPr>
        <p:spPr>
          <a:xfrm>
            <a:off x="8674717" y="6432343"/>
            <a:ext cx="1366015" cy="369332"/>
          </a:xfrm>
          <a:prstGeom prst="rect">
            <a:avLst/>
          </a:prstGeom>
          <a:noFill/>
        </p:spPr>
        <p:txBody>
          <a:bodyPr wrap="none" rtlCol="0">
            <a:spAutoFit/>
          </a:bodyPr>
          <a:lstStyle/>
          <a:p>
            <a:r>
              <a:rPr lang="en-US" dirty="0"/>
              <a:t>Parameter 1</a:t>
            </a:r>
          </a:p>
        </p:txBody>
      </p:sp>
      <p:sp>
        <p:nvSpPr>
          <p:cNvPr id="61" name="TextBox 60">
            <a:extLst>
              <a:ext uri="{FF2B5EF4-FFF2-40B4-BE49-F238E27FC236}">
                <a16:creationId xmlns:a16="http://schemas.microsoft.com/office/drawing/2014/main" id="{9C31D221-E269-1A43-9054-EFADC11E2ED9}"/>
              </a:ext>
            </a:extLst>
          </p:cNvPr>
          <p:cNvSpPr txBox="1"/>
          <p:nvPr/>
        </p:nvSpPr>
        <p:spPr>
          <a:xfrm rot="16200000">
            <a:off x="5713691" y="3895446"/>
            <a:ext cx="1366015" cy="369332"/>
          </a:xfrm>
          <a:prstGeom prst="rect">
            <a:avLst/>
          </a:prstGeom>
          <a:noFill/>
        </p:spPr>
        <p:txBody>
          <a:bodyPr wrap="none" rtlCol="0">
            <a:spAutoFit/>
          </a:bodyPr>
          <a:lstStyle/>
          <a:p>
            <a:r>
              <a:rPr lang="en-US" dirty="0"/>
              <a:t>Parameter 2</a:t>
            </a:r>
          </a:p>
        </p:txBody>
      </p:sp>
    </p:spTree>
    <p:extLst>
      <p:ext uri="{BB962C8B-B14F-4D97-AF65-F5344CB8AC3E}">
        <p14:creationId xmlns:p14="http://schemas.microsoft.com/office/powerpoint/2010/main" val="2387130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C6AC7-B0DE-1D4F-AD45-7F6120553518}"/>
              </a:ext>
            </a:extLst>
          </p:cNvPr>
          <p:cNvSpPr>
            <a:spLocks noGrp="1"/>
          </p:cNvSpPr>
          <p:nvPr>
            <p:ph type="title"/>
          </p:nvPr>
        </p:nvSpPr>
        <p:spPr>
          <a:xfrm>
            <a:off x="506023" y="152400"/>
            <a:ext cx="10353762" cy="1257300"/>
          </a:xfrm>
        </p:spPr>
        <p:txBody>
          <a:bodyPr>
            <a:normAutofit/>
          </a:bodyPr>
          <a:lstStyle/>
          <a:p>
            <a:pPr algn="l"/>
            <a:r>
              <a:rPr lang="en-US" sz="4400" b="1" dirty="0"/>
              <a:t>Grid Search</a:t>
            </a:r>
          </a:p>
        </p:txBody>
      </p:sp>
      <p:sp>
        <p:nvSpPr>
          <p:cNvPr id="3" name="Content Placeholder 2">
            <a:extLst>
              <a:ext uri="{FF2B5EF4-FFF2-40B4-BE49-F238E27FC236}">
                <a16:creationId xmlns:a16="http://schemas.microsoft.com/office/drawing/2014/main" id="{5E957C7D-24F3-C34C-A3D9-5DC0AF844675}"/>
              </a:ext>
            </a:extLst>
          </p:cNvPr>
          <p:cNvSpPr>
            <a:spLocks noGrp="1"/>
          </p:cNvSpPr>
          <p:nvPr>
            <p:ph idx="1"/>
          </p:nvPr>
        </p:nvSpPr>
        <p:spPr>
          <a:xfrm>
            <a:off x="506023" y="1974633"/>
            <a:ext cx="5716101" cy="3714749"/>
          </a:xfrm>
        </p:spPr>
        <p:txBody>
          <a:bodyPr>
            <a:normAutofit/>
          </a:bodyPr>
          <a:lstStyle/>
          <a:p>
            <a:r>
              <a:rPr lang="en-US" sz="2800" dirty="0"/>
              <a:t>Create grid of parameters</a:t>
            </a:r>
          </a:p>
          <a:p>
            <a:r>
              <a:rPr lang="en-US" sz="2800" dirty="0"/>
              <a:t>Checks every possible set of parameters in grid and returns set with best score</a:t>
            </a:r>
          </a:p>
          <a:p>
            <a:r>
              <a:rPr lang="en-US" sz="2800" dirty="0"/>
              <a:t>Score can be any metric</a:t>
            </a:r>
          </a:p>
          <a:p>
            <a:pPr marL="36900" indent="0">
              <a:buNone/>
            </a:pPr>
            <a:r>
              <a:rPr lang="en-US" sz="2800" dirty="0"/>
              <a:t>	</a:t>
            </a:r>
          </a:p>
          <a:p>
            <a:pPr marL="36900" indent="0">
              <a:buNone/>
            </a:pPr>
            <a:endParaRPr lang="en-US" sz="2800" dirty="0"/>
          </a:p>
        </p:txBody>
      </p:sp>
      <p:cxnSp>
        <p:nvCxnSpPr>
          <p:cNvPr id="5" name="Straight Connector 4">
            <a:extLst>
              <a:ext uri="{FF2B5EF4-FFF2-40B4-BE49-F238E27FC236}">
                <a16:creationId xmlns:a16="http://schemas.microsoft.com/office/drawing/2014/main" id="{85977B77-57A6-4B4A-A542-305ACDEE4918}"/>
              </a:ext>
            </a:extLst>
          </p:cNvPr>
          <p:cNvCxnSpPr/>
          <p:nvPr/>
        </p:nvCxnSpPr>
        <p:spPr>
          <a:xfrm>
            <a:off x="0" y="1692166"/>
            <a:ext cx="12192000" cy="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E4F106FE-3808-CB4D-BEEB-B35529AF6E43}"/>
              </a:ext>
            </a:extLst>
          </p:cNvPr>
          <p:cNvSpPr/>
          <p:nvPr/>
        </p:nvSpPr>
        <p:spPr>
          <a:xfrm>
            <a:off x="6858710" y="1974633"/>
            <a:ext cx="4480560" cy="4480560"/>
          </a:xfrm>
          <a:prstGeom prst="rect">
            <a:avLst/>
          </a:prstGeom>
          <a:solidFill>
            <a:schemeClr val="tx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BF98D3B-89C3-6C40-8A54-90BA1C85139B}"/>
              </a:ext>
            </a:extLst>
          </p:cNvPr>
          <p:cNvSpPr/>
          <p:nvPr/>
        </p:nvSpPr>
        <p:spPr>
          <a:xfrm>
            <a:off x="7092778" y="2187147"/>
            <a:ext cx="731520" cy="73152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C21D64AC-3051-8940-B404-FFD2F03B57C1}"/>
              </a:ext>
            </a:extLst>
          </p:cNvPr>
          <p:cNvSpPr/>
          <p:nvPr/>
        </p:nvSpPr>
        <p:spPr>
          <a:xfrm>
            <a:off x="8200995" y="2187147"/>
            <a:ext cx="731520" cy="73152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23557409-BB81-9C4D-BE18-4DD0C322B946}"/>
              </a:ext>
            </a:extLst>
          </p:cNvPr>
          <p:cNvSpPr/>
          <p:nvPr/>
        </p:nvSpPr>
        <p:spPr>
          <a:xfrm>
            <a:off x="9309212" y="2187147"/>
            <a:ext cx="731520" cy="73152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5D70B6F6-0AC4-4C4A-96DC-5AB071661089}"/>
              </a:ext>
            </a:extLst>
          </p:cNvPr>
          <p:cNvSpPr/>
          <p:nvPr/>
        </p:nvSpPr>
        <p:spPr>
          <a:xfrm>
            <a:off x="10417429" y="2187147"/>
            <a:ext cx="731520" cy="73152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C3B9F1DD-EF21-E84E-9489-6E8C55794EE7}"/>
              </a:ext>
            </a:extLst>
          </p:cNvPr>
          <p:cNvSpPr/>
          <p:nvPr/>
        </p:nvSpPr>
        <p:spPr>
          <a:xfrm>
            <a:off x="7092778" y="3303374"/>
            <a:ext cx="731520" cy="73152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EDBA0AAB-BF34-724B-8AE0-E45D03F02C5E}"/>
              </a:ext>
            </a:extLst>
          </p:cNvPr>
          <p:cNvSpPr/>
          <p:nvPr/>
        </p:nvSpPr>
        <p:spPr>
          <a:xfrm>
            <a:off x="8200995" y="3303374"/>
            <a:ext cx="731520" cy="73152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D47057D-7B79-9E4F-97E4-7E99142CBEBC}"/>
              </a:ext>
            </a:extLst>
          </p:cNvPr>
          <p:cNvSpPr/>
          <p:nvPr/>
        </p:nvSpPr>
        <p:spPr>
          <a:xfrm>
            <a:off x="9309212" y="3303374"/>
            <a:ext cx="731520" cy="73152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3CAC6F0F-CD5D-4341-973B-6F75608687DE}"/>
              </a:ext>
            </a:extLst>
          </p:cNvPr>
          <p:cNvSpPr/>
          <p:nvPr/>
        </p:nvSpPr>
        <p:spPr>
          <a:xfrm>
            <a:off x="10417429" y="3303374"/>
            <a:ext cx="731520" cy="73152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924359DC-7F35-5B4B-A4B4-0089E2479481}"/>
              </a:ext>
            </a:extLst>
          </p:cNvPr>
          <p:cNvSpPr/>
          <p:nvPr/>
        </p:nvSpPr>
        <p:spPr>
          <a:xfrm>
            <a:off x="7092778" y="4397360"/>
            <a:ext cx="731520" cy="73152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8F1E0651-B3C6-1248-850F-893F1CD30FD1}"/>
              </a:ext>
            </a:extLst>
          </p:cNvPr>
          <p:cNvSpPr/>
          <p:nvPr/>
        </p:nvSpPr>
        <p:spPr>
          <a:xfrm>
            <a:off x="8200995" y="4397360"/>
            <a:ext cx="731520" cy="73152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4CDFF630-8F40-1549-A3A9-7CF29226614B}"/>
              </a:ext>
            </a:extLst>
          </p:cNvPr>
          <p:cNvSpPr/>
          <p:nvPr/>
        </p:nvSpPr>
        <p:spPr>
          <a:xfrm>
            <a:off x="9309212" y="4397360"/>
            <a:ext cx="731520" cy="73152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CE5C0AA8-1724-AD45-B3B6-D9A300A3A9AA}"/>
              </a:ext>
            </a:extLst>
          </p:cNvPr>
          <p:cNvSpPr/>
          <p:nvPr/>
        </p:nvSpPr>
        <p:spPr>
          <a:xfrm>
            <a:off x="10417429" y="4397360"/>
            <a:ext cx="731520" cy="73152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EDC103E8-BE5A-7C41-9643-A60674F14463}"/>
              </a:ext>
            </a:extLst>
          </p:cNvPr>
          <p:cNvSpPr/>
          <p:nvPr/>
        </p:nvSpPr>
        <p:spPr>
          <a:xfrm>
            <a:off x="7092778" y="5454276"/>
            <a:ext cx="731520" cy="73152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53759CE6-092A-804A-98C2-BBC4C816428D}"/>
              </a:ext>
            </a:extLst>
          </p:cNvPr>
          <p:cNvSpPr/>
          <p:nvPr/>
        </p:nvSpPr>
        <p:spPr>
          <a:xfrm>
            <a:off x="8200995" y="5454276"/>
            <a:ext cx="731520" cy="73152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87AA2C1A-AD24-0D47-B004-B9CA2F309A8C}"/>
              </a:ext>
            </a:extLst>
          </p:cNvPr>
          <p:cNvSpPr/>
          <p:nvPr/>
        </p:nvSpPr>
        <p:spPr>
          <a:xfrm>
            <a:off x="9309212" y="5454276"/>
            <a:ext cx="731520" cy="73152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6339C0CF-89F4-8C48-BF97-FDCC21683068}"/>
              </a:ext>
            </a:extLst>
          </p:cNvPr>
          <p:cNvSpPr/>
          <p:nvPr/>
        </p:nvSpPr>
        <p:spPr>
          <a:xfrm>
            <a:off x="10417429" y="5454276"/>
            <a:ext cx="731520" cy="73152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Arrow Connector 5">
            <a:extLst>
              <a:ext uri="{FF2B5EF4-FFF2-40B4-BE49-F238E27FC236}">
                <a16:creationId xmlns:a16="http://schemas.microsoft.com/office/drawing/2014/main" id="{71BD8CF2-BC14-AF4D-8970-CCE3F18D25C0}"/>
              </a:ext>
            </a:extLst>
          </p:cNvPr>
          <p:cNvCxnSpPr/>
          <p:nvPr/>
        </p:nvCxnSpPr>
        <p:spPr>
          <a:xfrm>
            <a:off x="7496660" y="2557849"/>
            <a:ext cx="1136822" cy="0"/>
          </a:xfrm>
          <a:prstGeom prst="straightConnector1">
            <a:avLst/>
          </a:prstGeom>
          <a:ln w="825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B8E04D3-1750-2B4D-B69B-9CF669AD8AF3}"/>
              </a:ext>
            </a:extLst>
          </p:cNvPr>
          <p:cNvCxnSpPr/>
          <p:nvPr/>
        </p:nvCxnSpPr>
        <p:spPr>
          <a:xfrm>
            <a:off x="8633482" y="2557849"/>
            <a:ext cx="1136822" cy="0"/>
          </a:xfrm>
          <a:prstGeom prst="straightConnector1">
            <a:avLst/>
          </a:prstGeom>
          <a:ln w="825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13CA0C3-FE03-DA4F-B5C4-906E55EE11F8}"/>
              </a:ext>
            </a:extLst>
          </p:cNvPr>
          <p:cNvCxnSpPr/>
          <p:nvPr/>
        </p:nvCxnSpPr>
        <p:spPr>
          <a:xfrm>
            <a:off x="9770304" y="2561968"/>
            <a:ext cx="1136822" cy="0"/>
          </a:xfrm>
          <a:prstGeom prst="straightConnector1">
            <a:avLst/>
          </a:prstGeom>
          <a:ln w="825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682A4CE-0FAC-1146-B762-33013DF8FA13}"/>
              </a:ext>
            </a:extLst>
          </p:cNvPr>
          <p:cNvCxnSpPr/>
          <p:nvPr/>
        </p:nvCxnSpPr>
        <p:spPr>
          <a:xfrm>
            <a:off x="7472174" y="3686433"/>
            <a:ext cx="1136822" cy="0"/>
          </a:xfrm>
          <a:prstGeom prst="straightConnector1">
            <a:avLst/>
          </a:prstGeom>
          <a:ln w="825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2B804BF-6ACB-9B45-BD2E-2A748C6E1E70}"/>
              </a:ext>
            </a:extLst>
          </p:cNvPr>
          <p:cNvCxnSpPr/>
          <p:nvPr/>
        </p:nvCxnSpPr>
        <p:spPr>
          <a:xfrm>
            <a:off x="8608996" y="3678196"/>
            <a:ext cx="1136822" cy="0"/>
          </a:xfrm>
          <a:prstGeom prst="straightConnector1">
            <a:avLst/>
          </a:prstGeom>
          <a:ln w="825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2A381DD-E2C3-C84A-8478-0D66CEDCB222}"/>
              </a:ext>
            </a:extLst>
          </p:cNvPr>
          <p:cNvCxnSpPr/>
          <p:nvPr/>
        </p:nvCxnSpPr>
        <p:spPr>
          <a:xfrm>
            <a:off x="9770304" y="3669959"/>
            <a:ext cx="1136822" cy="0"/>
          </a:xfrm>
          <a:prstGeom prst="straightConnector1">
            <a:avLst/>
          </a:prstGeom>
          <a:ln w="825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050016A-85D3-C74B-887B-B9094538033B}"/>
              </a:ext>
            </a:extLst>
          </p:cNvPr>
          <p:cNvCxnSpPr/>
          <p:nvPr/>
        </p:nvCxnSpPr>
        <p:spPr>
          <a:xfrm>
            <a:off x="7496660" y="4773827"/>
            <a:ext cx="1136822" cy="0"/>
          </a:xfrm>
          <a:prstGeom prst="straightConnector1">
            <a:avLst/>
          </a:prstGeom>
          <a:ln w="825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17E55A1D-2E66-454F-8260-0A8B8078D7D6}"/>
              </a:ext>
            </a:extLst>
          </p:cNvPr>
          <p:cNvCxnSpPr/>
          <p:nvPr/>
        </p:nvCxnSpPr>
        <p:spPr>
          <a:xfrm>
            <a:off x="8608996" y="4773827"/>
            <a:ext cx="1136822" cy="0"/>
          </a:xfrm>
          <a:prstGeom prst="straightConnector1">
            <a:avLst/>
          </a:prstGeom>
          <a:ln w="825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844DD595-FCFF-2746-AA6D-7DDD9DB2DB53}"/>
              </a:ext>
            </a:extLst>
          </p:cNvPr>
          <p:cNvCxnSpPr/>
          <p:nvPr/>
        </p:nvCxnSpPr>
        <p:spPr>
          <a:xfrm>
            <a:off x="9770304" y="4773827"/>
            <a:ext cx="1136822" cy="0"/>
          </a:xfrm>
          <a:prstGeom prst="straightConnector1">
            <a:avLst/>
          </a:prstGeom>
          <a:ln w="825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1F44E17-EF0F-7249-B366-958EDEE6B3C1}"/>
              </a:ext>
            </a:extLst>
          </p:cNvPr>
          <p:cNvCxnSpPr/>
          <p:nvPr/>
        </p:nvCxnSpPr>
        <p:spPr>
          <a:xfrm>
            <a:off x="7496660" y="5824151"/>
            <a:ext cx="1136822" cy="0"/>
          </a:xfrm>
          <a:prstGeom prst="straightConnector1">
            <a:avLst/>
          </a:prstGeom>
          <a:ln w="825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EE91CBE-EAA2-6E41-8C53-EC93E567B8EF}"/>
              </a:ext>
            </a:extLst>
          </p:cNvPr>
          <p:cNvCxnSpPr/>
          <p:nvPr/>
        </p:nvCxnSpPr>
        <p:spPr>
          <a:xfrm>
            <a:off x="8633482" y="5852984"/>
            <a:ext cx="1136822" cy="0"/>
          </a:xfrm>
          <a:prstGeom prst="straightConnector1">
            <a:avLst/>
          </a:prstGeom>
          <a:ln w="825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C0C9020F-9F5B-F84E-B263-54B3630B998D}"/>
              </a:ext>
            </a:extLst>
          </p:cNvPr>
          <p:cNvCxnSpPr/>
          <p:nvPr/>
        </p:nvCxnSpPr>
        <p:spPr>
          <a:xfrm>
            <a:off x="9770304" y="5852984"/>
            <a:ext cx="1136822" cy="0"/>
          </a:xfrm>
          <a:prstGeom prst="straightConnector1">
            <a:avLst/>
          </a:prstGeom>
          <a:ln w="825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3BEAE1B-A71F-124A-99BF-45BBC6EB54AC}"/>
              </a:ext>
            </a:extLst>
          </p:cNvPr>
          <p:cNvCxnSpPr/>
          <p:nvPr/>
        </p:nvCxnSpPr>
        <p:spPr>
          <a:xfrm flipH="1">
            <a:off x="7395578" y="2535194"/>
            <a:ext cx="3387611" cy="1112110"/>
          </a:xfrm>
          <a:prstGeom prst="straightConnector1">
            <a:avLst/>
          </a:prstGeom>
          <a:ln w="825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45E5D82-6E5C-644D-9E06-6AF03C1E4572}"/>
              </a:ext>
            </a:extLst>
          </p:cNvPr>
          <p:cNvCxnSpPr/>
          <p:nvPr/>
        </p:nvCxnSpPr>
        <p:spPr>
          <a:xfrm flipH="1">
            <a:off x="7387918" y="3702907"/>
            <a:ext cx="3387611" cy="1112110"/>
          </a:xfrm>
          <a:prstGeom prst="straightConnector1">
            <a:avLst/>
          </a:prstGeom>
          <a:ln w="825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7342FA4A-4DB9-3941-9858-21BD2C78269B}"/>
              </a:ext>
            </a:extLst>
          </p:cNvPr>
          <p:cNvCxnSpPr/>
          <p:nvPr/>
        </p:nvCxnSpPr>
        <p:spPr>
          <a:xfrm flipH="1">
            <a:off x="7373195" y="4774241"/>
            <a:ext cx="3387611" cy="1112110"/>
          </a:xfrm>
          <a:prstGeom prst="straightConnector1">
            <a:avLst/>
          </a:prstGeom>
          <a:ln w="825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EA5DA51A-422B-6844-9020-61B068F1C452}"/>
              </a:ext>
            </a:extLst>
          </p:cNvPr>
          <p:cNvSpPr txBox="1"/>
          <p:nvPr/>
        </p:nvSpPr>
        <p:spPr>
          <a:xfrm>
            <a:off x="8674717" y="6432343"/>
            <a:ext cx="1366015" cy="369332"/>
          </a:xfrm>
          <a:prstGeom prst="rect">
            <a:avLst/>
          </a:prstGeom>
          <a:noFill/>
        </p:spPr>
        <p:txBody>
          <a:bodyPr wrap="none" rtlCol="0">
            <a:spAutoFit/>
          </a:bodyPr>
          <a:lstStyle/>
          <a:p>
            <a:r>
              <a:rPr lang="en-US" dirty="0"/>
              <a:t>Parameter 1</a:t>
            </a:r>
          </a:p>
        </p:txBody>
      </p:sp>
      <p:sp>
        <p:nvSpPr>
          <p:cNvPr id="53" name="TextBox 52">
            <a:extLst>
              <a:ext uri="{FF2B5EF4-FFF2-40B4-BE49-F238E27FC236}">
                <a16:creationId xmlns:a16="http://schemas.microsoft.com/office/drawing/2014/main" id="{281469B9-DF9A-B245-A186-1DDDA6C4F886}"/>
              </a:ext>
            </a:extLst>
          </p:cNvPr>
          <p:cNvSpPr txBox="1"/>
          <p:nvPr/>
        </p:nvSpPr>
        <p:spPr>
          <a:xfrm rot="16200000">
            <a:off x="5713691" y="3895446"/>
            <a:ext cx="1366015" cy="369332"/>
          </a:xfrm>
          <a:prstGeom prst="rect">
            <a:avLst/>
          </a:prstGeom>
          <a:noFill/>
        </p:spPr>
        <p:txBody>
          <a:bodyPr wrap="none" rtlCol="0">
            <a:spAutoFit/>
          </a:bodyPr>
          <a:lstStyle/>
          <a:p>
            <a:r>
              <a:rPr lang="en-US" dirty="0"/>
              <a:t>Parameter 2</a:t>
            </a:r>
          </a:p>
        </p:txBody>
      </p:sp>
    </p:spTree>
    <p:extLst>
      <p:ext uri="{BB962C8B-B14F-4D97-AF65-F5344CB8AC3E}">
        <p14:creationId xmlns:p14="http://schemas.microsoft.com/office/powerpoint/2010/main" val="800283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C6AC7-B0DE-1D4F-AD45-7F6120553518}"/>
              </a:ext>
            </a:extLst>
          </p:cNvPr>
          <p:cNvSpPr>
            <a:spLocks noGrp="1"/>
          </p:cNvSpPr>
          <p:nvPr>
            <p:ph type="title"/>
          </p:nvPr>
        </p:nvSpPr>
        <p:spPr>
          <a:xfrm>
            <a:off x="506023" y="152400"/>
            <a:ext cx="10353762" cy="1257300"/>
          </a:xfrm>
        </p:spPr>
        <p:txBody>
          <a:bodyPr>
            <a:normAutofit/>
          </a:bodyPr>
          <a:lstStyle/>
          <a:p>
            <a:pPr algn="l"/>
            <a:r>
              <a:rPr lang="en-US" sz="4400" b="1" dirty="0"/>
              <a:t>Random Search VS Grid Search</a:t>
            </a:r>
          </a:p>
        </p:txBody>
      </p:sp>
      <p:sp>
        <p:nvSpPr>
          <p:cNvPr id="3" name="Content Placeholder 2">
            <a:extLst>
              <a:ext uri="{FF2B5EF4-FFF2-40B4-BE49-F238E27FC236}">
                <a16:creationId xmlns:a16="http://schemas.microsoft.com/office/drawing/2014/main" id="{5E957C7D-24F3-C34C-A3D9-5DC0AF844675}"/>
              </a:ext>
            </a:extLst>
          </p:cNvPr>
          <p:cNvSpPr>
            <a:spLocks noGrp="1"/>
          </p:cNvSpPr>
          <p:nvPr>
            <p:ph idx="1"/>
          </p:nvPr>
        </p:nvSpPr>
        <p:spPr>
          <a:xfrm>
            <a:off x="506023" y="1974633"/>
            <a:ext cx="5474364" cy="3714749"/>
          </a:xfrm>
        </p:spPr>
        <p:txBody>
          <a:bodyPr>
            <a:normAutofit/>
          </a:bodyPr>
          <a:lstStyle/>
          <a:p>
            <a:pPr marL="36900" indent="0" algn="ctr">
              <a:buNone/>
            </a:pPr>
            <a:r>
              <a:rPr lang="en-US" sz="2800" u="sng" dirty="0"/>
              <a:t>Random Search</a:t>
            </a:r>
            <a:r>
              <a:rPr lang="en-US" sz="2800" dirty="0"/>
              <a:t>	</a:t>
            </a:r>
          </a:p>
          <a:p>
            <a:r>
              <a:rPr lang="en-US" sz="2800" dirty="0"/>
              <a:t>Can search wide range of parameters</a:t>
            </a:r>
          </a:p>
          <a:p>
            <a:r>
              <a:rPr lang="en-US" sz="2800" dirty="0"/>
              <a:t>Might miss important points</a:t>
            </a:r>
          </a:p>
          <a:p>
            <a:r>
              <a:rPr lang="en-US" sz="2800" dirty="0"/>
              <a:t>Fast results</a:t>
            </a:r>
          </a:p>
        </p:txBody>
      </p:sp>
      <p:cxnSp>
        <p:nvCxnSpPr>
          <p:cNvPr id="5" name="Straight Connector 4">
            <a:extLst>
              <a:ext uri="{FF2B5EF4-FFF2-40B4-BE49-F238E27FC236}">
                <a16:creationId xmlns:a16="http://schemas.microsoft.com/office/drawing/2014/main" id="{85977B77-57A6-4B4A-A542-305ACDEE4918}"/>
              </a:ext>
            </a:extLst>
          </p:cNvPr>
          <p:cNvCxnSpPr/>
          <p:nvPr/>
        </p:nvCxnSpPr>
        <p:spPr>
          <a:xfrm>
            <a:off x="0" y="1692166"/>
            <a:ext cx="12192000" cy="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sp>
        <p:nvSpPr>
          <p:cNvPr id="42" name="Content Placeholder 2">
            <a:extLst>
              <a:ext uri="{FF2B5EF4-FFF2-40B4-BE49-F238E27FC236}">
                <a16:creationId xmlns:a16="http://schemas.microsoft.com/office/drawing/2014/main" id="{BCCC61A5-9007-4B48-80D7-4D025325D314}"/>
              </a:ext>
            </a:extLst>
          </p:cNvPr>
          <p:cNvSpPr txBox="1">
            <a:spLocks/>
          </p:cNvSpPr>
          <p:nvPr/>
        </p:nvSpPr>
        <p:spPr>
          <a:xfrm>
            <a:off x="6211614" y="1974632"/>
            <a:ext cx="5403391"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00000"/>
              </a:lnSpc>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Font typeface="Wingdings 2" charset="2"/>
              <a:buNone/>
            </a:pPr>
            <a:r>
              <a:rPr lang="en-US" sz="2800" u="sng" dirty="0"/>
              <a:t>Grid Search</a:t>
            </a:r>
            <a:r>
              <a:rPr lang="en-US" sz="2800" dirty="0"/>
              <a:t>	</a:t>
            </a:r>
          </a:p>
          <a:p>
            <a:r>
              <a:rPr lang="en-US" sz="2800" dirty="0"/>
              <a:t>Will find optimal set of parameters within grid</a:t>
            </a:r>
          </a:p>
          <a:p>
            <a:r>
              <a:rPr lang="en-US" sz="2800" dirty="0"/>
              <a:t>More parameter possibilities greatly increases duration</a:t>
            </a:r>
          </a:p>
          <a:p>
            <a:r>
              <a:rPr lang="en-US" sz="2800" dirty="0"/>
              <a:t>High computation cost</a:t>
            </a:r>
          </a:p>
        </p:txBody>
      </p:sp>
    </p:spTree>
    <p:extLst>
      <p:ext uri="{BB962C8B-B14F-4D97-AF65-F5344CB8AC3E}">
        <p14:creationId xmlns:p14="http://schemas.microsoft.com/office/powerpoint/2010/main" val="4287969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C6AC7-B0DE-1D4F-AD45-7F6120553518}"/>
              </a:ext>
            </a:extLst>
          </p:cNvPr>
          <p:cNvSpPr>
            <a:spLocks noGrp="1"/>
          </p:cNvSpPr>
          <p:nvPr>
            <p:ph type="title"/>
          </p:nvPr>
        </p:nvSpPr>
        <p:spPr>
          <a:xfrm>
            <a:off x="506023" y="152400"/>
            <a:ext cx="10353762" cy="1257300"/>
          </a:xfrm>
        </p:spPr>
        <p:txBody>
          <a:bodyPr>
            <a:normAutofit/>
          </a:bodyPr>
          <a:lstStyle/>
          <a:p>
            <a:pPr algn="l"/>
            <a:r>
              <a:rPr lang="en-US" sz="4400" b="1" dirty="0"/>
              <a:t>Bayesian Optimization</a:t>
            </a:r>
          </a:p>
        </p:txBody>
      </p:sp>
      <p:cxnSp>
        <p:nvCxnSpPr>
          <p:cNvPr id="5" name="Straight Connector 4">
            <a:extLst>
              <a:ext uri="{FF2B5EF4-FFF2-40B4-BE49-F238E27FC236}">
                <a16:creationId xmlns:a16="http://schemas.microsoft.com/office/drawing/2014/main" id="{85977B77-57A6-4B4A-A542-305ACDEE4918}"/>
              </a:ext>
            </a:extLst>
          </p:cNvPr>
          <p:cNvCxnSpPr/>
          <p:nvPr/>
        </p:nvCxnSpPr>
        <p:spPr>
          <a:xfrm>
            <a:off x="0" y="1692166"/>
            <a:ext cx="12192000" cy="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Content Placeholder 2">
            <a:extLst>
              <a:ext uri="{FF2B5EF4-FFF2-40B4-BE49-F238E27FC236}">
                <a16:creationId xmlns:a16="http://schemas.microsoft.com/office/drawing/2014/main" id="{4DB1E43D-CA44-1D42-B3EE-39C8B32A759E}"/>
              </a:ext>
            </a:extLst>
          </p:cNvPr>
          <p:cNvSpPr>
            <a:spLocks noGrp="1"/>
          </p:cNvSpPr>
          <p:nvPr>
            <p:ph idx="1"/>
          </p:nvPr>
        </p:nvSpPr>
        <p:spPr>
          <a:xfrm>
            <a:off x="506023" y="1974633"/>
            <a:ext cx="10353762" cy="3714749"/>
          </a:xfrm>
        </p:spPr>
        <p:txBody>
          <a:bodyPr>
            <a:normAutofit fontScale="25000" lnSpcReduction="20000"/>
          </a:bodyPr>
          <a:lstStyle/>
          <a:p>
            <a:r>
              <a:rPr lang="en-US" sz="11200" dirty="0">
                <a:cs typeface="Arial" panose="020B0604020202020204" pitchFamily="34" charset="0"/>
              </a:rPr>
              <a:t>Used if computation cost is high</a:t>
            </a:r>
          </a:p>
          <a:p>
            <a:pPr marL="36900" indent="0">
              <a:buNone/>
            </a:pPr>
            <a:r>
              <a:rPr lang="en-US" sz="11200" dirty="0">
                <a:cs typeface="Arial" panose="020B0604020202020204" pitchFamily="34" charset="0"/>
              </a:rPr>
              <a:t>	</a:t>
            </a:r>
          </a:p>
          <a:p>
            <a:r>
              <a:rPr lang="en-US" sz="11200" dirty="0">
                <a:effectLst/>
              </a:rPr>
              <a:t>limit expensive evaluations of the objective function by choosing the next input values based on those that have done well in the past.</a:t>
            </a:r>
          </a:p>
          <a:p>
            <a:endParaRPr lang="en-US" sz="7000" dirty="0">
              <a:cs typeface="Arial" panose="020B0604020202020204" pitchFamily="34" charset="0"/>
            </a:endParaRPr>
          </a:p>
          <a:p>
            <a:endParaRPr lang="en-US" sz="11200" dirty="0">
              <a:cs typeface="Arial" panose="020B0604020202020204" pitchFamily="34" charset="0"/>
            </a:endParaRPr>
          </a:p>
          <a:p>
            <a:endParaRPr lang="en-US" sz="2800" dirty="0"/>
          </a:p>
          <a:p>
            <a:endParaRPr lang="en-US" sz="2800" dirty="0"/>
          </a:p>
          <a:p>
            <a:pPr marL="36900" indent="0">
              <a:buNone/>
            </a:pPr>
            <a:r>
              <a:rPr lang="en-US" sz="2800" dirty="0"/>
              <a:t>	</a:t>
            </a:r>
          </a:p>
          <a:p>
            <a:pPr marL="36900" indent="0">
              <a:buNone/>
            </a:pPr>
            <a:endParaRPr lang="en-US" sz="2800" dirty="0"/>
          </a:p>
        </p:txBody>
      </p:sp>
    </p:spTree>
    <p:extLst>
      <p:ext uri="{BB962C8B-B14F-4D97-AF65-F5344CB8AC3E}">
        <p14:creationId xmlns:p14="http://schemas.microsoft.com/office/powerpoint/2010/main" val="3066082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C6AC7-B0DE-1D4F-AD45-7F6120553518}"/>
              </a:ext>
            </a:extLst>
          </p:cNvPr>
          <p:cNvSpPr>
            <a:spLocks noGrp="1"/>
          </p:cNvSpPr>
          <p:nvPr>
            <p:ph type="title"/>
          </p:nvPr>
        </p:nvSpPr>
        <p:spPr>
          <a:xfrm>
            <a:off x="506023" y="152400"/>
            <a:ext cx="10353762" cy="1257300"/>
          </a:xfrm>
        </p:spPr>
        <p:txBody>
          <a:bodyPr>
            <a:normAutofit/>
          </a:bodyPr>
          <a:lstStyle/>
          <a:p>
            <a:pPr algn="l"/>
            <a:r>
              <a:rPr lang="en-US" sz="4400" b="1" dirty="0"/>
              <a:t>Bayesian Optimization</a:t>
            </a:r>
          </a:p>
        </p:txBody>
      </p:sp>
      <p:cxnSp>
        <p:nvCxnSpPr>
          <p:cNvPr id="5" name="Straight Connector 4">
            <a:extLst>
              <a:ext uri="{FF2B5EF4-FFF2-40B4-BE49-F238E27FC236}">
                <a16:creationId xmlns:a16="http://schemas.microsoft.com/office/drawing/2014/main" id="{85977B77-57A6-4B4A-A542-305ACDEE4918}"/>
              </a:ext>
            </a:extLst>
          </p:cNvPr>
          <p:cNvCxnSpPr/>
          <p:nvPr/>
        </p:nvCxnSpPr>
        <p:spPr>
          <a:xfrm>
            <a:off x="0" y="1692166"/>
            <a:ext cx="12192000" cy="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pic>
        <p:nvPicPr>
          <p:cNvPr id="8" name="Picture 7" descr="A close up of a white background&#10;&#10;Description automatically generated">
            <a:extLst>
              <a:ext uri="{FF2B5EF4-FFF2-40B4-BE49-F238E27FC236}">
                <a16:creationId xmlns:a16="http://schemas.microsoft.com/office/drawing/2014/main" id="{92C85A44-33B8-8A48-BE26-0BF8508D3E6D}"/>
              </a:ext>
            </a:extLst>
          </p:cNvPr>
          <p:cNvPicPr>
            <a:picLocks noChangeAspect="1"/>
          </p:cNvPicPr>
          <p:nvPr/>
        </p:nvPicPr>
        <p:blipFill>
          <a:blip r:embed="rId3"/>
          <a:stretch>
            <a:fillRect/>
          </a:stretch>
        </p:blipFill>
        <p:spPr>
          <a:xfrm>
            <a:off x="6642537" y="1974633"/>
            <a:ext cx="5258085" cy="4038134"/>
          </a:xfrm>
          <a:prstGeom prst="rect">
            <a:avLst/>
          </a:prstGeom>
        </p:spPr>
      </p:pic>
      <p:sp>
        <p:nvSpPr>
          <p:cNvPr id="9" name="Content Placeholder 2">
            <a:extLst>
              <a:ext uri="{FF2B5EF4-FFF2-40B4-BE49-F238E27FC236}">
                <a16:creationId xmlns:a16="http://schemas.microsoft.com/office/drawing/2014/main" id="{BD3805D5-CB3C-3F41-9A0E-C0AB66AD839D}"/>
              </a:ext>
            </a:extLst>
          </p:cNvPr>
          <p:cNvSpPr>
            <a:spLocks noGrp="1"/>
          </p:cNvSpPr>
          <p:nvPr>
            <p:ph idx="1"/>
          </p:nvPr>
        </p:nvSpPr>
        <p:spPr>
          <a:xfrm>
            <a:off x="506023" y="1974633"/>
            <a:ext cx="5716101" cy="3714749"/>
          </a:xfrm>
        </p:spPr>
        <p:txBody>
          <a:bodyPr>
            <a:normAutofit/>
          </a:bodyPr>
          <a:lstStyle/>
          <a:p>
            <a:r>
              <a:rPr lang="en-US" sz="2800" dirty="0"/>
              <a:t>Concentrates search where error is lower </a:t>
            </a:r>
          </a:p>
          <a:p>
            <a:r>
              <a:rPr lang="en-US" sz="2800" dirty="0"/>
              <a:t>Creates surrogate function</a:t>
            </a:r>
          </a:p>
          <a:p>
            <a:r>
              <a:rPr lang="en-US" sz="2800" dirty="0"/>
              <a:t>Surrogate model is much cheaper to compute</a:t>
            </a:r>
          </a:p>
          <a:p>
            <a:pPr marL="36900" indent="0">
              <a:buNone/>
            </a:pPr>
            <a:endParaRPr lang="en-US" sz="2800" dirty="0"/>
          </a:p>
        </p:txBody>
      </p:sp>
    </p:spTree>
    <p:extLst>
      <p:ext uri="{BB962C8B-B14F-4D97-AF65-F5344CB8AC3E}">
        <p14:creationId xmlns:p14="http://schemas.microsoft.com/office/powerpoint/2010/main" val="1479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C6AC7-B0DE-1D4F-AD45-7F6120553518}"/>
              </a:ext>
            </a:extLst>
          </p:cNvPr>
          <p:cNvSpPr>
            <a:spLocks noGrp="1"/>
          </p:cNvSpPr>
          <p:nvPr>
            <p:ph type="title"/>
          </p:nvPr>
        </p:nvSpPr>
        <p:spPr>
          <a:xfrm>
            <a:off x="506023" y="152400"/>
            <a:ext cx="10353762" cy="1257300"/>
          </a:xfrm>
        </p:spPr>
        <p:txBody>
          <a:bodyPr>
            <a:normAutofit/>
          </a:bodyPr>
          <a:lstStyle/>
          <a:p>
            <a:pPr algn="l"/>
            <a:r>
              <a:rPr lang="en-US" sz="4400" b="1" dirty="0"/>
              <a:t>Bayes Optimization</a:t>
            </a:r>
          </a:p>
        </p:txBody>
      </p:sp>
      <p:cxnSp>
        <p:nvCxnSpPr>
          <p:cNvPr id="5" name="Straight Connector 4">
            <a:extLst>
              <a:ext uri="{FF2B5EF4-FFF2-40B4-BE49-F238E27FC236}">
                <a16:creationId xmlns:a16="http://schemas.microsoft.com/office/drawing/2014/main" id="{85977B77-57A6-4B4A-A542-305ACDEE4918}"/>
              </a:ext>
            </a:extLst>
          </p:cNvPr>
          <p:cNvCxnSpPr/>
          <p:nvPr/>
        </p:nvCxnSpPr>
        <p:spPr>
          <a:xfrm>
            <a:off x="0" y="1692166"/>
            <a:ext cx="12192000" cy="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42266EDB-00A4-2D44-BD93-E42FA423DD5C}"/>
              </a:ext>
            </a:extLst>
          </p:cNvPr>
          <p:cNvPicPr>
            <a:picLocks noChangeAspect="1"/>
          </p:cNvPicPr>
          <p:nvPr/>
        </p:nvPicPr>
        <p:blipFill>
          <a:blip r:embed="rId3"/>
          <a:stretch>
            <a:fillRect/>
          </a:stretch>
        </p:blipFill>
        <p:spPr>
          <a:xfrm>
            <a:off x="1771650" y="2100754"/>
            <a:ext cx="8648700" cy="4191000"/>
          </a:xfrm>
          <a:prstGeom prst="rect">
            <a:avLst/>
          </a:prstGeom>
        </p:spPr>
      </p:pic>
    </p:spTree>
    <p:extLst>
      <p:ext uri="{BB962C8B-B14F-4D97-AF65-F5344CB8AC3E}">
        <p14:creationId xmlns:p14="http://schemas.microsoft.com/office/powerpoint/2010/main" val="20347067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
      <a:dk1>
        <a:srgbClr val="000000"/>
      </a:dk1>
      <a:lt1>
        <a:srgbClr val="FFFFFF"/>
      </a:lt1>
      <a:dk2>
        <a:srgbClr val="412E24"/>
      </a:dk2>
      <a:lt2>
        <a:srgbClr val="E8E2E8"/>
      </a:lt2>
      <a:accent1>
        <a:srgbClr val="47B548"/>
      </a:accent1>
      <a:accent2>
        <a:srgbClr val="6BB13B"/>
      </a:accent2>
      <a:accent3>
        <a:srgbClr val="97A942"/>
      </a:accent3>
      <a:accent4>
        <a:srgbClr val="B1953B"/>
      </a:accent4>
      <a:accent5>
        <a:srgbClr val="C3754D"/>
      </a:accent5>
      <a:accent6>
        <a:srgbClr val="B13B43"/>
      </a:accent6>
      <a:hlink>
        <a:srgbClr val="AD7539"/>
      </a:hlink>
      <a:folHlink>
        <a:srgbClr val="7F7F7F"/>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360</TotalTime>
  <Words>284</Words>
  <Application>Microsoft Macintosh PowerPoint</Application>
  <PresentationFormat>Widescreen</PresentationFormat>
  <Paragraphs>75</Paragraphs>
  <Slides>11</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Calisto MT</vt:lpstr>
      <vt:lpstr>Wingdings 2</vt:lpstr>
      <vt:lpstr>SlateVTI</vt:lpstr>
      <vt:lpstr>Hyper Parameter Optimization</vt:lpstr>
      <vt:lpstr>Techniques</vt:lpstr>
      <vt:lpstr>Manual Searching</vt:lpstr>
      <vt:lpstr>Random Search</vt:lpstr>
      <vt:lpstr>Grid Search</vt:lpstr>
      <vt:lpstr>Random Search VS Grid Search</vt:lpstr>
      <vt:lpstr>Bayesian Optimization</vt:lpstr>
      <vt:lpstr>Bayesian Optimization</vt:lpstr>
      <vt:lpstr>Bayes Optimization</vt:lpstr>
      <vt:lpstr>Bayes Optimization</vt:lpstr>
      <vt:lpstr>Additional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Hyper Parameter Tuning</dc:title>
  <dc:creator>luken2</dc:creator>
  <cp:lastModifiedBy>luken2</cp:lastModifiedBy>
  <cp:revision>20</cp:revision>
  <dcterms:created xsi:type="dcterms:W3CDTF">2019-11-01T00:57:57Z</dcterms:created>
  <dcterms:modified xsi:type="dcterms:W3CDTF">2019-11-06T21:15:14Z</dcterms:modified>
</cp:coreProperties>
</file>