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A4E52B-6C45-0E41-B908-C75DA9524E61}">
          <p14:sldIdLst>
            <p14:sldId id="256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4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3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07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77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82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62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3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1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9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2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96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2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2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2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74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D70FA-A908-4A66-9F35-006131954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04" b="94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2C4AC-240A-B247-A8D8-E21A510A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en-US" sz="4800" dirty="0">
                <a:cs typeface="Arial" panose="020B0604020202020204" pitchFamily="34" charset="0"/>
              </a:rPr>
              <a:t>Hyper Parameter</a:t>
            </a:r>
            <a:br>
              <a:rPr lang="en-US" sz="4800" dirty="0">
                <a:cs typeface="Arial" panose="020B0604020202020204" pitchFamily="34" charset="0"/>
              </a:rPr>
            </a:br>
            <a:r>
              <a:rPr lang="en-US" sz="4800" dirty="0">
                <a:cs typeface="Arial" panose="020B0604020202020204" pitchFamily="34" charset="0"/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25716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AC7-B0DE-1D4F-AD45-7F612055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3" y="1524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Example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77B77-57A6-4B4A-A542-305ACDEE4918}"/>
              </a:ext>
            </a:extLst>
          </p:cNvPr>
          <p:cNvCxnSpPr/>
          <p:nvPr/>
        </p:nvCxnSpPr>
        <p:spPr>
          <a:xfrm>
            <a:off x="0" y="1692166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B10F57-1B97-C04B-9E23-ECEB445A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980811"/>
            <a:ext cx="103886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6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AC7-B0DE-1D4F-AD45-7F612055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3" y="1524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7C7D-24F3-C34C-A3D9-5DC0AF84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3" y="1974633"/>
            <a:ext cx="10353762" cy="3714749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Manual Searching</a:t>
            </a:r>
          </a:p>
          <a:p>
            <a:pPr marL="36900" indent="0">
              <a:buNone/>
            </a:pPr>
            <a:r>
              <a:rPr lang="en-US" sz="3300" dirty="0"/>
              <a:t>	</a:t>
            </a:r>
          </a:p>
          <a:p>
            <a:r>
              <a:rPr lang="en-US" sz="3300" dirty="0"/>
              <a:t>RandomizedSearchCV</a:t>
            </a:r>
          </a:p>
          <a:p>
            <a:endParaRPr lang="en-US" sz="3300" dirty="0"/>
          </a:p>
          <a:p>
            <a:r>
              <a:rPr lang="en-US" sz="3300" dirty="0"/>
              <a:t>GridSearchCV</a:t>
            </a:r>
          </a:p>
          <a:p>
            <a:endParaRPr lang="en-US" sz="2800" dirty="0"/>
          </a:p>
          <a:p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	</a:t>
            </a:r>
          </a:p>
          <a:p>
            <a:pPr marL="36900" indent="0">
              <a:buNone/>
            </a:pP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77B77-57A6-4B4A-A542-305ACDEE4918}"/>
              </a:ext>
            </a:extLst>
          </p:cNvPr>
          <p:cNvCxnSpPr/>
          <p:nvPr/>
        </p:nvCxnSpPr>
        <p:spPr>
          <a:xfrm>
            <a:off x="0" y="1692166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63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AC7-B0DE-1D4F-AD45-7F612055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3" y="1524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Manual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7C7D-24F3-C34C-A3D9-5DC0AF84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3" y="1974633"/>
            <a:ext cx="10353762" cy="3714749"/>
          </a:xfrm>
        </p:spPr>
        <p:txBody>
          <a:bodyPr>
            <a:normAutofit/>
          </a:bodyPr>
          <a:lstStyle/>
          <a:p>
            <a:r>
              <a:rPr lang="en-US" sz="2800" dirty="0"/>
              <a:t>Based on intuition and personal experience</a:t>
            </a:r>
          </a:p>
          <a:p>
            <a:endParaRPr lang="en-US" sz="2800" dirty="0"/>
          </a:p>
          <a:p>
            <a:r>
              <a:rPr lang="en-US" sz="2800" dirty="0"/>
              <a:t>Repeated until satisfactory results met</a:t>
            </a:r>
          </a:p>
          <a:p>
            <a:endParaRPr lang="en-US" sz="2800" dirty="0"/>
          </a:p>
          <a:p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	</a:t>
            </a:r>
          </a:p>
          <a:p>
            <a:pPr marL="36900" indent="0">
              <a:buNone/>
            </a:pP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77B77-57A6-4B4A-A542-305ACDEE4918}"/>
              </a:ext>
            </a:extLst>
          </p:cNvPr>
          <p:cNvCxnSpPr/>
          <p:nvPr/>
        </p:nvCxnSpPr>
        <p:spPr>
          <a:xfrm>
            <a:off x="0" y="1692166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AC7-B0DE-1D4F-AD45-7F612055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3" y="1524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Random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7C7D-24F3-C34C-A3D9-5DC0AF84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3" y="1974633"/>
            <a:ext cx="5716101" cy="371474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Create grid of parameters</a:t>
            </a:r>
          </a:p>
          <a:p>
            <a:r>
              <a:rPr lang="en-US" sz="2800" dirty="0"/>
              <a:t>Randomly picks subset of possible parameters from grid and returns set with best score</a:t>
            </a:r>
          </a:p>
          <a:p>
            <a:r>
              <a:rPr lang="en-US" sz="2800" dirty="0"/>
              <a:t>Score can be any metric </a:t>
            </a:r>
          </a:p>
          <a:p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	</a:t>
            </a:r>
          </a:p>
          <a:p>
            <a:pPr marL="36900" indent="0">
              <a:buNone/>
            </a:pP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77B77-57A6-4B4A-A542-305ACDEE4918}"/>
              </a:ext>
            </a:extLst>
          </p:cNvPr>
          <p:cNvCxnSpPr/>
          <p:nvPr/>
        </p:nvCxnSpPr>
        <p:spPr>
          <a:xfrm>
            <a:off x="0" y="1692166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4F106FE-3808-CB4D-BEEB-B35529AF6E43}"/>
              </a:ext>
            </a:extLst>
          </p:cNvPr>
          <p:cNvSpPr/>
          <p:nvPr/>
        </p:nvSpPr>
        <p:spPr>
          <a:xfrm>
            <a:off x="6858710" y="1974633"/>
            <a:ext cx="4480560" cy="4480560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F98D3B-89C3-6C40-8A54-90BA1C85139B}"/>
              </a:ext>
            </a:extLst>
          </p:cNvPr>
          <p:cNvSpPr/>
          <p:nvPr/>
        </p:nvSpPr>
        <p:spPr>
          <a:xfrm>
            <a:off x="7092778" y="2187147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1D64AC-3051-8940-B404-FFD2F03B57C1}"/>
              </a:ext>
            </a:extLst>
          </p:cNvPr>
          <p:cNvSpPr/>
          <p:nvPr/>
        </p:nvSpPr>
        <p:spPr>
          <a:xfrm>
            <a:off x="8200995" y="2187147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557409-BB81-9C4D-BE18-4DD0C322B946}"/>
              </a:ext>
            </a:extLst>
          </p:cNvPr>
          <p:cNvSpPr/>
          <p:nvPr/>
        </p:nvSpPr>
        <p:spPr>
          <a:xfrm>
            <a:off x="9309212" y="2187147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70B6F6-0AC4-4C4A-96DC-5AB071661089}"/>
              </a:ext>
            </a:extLst>
          </p:cNvPr>
          <p:cNvSpPr/>
          <p:nvPr/>
        </p:nvSpPr>
        <p:spPr>
          <a:xfrm>
            <a:off x="10417429" y="2187147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B9F1DD-EF21-E84E-9489-6E8C55794EE7}"/>
              </a:ext>
            </a:extLst>
          </p:cNvPr>
          <p:cNvSpPr/>
          <p:nvPr/>
        </p:nvSpPr>
        <p:spPr>
          <a:xfrm>
            <a:off x="7092778" y="3303374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A0AAB-BF34-724B-8AE0-E45D03F02C5E}"/>
              </a:ext>
            </a:extLst>
          </p:cNvPr>
          <p:cNvSpPr/>
          <p:nvPr/>
        </p:nvSpPr>
        <p:spPr>
          <a:xfrm>
            <a:off x="8200995" y="3303374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47057D-7B79-9E4F-97E4-7E99142CBEBC}"/>
              </a:ext>
            </a:extLst>
          </p:cNvPr>
          <p:cNvSpPr/>
          <p:nvPr/>
        </p:nvSpPr>
        <p:spPr>
          <a:xfrm>
            <a:off x="9309212" y="3303374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AC6F0F-CD5D-4341-973B-6F75608687DE}"/>
              </a:ext>
            </a:extLst>
          </p:cNvPr>
          <p:cNvSpPr/>
          <p:nvPr/>
        </p:nvSpPr>
        <p:spPr>
          <a:xfrm>
            <a:off x="10417429" y="3303374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4359DC-7F35-5B4B-A4B4-0089E2479481}"/>
              </a:ext>
            </a:extLst>
          </p:cNvPr>
          <p:cNvSpPr/>
          <p:nvPr/>
        </p:nvSpPr>
        <p:spPr>
          <a:xfrm>
            <a:off x="7092778" y="4397360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1E0651-B3C6-1248-850F-893F1CD30FD1}"/>
              </a:ext>
            </a:extLst>
          </p:cNvPr>
          <p:cNvSpPr/>
          <p:nvPr/>
        </p:nvSpPr>
        <p:spPr>
          <a:xfrm>
            <a:off x="8200995" y="4397360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DFF630-8F40-1549-A3A9-7CF29226614B}"/>
              </a:ext>
            </a:extLst>
          </p:cNvPr>
          <p:cNvSpPr/>
          <p:nvPr/>
        </p:nvSpPr>
        <p:spPr>
          <a:xfrm>
            <a:off x="9309212" y="4397360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5C0AA8-1724-AD45-B3B6-D9A300A3A9AA}"/>
              </a:ext>
            </a:extLst>
          </p:cNvPr>
          <p:cNvSpPr/>
          <p:nvPr/>
        </p:nvSpPr>
        <p:spPr>
          <a:xfrm>
            <a:off x="10417429" y="4397360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C103E8-BE5A-7C41-9643-A60674F14463}"/>
              </a:ext>
            </a:extLst>
          </p:cNvPr>
          <p:cNvSpPr/>
          <p:nvPr/>
        </p:nvSpPr>
        <p:spPr>
          <a:xfrm>
            <a:off x="7092778" y="5454276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59CE6-092A-804A-98C2-BBC4C816428D}"/>
              </a:ext>
            </a:extLst>
          </p:cNvPr>
          <p:cNvSpPr/>
          <p:nvPr/>
        </p:nvSpPr>
        <p:spPr>
          <a:xfrm>
            <a:off x="8200995" y="5454276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AA2C1A-AD24-0D47-B004-B9CA2F309A8C}"/>
              </a:ext>
            </a:extLst>
          </p:cNvPr>
          <p:cNvSpPr/>
          <p:nvPr/>
        </p:nvSpPr>
        <p:spPr>
          <a:xfrm>
            <a:off x="9309212" y="5454276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39C0CF-89F4-8C48-BF97-FDCC21683068}"/>
              </a:ext>
            </a:extLst>
          </p:cNvPr>
          <p:cNvSpPr/>
          <p:nvPr/>
        </p:nvSpPr>
        <p:spPr>
          <a:xfrm>
            <a:off x="10417429" y="5454276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FA410F-1129-6A40-B09D-D4B03D39A25B}"/>
              </a:ext>
            </a:extLst>
          </p:cNvPr>
          <p:cNvCxnSpPr/>
          <p:nvPr/>
        </p:nvCxnSpPr>
        <p:spPr>
          <a:xfrm>
            <a:off x="7463481" y="2545492"/>
            <a:ext cx="2224216" cy="1136822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BDA75C-EAEC-A84F-9CF2-7B0E548D5613}"/>
              </a:ext>
            </a:extLst>
          </p:cNvPr>
          <p:cNvCxnSpPr/>
          <p:nvPr/>
        </p:nvCxnSpPr>
        <p:spPr>
          <a:xfrm>
            <a:off x="9712411" y="3687716"/>
            <a:ext cx="0" cy="215703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2FE981-C25D-5C41-B9A3-E438219FCBCE}"/>
              </a:ext>
            </a:extLst>
          </p:cNvPr>
          <p:cNvCxnSpPr/>
          <p:nvPr/>
        </p:nvCxnSpPr>
        <p:spPr>
          <a:xfrm flipH="1" flipV="1">
            <a:off x="8575589" y="2545492"/>
            <a:ext cx="1136822" cy="3299254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E1D312-E362-9245-9DC9-CCF10683C3E6}"/>
              </a:ext>
            </a:extLst>
          </p:cNvPr>
          <p:cNvCxnSpPr/>
          <p:nvPr/>
        </p:nvCxnSpPr>
        <p:spPr>
          <a:xfrm>
            <a:off x="8552453" y="2545492"/>
            <a:ext cx="0" cy="2125376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CE7D13-5B70-6545-9C8A-3496C93CD14C}"/>
              </a:ext>
            </a:extLst>
          </p:cNvPr>
          <p:cNvCxnSpPr/>
          <p:nvPr/>
        </p:nvCxnSpPr>
        <p:spPr>
          <a:xfrm flipV="1">
            <a:off x="8575589" y="2545492"/>
            <a:ext cx="2284196" cy="2273643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6ED0D9-ABB6-5641-AFB5-296237A0EE05}"/>
              </a:ext>
            </a:extLst>
          </p:cNvPr>
          <p:cNvCxnSpPr/>
          <p:nvPr/>
        </p:nvCxnSpPr>
        <p:spPr>
          <a:xfrm flipH="1">
            <a:off x="10776669" y="2545492"/>
            <a:ext cx="83116" cy="2298337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573086-815A-0B49-8A5D-41476AE79A43}"/>
              </a:ext>
            </a:extLst>
          </p:cNvPr>
          <p:cNvCxnSpPr/>
          <p:nvPr/>
        </p:nvCxnSpPr>
        <p:spPr>
          <a:xfrm flipH="1">
            <a:off x="7463480" y="4819135"/>
            <a:ext cx="3313189" cy="1025611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0733EF0-D222-3240-BB55-49F3B6636A4D}"/>
              </a:ext>
            </a:extLst>
          </p:cNvPr>
          <p:cNvCxnSpPr/>
          <p:nvPr/>
        </p:nvCxnSpPr>
        <p:spPr>
          <a:xfrm flipV="1">
            <a:off x="7463481" y="3682314"/>
            <a:ext cx="0" cy="2162432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D25429-2C60-144A-8AB0-139AF2895664}"/>
              </a:ext>
            </a:extLst>
          </p:cNvPr>
          <p:cNvCxnSpPr/>
          <p:nvPr/>
        </p:nvCxnSpPr>
        <p:spPr>
          <a:xfrm flipV="1">
            <a:off x="7463480" y="2545492"/>
            <a:ext cx="2236574" cy="1136822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D463A6-DDAB-8445-B59A-2BB04C7FC96D}"/>
              </a:ext>
            </a:extLst>
          </p:cNvPr>
          <p:cNvSpPr txBox="1"/>
          <p:nvPr/>
        </p:nvSpPr>
        <p:spPr>
          <a:xfrm>
            <a:off x="8674717" y="6432343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31D221-E269-1A43-9054-EFADC11E2ED9}"/>
              </a:ext>
            </a:extLst>
          </p:cNvPr>
          <p:cNvSpPr txBox="1"/>
          <p:nvPr/>
        </p:nvSpPr>
        <p:spPr>
          <a:xfrm rot="16200000">
            <a:off x="5713691" y="3895446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23871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AC7-B0DE-1D4F-AD45-7F612055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3" y="1524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7C7D-24F3-C34C-A3D9-5DC0AF84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3" y="1974633"/>
            <a:ext cx="5716101" cy="3714749"/>
          </a:xfrm>
        </p:spPr>
        <p:txBody>
          <a:bodyPr>
            <a:normAutofit/>
          </a:bodyPr>
          <a:lstStyle/>
          <a:p>
            <a:r>
              <a:rPr lang="en-US" sz="2800" dirty="0"/>
              <a:t>Create grid of parameters</a:t>
            </a:r>
          </a:p>
          <a:p>
            <a:r>
              <a:rPr lang="en-US" sz="2800" dirty="0"/>
              <a:t>Checks every possible set of parameters in grid and returns set with best score</a:t>
            </a:r>
          </a:p>
          <a:p>
            <a:r>
              <a:rPr lang="en-US" sz="2800" dirty="0"/>
              <a:t>Score can be any metric</a:t>
            </a:r>
          </a:p>
          <a:p>
            <a:pPr marL="36900" indent="0">
              <a:buNone/>
            </a:pPr>
            <a:r>
              <a:rPr lang="en-US" sz="2800" dirty="0"/>
              <a:t>	</a:t>
            </a:r>
          </a:p>
          <a:p>
            <a:pPr marL="36900" indent="0">
              <a:buNone/>
            </a:pPr>
            <a:endParaRPr lang="en-US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77B77-57A6-4B4A-A542-305ACDEE4918}"/>
              </a:ext>
            </a:extLst>
          </p:cNvPr>
          <p:cNvCxnSpPr/>
          <p:nvPr/>
        </p:nvCxnSpPr>
        <p:spPr>
          <a:xfrm>
            <a:off x="0" y="1692166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4F106FE-3808-CB4D-BEEB-B35529AF6E43}"/>
              </a:ext>
            </a:extLst>
          </p:cNvPr>
          <p:cNvSpPr/>
          <p:nvPr/>
        </p:nvSpPr>
        <p:spPr>
          <a:xfrm>
            <a:off x="6858710" y="1974633"/>
            <a:ext cx="4480560" cy="4480560"/>
          </a:xfrm>
          <a:prstGeom prst="rec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F98D3B-89C3-6C40-8A54-90BA1C85139B}"/>
              </a:ext>
            </a:extLst>
          </p:cNvPr>
          <p:cNvSpPr/>
          <p:nvPr/>
        </p:nvSpPr>
        <p:spPr>
          <a:xfrm>
            <a:off x="7092778" y="2187147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1D64AC-3051-8940-B404-FFD2F03B57C1}"/>
              </a:ext>
            </a:extLst>
          </p:cNvPr>
          <p:cNvSpPr/>
          <p:nvPr/>
        </p:nvSpPr>
        <p:spPr>
          <a:xfrm>
            <a:off x="8200995" y="2187147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557409-BB81-9C4D-BE18-4DD0C322B946}"/>
              </a:ext>
            </a:extLst>
          </p:cNvPr>
          <p:cNvSpPr/>
          <p:nvPr/>
        </p:nvSpPr>
        <p:spPr>
          <a:xfrm>
            <a:off x="9309212" y="2187147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70B6F6-0AC4-4C4A-96DC-5AB071661089}"/>
              </a:ext>
            </a:extLst>
          </p:cNvPr>
          <p:cNvSpPr/>
          <p:nvPr/>
        </p:nvSpPr>
        <p:spPr>
          <a:xfrm>
            <a:off x="10417429" y="2187147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B9F1DD-EF21-E84E-9489-6E8C55794EE7}"/>
              </a:ext>
            </a:extLst>
          </p:cNvPr>
          <p:cNvSpPr/>
          <p:nvPr/>
        </p:nvSpPr>
        <p:spPr>
          <a:xfrm>
            <a:off x="7092778" y="3303374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A0AAB-BF34-724B-8AE0-E45D03F02C5E}"/>
              </a:ext>
            </a:extLst>
          </p:cNvPr>
          <p:cNvSpPr/>
          <p:nvPr/>
        </p:nvSpPr>
        <p:spPr>
          <a:xfrm>
            <a:off x="8200995" y="3303374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47057D-7B79-9E4F-97E4-7E99142CBEBC}"/>
              </a:ext>
            </a:extLst>
          </p:cNvPr>
          <p:cNvSpPr/>
          <p:nvPr/>
        </p:nvSpPr>
        <p:spPr>
          <a:xfrm>
            <a:off x="9309212" y="3303374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AC6F0F-CD5D-4341-973B-6F75608687DE}"/>
              </a:ext>
            </a:extLst>
          </p:cNvPr>
          <p:cNvSpPr/>
          <p:nvPr/>
        </p:nvSpPr>
        <p:spPr>
          <a:xfrm>
            <a:off x="10417429" y="3303374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4359DC-7F35-5B4B-A4B4-0089E2479481}"/>
              </a:ext>
            </a:extLst>
          </p:cNvPr>
          <p:cNvSpPr/>
          <p:nvPr/>
        </p:nvSpPr>
        <p:spPr>
          <a:xfrm>
            <a:off x="7092778" y="4397360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1E0651-B3C6-1248-850F-893F1CD30FD1}"/>
              </a:ext>
            </a:extLst>
          </p:cNvPr>
          <p:cNvSpPr/>
          <p:nvPr/>
        </p:nvSpPr>
        <p:spPr>
          <a:xfrm>
            <a:off x="8200995" y="4397360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DFF630-8F40-1549-A3A9-7CF29226614B}"/>
              </a:ext>
            </a:extLst>
          </p:cNvPr>
          <p:cNvSpPr/>
          <p:nvPr/>
        </p:nvSpPr>
        <p:spPr>
          <a:xfrm>
            <a:off x="9309212" y="4397360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5C0AA8-1724-AD45-B3B6-D9A300A3A9AA}"/>
              </a:ext>
            </a:extLst>
          </p:cNvPr>
          <p:cNvSpPr/>
          <p:nvPr/>
        </p:nvSpPr>
        <p:spPr>
          <a:xfrm>
            <a:off x="10417429" y="4397360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C103E8-BE5A-7C41-9643-A60674F14463}"/>
              </a:ext>
            </a:extLst>
          </p:cNvPr>
          <p:cNvSpPr/>
          <p:nvPr/>
        </p:nvSpPr>
        <p:spPr>
          <a:xfrm>
            <a:off x="7092778" y="5454276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59CE6-092A-804A-98C2-BBC4C816428D}"/>
              </a:ext>
            </a:extLst>
          </p:cNvPr>
          <p:cNvSpPr/>
          <p:nvPr/>
        </p:nvSpPr>
        <p:spPr>
          <a:xfrm>
            <a:off x="8200995" y="5454276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AA2C1A-AD24-0D47-B004-B9CA2F309A8C}"/>
              </a:ext>
            </a:extLst>
          </p:cNvPr>
          <p:cNvSpPr/>
          <p:nvPr/>
        </p:nvSpPr>
        <p:spPr>
          <a:xfrm>
            <a:off x="9309212" y="5454276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339C0CF-89F4-8C48-BF97-FDCC21683068}"/>
              </a:ext>
            </a:extLst>
          </p:cNvPr>
          <p:cNvSpPr/>
          <p:nvPr/>
        </p:nvSpPr>
        <p:spPr>
          <a:xfrm>
            <a:off x="10417429" y="5454276"/>
            <a:ext cx="731520" cy="7315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BD8CF2-BC14-AF4D-8970-CCE3F18D25C0}"/>
              </a:ext>
            </a:extLst>
          </p:cNvPr>
          <p:cNvCxnSpPr/>
          <p:nvPr/>
        </p:nvCxnSpPr>
        <p:spPr>
          <a:xfrm>
            <a:off x="7496660" y="2557849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8E04D3-1750-2B4D-B69B-9CF669AD8AF3}"/>
              </a:ext>
            </a:extLst>
          </p:cNvPr>
          <p:cNvCxnSpPr/>
          <p:nvPr/>
        </p:nvCxnSpPr>
        <p:spPr>
          <a:xfrm>
            <a:off x="8633482" y="2557849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3CA0C3-FE03-DA4F-B5C4-906E55EE11F8}"/>
              </a:ext>
            </a:extLst>
          </p:cNvPr>
          <p:cNvCxnSpPr/>
          <p:nvPr/>
        </p:nvCxnSpPr>
        <p:spPr>
          <a:xfrm>
            <a:off x="9770304" y="2561968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82A4CE-0FAC-1146-B762-33013DF8FA13}"/>
              </a:ext>
            </a:extLst>
          </p:cNvPr>
          <p:cNvCxnSpPr/>
          <p:nvPr/>
        </p:nvCxnSpPr>
        <p:spPr>
          <a:xfrm>
            <a:off x="7472174" y="3686433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804BF-6ACB-9B45-BD2E-2A748C6E1E70}"/>
              </a:ext>
            </a:extLst>
          </p:cNvPr>
          <p:cNvCxnSpPr/>
          <p:nvPr/>
        </p:nvCxnSpPr>
        <p:spPr>
          <a:xfrm>
            <a:off x="8608996" y="3678196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A381DD-E2C3-C84A-8478-0D66CEDCB222}"/>
              </a:ext>
            </a:extLst>
          </p:cNvPr>
          <p:cNvCxnSpPr/>
          <p:nvPr/>
        </p:nvCxnSpPr>
        <p:spPr>
          <a:xfrm>
            <a:off x="9770304" y="3669959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50016A-85D3-C74B-887B-B9094538033B}"/>
              </a:ext>
            </a:extLst>
          </p:cNvPr>
          <p:cNvCxnSpPr/>
          <p:nvPr/>
        </p:nvCxnSpPr>
        <p:spPr>
          <a:xfrm>
            <a:off x="7496660" y="4773827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E55A1D-2E66-454F-8260-0A8B8078D7D6}"/>
              </a:ext>
            </a:extLst>
          </p:cNvPr>
          <p:cNvCxnSpPr/>
          <p:nvPr/>
        </p:nvCxnSpPr>
        <p:spPr>
          <a:xfrm>
            <a:off x="8608996" y="4773827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4DD595-FCFF-2746-AA6D-7DDD9DB2DB53}"/>
              </a:ext>
            </a:extLst>
          </p:cNvPr>
          <p:cNvCxnSpPr/>
          <p:nvPr/>
        </p:nvCxnSpPr>
        <p:spPr>
          <a:xfrm>
            <a:off x="9770304" y="4773827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F44E17-EF0F-7249-B366-958EDEE6B3C1}"/>
              </a:ext>
            </a:extLst>
          </p:cNvPr>
          <p:cNvCxnSpPr/>
          <p:nvPr/>
        </p:nvCxnSpPr>
        <p:spPr>
          <a:xfrm>
            <a:off x="7496660" y="5824151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E91CBE-EAA2-6E41-8C53-EC93E567B8EF}"/>
              </a:ext>
            </a:extLst>
          </p:cNvPr>
          <p:cNvCxnSpPr/>
          <p:nvPr/>
        </p:nvCxnSpPr>
        <p:spPr>
          <a:xfrm>
            <a:off x="8633482" y="5852984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0C9020F-9F5B-F84E-B263-54B3630B998D}"/>
              </a:ext>
            </a:extLst>
          </p:cNvPr>
          <p:cNvCxnSpPr/>
          <p:nvPr/>
        </p:nvCxnSpPr>
        <p:spPr>
          <a:xfrm>
            <a:off x="9770304" y="5852984"/>
            <a:ext cx="1136822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BEAE1B-A71F-124A-99BF-45BBC6EB54AC}"/>
              </a:ext>
            </a:extLst>
          </p:cNvPr>
          <p:cNvCxnSpPr/>
          <p:nvPr/>
        </p:nvCxnSpPr>
        <p:spPr>
          <a:xfrm flipH="1">
            <a:off x="7395578" y="2535194"/>
            <a:ext cx="3387611" cy="111211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5E5D82-6E5C-644D-9E06-6AF03C1E4572}"/>
              </a:ext>
            </a:extLst>
          </p:cNvPr>
          <p:cNvCxnSpPr/>
          <p:nvPr/>
        </p:nvCxnSpPr>
        <p:spPr>
          <a:xfrm flipH="1">
            <a:off x="7387918" y="3702907"/>
            <a:ext cx="3387611" cy="111211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42FA4A-4DB9-3941-9858-21BD2C78269B}"/>
              </a:ext>
            </a:extLst>
          </p:cNvPr>
          <p:cNvCxnSpPr/>
          <p:nvPr/>
        </p:nvCxnSpPr>
        <p:spPr>
          <a:xfrm flipH="1">
            <a:off x="7373195" y="4774241"/>
            <a:ext cx="3387611" cy="111211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5DA51A-422B-6844-9020-61B068F1C452}"/>
              </a:ext>
            </a:extLst>
          </p:cNvPr>
          <p:cNvSpPr txBox="1"/>
          <p:nvPr/>
        </p:nvSpPr>
        <p:spPr>
          <a:xfrm>
            <a:off x="8674717" y="6432343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1469B9-DF9A-B245-A186-1DDDA6C4F886}"/>
              </a:ext>
            </a:extLst>
          </p:cNvPr>
          <p:cNvSpPr txBox="1"/>
          <p:nvPr/>
        </p:nvSpPr>
        <p:spPr>
          <a:xfrm rot="16200000">
            <a:off x="5713691" y="3895446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2</a:t>
            </a:r>
          </a:p>
        </p:txBody>
      </p:sp>
    </p:spTree>
    <p:extLst>
      <p:ext uri="{BB962C8B-B14F-4D97-AF65-F5344CB8AC3E}">
        <p14:creationId xmlns:p14="http://schemas.microsoft.com/office/powerpoint/2010/main" val="80028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AC7-B0DE-1D4F-AD45-7F612055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3" y="1524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Random Search VS 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7C7D-24F3-C34C-A3D9-5DC0AF84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3" y="1974633"/>
            <a:ext cx="5474364" cy="3714749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800" u="sng" dirty="0"/>
              <a:t>Random Search</a:t>
            </a:r>
            <a:r>
              <a:rPr lang="en-US" sz="2800" dirty="0"/>
              <a:t>	</a:t>
            </a:r>
          </a:p>
          <a:p>
            <a:r>
              <a:rPr lang="en-US" sz="2800" dirty="0"/>
              <a:t>Can search wide range of parameters</a:t>
            </a:r>
          </a:p>
          <a:p>
            <a:r>
              <a:rPr lang="en-US" sz="2800" dirty="0"/>
              <a:t>Might miss important points</a:t>
            </a:r>
          </a:p>
          <a:p>
            <a:r>
              <a:rPr lang="en-US" sz="2800" dirty="0"/>
              <a:t>Fast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77B77-57A6-4B4A-A542-305ACDEE4918}"/>
              </a:ext>
            </a:extLst>
          </p:cNvPr>
          <p:cNvCxnSpPr/>
          <p:nvPr/>
        </p:nvCxnSpPr>
        <p:spPr>
          <a:xfrm>
            <a:off x="0" y="1692166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CCC61A5-9007-4B48-80D7-4D025325D314}"/>
              </a:ext>
            </a:extLst>
          </p:cNvPr>
          <p:cNvSpPr txBox="1">
            <a:spLocks/>
          </p:cNvSpPr>
          <p:nvPr/>
        </p:nvSpPr>
        <p:spPr>
          <a:xfrm>
            <a:off x="6211614" y="1974632"/>
            <a:ext cx="5403391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sz="2800" u="sng" dirty="0"/>
              <a:t>Grid Search</a:t>
            </a:r>
            <a:r>
              <a:rPr lang="en-US" sz="2800" dirty="0"/>
              <a:t>	</a:t>
            </a:r>
          </a:p>
          <a:p>
            <a:r>
              <a:rPr lang="en-US" sz="2800" dirty="0"/>
              <a:t>Will find optimal set of parameters within grid</a:t>
            </a:r>
          </a:p>
          <a:p>
            <a:r>
              <a:rPr lang="en-US" sz="2800" dirty="0"/>
              <a:t>More parameter possibilities greatly increases duration</a:t>
            </a:r>
          </a:p>
        </p:txBody>
      </p:sp>
    </p:spTree>
    <p:extLst>
      <p:ext uri="{BB962C8B-B14F-4D97-AF65-F5344CB8AC3E}">
        <p14:creationId xmlns:p14="http://schemas.microsoft.com/office/powerpoint/2010/main" val="428796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AC7-B0DE-1D4F-AD45-7F612055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3" y="1524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Example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77B77-57A6-4B4A-A542-305ACDEE4918}"/>
              </a:ext>
            </a:extLst>
          </p:cNvPr>
          <p:cNvCxnSpPr/>
          <p:nvPr/>
        </p:nvCxnSpPr>
        <p:spPr>
          <a:xfrm>
            <a:off x="0" y="1692166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B3F5D3-E655-4642-BE0B-F4171ECA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1974633"/>
            <a:ext cx="10363200" cy="25273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5FD513-554B-0B43-9F0A-0844FCF9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4527356"/>
            <a:ext cx="103378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2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AC7-B0DE-1D4F-AD45-7F612055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3" y="1524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Example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77B77-57A6-4B4A-A542-305ACDEE4918}"/>
              </a:ext>
            </a:extLst>
          </p:cNvPr>
          <p:cNvCxnSpPr/>
          <p:nvPr/>
        </p:nvCxnSpPr>
        <p:spPr>
          <a:xfrm>
            <a:off x="0" y="1692166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E94650-B50C-DF47-B8D8-CBC8F5072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974633"/>
            <a:ext cx="103378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6AC7-B0DE-1D4F-AD45-7F612055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3" y="152400"/>
            <a:ext cx="10353762" cy="12573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Example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977B77-57A6-4B4A-A542-305ACDEE4918}"/>
              </a:ext>
            </a:extLst>
          </p:cNvPr>
          <p:cNvCxnSpPr/>
          <p:nvPr/>
        </p:nvCxnSpPr>
        <p:spPr>
          <a:xfrm>
            <a:off x="0" y="1692166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5E2A53-A870-6B48-AF4E-4446A14F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" y="1974633"/>
            <a:ext cx="10350500" cy="23241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A535C4-5F47-EE4A-B239-77182E66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4395848"/>
            <a:ext cx="10299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0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8"/>
      </a:accent1>
      <a:accent2>
        <a:srgbClr val="6BB13B"/>
      </a:accent2>
      <a:accent3>
        <a:srgbClr val="97A942"/>
      </a:accent3>
      <a:accent4>
        <a:srgbClr val="B1953B"/>
      </a:accent4>
      <a:accent5>
        <a:srgbClr val="C3754D"/>
      </a:accent5>
      <a:accent6>
        <a:srgbClr val="B13B43"/>
      </a:accent6>
      <a:hlink>
        <a:srgbClr val="AD7539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93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SlateVTI</vt:lpstr>
      <vt:lpstr>Hyper Parameter Tuning</vt:lpstr>
      <vt:lpstr>Techniques</vt:lpstr>
      <vt:lpstr>Manual Searching</vt:lpstr>
      <vt:lpstr>Random Search</vt:lpstr>
      <vt:lpstr>Grid Search</vt:lpstr>
      <vt:lpstr>Random Search VS Grid Search</vt:lpstr>
      <vt:lpstr>Example 1</vt:lpstr>
      <vt:lpstr>Example 1</vt:lpstr>
      <vt:lpstr>Example 1</vt:lpstr>
      <vt:lpstr>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 Parameter Tuning</dc:title>
  <dc:creator>luken2</dc:creator>
  <cp:lastModifiedBy>luken2</cp:lastModifiedBy>
  <cp:revision>9</cp:revision>
  <dcterms:created xsi:type="dcterms:W3CDTF">2019-11-01T00:57:57Z</dcterms:created>
  <dcterms:modified xsi:type="dcterms:W3CDTF">2019-11-02T23:28:35Z</dcterms:modified>
</cp:coreProperties>
</file>