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242"/>
  </p:notesMasterIdLst>
  <p:handoutMasterIdLst>
    <p:handoutMasterId r:id="rId243"/>
  </p:handoutMasterIdLst>
  <p:sldIdLst>
    <p:sldId id="256" r:id="rId2"/>
    <p:sldId id="271" r:id="rId3"/>
    <p:sldId id="273" r:id="rId4"/>
    <p:sldId id="404" r:id="rId5"/>
    <p:sldId id="468" r:id="rId6"/>
    <p:sldId id="268" r:id="rId7"/>
    <p:sldId id="260" r:id="rId8"/>
    <p:sldId id="270" r:id="rId9"/>
    <p:sldId id="477" r:id="rId10"/>
    <p:sldId id="261" r:id="rId11"/>
    <p:sldId id="274" r:id="rId12"/>
    <p:sldId id="262" r:id="rId13"/>
    <p:sldId id="275" r:id="rId14"/>
    <p:sldId id="276" r:id="rId15"/>
    <p:sldId id="478" r:id="rId16"/>
    <p:sldId id="438" r:id="rId17"/>
    <p:sldId id="439" r:id="rId18"/>
    <p:sldId id="479" r:id="rId19"/>
    <p:sldId id="480" r:id="rId20"/>
    <p:sldId id="481" r:id="rId21"/>
    <p:sldId id="482" r:id="rId22"/>
    <p:sldId id="483" r:id="rId23"/>
    <p:sldId id="484" r:id="rId24"/>
    <p:sldId id="485" r:id="rId25"/>
    <p:sldId id="440" r:id="rId26"/>
    <p:sldId id="442" r:id="rId27"/>
    <p:sldId id="443" r:id="rId28"/>
    <p:sldId id="501" r:id="rId29"/>
    <p:sldId id="504" r:id="rId30"/>
    <p:sldId id="502" r:id="rId31"/>
    <p:sldId id="503" r:id="rId32"/>
    <p:sldId id="505" r:id="rId33"/>
    <p:sldId id="445" r:id="rId34"/>
    <p:sldId id="486" r:id="rId35"/>
    <p:sldId id="263" r:id="rId36"/>
    <p:sldId id="264" r:id="rId37"/>
    <p:sldId id="437" r:id="rId38"/>
    <p:sldId id="265" r:id="rId39"/>
    <p:sldId id="277" r:id="rId40"/>
    <p:sldId id="278" r:id="rId41"/>
    <p:sldId id="266" r:id="rId42"/>
    <p:sldId id="267" r:id="rId43"/>
    <p:sldId id="280" r:id="rId44"/>
    <p:sldId id="282" r:id="rId45"/>
    <p:sldId id="279" r:id="rId46"/>
    <p:sldId id="308" r:id="rId47"/>
    <p:sldId id="283" r:id="rId48"/>
    <p:sldId id="284" r:id="rId49"/>
    <p:sldId id="309" r:id="rId50"/>
    <p:sldId id="291" r:id="rId51"/>
    <p:sldId id="292" r:id="rId52"/>
    <p:sldId id="293" r:id="rId53"/>
    <p:sldId id="294" r:id="rId54"/>
    <p:sldId id="295" r:id="rId55"/>
    <p:sldId id="296" r:id="rId56"/>
    <p:sldId id="297" r:id="rId57"/>
    <p:sldId id="298" r:id="rId58"/>
    <p:sldId id="299" r:id="rId59"/>
    <p:sldId id="310" r:id="rId60"/>
    <p:sldId id="311" r:id="rId61"/>
    <p:sldId id="300" r:id="rId62"/>
    <p:sldId id="312" r:id="rId63"/>
    <p:sldId id="301" r:id="rId64"/>
    <p:sldId id="302" r:id="rId65"/>
    <p:sldId id="303" r:id="rId66"/>
    <p:sldId id="304" r:id="rId67"/>
    <p:sldId id="305" r:id="rId68"/>
    <p:sldId id="315" r:id="rId69"/>
    <p:sldId id="316" r:id="rId70"/>
    <p:sldId id="317" r:id="rId71"/>
    <p:sldId id="318" r:id="rId72"/>
    <p:sldId id="319" r:id="rId73"/>
    <p:sldId id="320" r:id="rId74"/>
    <p:sldId id="329" r:id="rId75"/>
    <p:sldId id="321" r:id="rId76"/>
    <p:sldId id="322" r:id="rId77"/>
    <p:sldId id="384" r:id="rId78"/>
    <p:sldId id="330" r:id="rId79"/>
    <p:sldId id="487" r:id="rId80"/>
    <p:sldId id="488" r:id="rId81"/>
    <p:sldId id="489" r:id="rId82"/>
    <p:sldId id="492" r:id="rId83"/>
    <p:sldId id="493" r:id="rId84"/>
    <p:sldId id="494" r:id="rId85"/>
    <p:sldId id="490" r:id="rId86"/>
    <p:sldId id="469" r:id="rId87"/>
    <p:sldId id="470" r:id="rId88"/>
    <p:sldId id="471" r:id="rId89"/>
    <p:sldId id="472" r:id="rId90"/>
    <p:sldId id="473" r:id="rId91"/>
    <p:sldId id="349" r:id="rId92"/>
    <p:sldId id="350" r:id="rId93"/>
    <p:sldId id="356" r:id="rId94"/>
    <p:sldId id="361" r:id="rId95"/>
    <p:sldId id="357" r:id="rId96"/>
    <p:sldId id="362" r:id="rId97"/>
    <p:sldId id="358" r:id="rId98"/>
    <p:sldId id="359" r:id="rId99"/>
    <p:sldId id="385" r:id="rId100"/>
    <p:sldId id="390" r:id="rId101"/>
    <p:sldId id="389" r:id="rId102"/>
    <p:sldId id="386" r:id="rId103"/>
    <p:sldId id="393" r:id="rId104"/>
    <p:sldId id="387" r:id="rId105"/>
    <p:sldId id="395" r:id="rId106"/>
    <p:sldId id="394" r:id="rId107"/>
    <p:sldId id="388" r:id="rId108"/>
    <p:sldId id="396" r:id="rId109"/>
    <p:sldId id="397" r:id="rId110"/>
    <p:sldId id="391" r:id="rId111"/>
    <p:sldId id="398" r:id="rId112"/>
    <p:sldId id="399" r:id="rId113"/>
    <p:sldId id="392" r:id="rId114"/>
    <p:sldId id="400" r:id="rId115"/>
    <p:sldId id="360" r:id="rId116"/>
    <p:sldId id="363" r:id="rId117"/>
    <p:sldId id="364" r:id="rId118"/>
    <p:sldId id="367" r:id="rId119"/>
    <p:sldId id="365" r:id="rId120"/>
    <p:sldId id="366" r:id="rId121"/>
    <p:sldId id="495" r:id="rId122"/>
    <p:sldId id="497" r:id="rId123"/>
    <p:sldId id="498" r:id="rId124"/>
    <p:sldId id="499" r:id="rId125"/>
    <p:sldId id="448" r:id="rId126"/>
    <p:sldId id="449" r:id="rId127"/>
    <p:sldId id="454" r:id="rId128"/>
    <p:sldId id="455" r:id="rId129"/>
    <p:sldId id="450" r:id="rId130"/>
    <p:sldId id="451" r:id="rId131"/>
    <p:sldId id="452" r:id="rId132"/>
    <p:sldId id="453" r:id="rId133"/>
    <p:sldId id="476" r:id="rId134"/>
    <p:sldId id="457" r:id="rId135"/>
    <p:sldId id="456" r:id="rId136"/>
    <p:sldId id="474" r:id="rId137"/>
    <p:sldId id="599" r:id="rId138"/>
    <p:sldId id="475" r:id="rId139"/>
    <p:sldId id="458" r:id="rId140"/>
    <p:sldId id="459" r:id="rId141"/>
    <p:sldId id="496" r:id="rId142"/>
    <p:sldId id="376" r:id="rId143"/>
    <p:sldId id="375" r:id="rId144"/>
    <p:sldId id="379" r:id="rId145"/>
    <p:sldId id="598" r:id="rId146"/>
    <p:sldId id="507" r:id="rId147"/>
    <p:sldId id="508" r:id="rId148"/>
    <p:sldId id="509" r:id="rId149"/>
    <p:sldId id="510" r:id="rId150"/>
    <p:sldId id="511" r:id="rId151"/>
    <p:sldId id="512" r:id="rId152"/>
    <p:sldId id="513" r:id="rId153"/>
    <p:sldId id="514" r:id="rId154"/>
    <p:sldId id="515" r:id="rId155"/>
    <p:sldId id="516" r:id="rId156"/>
    <p:sldId id="517" r:id="rId157"/>
    <p:sldId id="518" r:id="rId158"/>
    <p:sldId id="520" r:id="rId159"/>
    <p:sldId id="521" r:id="rId160"/>
    <p:sldId id="522" r:id="rId161"/>
    <p:sldId id="523" r:id="rId162"/>
    <p:sldId id="524" r:id="rId163"/>
    <p:sldId id="525" r:id="rId164"/>
    <p:sldId id="526" r:id="rId165"/>
    <p:sldId id="527" r:id="rId166"/>
    <p:sldId id="601" r:id="rId167"/>
    <p:sldId id="602" r:id="rId168"/>
    <p:sldId id="603" r:id="rId169"/>
    <p:sldId id="604" r:id="rId170"/>
    <p:sldId id="605" r:id="rId171"/>
    <p:sldId id="606" r:id="rId172"/>
    <p:sldId id="607" r:id="rId173"/>
    <p:sldId id="608" r:id="rId174"/>
    <p:sldId id="609" r:id="rId175"/>
    <p:sldId id="610" r:id="rId176"/>
    <p:sldId id="613" r:id="rId177"/>
    <p:sldId id="612" r:id="rId178"/>
    <p:sldId id="528" r:id="rId179"/>
    <p:sldId id="529" r:id="rId180"/>
    <p:sldId id="530" r:id="rId181"/>
    <p:sldId id="531" r:id="rId182"/>
    <p:sldId id="532" r:id="rId183"/>
    <p:sldId id="533" r:id="rId184"/>
    <p:sldId id="534" r:id="rId185"/>
    <p:sldId id="535" r:id="rId186"/>
    <p:sldId id="536" r:id="rId187"/>
    <p:sldId id="537" r:id="rId188"/>
    <p:sldId id="540" r:id="rId189"/>
    <p:sldId id="541" r:id="rId190"/>
    <p:sldId id="543" r:id="rId191"/>
    <p:sldId id="545" r:id="rId192"/>
    <p:sldId id="546" r:id="rId193"/>
    <p:sldId id="614" r:id="rId194"/>
    <p:sldId id="561" r:id="rId195"/>
    <p:sldId id="562" r:id="rId196"/>
    <p:sldId id="563" r:id="rId197"/>
    <p:sldId id="564" r:id="rId198"/>
    <p:sldId id="565" r:id="rId199"/>
    <p:sldId id="616" r:id="rId200"/>
    <p:sldId id="617" r:id="rId201"/>
    <p:sldId id="618" r:id="rId202"/>
    <p:sldId id="619" r:id="rId203"/>
    <p:sldId id="568" r:id="rId204"/>
    <p:sldId id="569" r:id="rId205"/>
    <p:sldId id="570" r:id="rId206"/>
    <p:sldId id="571" r:id="rId207"/>
    <p:sldId id="572" r:id="rId208"/>
    <p:sldId id="615" r:id="rId209"/>
    <p:sldId id="578" r:id="rId210"/>
    <p:sldId id="579" r:id="rId211"/>
    <p:sldId id="580" r:id="rId212"/>
    <p:sldId id="581" r:id="rId213"/>
    <p:sldId id="582" r:id="rId214"/>
    <p:sldId id="583" r:id="rId215"/>
    <p:sldId id="620" r:id="rId216"/>
    <p:sldId id="621" r:id="rId217"/>
    <p:sldId id="622" r:id="rId218"/>
    <p:sldId id="584" r:id="rId219"/>
    <p:sldId id="623" r:id="rId220"/>
    <p:sldId id="585" r:id="rId221"/>
    <p:sldId id="586" r:id="rId222"/>
    <p:sldId id="587" r:id="rId223"/>
    <p:sldId id="588" r:id="rId224"/>
    <p:sldId id="589" r:id="rId225"/>
    <p:sldId id="590" r:id="rId226"/>
    <p:sldId id="591" r:id="rId227"/>
    <p:sldId id="592" r:id="rId228"/>
    <p:sldId id="593" r:id="rId229"/>
    <p:sldId id="594" r:id="rId230"/>
    <p:sldId id="595" r:id="rId231"/>
    <p:sldId id="596" r:id="rId232"/>
    <p:sldId id="597" r:id="rId233"/>
    <p:sldId id="380" r:id="rId234"/>
    <p:sldId id="417" r:id="rId235"/>
    <p:sldId id="491" r:id="rId236"/>
    <p:sldId id="413" r:id="rId237"/>
    <p:sldId id="416" r:id="rId238"/>
    <p:sldId id="418" r:id="rId239"/>
    <p:sldId id="415" r:id="rId240"/>
    <p:sldId id="414" r:id="rId241"/>
  </p:sldIdLst>
  <p:sldSz cx="9144000" cy="6858000" type="screen4x3"/>
  <p:notesSz cx="6858000" cy="9144000"/>
  <p:defaultTextStyle>
    <a:defPPr>
      <a:defRPr lang="es-ES"/>
    </a:defPPr>
    <a:lvl1pPr algn="l" rtl="0" fontAlgn="base">
      <a:spcBef>
        <a:spcPct val="0"/>
      </a:spcBef>
      <a:spcAft>
        <a:spcPct val="0"/>
      </a:spcAft>
      <a:defRPr sz="4600" b="1" kern="1200">
        <a:solidFill>
          <a:schemeClr val="tx1"/>
        </a:solidFill>
        <a:latin typeface="Arial" charset="0"/>
        <a:ea typeface="+mn-ea"/>
        <a:cs typeface="+mn-cs"/>
      </a:defRPr>
    </a:lvl1pPr>
    <a:lvl2pPr marL="457200" algn="l" rtl="0" fontAlgn="base">
      <a:spcBef>
        <a:spcPct val="0"/>
      </a:spcBef>
      <a:spcAft>
        <a:spcPct val="0"/>
      </a:spcAft>
      <a:defRPr sz="4600" b="1" kern="1200">
        <a:solidFill>
          <a:schemeClr val="tx1"/>
        </a:solidFill>
        <a:latin typeface="Arial" charset="0"/>
        <a:ea typeface="+mn-ea"/>
        <a:cs typeface="+mn-cs"/>
      </a:defRPr>
    </a:lvl2pPr>
    <a:lvl3pPr marL="914400" algn="l" rtl="0" fontAlgn="base">
      <a:spcBef>
        <a:spcPct val="0"/>
      </a:spcBef>
      <a:spcAft>
        <a:spcPct val="0"/>
      </a:spcAft>
      <a:defRPr sz="4600" b="1" kern="1200">
        <a:solidFill>
          <a:schemeClr val="tx1"/>
        </a:solidFill>
        <a:latin typeface="Arial" charset="0"/>
        <a:ea typeface="+mn-ea"/>
        <a:cs typeface="+mn-cs"/>
      </a:defRPr>
    </a:lvl3pPr>
    <a:lvl4pPr marL="1371600" algn="l" rtl="0" fontAlgn="base">
      <a:spcBef>
        <a:spcPct val="0"/>
      </a:spcBef>
      <a:spcAft>
        <a:spcPct val="0"/>
      </a:spcAft>
      <a:defRPr sz="4600" b="1" kern="1200">
        <a:solidFill>
          <a:schemeClr val="tx1"/>
        </a:solidFill>
        <a:latin typeface="Arial" charset="0"/>
        <a:ea typeface="+mn-ea"/>
        <a:cs typeface="+mn-cs"/>
      </a:defRPr>
    </a:lvl4pPr>
    <a:lvl5pPr marL="1828800" algn="l" rtl="0" fontAlgn="base">
      <a:spcBef>
        <a:spcPct val="0"/>
      </a:spcBef>
      <a:spcAft>
        <a:spcPct val="0"/>
      </a:spcAft>
      <a:defRPr sz="4600" b="1" kern="1200">
        <a:solidFill>
          <a:schemeClr val="tx1"/>
        </a:solidFill>
        <a:latin typeface="Arial" charset="0"/>
        <a:ea typeface="+mn-ea"/>
        <a:cs typeface="+mn-cs"/>
      </a:defRPr>
    </a:lvl5pPr>
    <a:lvl6pPr marL="2286000" algn="l" defTabSz="914400" rtl="0" eaLnBrk="1" latinLnBrk="0" hangingPunct="1">
      <a:defRPr sz="4600" b="1" kern="1200">
        <a:solidFill>
          <a:schemeClr val="tx1"/>
        </a:solidFill>
        <a:latin typeface="Arial" charset="0"/>
        <a:ea typeface="+mn-ea"/>
        <a:cs typeface="+mn-cs"/>
      </a:defRPr>
    </a:lvl6pPr>
    <a:lvl7pPr marL="2743200" algn="l" defTabSz="914400" rtl="0" eaLnBrk="1" latinLnBrk="0" hangingPunct="1">
      <a:defRPr sz="4600" b="1" kern="1200">
        <a:solidFill>
          <a:schemeClr val="tx1"/>
        </a:solidFill>
        <a:latin typeface="Arial" charset="0"/>
        <a:ea typeface="+mn-ea"/>
        <a:cs typeface="+mn-cs"/>
      </a:defRPr>
    </a:lvl7pPr>
    <a:lvl8pPr marL="3200400" algn="l" defTabSz="914400" rtl="0" eaLnBrk="1" latinLnBrk="0" hangingPunct="1">
      <a:defRPr sz="4600" b="1" kern="1200">
        <a:solidFill>
          <a:schemeClr val="tx1"/>
        </a:solidFill>
        <a:latin typeface="Arial" charset="0"/>
        <a:ea typeface="+mn-ea"/>
        <a:cs typeface="+mn-cs"/>
      </a:defRPr>
    </a:lvl8pPr>
    <a:lvl9pPr marL="3657600" algn="l" defTabSz="914400" rtl="0" eaLnBrk="1" latinLnBrk="0" hangingPunct="1">
      <a:defRPr sz="4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98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6666FF"/>
    <a:srgbClr val="EA9D04"/>
    <a:srgbClr val="C02E00"/>
    <a:srgbClr val="FF9933"/>
    <a:srgbClr val="FAA804"/>
    <a:srgbClr val="F79607"/>
    <a:srgbClr val="F89C14"/>
    <a:srgbClr val="99CC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19" autoAdjust="0"/>
    <p:restoredTop sz="93985" autoAdjust="0"/>
  </p:normalViewPr>
  <p:slideViewPr>
    <p:cSldViewPr>
      <p:cViewPr varScale="1">
        <p:scale>
          <a:sx n="59" d="100"/>
          <a:sy n="59" d="100"/>
        </p:scale>
        <p:origin x="1544" y="52"/>
      </p:cViewPr>
      <p:guideLst>
        <p:guide orient="horz" pos="3984"/>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p:cViewPr>
      <p:scale>
        <a:sx n="75" d="100"/>
        <a:sy n="75" d="100"/>
      </p:scale>
      <p:origin x="0" y="7309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notesMaster" Target="notesMasters/notesMaster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handoutMaster" Target="handoutMasters/handout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presProps" Target="pres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viewProps" Target="view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theme" Target="theme/theme1.xml"/><Relationship Id="rId106" Type="http://schemas.openxmlformats.org/officeDocument/2006/relationships/slide" Target="slides/slide105.xml"/><Relationship Id="rId127" Type="http://schemas.openxmlformats.org/officeDocument/2006/relationships/slide" Target="slides/slide126.xml"/></Relationships>
</file>

<file path=ppt/_rels/viewProps.xml.rels><?xml version="1.0" encoding="UTF-8" standalone="yes"?>
<Relationships xmlns="http://schemas.openxmlformats.org/package/2006/relationships"><Relationship Id="rId8" Type="http://schemas.openxmlformats.org/officeDocument/2006/relationships/slide" Target="slides/slide219.xml"/><Relationship Id="rId13" Type="http://schemas.openxmlformats.org/officeDocument/2006/relationships/slide" Target="slides/slide240.xml"/><Relationship Id="rId3" Type="http://schemas.openxmlformats.org/officeDocument/2006/relationships/slide" Target="slides/slide98.xml"/><Relationship Id="rId7" Type="http://schemas.openxmlformats.org/officeDocument/2006/relationships/slide" Target="slides/slide191.xml"/><Relationship Id="rId12" Type="http://schemas.openxmlformats.org/officeDocument/2006/relationships/slide" Target="slides/slide233.xml"/><Relationship Id="rId2" Type="http://schemas.openxmlformats.org/officeDocument/2006/relationships/slide" Target="slides/slide88.xml"/><Relationship Id="rId1" Type="http://schemas.openxmlformats.org/officeDocument/2006/relationships/slide" Target="slides/slide37.xml"/><Relationship Id="rId6" Type="http://schemas.openxmlformats.org/officeDocument/2006/relationships/slide" Target="slides/slide178.xml"/><Relationship Id="rId11" Type="http://schemas.openxmlformats.org/officeDocument/2006/relationships/slide" Target="slides/slide222.xml"/><Relationship Id="rId5" Type="http://schemas.openxmlformats.org/officeDocument/2006/relationships/slide" Target="slides/slide166.xml"/><Relationship Id="rId10" Type="http://schemas.openxmlformats.org/officeDocument/2006/relationships/slide" Target="slides/slide221.xml"/><Relationship Id="rId4" Type="http://schemas.openxmlformats.org/officeDocument/2006/relationships/slide" Target="slides/slide125.xml"/><Relationship Id="rId9" Type="http://schemas.openxmlformats.org/officeDocument/2006/relationships/slide" Target="slides/slide22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9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effectLst>
                  <a:outerShdw blurRad="38100" dist="38100" dir="2700000" algn="tl">
                    <a:srgbClr val="C0C0C0"/>
                  </a:outerShdw>
                </a:effectLst>
                <a:latin typeface="Arial Rounded MT Bold" pitchFamily="34" charset="0"/>
              </a:defRPr>
            </a:lvl1pPr>
          </a:lstStyle>
          <a:p>
            <a:pPr>
              <a:defRPr/>
            </a:pPr>
            <a:endParaRPr lang="es-ES"/>
          </a:p>
        </p:txBody>
      </p:sp>
      <p:sp>
        <p:nvSpPr>
          <p:cNvPr id="18944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ffectLst>
                  <a:outerShdw blurRad="38100" dist="38100" dir="2700000" algn="tl">
                    <a:srgbClr val="C0C0C0"/>
                  </a:outerShdw>
                </a:effectLst>
                <a:latin typeface="Arial Rounded MT Bold" pitchFamily="34" charset="0"/>
              </a:defRPr>
            </a:lvl1pPr>
          </a:lstStyle>
          <a:p>
            <a:pPr>
              <a:defRPr/>
            </a:pPr>
            <a:endParaRPr lang="es-ES"/>
          </a:p>
        </p:txBody>
      </p:sp>
      <p:sp>
        <p:nvSpPr>
          <p:cNvPr id="18944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effectLst>
                  <a:outerShdw blurRad="38100" dist="38100" dir="2700000" algn="tl">
                    <a:srgbClr val="C0C0C0"/>
                  </a:outerShdw>
                </a:effectLst>
                <a:latin typeface="Arial Rounded MT Bold" pitchFamily="34" charset="0"/>
              </a:defRPr>
            </a:lvl1pPr>
          </a:lstStyle>
          <a:p>
            <a:pPr>
              <a:defRPr/>
            </a:pPr>
            <a:endParaRPr lang="es-ES"/>
          </a:p>
        </p:txBody>
      </p:sp>
      <p:sp>
        <p:nvSpPr>
          <p:cNvPr id="18944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effectLst>
                  <a:outerShdw blurRad="38100" dist="38100" dir="2700000" algn="tl">
                    <a:srgbClr val="C0C0C0"/>
                  </a:outerShdw>
                </a:effectLst>
                <a:latin typeface="Arial Rounded MT Bold" pitchFamily="34" charset="0"/>
              </a:defRPr>
            </a:lvl1pPr>
          </a:lstStyle>
          <a:p>
            <a:pPr>
              <a:defRPr/>
            </a:pPr>
            <a:fld id="{2ADD20CD-734D-4A79-B73B-81D4F166B40D}" type="slidenum">
              <a:rPr lang="es-ES"/>
              <a:pPr>
                <a:defRPr/>
              </a:pPr>
              <a:t>‹Nº›</a:t>
            </a:fld>
            <a:endParaRPr lang="es-E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effectLst>
                  <a:outerShdw blurRad="38100" dist="38100" dir="2700000" algn="tl">
                    <a:srgbClr val="C0C0C0"/>
                  </a:outerShdw>
                </a:effectLst>
                <a:latin typeface="Arial Rounded MT Bold" pitchFamily="34" charset="0"/>
              </a:defRPr>
            </a:lvl1pPr>
          </a:lstStyle>
          <a:p>
            <a:pPr>
              <a:defRPr/>
            </a:pPr>
            <a:endParaRPr lang="es-ES"/>
          </a:p>
        </p:txBody>
      </p:sp>
      <p:sp>
        <p:nvSpPr>
          <p:cNvPr id="1904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ffectLst>
                  <a:outerShdw blurRad="38100" dist="38100" dir="2700000" algn="tl">
                    <a:srgbClr val="C0C0C0"/>
                  </a:outerShdw>
                </a:effectLst>
                <a:latin typeface="Arial Rounded MT Bold" pitchFamily="34" charset="0"/>
              </a:defRPr>
            </a:lvl1pPr>
          </a:lstStyle>
          <a:p>
            <a:pPr>
              <a:defRPr/>
            </a:pPr>
            <a:endParaRPr lang="es-ES"/>
          </a:p>
        </p:txBody>
      </p:sp>
      <p:sp>
        <p:nvSpPr>
          <p:cNvPr id="167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04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1904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effectLst>
                  <a:outerShdw blurRad="38100" dist="38100" dir="2700000" algn="tl">
                    <a:srgbClr val="C0C0C0"/>
                  </a:outerShdw>
                </a:effectLst>
                <a:latin typeface="Arial Rounded MT Bold" pitchFamily="34" charset="0"/>
              </a:defRPr>
            </a:lvl1pPr>
          </a:lstStyle>
          <a:p>
            <a:pPr>
              <a:defRPr/>
            </a:pPr>
            <a:endParaRPr lang="es-ES"/>
          </a:p>
        </p:txBody>
      </p:sp>
      <p:sp>
        <p:nvSpPr>
          <p:cNvPr id="1904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effectLst>
                  <a:outerShdw blurRad="38100" dist="38100" dir="2700000" algn="tl">
                    <a:srgbClr val="C0C0C0"/>
                  </a:outerShdw>
                </a:effectLst>
                <a:latin typeface="Arial Rounded MT Bold" pitchFamily="34" charset="0"/>
              </a:defRPr>
            </a:lvl1pPr>
          </a:lstStyle>
          <a:p>
            <a:pPr>
              <a:defRPr/>
            </a:pPr>
            <a:fld id="{75DBEC5E-F18A-4F3D-822F-42B15DB82BE6}"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5F21754-6F12-4C5B-A5B3-A7AF0785D4CB}" type="slidenum">
              <a:rPr lang="es-ES"/>
              <a:pPr>
                <a:defRPr/>
              </a:pPr>
              <a:t>1</a:t>
            </a:fld>
            <a:endParaRPr lang="es-ES"/>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endParaRPr lang="es-MX"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BBCA311-4406-4EFE-AA32-D9FB6B24FB78}" type="slidenum">
              <a:rPr lang="es-ES"/>
              <a:pPr>
                <a:defRPr/>
              </a:pPr>
              <a:t>12</a:t>
            </a:fld>
            <a:endParaRPr lang="es-ES"/>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C2008C5-C7EB-4BE4-A4E2-1966057B1507}" type="slidenum">
              <a:rPr lang="es-ES"/>
              <a:pPr>
                <a:defRPr/>
              </a:pPr>
              <a:t>130</a:t>
            </a:fld>
            <a:endParaRPr lang="es-ES"/>
          </a:p>
        </p:txBody>
      </p:sp>
      <p:sp>
        <p:nvSpPr>
          <p:cNvPr id="271363" name="Rectangle 2"/>
          <p:cNvSpPr>
            <a:spLocks noGrp="1" noRot="1" noChangeAspect="1" noChangeArrowheads="1" noTextEdit="1"/>
          </p:cNvSpPr>
          <p:nvPr>
            <p:ph type="sldImg"/>
          </p:nvPr>
        </p:nvSpPr>
        <p:spPr>
          <a:ln/>
        </p:spPr>
      </p:sp>
      <p:sp>
        <p:nvSpPr>
          <p:cNvPr id="271364"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D7F3FC0-E909-4D6F-8D35-787EEA63EC88}" type="slidenum">
              <a:rPr lang="es-ES"/>
              <a:pPr>
                <a:defRPr/>
              </a:pPr>
              <a:t>131</a:t>
            </a:fld>
            <a:endParaRPr lang="es-ES"/>
          </a:p>
        </p:txBody>
      </p:sp>
      <p:sp>
        <p:nvSpPr>
          <p:cNvPr id="272387" name="Rectangle 2"/>
          <p:cNvSpPr>
            <a:spLocks noGrp="1" noRot="1" noChangeAspect="1" noChangeArrowheads="1" noTextEdit="1"/>
          </p:cNvSpPr>
          <p:nvPr>
            <p:ph type="sldImg"/>
          </p:nvPr>
        </p:nvSpPr>
        <p:spPr>
          <a:ln/>
        </p:spPr>
      </p:sp>
      <p:sp>
        <p:nvSpPr>
          <p:cNvPr id="272388"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BAFD278-6DF1-4586-AABA-0A87BDCA19BC}" type="slidenum">
              <a:rPr lang="es-ES"/>
              <a:pPr>
                <a:defRPr/>
              </a:pPr>
              <a:t>132</a:t>
            </a:fld>
            <a:endParaRPr lang="es-ES"/>
          </a:p>
        </p:txBody>
      </p:sp>
      <p:sp>
        <p:nvSpPr>
          <p:cNvPr id="273411" name="Rectangle 2"/>
          <p:cNvSpPr>
            <a:spLocks noGrp="1" noRot="1" noChangeAspect="1" noChangeArrowheads="1" noTextEdit="1"/>
          </p:cNvSpPr>
          <p:nvPr>
            <p:ph type="sldImg"/>
          </p:nvPr>
        </p:nvSpPr>
        <p:spPr>
          <a:ln/>
        </p:spPr>
      </p:sp>
      <p:sp>
        <p:nvSpPr>
          <p:cNvPr id="273412"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249DC14-E195-4C63-81DC-9F5B22D4808D}" type="slidenum">
              <a:rPr lang="es-ES"/>
              <a:pPr>
                <a:defRPr/>
              </a:pPr>
              <a:t>134</a:t>
            </a:fld>
            <a:endParaRPr lang="es-ES"/>
          </a:p>
        </p:txBody>
      </p:sp>
      <p:sp>
        <p:nvSpPr>
          <p:cNvPr id="274435" name="Rectangle 2"/>
          <p:cNvSpPr>
            <a:spLocks noGrp="1" noRot="1" noChangeAspect="1" noChangeArrowheads="1" noTextEdit="1"/>
          </p:cNvSpPr>
          <p:nvPr>
            <p:ph type="sldImg"/>
          </p:nvPr>
        </p:nvSpPr>
        <p:spPr>
          <a:ln/>
        </p:spPr>
      </p:sp>
      <p:sp>
        <p:nvSpPr>
          <p:cNvPr id="274436"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BA434C7-5EB5-4FD9-BDB4-50CAAFFEBC00}" type="slidenum">
              <a:rPr lang="es-ES"/>
              <a:pPr>
                <a:defRPr/>
              </a:pPr>
              <a:t>135</a:t>
            </a:fld>
            <a:endParaRPr lang="es-ES"/>
          </a:p>
        </p:txBody>
      </p:sp>
      <p:sp>
        <p:nvSpPr>
          <p:cNvPr id="275459" name="Rectangle 2"/>
          <p:cNvSpPr>
            <a:spLocks noGrp="1" noRot="1" noChangeAspect="1" noChangeArrowheads="1" noTextEdit="1"/>
          </p:cNvSpPr>
          <p:nvPr>
            <p:ph type="sldImg"/>
          </p:nvPr>
        </p:nvSpPr>
        <p:spPr>
          <a:ln/>
        </p:spPr>
      </p:sp>
      <p:sp>
        <p:nvSpPr>
          <p:cNvPr id="275460"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pPr>
              <a:defRPr/>
            </a:pPr>
            <a:fld id="{75DBEC5E-F18A-4F3D-822F-42B15DB82BE6}" type="slidenum">
              <a:rPr lang="es-ES" smtClean="0"/>
              <a:pPr>
                <a:defRPr/>
              </a:pPr>
              <a:t>137</a:t>
            </a:fld>
            <a:endParaRPr lang="es-E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0CAA5A4-D42D-45C6-AE7D-CC6D6449BAFB}" type="slidenum">
              <a:rPr lang="es-ES"/>
              <a:pPr>
                <a:defRPr/>
              </a:pPr>
              <a:t>139</a:t>
            </a:fld>
            <a:endParaRPr lang="es-ES"/>
          </a:p>
        </p:txBody>
      </p:sp>
      <p:sp>
        <p:nvSpPr>
          <p:cNvPr id="276483" name="Rectangle 2"/>
          <p:cNvSpPr>
            <a:spLocks noGrp="1" noRot="1" noChangeAspect="1" noChangeArrowheads="1" noTextEdit="1"/>
          </p:cNvSpPr>
          <p:nvPr>
            <p:ph type="sldImg"/>
          </p:nvPr>
        </p:nvSpPr>
        <p:spPr>
          <a:ln/>
        </p:spPr>
      </p:sp>
      <p:sp>
        <p:nvSpPr>
          <p:cNvPr id="276484"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6DE4BB1-FD1A-48EF-B225-9FA19AE419EC}" type="slidenum">
              <a:rPr lang="es-ES"/>
              <a:pPr>
                <a:defRPr/>
              </a:pPr>
              <a:t>140</a:t>
            </a:fld>
            <a:endParaRPr lang="es-ES"/>
          </a:p>
        </p:txBody>
      </p:sp>
      <p:sp>
        <p:nvSpPr>
          <p:cNvPr id="277507" name="Rectangle 2"/>
          <p:cNvSpPr>
            <a:spLocks noGrp="1" noRot="1" noChangeAspect="1" noChangeArrowheads="1" noTextEdit="1"/>
          </p:cNvSpPr>
          <p:nvPr>
            <p:ph type="sldImg"/>
          </p:nvPr>
        </p:nvSpPr>
        <p:spPr>
          <a:ln/>
        </p:spPr>
      </p:sp>
      <p:sp>
        <p:nvSpPr>
          <p:cNvPr id="277508"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048FCF8-81C8-49A2-A2B0-CA5DA087173C}" type="slidenum">
              <a:rPr lang="es-ES"/>
              <a:pPr>
                <a:defRPr/>
              </a:pPr>
              <a:t>142</a:t>
            </a:fld>
            <a:endParaRPr lang="es-ES"/>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DB755C2-4D1F-402F-A4A6-37BD057F201C}" type="slidenum">
              <a:rPr lang="es-ES"/>
              <a:pPr>
                <a:defRPr/>
              </a:pPr>
              <a:t>143</a:t>
            </a:fld>
            <a:endParaRPr lang="es-ES"/>
          </a:p>
        </p:txBody>
      </p:sp>
      <p:sp>
        <p:nvSpPr>
          <p:cNvPr id="279555" name="Rectangle 2"/>
          <p:cNvSpPr>
            <a:spLocks noGrp="1" noRot="1" noChangeAspect="1" noChangeArrowheads="1" noTextEdit="1"/>
          </p:cNvSpPr>
          <p:nvPr>
            <p:ph type="sldImg"/>
          </p:nvPr>
        </p:nvSpPr>
        <p:spPr>
          <a:ln/>
        </p:spPr>
      </p:sp>
      <p:sp>
        <p:nvSpPr>
          <p:cNvPr id="279556"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DE75064-3BAE-4278-975F-7F73DE5E48DF}" type="slidenum">
              <a:rPr lang="es-ES"/>
              <a:pPr>
                <a:defRPr/>
              </a:pPr>
              <a:t>13</a:t>
            </a:fld>
            <a:endParaRPr lang="es-ES"/>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02E0674-739A-458F-ADDF-3E1E01ADABD1}" type="slidenum">
              <a:rPr lang="es-ES"/>
              <a:pPr>
                <a:defRPr/>
              </a:pPr>
              <a:t>144</a:t>
            </a:fld>
            <a:endParaRPr lang="es-ES"/>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pPr>
              <a:defRPr/>
            </a:pPr>
            <a:fld id="{75DBEC5E-F18A-4F3D-822F-42B15DB82BE6}" type="slidenum">
              <a:rPr lang="es-ES" smtClean="0"/>
              <a:pPr>
                <a:defRPr/>
              </a:pPr>
              <a:t>197</a:t>
            </a:fld>
            <a:endParaRPr lang="es-E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30E9573-521C-4BF5-A56B-8F4E7693547F}" type="slidenum">
              <a:rPr lang="es-ES"/>
              <a:pPr>
                <a:defRPr/>
              </a:pPr>
              <a:t>215</a:t>
            </a:fld>
            <a:endParaRPr lang="es-ES"/>
          </a:p>
        </p:txBody>
      </p:sp>
      <p:sp>
        <p:nvSpPr>
          <p:cNvPr id="282627" name="Rectangle 2"/>
          <p:cNvSpPr>
            <a:spLocks noGrp="1" noRot="1" noChangeAspect="1" noChangeArrowheads="1" noTextEdit="1"/>
          </p:cNvSpPr>
          <p:nvPr>
            <p:ph type="sldImg"/>
          </p:nvPr>
        </p:nvSpPr>
        <p:spPr>
          <a:ln/>
        </p:spPr>
      </p:sp>
      <p:sp>
        <p:nvSpPr>
          <p:cNvPr id="282628"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940EFF6-0A78-49C8-A0EB-CEF55336A307}" type="slidenum">
              <a:rPr lang="es-ES"/>
              <a:pPr>
                <a:defRPr/>
              </a:pPr>
              <a:t>216</a:t>
            </a:fld>
            <a:endParaRPr lang="es-ES"/>
          </a:p>
        </p:txBody>
      </p:sp>
      <p:sp>
        <p:nvSpPr>
          <p:cNvPr id="283651" name="Rectangle 2"/>
          <p:cNvSpPr>
            <a:spLocks noGrp="1" noRot="1" noChangeAspect="1" noChangeArrowheads="1" noTextEdit="1"/>
          </p:cNvSpPr>
          <p:nvPr>
            <p:ph type="sldImg"/>
          </p:nvPr>
        </p:nvSpPr>
        <p:spPr>
          <a:ln/>
        </p:spPr>
      </p:sp>
      <p:sp>
        <p:nvSpPr>
          <p:cNvPr id="283652"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858902B-3F2D-46FB-AE89-B2716A2E7179}" type="slidenum">
              <a:rPr lang="es-ES"/>
              <a:pPr>
                <a:defRPr/>
              </a:pPr>
              <a:t>217</a:t>
            </a:fld>
            <a:endParaRPr lang="es-ES"/>
          </a:p>
        </p:txBody>
      </p:sp>
      <p:sp>
        <p:nvSpPr>
          <p:cNvPr id="284675" name="Rectangle 2"/>
          <p:cNvSpPr>
            <a:spLocks noGrp="1" noRot="1" noChangeAspect="1" noChangeArrowheads="1" noTextEdit="1"/>
          </p:cNvSpPr>
          <p:nvPr>
            <p:ph type="sldImg"/>
          </p:nvPr>
        </p:nvSpPr>
        <p:spPr>
          <a:ln/>
        </p:spPr>
      </p:sp>
      <p:sp>
        <p:nvSpPr>
          <p:cNvPr id="284676"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B3D69E5-61E5-44DE-919E-9B0DC7FC1569}" type="slidenum">
              <a:rPr lang="es-ES"/>
              <a:pPr>
                <a:defRPr/>
              </a:pPr>
              <a:t>219</a:t>
            </a:fld>
            <a:endParaRPr lang="es-ES"/>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4818E96-48D4-4158-842C-36EC5024B711}" type="slidenum">
              <a:rPr lang="es-ES"/>
              <a:pPr>
                <a:defRPr/>
              </a:pPr>
              <a:t>233</a:t>
            </a:fld>
            <a:endParaRPr lang="es-ES"/>
          </a:p>
        </p:txBody>
      </p:sp>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F276C26-A36C-4C60-9C71-88EB0F23A622}" type="slidenum">
              <a:rPr lang="es-ES"/>
              <a:pPr>
                <a:defRPr/>
              </a:pPr>
              <a:t>234</a:t>
            </a:fld>
            <a:endParaRPr lang="es-ES"/>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BD264AD-74F5-4732-8627-54439DB35B67}" type="slidenum">
              <a:rPr lang="es-ES"/>
              <a:pPr>
                <a:defRPr/>
              </a:pPr>
              <a:t>235</a:t>
            </a:fld>
            <a:endParaRPr lang="es-ES"/>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3ADF46B-0D35-47DC-87FE-B75B6B3D017E}" type="slidenum">
              <a:rPr lang="es-ES"/>
              <a:pPr>
                <a:defRPr/>
              </a:pPr>
              <a:t>236</a:t>
            </a:fld>
            <a:endParaRPr lang="es-ES"/>
          </a:p>
        </p:txBody>
      </p:sp>
      <p:sp>
        <p:nvSpPr>
          <p:cNvPr id="290819" name="Rectangle 2"/>
          <p:cNvSpPr>
            <a:spLocks noGrp="1" noRot="1" noChangeAspect="1" noChangeArrowheads="1" noTextEdit="1"/>
          </p:cNvSpPr>
          <p:nvPr>
            <p:ph type="sldImg"/>
          </p:nvPr>
        </p:nvSpPr>
        <p:spPr>
          <a:ln/>
        </p:spPr>
      </p:sp>
      <p:sp>
        <p:nvSpPr>
          <p:cNvPr id="290820"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2B5AACC-67E1-480C-B2C5-87E399271CB5}" type="slidenum">
              <a:rPr lang="es-ES"/>
              <a:pPr>
                <a:defRPr/>
              </a:pPr>
              <a:t>14</a:t>
            </a:fld>
            <a:endParaRPr lang="es-ES"/>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DE0EFD9-783F-44A0-991A-4785DC0482B5}" type="slidenum">
              <a:rPr lang="es-ES"/>
              <a:pPr>
                <a:defRPr/>
              </a:pPr>
              <a:t>237</a:t>
            </a:fld>
            <a:endParaRPr lang="es-ES"/>
          </a:p>
        </p:txBody>
      </p:sp>
      <p:sp>
        <p:nvSpPr>
          <p:cNvPr id="288771" name="Rectangle 2"/>
          <p:cNvSpPr>
            <a:spLocks noGrp="1" noRot="1" noChangeAspect="1" noChangeArrowheads="1" noTextEdit="1"/>
          </p:cNvSpPr>
          <p:nvPr>
            <p:ph type="sldImg"/>
          </p:nvPr>
        </p:nvSpPr>
        <p:spPr>
          <a:ln/>
        </p:spPr>
      </p:sp>
      <p:sp>
        <p:nvSpPr>
          <p:cNvPr id="288772"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C165739-BFA1-4D37-A0BF-6AF52C1ACD48}" type="slidenum">
              <a:rPr lang="es-ES"/>
              <a:pPr>
                <a:defRPr/>
              </a:pPr>
              <a:t>238</a:t>
            </a:fld>
            <a:endParaRPr lang="es-ES"/>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5C1A38B-6B34-49C8-AFB2-7009AB2A4186}" type="slidenum">
              <a:rPr lang="es-ES"/>
              <a:pPr>
                <a:defRPr/>
              </a:pPr>
              <a:t>239</a:t>
            </a:fld>
            <a:endParaRPr lang="es-ES"/>
          </a:p>
        </p:txBody>
      </p:sp>
      <p:sp>
        <p:nvSpPr>
          <p:cNvPr id="291843" name="Rectangle 2"/>
          <p:cNvSpPr>
            <a:spLocks noGrp="1" noRot="1" noChangeAspect="1" noChangeArrowheads="1" noTextEdit="1"/>
          </p:cNvSpPr>
          <p:nvPr>
            <p:ph type="sldImg"/>
          </p:nvPr>
        </p:nvSpPr>
        <p:spPr>
          <a:ln/>
        </p:spPr>
      </p:sp>
      <p:sp>
        <p:nvSpPr>
          <p:cNvPr id="291844"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D2EF662-6221-4293-AFB2-BA7557D9FB67}" type="slidenum">
              <a:rPr lang="es-ES"/>
              <a:pPr>
                <a:defRPr/>
              </a:pPr>
              <a:t>240</a:t>
            </a:fld>
            <a:endParaRPr lang="es-ES"/>
          </a:p>
        </p:txBody>
      </p:sp>
      <p:sp>
        <p:nvSpPr>
          <p:cNvPr id="292867" name="Rectangle 2"/>
          <p:cNvSpPr>
            <a:spLocks noGrp="1" noRot="1" noChangeAspect="1" noChangeArrowheads="1" noTextEdit="1"/>
          </p:cNvSpPr>
          <p:nvPr>
            <p:ph type="sldImg"/>
          </p:nvPr>
        </p:nvSpPr>
        <p:spPr>
          <a:ln/>
        </p:spPr>
      </p:sp>
      <p:sp>
        <p:nvSpPr>
          <p:cNvPr id="292868"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pPr>
              <a:defRPr/>
            </a:pPr>
            <a:fld id="{75DBEC5E-F18A-4F3D-822F-42B15DB82BE6}" type="slidenum">
              <a:rPr lang="es-ES" smtClean="0"/>
              <a:pPr>
                <a:defRPr/>
              </a:pPr>
              <a:t>25</a:t>
            </a:fld>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pPr>
              <a:defRPr/>
            </a:pPr>
            <a:fld id="{75DBEC5E-F18A-4F3D-822F-42B15DB82BE6}" type="slidenum">
              <a:rPr lang="es-ES" smtClean="0"/>
              <a:pPr>
                <a:defRPr/>
              </a:pPr>
              <a:t>28</a:t>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pPr>
              <a:defRPr/>
            </a:pPr>
            <a:fld id="{75DBEC5E-F18A-4F3D-822F-42B15DB82BE6}" type="slidenum">
              <a:rPr lang="es-ES" smtClean="0"/>
              <a:pPr>
                <a:defRPr/>
              </a:pPr>
              <a:t>29</a:t>
            </a:fld>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pPr>
              <a:defRPr/>
            </a:pPr>
            <a:fld id="{75DBEC5E-F18A-4F3D-822F-42B15DB82BE6}" type="slidenum">
              <a:rPr lang="es-ES" smtClean="0"/>
              <a:pPr>
                <a:defRPr/>
              </a:pPr>
              <a:t>32</a:t>
            </a:fld>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8DFDAEE-E680-446E-8B66-6A6D4C7017C6}" type="slidenum">
              <a:rPr lang="es-ES"/>
              <a:pPr>
                <a:defRPr/>
              </a:pPr>
              <a:t>35</a:t>
            </a:fld>
            <a:endParaRPr lang="es-ES"/>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0F83A2F-52E4-4638-9E8C-220CE1DC001B}" type="slidenum">
              <a:rPr lang="es-ES"/>
              <a:pPr>
                <a:defRPr/>
              </a:pPr>
              <a:t>36</a:t>
            </a:fld>
            <a:endParaRPr lang="es-ES"/>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53F3A88-9850-4790-8CB1-28B3FF06F396}" type="slidenum">
              <a:rPr lang="es-ES"/>
              <a:pPr>
                <a:defRPr/>
              </a:pPr>
              <a:t>37</a:t>
            </a:fld>
            <a:endParaRPr lang="es-ES"/>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672DB13-C3A9-488E-A1E1-386D30FEA212}" type="slidenum">
              <a:rPr lang="es-ES"/>
              <a:pPr>
                <a:defRPr/>
              </a:pPr>
              <a:t>2</a:t>
            </a:fld>
            <a:endParaRPr lang="es-ES"/>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43D41C2-D8F0-4E81-90AA-ACEE8961BF14}" type="slidenum">
              <a:rPr lang="es-ES"/>
              <a:pPr>
                <a:defRPr/>
              </a:pPr>
              <a:t>38</a:t>
            </a:fld>
            <a:endParaRPr lang="es-ES"/>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0AD7815-CCC3-4320-8F74-B9152EDAB38C}" type="slidenum">
              <a:rPr lang="es-ES"/>
              <a:pPr>
                <a:defRPr/>
              </a:pPr>
              <a:t>39</a:t>
            </a:fld>
            <a:endParaRPr lang="es-ES"/>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776F6EC-FB8D-4B7C-BAAC-53E501514A9D}" type="slidenum">
              <a:rPr lang="es-ES"/>
              <a:pPr>
                <a:defRPr/>
              </a:pPr>
              <a:t>40</a:t>
            </a:fld>
            <a:endParaRPr lang="es-ES"/>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5630AAB-F361-427B-913B-ECAAB47562FB}" type="slidenum">
              <a:rPr lang="es-ES"/>
              <a:pPr>
                <a:defRPr/>
              </a:pPr>
              <a:t>41</a:t>
            </a:fld>
            <a:endParaRPr lang="es-ES"/>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7104FE5-2D51-4F1E-88D4-A03BE233781F}" type="slidenum">
              <a:rPr lang="es-ES"/>
              <a:pPr>
                <a:defRPr/>
              </a:pPr>
              <a:t>42</a:t>
            </a:fld>
            <a:endParaRPr lang="es-ES"/>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036D8EF-E574-4FDB-9CEC-698A7B3FEBE7}" type="slidenum">
              <a:rPr lang="es-ES"/>
              <a:pPr>
                <a:defRPr/>
              </a:pPr>
              <a:t>43</a:t>
            </a:fld>
            <a:endParaRPr lang="es-ES"/>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E3C6AA4-E827-4ECD-AD3A-2D2EC2C463FF}" type="slidenum">
              <a:rPr lang="es-ES"/>
              <a:pPr>
                <a:defRPr/>
              </a:pPr>
              <a:t>44</a:t>
            </a:fld>
            <a:endParaRPr lang="es-ES"/>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3C7A89E-2C64-4DA1-963D-D72B96FA5BD2}" type="slidenum">
              <a:rPr lang="es-ES"/>
              <a:pPr>
                <a:defRPr/>
              </a:pPr>
              <a:t>45</a:t>
            </a:fld>
            <a:endParaRPr lang="es-ES"/>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58522BC-39A7-4299-8E13-6936E2500D73}" type="slidenum">
              <a:rPr lang="es-ES"/>
              <a:pPr>
                <a:defRPr/>
              </a:pPr>
              <a:t>46</a:t>
            </a:fld>
            <a:endParaRPr lang="es-ES"/>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1ACA274-F05E-4007-BE4C-A5FB1225978A}" type="slidenum">
              <a:rPr lang="es-ES"/>
              <a:pPr>
                <a:defRPr/>
              </a:pPr>
              <a:t>47</a:t>
            </a:fld>
            <a:endParaRPr lang="es-ES"/>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6F5E0AA-3656-409C-8B83-5F81A2691BE8}" type="slidenum">
              <a:rPr lang="es-ES"/>
              <a:pPr>
                <a:defRPr/>
              </a:pPr>
              <a:t>3</a:t>
            </a:fld>
            <a:endParaRPr lang="es-ES"/>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B382165-3EE2-467C-8D45-F529378FC8C8}" type="slidenum">
              <a:rPr lang="es-ES"/>
              <a:pPr>
                <a:defRPr/>
              </a:pPr>
              <a:t>48</a:t>
            </a:fld>
            <a:endParaRPr lang="es-ES"/>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8D2ACF7-D037-4751-B1A4-2FEE0AA00975}" type="slidenum">
              <a:rPr lang="es-ES"/>
              <a:pPr>
                <a:defRPr/>
              </a:pPr>
              <a:t>49</a:t>
            </a:fld>
            <a:endParaRPr lang="es-ES"/>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1752F9D-45F1-4A73-92E1-C233FF641446}" type="slidenum">
              <a:rPr lang="es-ES"/>
              <a:pPr>
                <a:defRPr/>
              </a:pPr>
              <a:t>50</a:t>
            </a:fld>
            <a:endParaRPr lang="es-ES"/>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601A984-A6D6-48D2-AD66-A4D3A5564EBF}" type="slidenum">
              <a:rPr lang="es-ES"/>
              <a:pPr>
                <a:defRPr/>
              </a:pPr>
              <a:t>51</a:t>
            </a:fld>
            <a:endParaRPr lang="es-ES"/>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F96D86C-F367-4CAC-AC2E-5F73E966F49A}" type="slidenum">
              <a:rPr lang="es-ES"/>
              <a:pPr>
                <a:defRPr/>
              </a:pPr>
              <a:t>52</a:t>
            </a:fld>
            <a:endParaRPr lang="es-ES"/>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6E35F77-5525-4184-8CFD-F00BA1482F85}" type="slidenum">
              <a:rPr lang="es-ES"/>
              <a:pPr>
                <a:defRPr/>
              </a:pPr>
              <a:t>53</a:t>
            </a:fld>
            <a:endParaRPr lang="es-ES"/>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9BAD21-D2D4-4A5D-8775-20FBE3903BE8}" type="slidenum">
              <a:rPr lang="es-ES"/>
              <a:pPr>
                <a:defRPr/>
              </a:pPr>
              <a:t>54</a:t>
            </a:fld>
            <a:endParaRPr lang="es-ES"/>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08FE027-4F01-4775-B27E-F77E101379F9}" type="slidenum">
              <a:rPr lang="es-ES"/>
              <a:pPr>
                <a:defRPr/>
              </a:pPr>
              <a:t>55</a:t>
            </a:fld>
            <a:endParaRPr lang="es-ES"/>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0C51E11-3E6C-4CE5-8424-5D772D2CF95B}" type="slidenum">
              <a:rPr lang="es-ES"/>
              <a:pPr>
                <a:defRPr/>
              </a:pPr>
              <a:t>56</a:t>
            </a:fld>
            <a:endParaRPr lang="es-ES"/>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EB90712-EDD1-4CEA-9012-B25F8E98A5F1}" type="slidenum">
              <a:rPr lang="es-ES"/>
              <a:pPr>
                <a:defRPr/>
              </a:pPr>
              <a:t>57</a:t>
            </a:fld>
            <a:endParaRPr lang="es-ES"/>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EA7421C-625B-4ACD-AB96-A7E0FF619E33}" type="slidenum">
              <a:rPr lang="es-ES"/>
              <a:pPr>
                <a:defRPr/>
              </a:pPr>
              <a:t>4</a:t>
            </a:fld>
            <a:endParaRPr lang="es-ES"/>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65337AA-F786-435E-B7B4-D26D868D6201}" type="slidenum">
              <a:rPr lang="es-ES"/>
              <a:pPr>
                <a:defRPr/>
              </a:pPr>
              <a:t>58</a:t>
            </a:fld>
            <a:endParaRPr lang="es-ES"/>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4EEAB33-5BF9-482D-9E92-A6A74B533762}" type="slidenum">
              <a:rPr lang="es-ES"/>
              <a:pPr>
                <a:defRPr/>
              </a:pPr>
              <a:t>59</a:t>
            </a:fld>
            <a:endParaRPr lang="es-ES"/>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BF8208B-E2C3-4C12-BC7E-4DDD6A209F1D}" type="slidenum">
              <a:rPr lang="es-ES"/>
              <a:pPr>
                <a:defRPr/>
              </a:pPr>
              <a:t>60</a:t>
            </a:fld>
            <a:endParaRPr lang="es-ES"/>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DA84C74-7463-412E-80D2-3BC7D3BA66A1}" type="slidenum">
              <a:rPr lang="es-ES"/>
              <a:pPr>
                <a:defRPr/>
              </a:pPr>
              <a:t>61</a:t>
            </a:fld>
            <a:endParaRPr lang="es-ES"/>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1C7840F-5AA6-45A2-BF4A-994BCC276000}" type="slidenum">
              <a:rPr lang="es-ES"/>
              <a:pPr>
                <a:defRPr/>
              </a:pPr>
              <a:t>62</a:t>
            </a:fld>
            <a:endParaRPr lang="es-ES"/>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15A41B9-0AAA-4CE5-A3F5-7F6B04201071}" type="slidenum">
              <a:rPr lang="es-ES"/>
              <a:pPr>
                <a:defRPr/>
              </a:pPr>
              <a:t>63</a:t>
            </a:fld>
            <a:endParaRPr lang="es-ES"/>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6594343-59BC-4989-8950-34C8B7114670}" type="slidenum">
              <a:rPr lang="es-ES"/>
              <a:pPr>
                <a:defRPr/>
              </a:pPr>
              <a:t>64</a:t>
            </a:fld>
            <a:endParaRPr lang="es-ES"/>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D8BA195-7A1F-48C5-B183-B3A5595FA16E}" type="slidenum">
              <a:rPr lang="es-ES"/>
              <a:pPr>
                <a:defRPr/>
              </a:pPr>
              <a:t>65</a:t>
            </a:fld>
            <a:endParaRPr lang="es-ES"/>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9984383-9D34-4925-9E46-AEF8AC4AE998}" type="slidenum">
              <a:rPr lang="es-ES"/>
              <a:pPr>
                <a:defRPr/>
              </a:pPr>
              <a:t>66</a:t>
            </a:fld>
            <a:endParaRPr lang="es-ES"/>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34770CD-36CD-4F9D-A94A-DE30088D5DF0}" type="slidenum">
              <a:rPr lang="es-ES"/>
              <a:pPr>
                <a:defRPr/>
              </a:pPr>
              <a:t>67</a:t>
            </a:fld>
            <a:endParaRPr lang="es-ES"/>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7D64C5E-96E1-40BF-9E1C-F0F4717B7EFD}" type="slidenum">
              <a:rPr lang="es-ES"/>
              <a:pPr>
                <a:defRPr/>
              </a:pPr>
              <a:t>6</a:t>
            </a:fld>
            <a:endParaRPr lang="es-ES"/>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4DF60A7-9781-4895-8338-34DC115B84F1}" type="slidenum">
              <a:rPr lang="es-ES"/>
              <a:pPr>
                <a:defRPr/>
              </a:pPr>
              <a:t>68</a:t>
            </a:fld>
            <a:endParaRPr lang="es-ES"/>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289E16D-9438-4669-9391-DF0A5182A71F}" type="slidenum">
              <a:rPr lang="es-ES"/>
              <a:pPr>
                <a:defRPr/>
              </a:pPr>
              <a:t>69</a:t>
            </a:fld>
            <a:endParaRPr lang="es-ES"/>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4037975-310E-4C0C-8867-8ECB53AAEE8C}" type="slidenum">
              <a:rPr lang="es-ES"/>
              <a:pPr>
                <a:defRPr/>
              </a:pPr>
              <a:t>70</a:t>
            </a:fld>
            <a:endParaRPr lang="es-ES"/>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6157F3B-124A-4C82-835C-D01EC78B6F6E}" type="slidenum">
              <a:rPr lang="es-ES"/>
              <a:pPr>
                <a:defRPr/>
              </a:pPr>
              <a:t>71</a:t>
            </a:fld>
            <a:endParaRPr lang="es-ES"/>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69E8F63-E1E8-4A72-966B-7B9D87FAA5B7}" type="slidenum">
              <a:rPr lang="es-ES"/>
              <a:pPr>
                <a:defRPr/>
              </a:pPr>
              <a:t>72</a:t>
            </a:fld>
            <a:endParaRPr lang="es-ES"/>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7E4DD58-C683-4B32-B38B-F58FB4942C17}" type="slidenum">
              <a:rPr lang="es-ES"/>
              <a:pPr>
                <a:defRPr/>
              </a:pPr>
              <a:t>73</a:t>
            </a:fld>
            <a:endParaRPr lang="es-ES"/>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93B5722-7C6D-4515-B66A-8C98D1D6BFA6}" type="slidenum">
              <a:rPr lang="es-ES"/>
              <a:pPr>
                <a:defRPr/>
              </a:pPr>
              <a:t>74</a:t>
            </a:fld>
            <a:endParaRPr lang="es-ES"/>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38AE181-677A-4824-8A03-F4FD9B422E2F}" type="slidenum">
              <a:rPr lang="es-ES"/>
              <a:pPr>
                <a:defRPr/>
              </a:pPr>
              <a:t>75</a:t>
            </a:fld>
            <a:endParaRPr lang="es-ES"/>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747B74B-2902-4AAD-993F-4262919CBB11}" type="slidenum">
              <a:rPr lang="es-ES"/>
              <a:pPr>
                <a:defRPr/>
              </a:pPr>
              <a:t>76</a:t>
            </a:fld>
            <a:endParaRPr lang="es-ES"/>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D1C3D20-F74A-4B27-A376-46F40C631D5E}" type="slidenum">
              <a:rPr lang="es-ES"/>
              <a:pPr>
                <a:defRPr/>
              </a:pPr>
              <a:t>77</a:t>
            </a:fld>
            <a:endParaRPr lang="es-ES"/>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6AA65CE-4F97-40EE-B0B6-497D0BE3509D}" type="slidenum">
              <a:rPr lang="es-ES"/>
              <a:pPr>
                <a:defRPr/>
              </a:pPr>
              <a:t>7</a:t>
            </a:fld>
            <a:endParaRPr lang="es-ES"/>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F69EB6E-DDFC-4509-B547-A9E0DDBCCAF2}" type="slidenum">
              <a:rPr lang="es-ES"/>
              <a:pPr>
                <a:defRPr/>
              </a:pPr>
              <a:t>78</a:t>
            </a:fld>
            <a:endParaRPr lang="es-ES"/>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1CE4693-5230-4C09-BE4C-B2D35A6C2CD5}" type="slidenum">
              <a:rPr lang="es-ES"/>
              <a:pPr>
                <a:defRPr/>
              </a:pPr>
              <a:t>82</a:t>
            </a:fld>
            <a:endParaRPr lang="es-ES"/>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197A630-9BCF-4CDF-9AB0-17AAEAA67AFB}" type="slidenum">
              <a:rPr lang="es-ES"/>
              <a:pPr>
                <a:defRPr/>
              </a:pPr>
              <a:t>83</a:t>
            </a:fld>
            <a:endParaRPr lang="es-ES"/>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FE20DEA-DCD5-41F7-85F3-00DF298BBB3D}" type="slidenum">
              <a:rPr lang="es-ES"/>
              <a:pPr>
                <a:defRPr/>
              </a:pPr>
              <a:t>84</a:t>
            </a:fld>
            <a:endParaRPr lang="es-ES"/>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C822541-C584-4E4B-82FE-DB82A66D2B4F}" type="slidenum">
              <a:rPr lang="es-ES"/>
              <a:pPr>
                <a:defRPr/>
              </a:pPr>
              <a:t>91</a:t>
            </a:fld>
            <a:endParaRPr lang="es-ES"/>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5E4AC9F-ADAA-444F-816E-A4A54D1808B3}" type="slidenum">
              <a:rPr lang="es-ES"/>
              <a:pPr>
                <a:defRPr/>
              </a:pPr>
              <a:t>92</a:t>
            </a:fld>
            <a:endParaRPr lang="es-ES"/>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ACBA931-3FF8-4E3A-8CED-0FC9AC8AD2E7}" type="slidenum">
              <a:rPr lang="es-ES"/>
              <a:pPr>
                <a:defRPr/>
              </a:pPr>
              <a:t>93</a:t>
            </a:fld>
            <a:endParaRPr lang="es-ES"/>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BF1B876-9B69-48A7-8A16-F99FBEEED104}" type="slidenum">
              <a:rPr lang="es-ES"/>
              <a:pPr>
                <a:defRPr/>
              </a:pPr>
              <a:t>94</a:t>
            </a:fld>
            <a:endParaRPr lang="es-ES"/>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472616B-82F0-4BF8-8393-B63F174AE239}" type="slidenum">
              <a:rPr lang="es-ES"/>
              <a:pPr>
                <a:defRPr/>
              </a:pPr>
              <a:t>95</a:t>
            </a:fld>
            <a:endParaRPr lang="es-ES"/>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EC9A223-EC11-492D-AED8-0091BD2B84E3}" type="slidenum">
              <a:rPr lang="es-ES"/>
              <a:pPr>
                <a:defRPr/>
              </a:pPr>
              <a:t>96</a:t>
            </a:fld>
            <a:endParaRPr lang="es-ES"/>
          </a:p>
        </p:txBody>
      </p:sp>
      <p:sp>
        <p:nvSpPr>
          <p:cNvPr id="239619" name="Rectangle 2"/>
          <p:cNvSpPr>
            <a:spLocks noGrp="1" noRot="1" noChangeAspect="1" noChangeArrowheads="1" noTextEdit="1"/>
          </p:cNvSpPr>
          <p:nvPr>
            <p:ph type="sldImg"/>
          </p:nvPr>
        </p:nvSpPr>
        <p:spPr>
          <a:ln/>
        </p:spPr>
      </p:sp>
      <p:sp>
        <p:nvSpPr>
          <p:cNvPr id="239620"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D4A35A6-E6EB-43E0-A91A-9A25320791D0}" type="slidenum">
              <a:rPr lang="es-ES"/>
              <a:pPr>
                <a:defRPr/>
              </a:pPr>
              <a:t>8</a:t>
            </a:fld>
            <a:endParaRPr lang="es-ES"/>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AA75F11-9C8D-4DF2-BD8C-1BB22B4D4DD4}" type="slidenum">
              <a:rPr lang="es-ES"/>
              <a:pPr>
                <a:defRPr/>
              </a:pPr>
              <a:t>97</a:t>
            </a:fld>
            <a:endParaRPr lang="es-ES"/>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912AF53-AAEA-4532-B2E1-91E950104FC9}" type="slidenum">
              <a:rPr lang="es-ES"/>
              <a:pPr>
                <a:defRPr/>
              </a:pPr>
              <a:t>98</a:t>
            </a:fld>
            <a:endParaRPr lang="es-ES"/>
          </a:p>
        </p:txBody>
      </p:sp>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1FD0210-8885-49C1-8016-DD453CDA020B}" type="slidenum">
              <a:rPr lang="es-ES"/>
              <a:pPr>
                <a:defRPr/>
              </a:pPr>
              <a:t>99</a:t>
            </a:fld>
            <a:endParaRPr lang="es-ES"/>
          </a:p>
        </p:txBody>
      </p:sp>
      <p:sp>
        <p:nvSpPr>
          <p:cNvPr id="242691" name="Rectangle 2"/>
          <p:cNvSpPr>
            <a:spLocks noGrp="1" noRot="1" noChangeAspect="1" noChangeArrowheads="1" noTextEdit="1"/>
          </p:cNvSpPr>
          <p:nvPr>
            <p:ph type="sldImg"/>
          </p:nvPr>
        </p:nvSpPr>
        <p:spPr>
          <a:ln/>
        </p:spPr>
      </p:sp>
      <p:sp>
        <p:nvSpPr>
          <p:cNvPr id="242692"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0F5278C-03A0-48B8-9D5D-A36BAE7CEF51}" type="slidenum">
              <a:rPr lang="es-ES"/>
              <a:pPr>
                <a:defRPr/>
              </a:pPr>
              <a:t>100</a:t>
            </a:fld>
            <a:endParaRPr lang="es-ES"/>
          </a:p>
        </p:txBody>
      </p:sp>
      <p:sp>
        <p:nvSpPr>
          <p:cNvPr id="243715" name="Rectangle 2"/>
          <p:cNvSpPr>
            <a:spLocks noGrp="1" noRot="1" noChangeAspect="1" noChangeArrowheads="1" noTextEdit="1"/>
          </p:cNvSpPr>
          <p:nvPr>
            <p:ph type="sldImg"/>
          </p:nvPr>
        </p:nvSpPr>
        <p:spPr>
          <a:ln/>
        </p:spPr>
      </p:sp>
      <p:sp>
        <p:nvSpPr>
          <p:cNvPr id="243716"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70CE854-4716-4DFE-A767-B0EB4813303A}" type="slidenum">
              <a:rPr lang="es-ES"/>
              <a:pPr>
                <a:defRPr/>
              </a:pPr>
              <a:t>101</a:t>
            </a:fld>
            <a:endParaRPr lang="es-ES"/>
          </a:p>
        </p:txBody>
      </p:sp>
      <p:sp>
        <p:nvSpPr>
          <p:cNvPr id="244739" name="Rectangle 2"/>
          <p:cNvSpPr>
            <a:spLocks noGrp="1" noRot="1" noChangeAspect="1" noChangeArrowheads="1" noTextEdit="1"/>
          </p:cNvSpPr>
          <p:nvPr>
            <p:ph type="sldImg"/>
          </p:nvPr>
        </p:nvSpPr>
        <p:spPr>
          <a:ln/>
        </p:spPr>
      </p:sp>
      <p:sp>
        <p:nvSpPr>
          <p:cNvPr id="244740"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656369F-A282-4D40-A8D8-473E0EE9177F}" type="slidenum">
              <a:rPr lang="es-ES"/>
              <a:pPr>
                <a:defRPr/>
              </a:pPr>
              <a:t>102</a:t>
            </a:fld>
            <a:endParaRPr lang="es-ES"/>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7BB9793-F1F2-4ADE-A39F-4BBDABF0A366}" type="slidenum">
              <a:rPr lang="es-ES"/>
              <a:pPr>
                <a:defRPr/>
              </a:pPr>
              <a:t>103</a:t>
            </a:fld>
            <a:endParaRPr lang="es-ES"/>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2D96B0D-60E1-4CF2-9B87-DFBD21019CB5}" type="slidenum">
              <a:rPr lang="es-ES"/>
              <a:pPr>
                <a:defRPr/>
              </a:pPr>
              <a:t>104</a:t>
            </a:fld>
            <a:endParaRPr lang="es-ES"/>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858A227-9907-4B6A-9066-FE00C723C549}" type="slidenum">
              <a:rPr lang="es-ES"/>
              <a:pPr>
                <a:defRPr/>
              </a:pPr>
              <a:t>105</a:t>
            </a:fld>
            <a:endParaRPr lang="es-ES"/>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DF3F700-5D00-45CF-8D16-18592177843D}" type="slidenum">
              <a:rPr lang="es-ES"/>
              <a:pPr>
                <a:defRPr/>
              </a:pPr>
              <a:t>106</a:t>
            </a:fld>
            <a:endParaRPr lang="es-ES"/>
          </a:p>
        </p:txBody>
      </p:sp>
      <p:sp>
        <p:nvSpPr>
          <p:cNvPr id="249859" name="Rectangle 2"/>
          <p:cNvSpPr>
            <a:spLocks noGrp="1" noRot="1" noChangeAspect="1" noChangeArrowheads="1" noTextEdit="1"/>
          </p:cNvSpPr>
          <p:nvPr>
            <p:ph type="sldImg"/>
          </p:nvPr>
        </p:nvSpPr>
        <p:spPr>
          <a:ln/>
        </p:spPr>
      </p:sp>
      <p:sp>
        <p:nvSpPr>
          <p:cNvPr id="249860"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1332996-6631-4FCE-82F6-8F1DE112ED47}" type="slidenum">
              <a:rPr lang="es-ES"/>
              <a:pPr>
                <a:defRPr/>
              </a:pPr>
              <a:t>10</a:t>
            </a:fld>
            <a:endParaRPr lang="es-ES"/>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9CA5C8B-6A87-4146-A93D-9D7F77AF1290}" type="slidenum">
              <a:rPr lang="es-ES"/>
              <a:pPr>
                <a:defRPr/>
              </a:pPr>
              <a:t>107</a:t>
            </a:fld>
            <a:endParaRPr lang="es-ES"/>
          </a:p>
        </p:txBody>
      </p:sp>
      <p:sp>
        <p:nvSpPr>
          <p:cNvPr id="250883" name="Rectangle 2"/>
          <p:cNvSpPr>
            <a:spLocks noGrp="1" noRot="1" noChangeAspect="1" noChangeArrowheads="1" noTextEdit="1"/>
          </p:cNvSpPr>
          <p:nvPr>
            <p:ph type="sldImg"/>
          </p:nvPr>
        </p:nvSpPr>
        <p:spPr>
          <a:ln/>
        </p:spPr>
      </p:sp>
      <p:sp>
        <p:nvSpPr>
          <p:cNvPr id="250884"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9DF3AE0-CC99-4192-BC9A-EE7934384E8F}" type="slidenum">
              <a:rPr lang="es-ES"/>
              <a:pPr>
                <a:defRPr/>
              </a:pPr>
              <a:t>108</a:t>
            </a:fld>
            <a:endParaRPr lang="es-ES"/>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CCA292E-ADFA-432D-A9F0-82A0F50C7E4B}" type="slidenum">
              <a:rPr lang="es-ES"/>
              <a:pPr>
                <a:defRPr/>
              </a:pPr>
              <a:t>109</a:t>
            </a:fld>
            <a:endParaRPr lang="es-ES"/>
          </a:p>
        </p:txBody>
      </p:sp>
      <p:sp>
        <p:nvSpPr>
          <p:cNvPr id="252931" name="Rectangle 2"/>
          <p:cNvSpPr>
            <a:spLocks noGrp="1" noRot="1" noChangeAspect="1" noChangeArrowheads="1" noTextEdit="1"/>
          </p:cNvSpPr>
          <p:nvPr>
            <p:ph type="sldImg"/>
          </p:nvPr>
        </p:nvSpPr>
        <p:spPr>
          <a:ln/>
        </p:spPr>
      </p:sp>
      <p:sp>
        <p:nvSpPr>
          <p:cNvPr id="252932"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85D133C-797B-464F-AD17-133811158CF9}" type="slidenum">
              <a:rPr lang="es-ES"/>
              <a:pPr>
                <a:defRPr/>
              </a:pPr>
              <a:t>110</a:t>
            </a:fld>
            <a:endParaRPr lang="es-ES"/>
          </a:p>
        </p:txBody>
      </p:sp>
      <p:sp>
        <p:nvSpPr>
          <p:cNvPr id="253955" name="Rectangle 2"/>
          <p:cNvSpPr>
            <a:spLocks noGrp="1" noRot="1" noChangeAspect="1" noChangeArrowheads="1" noTextEdit="1"/>
          </p:cNvSpPr>
          <p:nvPr>
            <p:ph type="sldImg"/>
          </p:nvPr>
        </p:nvSpPr>
        <p:spPr>
          <a:ln/>
        </p:spPr>
      </p:sp>
      <p:sp>
        <p:nvSpPr>
          <p:cNvPr id="253956"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823099B-F636-452A-8374-EA6F55659ADD}" type="slidenum">
              <a:rPr lang="es-ES"/>
              <a:pPr>
                <a:defRPr/>
              </a:pPr>
              <a:t>111</a:t>
            </a:fld>
            <a:endParaRPr lang="es-ES"/>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A30A0C4-B971-4F7D-AD76-E310D0F27090}" type="slidenum">
              <a:rPr lang="es-ES"/>
              <a:pPr>
                <a:defRPr/>
              </a:pPr>
              <a:t>112</a:t>
            </a:fld>
            <a:endParaRPr lang="es-ES"/>
          </a:p>
        </p:txBody>
      </p:sp>
      <p:sp>
        <p:nvSpPr>
          <p:cNvPr id="256003" name="Rectangle 2"/>
          <p:cNvSpPr>
            <a:spLocks noGrp="1" noRot="1" noChangeAspect="1" noChangeArrowheads="1" noTextEdit="1"/>
          </p:cNvSpPr>
          <p:nvPr>
            <p:ph type="sldImg"/>
          </p:nvPr>
        </p:nvSpPr>
        <p:spPr>
          <a:ln/>
        </p:spPr>
      </p:sp>
      <p:sp>
        <p:nvSpPr>
          <p:cNvPr id="256004"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9A36380-7FDE-4BCE-883C-8560EC154764}" type="slidenum">
              <a:rPr lang="es-ES"/>
              <a:pPr>
                <a:defRPr/>
              </a:pPr>
              <a:t>113</a:t>
            </a:fld>
            <a:endParaRPr lang="es-ES"/>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61753BD-0F64-4856-A847-996B24B7B7A4}" type="slidenum">
              <a:rPr lang="es-ES"/>
              <a:pPr>
                <a:defRPr/>
              </a:pPr>
              <a:t>114</a:t>
            </a:fld>
            <a:endParaRPr lang="es-ES"/>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F48E813-E456-4154-B94E-639A9C132EC4}" type="slidenum">
              <a:rPr lang="es-ES"/>
              <a:pPr>
                <a:defRPr/>
              </a:pPr>
              <a:t>115</a:t>
            </a:fld>
            <a:endParaRPr lang="es-ES"/>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F693306-CA24-4A3B-A64A-05D259D2C939}" type="slidenum">
              <a:rPr lang="es-ES"/>
              <a:pPr>
                <a:defRPr/>
              </a:pPr>
              <a:t>116</a:t>
            </a:fld>
            <a:endParaRPr lang="es-ES"/>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926F7FB-9609-4A54-B2D2-2AA55278B8FC}" type="slidenum">
              <a:rPr lang="es-ES"/>
              <a:pPr>
                <a:defRPr/>
              </a:pPr>
              <a:t>11</a:t>
            </a:fld>
            <a:endParaRPr lang="es-ES"/>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0FE6C01-106F-462C-8ECD-0A8427438A3E}" type="slidenum">
              <a:rPr lang="es-ES"/>
              <a:pPr>
                <a:defRPr/>
              </a:pPr>
              <a:t>117</a:t>
            </a:fld>
            <a:endParaRPr lang="es-ES"/>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D332220-D4A5-4ED9-B5E1-6BD79947F8EA}" type="slidenum">
              <a:rPr lang="es-ES"/>
              <a:pPr>
                <a:defRPr/>
              </a:pPr>
              <a:t>118</a:t>
            </a:fld>
            <a:endParaRPr lang="es-ES"/>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F2AADFC-6BB7-4E59-8D0B-6D1C6F3DE04C}" type="slidenum">
              <a:rPr lang="es-ES"/>
              <a:pPr>
                <a:defRPr/>
              </a:pPr>
              <a:t>119</a:t>
            </a:fld>
            <a:endParaRPr lang="es-ES"/>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C0FA7CB-836A-42F6-B496-7D695DF07D5A}" type="slidenum">
              <a:rPr lang="es-ES"/>
              <a:pPr>
                <a:defRPr/>
              </a:pPr>
              <a:t>120</a:t>
            </a:fld>
            <a:endParaRPr lang="es-ES"/>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7BA6FD9-14E3-47C7-898E-1EBF30068D63}" type="slidenum">
              <a:rPr lang="es-ES"/>
              <a:pPr>
                <a:defRPr/>
              </a:pPr>
              <a:t>124</a:t>
            </a:fld>
            <a:endParaRPr lang="es-ES"/>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5A0ABD8-3E42-4B8B-91E6-91551292BE31}" type="slidenum">
              <a:rPr lang="es-ES"/>
              <a:pPr>
                <a:defRPr/>
              </a:pPr>
              <a:t>125</a:t>
            </a:fld>
            <a:endParaRPr lang="es-ES"/>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9EF068F-237F-492A-ACEB-9284DB8D3174}" type="slidenum">
              <a:rPr lang="es-ES"/>
              <a:pPr>
                <a:defRPr/>
              </a:pPr>
              <a:t>126</a:t>
            </a:fld>
            <a:endParaRPr lang="es-ES"/>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6DE8BA7-F71B-4182-9E6D-83E1F761AFA4}" type="slidenum">
              <a:rPr lang="es-ES"/>
              <a:pPr>
                <a:defRPr/>
              </a:pPr>
              <a:t>127</a:t>
            </a:fld>
            <a:endParaRPr lang="es-ES"/>
          </a:p>
        </p:txBody>
      </p:sp>
      <p:sp>
        <p:nvSpPr>
          <p:cNvPr id="268291" name="Rectangle 2"/>
          <p:cNvSpPr>
            <a:spLocks noGrp="1" noRot="1" noChangeAspect="1" noChangeArrowheads="1" noTextEdit="1"/>
          </p:cNvSpPr>
          <p:nvPr>
            <p:ph type="sldImg"/>
          </p:nvPr>
        </p:nvSpPr>
        <p:spPr>
          <a:ln/>
        </p:spPr>
      </p:sp>
      <p:sp>
        <p:nvSpPr>
          <p:cNvPr id="268292"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75ECAA9-34D4-40A5-80A9-BB9FE932E73A}" type="slidenum">
              <a:rPr lang="es-ES"/>
              <a:pPr>
                <a:defRPr/>
              </a:pPr>
              <a:t>128</a:t>
            </a:fld>
            <a:endParaRPr lang="es-ES"/>
          </a:p>
        </p:txBody>
      </p:sp>
      <p:sp>
        <p:nvSpPr>
          <p:cNvPr id="269315" name="Rectangle 2"/>
          <p:cNvSpPr>
            <a:spLocks noGrp="1" noRot="1" noChangeAspect="1" noChangeArrowheads="1" noTextEdit="1"/>
          </p:cNvSpPr>
          <p:nvPr>
            <p:ph type="sldImg"/>
          </p:nvPr>
        </p:nvSpPr>
        <p:spPr>
          <a:ln/>
        </p:spPr>
      </p:sp>
      <p:sp>
        <p:nvSpPr>
          <p:cNvPr id="269316"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A67A399-ADCC-488F-850C-C4432A84785B}" type="slidenum">
              <a:rPr lang="es-ES"/>
              <a:pPr>
                <a:defRPr/>
              </a:pPr>
              <a:t>129</a:t>
            </a:fld>
            <a:endParaRPr lang="es-ES"/>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noFill/>
          <a:ln/>
        </p:spPr>
        <p:txBody>
          <a:bodyPr/>
          <a:lstStyle/>
          <a:p>
            <a:pPr eaLnBrk="1" hangingPunct="1"/>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s-MX" sz="2400" b="0">
                <a:latin typeface="Times New Roman"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es-MX" sz="2400" b="0">
                <a:latin typeface="Times New Roman"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es-MX" sz="2400" b="0">
                  <a:latin typeface="Times New Roman"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es-MX" sz="2400" b="0">
                  <a:latin typeface="Times New Roman"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es-MX" sz="2400" b="0">
                  <a:latin typeface="Times New Roman"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es-MX" sz="2400" b="0">
                  <a:latin typeface="Times New Roman"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es-MX" sz="2400" b="0">
                  <a:latin typeface="Times New Roman"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es-MX" sz="2400" b="0">
                  <a:latin typeface="Times New Roman"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es-MX" sz="2400" b="0">
                  <a:latin typeface="Times New Roman"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es-MX" sz="2400" b="0">
                  <a:latin typeface="Times New Roman"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es-MX" sz="2400" b="0">
                  <a:latin typeface="Times New Roman"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es-MX" sz="2400" b="0">
                  <a:latin typeface="Times New Roman" pitchFamily="18" charset="0"/>
                </a:endParaRPr>
              </a:p>
            </p:txBody>
          </p:sp>
        </p:grpSp>
      </p:grpSp>
      <p:sp>
        <p:nvSpPr>
          <p:cNvPr id="13331"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s-ES"/>
              <a:t>Haga clic para cambiar el estilo de título	</a:t>
            </a:r>
          </a:p>
        </p:txBody>
      </p:sp>
      <p:sp>
        <p:nvSpPr>
          <p:cNvPr id="13332"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s-ES"/>
              <a:t>Haga clic para modificar el estilo de subtítulo del patrón</a:t>
            </a:r>
          </a:p>
        </p:txBody>
      </p:sp>
      <p:sp>
        <p:nvSpPr>
          <p:cNvPr id="18" name="Rectangle 16"/>
          <p:cNvSpPr>
            <a:spLocks noGrp="1" noChangeArrowheads="1"/>
          </p:cNvSpPr>
          <p:nvPr>
            <p:ph type="dt" sz="half" idx="10"/>
          </p:nvPr>
        </p:nvSpPr>
        <p:spPr>
          <a:xfrm>
            <a:off x="457200" y="6248400"/>
            <a:ext cx="2133600" cy="457200"/>
          </a:xfrm>
        </p:spPr>
        <p:txBody>
          <a:bodyPr/>
          <a:lstStyle>
            <a:lvl1pPr>
              <a:defRPr smtClean="0"/>
            </a:lvl1pPr>
          </a:lstStyle>
          <a:p>
            <a:pPr>
              <a:defRPr/>
            </a:pPr>
            <a:endParaRPr lang="es-ES"/>
          </a:p>
        </p:txBody>
      </p:sp>
      <p:sp>
        <p:nvSpPr>
          <p:cNvPr id="19" name="Rectangle 17"/>
          <p:cNvSpPr>
            <a:spLocks noGrp="1" noChangeArrowheads="1"/>
          </p:cNvSpPr>
          <p:nvPr>
            <p:ph type="ftr" sz="quarter" idx="11"/>
          </p:nvPr>
        </p:nvSpPr>
        <p:spPr/>
        <p:txBody>
          <a:bodyPr/>
          <a:lstStyle>
            <a:lvl1pPr>
              <a:defRPr smtClean="0"/>
            </a:lvl1pPr>
          </a:lstStyle>
          <a:p>
            <a:pPr>
              <a:defRPr/>
            </a:pPr>
            <a:endParaRPr lang="es-ES"/>
          </a:p>
        </p:txBody>
      </p:sp>
      <p:sp>
        <p:nvSpPr>
          <p:cNvPr id="20" name="Rectangle 18"/>
          <p:cNvSpPr>
            <a:spLocks noGrp="1" noChangeArrowheads="1"/>
          </p:cNvSpPr>
          <p:nvPr>
            <p:ph type="sldNum" sz="quarter" idx="12"/>
          </p:nvPr>
        </p:nvSpPr>
        <p:spPr/>
        <p:txBody>
          <a:bodyPr/>
          <a:lstStyle>
            <a:lvl1pPr>
              <a:defRPr smtClean="0"/>
            </a:lvl1pPr>
          </a:lstStyle>
          <a:p>
            <a:pPr>
              <a:defRPr/>
            </a:pPr>
            <a:fld id="{DBE1B44A-E7CA-4D59-AA33-287A9684D29C}" type="slidenum">
              <a:rPr lang="es-ES"/>
              <a:pPr>
                <a:defRPr/>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Rectangle 2"/>
          <p:cNvSpPr>
            <a:spLocks noGrp="1" noChangeArrowheads="1"/>
          </p:cNvSpPr>
          <p:nvPr>
            <p:ph type="ftr" sz="quarter" idx="10"/>
          </p:nvPr>
        </p:nvSpPr>
        <p:spPr>
          <a:ln/>
        </p:spPr>
        <p:txBody>
          <a:bodyPr/>
          <a:lstStyle>
            <a:lvl1pPr>
              <a:defRPr/>
            </a:lvl1pPr>
          </a:lstStyle>
          <a:p>
            <a:pPr>
              <a:defRPr/>
            </a:pPr>
            <a:endParaRPr lang="es-ES"/>
          </a:p>
        </p:txBody>
      </p:sp>
      <p:sp>
        <p:nvSpPr>
          <p:cNvPr id="5" name="Rectangle 3"/>
          <p:cNvSpPr>
            <a:spLocks noGrp="1" noChangeArrowheads="1"/>
          </p:cNvSpPr>
          <p:nvPr>
            <p:ph type="sldNum" sz="quarter" idx="11"/>
          </p:nvPr>
        </p:nvSpPr>
        <p:spPr>
          <a:ln/>
        </p:spPr>
        <p:txBody>
          <a:bodyPr/>
          <a:lstStyle>
            <a:lvl1pPr>
              <a:defRPr/>
            </a:lvl1pPr>
          </a:lstStyle>
          <a:p>
            <a:pPr>
              <a:defRPr/>
            </a:pPr>
            <a:fld id="{7F55667C-4AAD-4320-901F-DED3DEDDDD3E}" type="slidenum">
              <a:rPr lang="es-ES"/>
              <a:pPr>
                <a:defRPr/>
              </a:pPr>
              <a:t>‹Nº›</a:t>
            </a:fld>
            <a:endParaRPr lang="es-ES"/>
          </a:p>
        </p:txBody>
      </p:sp>
      <p:sp>
        <p:nvSpPr>
          <p:cNvPr id="6"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457200"/>
            <a:ext cx="2057400" cy="5410200"/>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457200"/>
            <a:ext cx="6019800" cy="54102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Rectangle 2"/>
          <p:cNvSpPr>
            <a:spLocks noGrp="1" noChangeArrowheads="1"/>
          </p:cNvSpPr>
          <p:nvPr>
            <p:ph type="ftr" sz="quarter" idx="10"/>
          </p:nvPr>
        </p:nvSpPr>
        <p:spPr>
          <a:ln/>
        </p:spPr>
        <p:txBody>
          <a:bodyPr/>
          <a:lstStyle>
            <a:lvl1pPr>
              <a:defRPr/>
            </a:lvl1pPr>
          </a:lstStyle>
          <a:p>
            <a:pPr>
              <a:defRPr/>
            </a:pPr>
            <a:endParaRPr lang="es-ES"/>
          </a:p>
        </p:txBody>
      </p:sp>
      <p:sp>
        <p:nvSpPr>
          <p:cNvPr id="5" name="Rectangle 3"/>
          <p:cNvSpPr>
            <a:spLocks noGrp="1" noChangeArrowheads="1"/>
          </p:cNvSpPr>
          <p:nvPr>
            <p:ph type="sldNum" sz="quarter" idx="11"/>
          </p:nvPr>
        </p:nvSpPr>
        <p:spPr>
          <a:ln/>
        </p:spPr>
        <p:txBody>
          <a:bodyPr/>
          <a:lstStyle>
            <a:lvl1pPr>
              <a:defRPr/>
            </a:lvl1pPr>
          </a:lstStyle>
          <a:p>
            <a:pPr>
              <a:defRPr/>
            </a:pPr>
            <a:fld id="{B432DAF1-E698-452F-9B1D-005631F11465}" type="slidenum">
              <a:rPr lang="es-ES"/>
              <a:pPr>
                <a:defRPr/>
              </a:pPr>
              <a:t>‹Nº›</a:t>
            </a:fld>
            <a:endParaRPr lang="es-ES"/>
          </a:p>
        </p:txBody>
      </p:sp>
      <p:sp>
        <p:nvSpPr>
          <p:cNvPr id="6"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457200"/>
            <a:ext cx="8229600" cy="5410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3" name="Rectangle 2"/>
          <p:cNvSpPr>
            <a:spLocks noGrp="1" noChangeArrowheads="1"/>
          </p:cNvSpPr>
          <p:nvPr>
            <p:ph type="ftr" sz="quarter" idx="10"/>
          </p:nvPr>
        </p:nvSpPr>
        <p:spPr>
          <a:ln/>
        </p:spPr>
        <p:txBody>
          <a:bodyPr/>
          <a:lstStyle>
            <a:lvl1pPr>
              <a:defRPr/>
            </a:lvl1pPr>
          </a:lstStyle>
          <a:p>
            <a:pPr>
              <a:defRPr/>
            </a:pPr>
            <a:endParaRPr lang="es-ES"/>
          </a:p>
        </p:txBody>
      </p:sp>
      <p:sp>
        <p:nvSpPr>
          <p:cNvPr id="4" name="Rectangle 3"/>
          <p:cNvSpPr>
            <a:spLocks noGrp="1" noChangeArrowheads="1"/>
          </p:cNvSpPr>
          <p:nvPr>
            <p:ph type="sldNum" sz="quarter" idx="11"/>
          </p:nvPr>
        </p:nvSpPr>
        <p:spPr>
          <a:ln/>
        </p:spPr>
        <p:txBody>
          <a:bodyPr/>
          <a:lstStyle>
            <a:lvl1pPr>
              <a:defRPr/>
            </a:lvl1pPr>
          </a:lstStyle>
          <a:p>
            <a:pPr>
              <a:defRPr/>
            </a:pPr>
            <a:fld id="{72181180-BC65-4F46-90EA-8ED8718CB774}" type="slidenum">
              <a:rPr lang="es-ES"/>
              <a:pPr>
                <a:defRPr/>
              </a:pPr>
              <a:t>‹Nº›</a:t>
            </a:fld>
            <a:endParaRPr lang="es-ES"/>
          </a:p>
        </p:txBody>
      </p:sp>
      <p:sp>
        <p:nvSpPr>
          <p:cNvPr id="5"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457200"/>
            <a:ext cx="8229600" cy="1371600"/>
          </a:xfrm>
        </p:spPr>
        <p:txBody>
          <a:bodyPr/>
          <a:lstStyle/>
          <a:p>
            <a:r>
              <a:rPr lang="es-ES"/>
              <a:t>Haga clic para modificar el estilo de título del patrón</a:t>
            </a:r>
            <a:endParaRPr lang="es-MX"/>
          </a:p>
        </p:txBody>
      </p:sp>
      <p:sp>
        <p:nvSpPr>
          <p:cNvPr id="3" name="2 Marcador de tabla"/>
          <p:cNvSpPr>
            <a:spLocks noGrp="1"/>
          </p:cNvSpPr>
          <p:nvPr>
            <p:ph type="tbl" idx="1"/>
          </p:nvPr>
        </p:nvSpPr>
        <p:spPr>
          <a:xfrm>
            <a:off x="457200" y="1981200"/>
            <a:ext cx="8229600" cy="3886200"/>
          </a:xfrm>
        </p:spPr>
        <p:txBody>
          <a:bodyPr/>
          <a:lstStyle/>
          <a:p>
            <a:pPr lvl="0"/>
            <a:endParaRPr lang="es-MX" noProof="0"/>
          </a:p>
        </p:txBody>
      </p:sp>
      <p:sp>
        <p:nvSpPr>
          <p:cNvPr id="4" name="Rectangle 2"/>
          <p:cNvSpPr>
            <a:spLocks noGrp="1" noChangeArrowheads="1"/>
          </p:cNvSpPr>
          <p:nvPr>
            <p:ph type="ftr" sz="quarter" idx="10"/>
          </p:nvPr>
        </p:nvSpPr>
        <p:spPr>
          <a:ln/>
        </p:spPr>
        <p:txBody>
          <a:bodyPr/>
          <a:lstStyle>
            <a:lvl1pPr>
              <a:defRPr/>
            </a:lvl1pPr>
          </a:lstStyle>
          <a:p>
            <a:pPr>
              <a:defRPr/>
            </a:pPr>
            <a:endParaRPr lang="es-ES"/>
          </a:p>
        </p:txBody>
      </p:sp>
      <p:sp>
        <p:nvSpPr>
          <p:cNvPr id="5" name="Rectangle 3"/>
          <p:cNvSpPr>
            <a:spLocks noGrp="1" noChangeArrowheads="1"/>
          </p:cNvSpPr>
          <p:nvPr>
            <p:ph type="sldNum" sz="quarter" idx="11"/>
          </p:nvPr>
        </p:nvSpPr>
        <p:spPr>
          <a:ln/>
        </p:spPr>
        <p:txBody>
          <a:bodyPr/>
          <a:lstStyle>
            <a:lvl1pPr>
              <a:defRPr/>
            </a:lvl1pPr>
          </a:lstStyle>
          <a:p>
            <a:pPr>
              <a:defRPr/>
            </a:pPr>
            <a:fld id="{9C4C0D00-4C33-469E-887F-0EBC1EB9A613}" type="slidenum">
              <a:rPr lang="es-ES"/>
              <a:pPr>
                <a:defRPr/>
              </a:pPr>
              <a:t>‹Nº›</a:t>
            </a:fld>
            <a:endParaRPr lang="es-ES"/>
          </a:p>
        </p:txBody>
      </p:sp>
      <p:sp>
        <p:nvSpPr>
          <p:cNvPr id="6"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Rectangle 2"/>
          <p:cNvSpPr>
            <a:spLocks noGrp="1" noChangeArrowheads="1"/>
          </p:cNvSpPr>
          <p:nvPr>
            <p:ph type="ftr" sz="quarter" idx="10"/>
          </p:nvPr>
        </p:nvSpPr>
        <p:spPr>
          <a:ln/>
        </p:spPr>
        <p:txBody>
          <a:bodyPr/>
          <a:lstStyle>
            <a:lvl1pPr>
              <a:defRPr/>
            </a:lvl1pPr>
          </a:lstStyle>
          <a:p>
            <a:pPr>
              <a:defRPr/>
            </a:pPr>
            <a:endParaRPr lang="es-ES"/>
          </a:p>
        </p:txBody>
      </p:sp>
      <p:sp>
        <p:nvSpPr>
          <p:cNvPr id="5" name="Rectangle 3"/>
          <p:cNvSpPr>
            <a:spLocks noGrp="1" noChangeArrowheads="1"/>
          </p:cNvSpPr>
          <p:nvPr>
            <p:ph type="sldNum" sz="quarter" idx="11"/>
          </p:nvPr>
        </p:nvSpPr>
        <p:spPr>
          <a:ln/>
        </p:spPr>
        <p:txBody>
          <a:bodyPr/>
          <a:lstStyle>
            <a:lvl1pPr>
              <a:defRPr/>
            </a:lvl1pPr>
          </a:lstStyle>
          <a:p>
            <a:pPr>
              <a:defRPr/>
            </a:pPr>
            <a:fld id="{2FCB347A-794D-4E19-9CC7-220984EF7BE5}" type="slidenum">
              <a:rPr lang="es-ES"/>
              <a:pPr>
                <a:defRPr/>
              </a:pPr>
              <a:t>‹Nº›</a:t>
            </a:fld>
            <a:endParaRPr lang="es-ES"/>
          </a:p>
        </p:txBody>
      </p:sp>
      <p:sp>
        <p:nvSpPr>
          <p:cNvPr id="6"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2"/>
          <p:cNvSpPr>
            <a:spLocks noGrp="1" noChangeArrowheads="1"/>
          </p:cNvSpPr>
          <p:nvPr>
            <p:ph type="ftr" sz="quarter" idx="10"/>
          </p:nvPr>
        </p:nvSpPr>
        <p:spPr>
          <a:ln/>
        </p:spPr>
        <p:txBody>
          <a:bodyPr/>
          <a:lstStyle>
            <a:lvl1pPr>
              <a:defRPr/>
            </a:lvl1pPr>
          </a:lstStyle>
          <a:p>
            <a:pPr>
              <a:defRPr/>
            </a:pPr>
            <a:endParaRPr lang="es-ES"/>
          </a:p>
        </p:txBody>
      </p:sp>
      <p:sp>
        <p:nvSpPr>
          <p:cNvPr id="5" name="Rectangle 3"/>
          <p:cNvSpPr>
            <a:spLocks noGrp="1" noChangeArrowheads="1"/>
          </p:cNvSpPr>
          <p:nvPr>
            <p:ph type="sldNum" sz="quarter" idx="11"/>
          </p:nvPr>
        </p:nvSpPr>
        <p:spPr>
          <a:ln/>
        </p:spPr>
        <p:txBody>
          <a:bodyPr/>
          <a:lstStyle>
            <a:lvl1pPr>
              <a:defRPr/>
            </a:lvl1pPr>
          </a:lstStyle>
          <a:p>
            <a:pPr>
              <a:defRPr/>
            </a:pPr>
            <a:fld id="{609046BF-CFE3-46F0-8EDB-116561178D0C}" type="slidenum">
              <a:rPr lang="es-ES"/>
              <a:pPr>
                <a:defRPr/>
              </a:pPr>
              <a:t>‹Nº›</a:t>
            </a:fld>
            <a:endParaRPr lang="es-ES"/>
          </a:p>
        </p:txBody>
      </p:sp>
      <p:sp>
        <p:nvSpPr>
          <p:cNvPr id="6"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Rectangle 2"/>
          <p:cNvSpPr>
            <a:spLocks noGrp="1" noChangeArrowheads="1"/>
          </p:cNvSpPr>
          <p:nvPr>
            <p:ph type="ftr" sz="quarter" idx="10"/>
          </p:nvPr>
        </p:nvSpPr>
        <p:spPr>
          <a:ln/>
        </p:spPr>
        <p:txBody>
          <a:bodyPr/>
          <a:lstStyle>
            <a:lvl1pPr>
              <a:defRPr/>
            </a:lvl1pPr>
          </a:lstStyle>
          <a:p>
            <a:pPr>
              <a:defRPr/>
            </a:pPr>
            <a:endParaRPr lang="es-ES"/>
          </a:p>
        </p:txBody>
      </p:sp>
      <p:sp>
        <p:nvSpPr>
          <p:cNvPr id="6" name="Rectangle 3"/>
          <p:cNvSpPr>
            <a:spLocks noGrp="1" noChangeArrowheads="1"/>
          </p:cNvSpPr>
          <p:nvPr>
            <p:ph type="sldNum" sz="quarter" idx="11"/>
          </p:nvPr>
        </p:nvSpPr>
        <p:spPr>
          <a:ln/>
        </p:spPr>
        <p:txBody>
          <a:bodyPr/>
          <a:lstStyle>
            <a:lvl1pPr>
              <a:defRPr/>
            </a:lvl1pPr>
          </a:lstStyle>
          <a:p>
            <a:pPr>
              <a:defRPr/>
            </a:pPr>
            <a:fld id="{2A0A47FB-7A10-45BB-A922-705B700347D5}" type="slidenum">
              <a:rPr lang="es-ES"/>
              <a:pPr>
                <a:defRPr/>
              </a:pPr>
              <a:t>‹Nº›</a:t>
            </a:fld>
            <a:endParaRPr lang="es-ES"/>
          </a:p>
        </p:txBody>
      </p:sp>
      <p:sp>
        <p:nvSpPr>
          <p:cNvPr id="7"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Rectangle 2"/>
          <p:cNvSpPr>
            <a:spLocks noGrp="1" noChangeArrowheads="1"/>
          </p:cNvSpPr>
          <p:nvPr>
            <p:ph type="ftr" sz="quarter" idx="10"/>
          </p:nvPr>
        </p:nvSpPr>
        <p:spPr>
          <a:ln/>
        </p:spPr>
        <p:txBody>
          <a:bodyPr/>
          <a:lstStyle>
            <a:lvl1pPr>
              <a:defRPr/>
            </a:lvl1pPr>
          </a:lstStyle>
          <a:p>
            <a:pPr>
              <a:defRPr/>
            </a:pPr>
            <a:endParaRPr lang="es-ES"/>
          </a:p>
        </p:txBody>
      </p:sp>
      <p:sp>
        <p:nvSpPr>
          <p:cNvPr id="8" name="Rectangle 3"/>
          <p:cNvSpPr>
            <a:spLocks noGrp="1" noChangeArrowheads="1"/>
          </p:cNvSpPr>
          <p:nvPr>
            <p:ph type="sldNum" sz="quarter" idx="11"/>
          </p:nvPr>
        </p:nvSpPr>
        <p:spPr>
          <a:ln/>
        </p:spPr>
        <p:txBody>
          <a:bodyPr/>
          <a:lstStyle>
            <a:lvl1pPr>
              <a:defRPr/>
            </a:lvl1pPr>
          </a:lstStyle>
          <a:p>
            <a:pPr>
              <a:defRPr/>
            </a:pPr>
            <a:fld id="{ED9FC48B-3DE8-4D86-8708-246B1093E592}" type="slidenum">
              <a:rPr lang="es-ES"/>
              <a:pPr>
                <a:defRPr/>
              </a:pPr>
              <a:t>‹Nº›</a:t>
            </a:fld>
            <a:endParaRPr lang="es-ES"/>
          </a:p>
        </p:txBody>
      </p:sp>
      <p:sp>
        <p:nvSpPr>
          <p:cNvPr id="9"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Rectangle 2"/>
          <p:cNvSpPr>
            <a:spLocks noGrp="1" noChangeArrowheads="1"/>
          </p:cNvSpPr>
          <p:nvPr>
            <p:ph type="ftr" sz="quarter" idx="10"/>
          </p:nvPr>
        </p:nvSpPr>
        <p:spPr>
          <a:ln/>
        </p:spPr>
        <p:txBody>
          <a:bodyPr/>
          <a:lstStyle>
            <a:lvl1pPr>
              <a:defRPr/>
            </a:lvl1pPr>
          </a:lstStyle>
          <a:p>
            <a:pPr>
              <a:defRPr/>
            </a:pPr>
            <a:endParaRPr lang="es-ES"/>
          </a:p>
        </p:txBody>
      </p:sp>
      <p:sp>
        <p:nvSpPr>
          <p:cNvPr id="4" name="Rectangle 3"/>
          <p:cNvSpPr>
            <a:spLocks noGrp="1" noChangeArrowheads="1"/>
          </p:cNvSpPr>
          <p:nvPr>
            <p:ph type="sldNum" sz="quarter" idx="11"/>
          </p:nvPr>
        </p:nvSpPr>
        <p:spPr>
          <a:ln/>
        </p:spPr>
        <p:txBody>
          <a:bodyPr/>
          <a:lstStyle>
            <a:lvl1pPr>
              <a:defRPr/>
            </a:lvl1pPr>
          </a:lstStyle>
          <a:p>
            <a:pPr>
              <a:defRPr/>
            </a:pPr>
            <a:fld id="{641D8CA9-E7C6-46A7-9995-96B84D80ADB6}" type="slidenum">
              <a:rPr lang="es-ES"/>
              <a:pPr>
                <a:defRPr/>
              </a:pPr>
              <a:t>‹Nº›</a:t>
            </a:fld>
            <a:endParaRPr lang="es-ES"/>
          </a:p>
        </p:txBody>
      </p:sp>
      <p:sp>
        <p:nvSpPr>
          <p:cNvPr id="5"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s-ES"/>
          </a:p>
        </p:txBody>
      </p:sp>
      <p:sp>
        <p:nvSpPr>
          <p:cNvPr id="3" name="Rectangle 3"/>
          <p:cNvSpPr>
            <a:spLocks noGrp="1" noChangeArrowheads="1"/>
          </p:cNvSpPr>
          <p:nvPr>
            <p:ph type="sldNum" sz="quarter" idx="11"/>
          </p:nvPr>
        </p:nvSpPr>
        <p:spPr>
          <a:ln/>
        </p:spPr>
        <p:txBody>
          <a:bodyPr/>
          <a:lstStyle>
            <a:lvl1pPr>
              <a:defRPr/>
            </a:lvl1pPr>
          </a:lstStyle>
          <a:p>
            <a:pPr>
              <a:defRPr/>
            </a:pPr>
            <a:fld id="{39294F08-9DA6-4FFB-9A73-1547C91C90E3}" type="slidenum">
              <a:rPr lang="es-ES"/>
              <a:pPr>
                <a:defRPr/>
              </a:pPr>
              <a:t>‹Nº›</a:t>
            </a:fld>
            <a:endParaRPr lang="es-ES"/>
          </a:p>
        </p:txBody>
      </p:sp>
      <p:sp>
        <p:nvSpPr>
          <p:cNvPr id="4"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2"/>
          <p:cNvSpPr>
            <a:spLocks noGrp="1" noChangeArrowheads="1"/>
          </p:cNvSpPr>
          <p:nvPr>
            <p:ph type="ftr" sz="quarter" idx="10"/>
          </p:nvPr>
        </p:nvSpPr>
        <p:spPr>
          <a:ln/>
        </p:spPr>
        <p:txBody>
          <a:bodyPr/>
          <a:lstStyle>
            <a:lvl1pPr>
              <a:defRPr/>
            </a:lvl1pPr>
          </a:lstStyle>
          <a:p>
            <a:pPr>
              <a:defRPr/>
            </a:pPr>
            <a:endParaRPr lang="es-ES"/>
          </a:p>
        </p:txBody>
      </p:sp>
      <p:sp>
        <p:nvSpPr>
          <p:cNvPr id="6" name="Rectangle 3"/>
          <p:cNvSpPr>
            <a:spLocks noGrp="1" noChangeArrowheads="1"/>
          </p:cNvSpPr>
          <p:nvPr>
            <p:ph type="sldNum" sz="quarter" idx="11"/>
          </p:nvPr>
        </p:nvSpPr>
        <p:spPr>
          <a:ln/>
        </p:spPr>
        <p:txBody>
          <a:bodyPr/>
          <a:lstStyle>
            <a:lvl1pPr>
              <a:defRPr/>
            </a:lvl1pPr>
          </a:lstStyle>
          <a:p>
            <a:pPr>
              <a:defRPr/>
            </a:pPr>
            <a:fld id="{A16E2D37-3BAF-41D7-A800-95E453A5606F}" type="slidenum">
              <a:rPr lang="es-ES"/>
              <a:pPr>
                <a:defRPr/>
              </a:pPr>
              <a:t>‹Nº›</a:t>
            </a:fld>
            <a:endParaRPr lang="es-ES"/>
          </a:p>
        </p:txBody>
      </p:sp>
      <p:sp>
        <p:nvSpPr>
          <p:cNvPr id="7"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2"/>
          <p:cNvSpPr>
            <a:spLocks noGrp="1" noChangeArrowheads="1"/>
          </p:cNvSpPr>
          <p:nvPr>
            <p:ph type="ftr" sz="quarter" idx="10"/>
          </p:nvPr>
        </p:nvSpPr>
        <p:spPr>
          <a:ln/>
        </p:spPr>
        <p:txBody>
          <a:bodyPr/>
          <a:lstStyle>
            <a:lvl1pPr>
              <a:defRPr/>
            </a:lvl1pPr>
          </a:lstStyle>
          <a:p>
            <a:pPr>
              <a:defRPr/>
            </a:pPr>
            <a:endParaRPr lang="es-ES"/>
          </a:p>
        </p:txBody>
      </p:sp>
      <p:sp>
        <p:nvSpPr>
          <p:cNvPr id="6" name="Rectangle 3"/>
          <p:cNvSpPr>
            <a:spLocks noGrp="1" noChangeArrowheads="1"/>
          </p:cNvSpPr>
          <p:nvPr>
            <p:ph type="sldNum" sz="quarter" idx="11"/>
          </p:nvPr>
        </p:nvSpPr>
        <p:spPr>
          <a:ln/>
        </p:spPr>
        <p:txBody>
          <a:bodyPr/>
          <a:lstStyle>
            <a:lvl1pPr>
              <a:defRPr/>
            </a:lvl1pPr>
          </a:lstStyle>
          <a:p>
            <a:pPr>
              <a:defRPr/>
            </a:pPr>
            <a:fld id="{A1658CCA-12BC-4064-AB90-6E64D86B7D91}" type="slidenum">
              <a:rPr lang="es-ES"/>
              <a:pPr>
                <a:defRPr/>
              </a:pPr>
              <a:t>‹Nº›</a:t>
            </a:fld>
            <a:endParaRPr lang="es-ES"/>
          </a:p>
        </p:txBody>
      </p:sp>
      <p:sp>
        <p:nvSpPr>
          <p:cNvPr id="7" name="Rectangle 16"/>
          <p:cNvSpPr>
            <a:spLocks noGrp="1" noChangeArrowheads="1"/>
          </p:cNvSpPr>
          <p:nvPr>
            <p:ph type="dt" sz="half" idx="12"/>
          </p:nvPr>
        </p:nvSpPr>
        <p:spPr>
          <a:ln/>
        </p:spPr>
        <p:txBody>
          <a:bodyPr/>
          <a:lstStyle>
            <a:lvl1pPr>
              <a:defRPr/>
            </a:lvl1pPr>
          </a:lstStyle>
          <a:p>
            <a:pPr>
              <a:defRPr/>
            </a:pPr>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b="0" smtClean="0">
                <a:effectLst/>
              </a:defRPr>
            </a:lvl1pPr>
          </a:lstStyle>
          <a:p>
            <a:pPr>
              <a:defRPr/>
            </a:pPr>
            <a:endParaRPr lang="es-ES"/>
          </a:p>
        </p:txBody>
      </p:sp>
      <p:sp>
        <p:nvSpPr>
          <p:cNvPr id="12291"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effectLst/>
                <a:latin typeface="Arial Black" pitchFamily="34" charset="0"/>
              </a:defRPr>
            </a:lvl1pPr>
          </a:lstStyle>
          <a:p>
            <a:pPr>
              <a:defRPr/>
            </a:pPr>
            <a:fld id="{EB95F8B4-6C4A-40CC-A0C6-CD07190891FB}" type="slidenum">
              <a:rPr lang="es-ES"/>
              <a:pPr>
                <a:defRPr/>
              </a:pPr>
              <a:t>‹Nº›</a:t>
            </a:fld>
            <a:endParaRPr lang="es-ES"/>
          </a:p>
        </p:txBody>
      </p:sp>
      <p:grpSp>
        <p:nvGrpSpPr>
          <p:cNvPr id="1028" name="Group 4"/>
          <p:cNvGrpSpPr>
            <a:grpSpLocks/>
          </p:cNvGrpSpPr>
          <p:nvPr/>
        </p:nvGrpSpPr>
        <p:grpSpPr bwMode="auto">
          <a:xfrm>
            <a:off x="0" y="0"/>
            <a:ext cx="9144000" cy="546100"/>
            <a:chOff x="0" y="0"/>
            <a:chExt cx="5760" cy="344"/>
          </a:xfrm>
        </p:grpSpPr>
        <p:sp>
          <p:nvSpPr>
            <p:cNvPr id="1229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es-MX" sz="2400" b="0">
                <a:latin typeface="Times New Roman" pitchFamily="18" charset="0"/>
              </a:endParaRPr>
            </a:p>
          </p:txBody>
        </p:sp>
        <p:sp>
          <p:nvSpPr>
            <p:cNvPr id="1229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es-MX" sz="2400" b="0">
                <a:latin typeface="Times New Roman" pitchFamily="18" charset="0"/>
              </a:endParaRPr>
            </a:p>
          </p:txBody>
        </p:sp>
        <p:sp>
          <p:nvSpPr>
            <p:cNvPr id="12295"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es-MX" sz="1800" b="0">
                <a:solidFill>
                  <a:schemeClr val="hlink"/>
                </a:solidFill>
              </a:endParaRPr>
            </a:p>
          </p:txBody>
        </p:sp>
        <p:sp>
          <p:nvSpPr>
            <p:cNvPr id="12296"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es-MX" sz="1800" b="0">
                <a:solidFill>
                  <a:schemeClr val="hlink"/>
                </a:solidFill>
              </a:endParaRPr>
            </a:p>
          </p:txBody>
        </p:sp>
        <p:sp>
          <p:nvSpPr>
            <p:cNvPr id="12297"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es-MX" sz="1800" b="0">
                <a:solidFill>
                  <a:schemeClr val="accent2"/>
                </a:solidFill>
              </a:endParaRPr>
            </a:p>
          </p:txBody>
        </p:sp>
        <p:sp>
          <p:nvSpPr>
            <p:cNvPr id="12298"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es-MX" sz="1800" b="0">
                <a:solidFill>
                  <a:schemeClr val="hlink"/>
                </a:solidFill>
              </a:endParaRPr>
            </a:p>
          </p:txBody>
        </p:sp>
        <p:sp>
          <p:nvSpPr>
            <p:cNvPr id="12299"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es-MX" sz="2400" b="0">
                <a:latin typeface="Times New Roman" pitchFamily="18" charset="0"/>
              </a:endParaRPr>
            </a:p>
          </p:txBody>
        </p:sp>
        <p:sp>
          <p:nvSpPr>
            <p:cNvPr id="12300"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es-MX" sz="1800" b="0">
                <a:solidFill>
                  <a:schemeClr val="accent2"/>
                </a:solidFill>
              </a:endParaRPr>
            </a:p>
          </p:txBody>
        </p:sp>
        <p:sp>
          <p:nvSpPr>
            <p:cNvPr id="12301"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es-MX" sz="1800" b="0">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t>Haga clic para cambiar el estilo de título	</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2304"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effectLst/>
              </a:defRPr>
            </a:lvl1pPr>
          </a:lstStyle>
          <a:p>
            <a:pPr>
              <a:defRPr/>
            </a:pPr>
            <a:endParaRPr lang="es-ES"/>
          </a:p>
        </p:txBody>
      </p:sp>
    </p:spTree>
  </p:cSld>
  <p:clrMap bg1="lt1" tx1="dk1" bg2="lt2" tx2="dk2" accent1="accent1" accent2="accent2" accent3="accent3" accent4="accent4" accent5="accent5" accent6="accent6" hlink="hlink" folHlink="folHlink"/>
  <p:sldLayoutIdLst>
    <p:sldLayoutId id="2147483682"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hyperlink" Target="http://images.google.com.mx/imgres?imgurl=http://www.zancada.com/wp-content/imagenes/china-house.jpg&amp;imgrefurl=http://www.zancada.com/?p=721&amp;h=338&amp;w=450&amp;sz=27&amp;hl=es&amp;start=3&amp;tbnid=7OPg3rh13L9r9M:&amp;tbnh=95&amp;tbnw=127&amp;prev=/images?q=supermercado&amp;svnum=10&amp;hl=es&amp;lr=&amp;sa=G" TargetMode="Externa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3.wmf"/><Relationship Id="rId7" Type="http://schemas.openxmlformats.org/officeDocument/2006/relationships/image" Target="../media/image56.wmf"/><Relationship Id="rId2" Type="http://schemas.openxmlformats.org/officeDocument/2006/relationships/notesSlide" Target="../notesSlides/notesSlide94.xml"/><Relationship Id="rId1" Type="http://schemas.openxmlformats.org/officeDocument/2006/relationships/slideLayout" Target="../slideLayouts/slideLayout7.xml"/><Relationship Id="rId6" Type="http://schemas.openxmlformats.org/officeDocument/2006/relationships/image" Target="../media/image52.jpeg"/><Relationship Id="rId5" Type="http://schemas.openxmlformats.org/officeDocument/2006/relationships/image" Target="../media/image55.png"/><Relationship Id="rId10" Type="http://schemas.openxmlformats.org/officeDocument/2006/relationships/image" Target="../media/image59.png"/><Relationship Id="rId4" Type="http://schemas.openxmlformats.org/officeDocument/2006/relationships/image" Target="../media/image54.wmf"/><Relationship Id="rId9" Type="http://schemas.openxmlformats.org/officeDocument/2006/relationships/image" Target="../media/image58.png"/></Relationships>
</file>

<file path=ppt/slides/_rels/slide125.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96.xml"/><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12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97.xml"/><Relationship Id="rId1" Type="http://schemas.openxmlformats.org/officeDocument/2006/relationships/slideLayout" Target="../slideLayouts/slideLayout7.xml"/><Relationship Id="rId5" Type="http://schemas.openxmlformats.org/officeDocument/2006/relationships/image" Target="../media/image65.png"/><Relationship Id="rId4" Type="http://schemas.openxmlformats.org/officeDocument/2006/relationships/image" Target="../media/image64.png"/></Relationships>
</file>

<file path=ppt/slides/_rels/slide128.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98.xml"/><Relationship Id="rId1" Type="http://schemas.openxmlformats.org/officeDocument/2006/relationships/slideLayout" Target="../slideLayouts/slideLayout7.xml"/><Relationship Id="rId4" Type="http://schemas.openxmlformats.org/officeDocument/2006/relationships/image" Target="../media/image67.jpeg"/></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3.jpeg"/></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hyperlink" Target="http://images.google.com.mx/imgres?imgurl=http://unirepsa.com/fbamex/images/pesos.jpg&amp;imgrefurl=http://unirepsa.com/fbamex/areas.html&amp;h=174&amp;w=250&amp;sz=7&amp;tbnid=deFGxRO3bPAJ:&amp;tbnh=73&amp;tbnw=104&amp;start=8&amp;prev=/images?q=pesos&amp;hl=es&amp;lr=&amp;ie=UTF-8" TargetMode="Externa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8" Type="http://schemas.openxmlformats.org/officeDocument/2006/relationships/image" Target="../media/image79.jpeg"/><Relationship Id="rId3" Type="http://schemas.openxmlformats.org/officeDocument/2006/relationships/hyperlink" Target="http://images.google.com.mx/imgres?imgurl=http://chronicle.augusta.com/images/headlines/021798/A_TOMMY_HILFIGER_LOGO.jpg&amp;imgrefurl=http://www.novel-concept.net/&amp;h=271&amp;w=400&amp;sz=15&amp;tbnid=HReUekpBapaquM:&amp;tbnh=81&amp;tbnw=120&amp;hl=es&amp;start=3&amp;prev=/images?q=TOMMY+HILFIGER&amp;svnum=10&amp;hl=es&amp;lr=&amp;sa=G" TargetMode="External"/><Relationship Id="rId7" Type="http://schemas.openxmlformats.org/officeDocument/2006/relationships/hyperlink" Target="http://images.google.com.mx/imgres?imgurl=http://u.univision.com/contentroot/uol/art/images/mujer/fam/2002/12/306x267_animalitos.jpg&amp;imgrefurl=http://www.univision.com/content/content.jhtml?cid=181491&amp;h=267&amp;w=306&amp;sz=16&amp;tbnid=S5euFibJSG6IJM:&amp;tbnh=97&amp;tbnw=112&amp;hl=es&amp;start=17&amp;prev=/images?q=MASCOTAS&amp;svnum=10&amp;hl=es&amp;lr=&amp;sa=G" TargetMode="External"/><Relationship Id="rId2" Type="http://schemas.openxmlformats.org/officeDocument/2006/relationships/image" Target="../media/image24.wmf"/><Relationship Id="rId1" Type="http://schemas.openxmlformats.org/officeDocument/2006/relationships/slideLayout" Target="../slideLayouts/slideLayout7.xml"/><Relationship Id="rId6" Type="http://schemas.openxmlformats.org/officeDocument/2006/relationships/image" Target="../media/image78.jpeg"/><Relationship Id="rId5" Type="http://schemas.openxmlformats.org/officeDocument/2006/relationships/hyperlink" Target="http://images.google.com.mx/imgres?imgurl=http://mexico.udg.mx/turismo/general/servitur/images/hoteles.gif&amp;imgrefurl=http://mexico.udg.mx/turismo/general/servitur/&amp;h=374&amp;w=371&amp;sz=89&amp;tbnid=kxZPamN-O0GHQM:&amp;tbnh=118&amp;tbnw=117&amp;hl=es&amp;start=2&amp;prev=/images?q=HOTELES&amp;svnum=10&amp;hl=es&amp;lr=&amp;sa=G" TargetMode="External"/><Relationship Id="rId4" Type="http://schemas.openxmlformats.org/officeDocument/2006/relationships/image" Target="../media/image77.jpeg"/></Relationships>
</file>

<file path=ppt/slides/_rels/slide159.xml.rels><?xml version="1.0" encoding="UTF-8" standalone="yes"?>
<Relationships xmlns="http://schemas.openxmlformats.org/package/2006/relationships"><Relationship Id="rId8" Type="http://schemas.openxmlformats.org/officeDocument/2006/relationships/image" Target="../media/image82.jpeg"/><Relationship Id="rId3" Type="http://schemas.openxmlformats.org/officeDocument/2006/relationships/hyperlink" Target="http://www.coca-cola.co.uk/images/splash.gif" TargetMode="External"/><Relationship Id="rId7" Type="http://schemas.openxmlformats.org/officeDocument/2006/relationships/hyperlink" Target="http://images.google.com.mx/imgres?imgurl=http://peruayllumty.org/images/usrimages/logo_bigcola.jpg&amp;imgrefurl=http://www.peruayllumty.org/index.php?id=14&amp;h=300&amp;w=387&amp;sz=33&amp;tbnid=hmTIFaacL7vEVM:&amp;tbnh=92&amp;tbnw=119&amp;hl=es&amp;start=1&amp;prev=/images?q=BIG+COLA&amp;svnum=10&amp;hl=es&amp;lr=&amp;sa=G" TargetMode="External"/><Relationship Id="rId2" Type="http://schemas.openxmlformats.org/officeDocument/2006/relationships/image" Target="../media/image24.wmf"/><Relationship Id="rId1" Type="http://schemas.openxmlformats.org/officeDocument/2006/relationships/slideLayout" Target="../slideLayouts/slideLayout7.xml"/><Relationship Id="rId6" Type="http://schemas.openxmlformats.org/officeDocument/2006/relationships/image" Target="../media/image81.jpeg"/><Relationship Id="rId5" Type="http://schemas.openxmlformats.org/officeDocument/2006/relationships/hyperlink" Target="http://images.google.com.mx/imgres?imgurl=http://www.pepsi.com/pepsi_brands/all_brands/images/spot_pepsi.jpg&amp;imgrefurl=http://www.pepsi.com/pepsi_brands/all_brands/index.php&amp;h=312&amp;w=180&amp;sz=20&amp;tbnid=xLkFoBKzvfxtVM:&amp;tbnh=113&amp;tbnw=65&amp;hl=es&amp;start=4&amp;prev=/images?q=PEPSI&amp;svnum=10&amp;hl=es&amp;lr=&amp;sa=G" TargetMode="External"/><Relationship Id="rId4" Type="http://schemas.openxmlformats.org/officeDocument/2006/relationships/image" Target="../media/image8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83.jpe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images.google.com.mx/imgres?imgurl=http://www.procomer.com/eventos/images/mercados.jpg&amp;imgrefurl=http://www.procomer.com/eventos/agenda.cfm&amp;h=277&amp;w=388&amp;sz=43&amp;hl=es&amp;start=5&amp;tbnid=1rBU0_HnfugObM:&amp;tbnh=88&amp;tbnw=123&amp;prev=/images?q=mercados&amp;svnum=10&amp;hl=es&amp;lr=" TargetMode="Externa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3" Type="http://schemas.openxmlformats.org/officeDocument/2006/relationships/image" Target="../media/image90.jpeg"/><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images.google.com.mx/imgres?imgurl=http://www.casachina.net/images/amigos-compras.jpg&amp;imgrefurl=http://www.casachina.net/produtos.php?PHPSESSID=2a89125692e361262bc68c921455b45c&amp;h=244&amp;w=221&amp;sz=9&amp;hl=es&amp;start=19&amp;tbnid=wPc9tsKm2bPlVM:&amp;tbnh=110&amp;tbnw=100&amp;prev=/images?q=compras&amp;svnum=10&amp;hl=es&amp;lr=" TargetMode="External"/><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3" Type="http://schemas.openxmlformats.org/officeDocument/2006/relationships/image" Target="../media/image91.jpeg"/><Relationship Id="rId2" Type="http://schemas.openxmlformats.org/officeDocument/2006/relationships/hyperlink" Target="http://images.google.com.mx/imgres?imgurl=http://es.geocities.com/lawebdewonki/fotos/marzo2004/publicidad.jpg&amp;imgrefurl=http://es.geocities.com/lawebdewonki/&amp;h=371&amp;w=300&amp;sz=14&amp;tbnid=0tO7q2FBPSMJ:&amp;tbnh=117&amp;tbnw=95&amp;start=65&amp;prev=/images?q=publicidad&amp;start=60&amp;hl=es&amp;lr=&amp;ie=UTF-8&amp;sa=N" TargetMode="Externa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3" Type="http://schemas.openxmlformats.org/officeDocument/2006/relationships/hyperlink" Target="http://images.google.com.mx/imgres?imgurl=http://www.betatonio.com.co/Fotos\plan%20puntos%201-promocion%20puntos.jpg&amp;imgrefurl=http://www.betatonio.com.co/Promociones.aspx?ID=1&amp;h=785&amp;w=550&amp;sz=124&amp;tbnid=CKmafiFa1qAJ:&amp;tbnh=139&amp;tbnw=98&amp;start=65&amp;prev=/images?q=promoci%C3%B3n&amp;start=60&amp;hl=es&amp;lr=&amp;ie=UTF-8&amp;sa=N" TargetMode="External"/><Relationship Id="rId2" Type="http://schemas.openxmlformats.org/officeDocument/2006/relationships/image" Target="../media/image24.wmf"/><Relationship Id="rId1" Type="http://schemas.openxmlformats.org/officeDocument/2006/relationships/slideLayout" Target="../slideLayouts/slideLayout7.xml"/><Relationship Id="rId4" Type="http://schemas.openxmlformats.org/officeDocument/2006/relationships/image" Target="../media/image92.jpeg"/></Relationships>
</file>

<file path=ppt/slides/_rels/slide18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image" Target="../media/image94.jpeg"/><Relationship Id="rId2" Type="http://schemas.openxmlformats.org/officeDocument/2006/relationships/image" Target="../media/image24.wmf"/><Relationship Id="rId1" Type="http://schemas.openxmlformats.org/officeDocument/2006/relationships/slideLayout" Target="../slideLayouts/slideLayout7.xml"/><Relationship Id="rId4" Type="http://schemas.openxmlformats.org/officeDocument/2006/relationships/image" Target="../media/image95.png"/></Relationships>
</file>

<file path=ppt/slides/_rels/slide184.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images.google.com.mx/imgres?imgurl=http://www.brounet.com.uy/Productos/Empresas/imagenes/empresas.jpg&amp;imgrefurl=http://www.brounet.com.uy/Productos/Empresas/empresas.htm&amp;h=220&amp;w=220&amp;sz=10&amp;hl=es&amp;start=48&amp;tbnid=6yvDZE7DxLehOM:&amp;tbnh=107&amp;tbnw=107&amp;prev=/images?q=%22empresas%22&amp;start=40&amp;ndsp=20&amp;svnum=10&amp;hl=es&amp;lr=&amp;sa=N" TargetMode="External"/><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hyperlink" Target="http://images.google.com.mx/imgres?imgurl=http://ipdsa.com/images/jpg/gobierno.jpg&amp;imgrefurl=http://ipdsa.com/IPD/clientes.htm&amp;h=156&amp;w=240&amp;sz=33&amp;hl=es&amp;start=19&amp;tbnid=lzChNa_GeYrjSM:&amp;tbnh=72&amp;tbnw=110&amp;prev=/images?q=%22sector+gobierno%22&amp;svnum=10&amp;hl=es&amp;lr=" TargetMode="External"/></Relationships>
</file>

<file path=ppt/slides/_rels/slide190.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24.wmf"/><Relationship Id="rId1" Type="http://schemas.openxmlformats.org/officeDocument/2006/relationships/slideLayout" Target="../slideLayouts/slideLayout7.xml"/><Relationship Id="rId5" Type="http://schemas.openxmlformats.org/officeDocument/2006/relationships/image" Target="../media/image98.wmf"/><Relationship Id="rId4" Type="http://schemas.openxmlformats.org/officeDocument/2006/relationships/image" Target="../media/image97.wmf"/></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99.jpeg"/><Relationship Id="rId7" Type="http://schemas.openxmlformats.org/officeDocument/2006/relationships/image" Target="../media/image101.jpeg"/><Relationship Id="rId2" Type="http://schemas.openxmlformats.org/officeDocument/2006/relationships/hyperlink" Target="http://images.google.com.mx/imgres?imgurl=http://andreapanda.files.wordpress.com/2007/11/25_club_cliente_puntual_3.jpg&amp;imgrefurl=http://andreapanda.wordpress.com/2007/11/25/mezcla-de-comunicacion-de-marketing/&amp;h=382&amp;w=327&amp;sz=30&amp;hl=es&amp;start=9&amp;tbnid=kVV4VBKr-HQC3M:&amp;tbnh=123&amp;tbnw=105&amp;prev=/images?q=promocion+de+ventas&amp;gbv=2&amp;hl=es&amp;sa=G" TargetMode="External"/><Relationship Id="rId1" Type="http://schemas.openxmlformats.org/officeDocument/2006/relationships/slideLayout" Target="../slideLayouts/slideLayout7.xml"/><Relationship Id="rId6" Type="http://schemas.openxmlformats.org/officeDocument/2006/relationships/hyperlink" Target="http://images.google.com.mx/imgres?imgurl=http://lh4.google.com/pulsodigital/Ry_ZLNXA56I/AAAAAAAABZM/_qSFieqTxWM/Publicidad%20FAMSA%20Noviembre%202007-1_thumb%5b1%5d.jpg&amp;imgrefurl=http://www.pulsodigital.net/2007/11/abonos-chiquitos-para-pagar-el-doble-o.html&amp;h=399&amp;w=504&amp;sz=103&amp;hl=es&amp;start=7&amp;tbnid=WggMuS0oKKNSOM:&amp;tbnh=103&amp;tbnw=130&amp;prev=/images?q=credito+famsa&amp;gbv=2&amp;hl=es&amp;sa=G" TargetMode="External"/><Relationship Id="rId5" Type="http://schemas.openxmlformats.org/officeDocument/2006/relationships/image" Target="../media/image100.jpeg"/><Relationship Id="rId4" Type="http://schemas.openxmlformats.org/officeDocument/2006/relationships/hyperlink" Target="http://images.google.com.mx/imgres?imgurl=http://i126.photobucket.com/albums/p115/fergofer00/blog-isa/instalacion-laminas-solares2.jpg&amp;imgrefurl=http://blog.is-arquitectura.es/2007/03/14/instalacion-laminas-solares/&amp;h=357&amp;w=300&amp;sz=21&amp;hl=es&amp;start=13&amp;tbnid=PeV1zj9HgGT2CM:&amp;tbnh=121&amp;tbnw=102&amp;prev=/images?q=instalacion&amp;gbv=2&amp;hl=es&amp;sa=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8" Type="http://schemas.openxmlformats.org/officeDocument/2006/relationships/image" Target="../media/image104.jpeg"/><Relationship Id="rId3" Type="http://schemas.openxmlformats.org/officeDocument/2006/relationships/hyperlink" Target="http://images.google.com.mx/imgres?imgurl=http://groups.msn.com/_Secure/0XADsHE4azrMvD*wAQcuFw3tzvLc2UvvLTongSCPlivUf3N4*tC88AGjbswbkYxLHVJ*SJPikjqVQwJvRwman09!9BR1Clr8H00rwgDIka986i84Okw!LXGj53Ng59FN9veMtSyFVddw/_04-Unidades%201-2%20y%20Sabritas.JPG?dc=4675631503007683800&amp;imgrefurl=http://unicaweb-virtual.spaces.live.com/&amp;h=450&amp;w=600&amp;sz=48&amp;hl=es&amp;start=26&amp;tbnid=GX0lPni1j4vKfM:&amp;tbnh=101&amp;tbnw=135&amp;prev=/images?q=sabritas&amp;start=20&amp;gbv=2&amp;ndsp=20&amp;hl=es&amp;sa=N" TargetMode="External"/><Relationship Id="rId7" Type="http://schemas.openxmlformats.org/officeDocument/2006/relationships/hyperlink" Target="http://images.google.com.mx/imgres?imgurl=http://www.extendedwarrantyinformation.com/Auto/Chevrolet/images/chevrolet_logo.jpg&amp;imgrefurl=http://articulo.mercadolibre.com.ve/MLV-7759783-el-verdadero-manual-del-chevrolet-corsa-motor-14-16-en-esp-_JM&amp;h=365&amp;w=640&amp;sz=20&amp;hl=es&amp;start=1&amp;tbnid=8uoOhor_fKgLOM:&amp;tbnh=78&amp;tbnw=137&amp;prev=/images?q=chevrolet&amp;gbv=2&amp;hl=es&amp;sa=G" TargetMode="External"/><Relationship Id="rId2" Type="http://schemas.openxmlformats.org/officeDocument/2006/relationships/image" Target="../media/image24.wmf"/><Relationship Id="rId1" Type="http://schemas.openxmlformats.org/officeDocument/2006/relationships/slideLayout" Target="../slideLayouts/slideLayout7.xml"/><Relationship Id="rId6" Type="http://schemas.openxmlformats.org/officeDocument/2006/relationships/image" Target="../media/image103.jpeg"/><Relationship Id="rId5" Type="http://schemas.openxmlformats.org/officeDocument/2006/relationships/hyperlink" Target="http://images.google.com.mx/imgres?imgurl=http://www.tuvisa.es/chevrolet/images/exposicion1.jpg&amp;imgrefurl=http://www.tuvisa.es/chevrolet/chevrolet.html&amp;h=375&amp;w=500&amp;sz=58&amp;hl=es&amp;start=3&amp;tbnid=x_EjxedVDb0P3M:&amp;tbnh=98&amp;tbnw=130&amp;prev=/images?q=distribuidor+chevrolet&amp;gbv=2&amp;hl=es&amp;sa=G" TargetMode="External"/><Relationship Id="rId10" Type="http://schemas.openxmlformats.org/officeDocument/2006/relationships/image" Target="../media/image105.jpeg"/><Relationship Id="rId4" Type="http://schemas.openxmlformats.org/officeDocument/2006/relationships/image" Target="../media/image102.jpeg"/><Relationship Id="rId9" Type="http://schemas.openxmlformats.org/officeDocument/2006/relationships/hyperlink" Target="http://images.google.com.mx/imgres?imgurl=http://www.vendes.com/images/logos/Logo_sabritas.jpg&amp;imgrefurl=http://www.vendes.com/sitioespanol/boquitas.htm&amp;h=212&amp;w=331&amp;sz=17&amp;hl=es&amp;start=1&amp;tbnid=cN1EZIlXKrSWWM:&amp;tbnh=76&amp;tbnw=119&amp;prev=/images?q=logo+sabritas&amp;gbv=2&amp;hl=es&amp;sa=G" TargetMode="External"/></Relationships>
</file>

<file path=ppt/slides/_rels/slide201.xml.rels><?xml version="1.0" encoding="UTF-8" standalone="yes"?>
<Relationships xmlns="http://schemas.openxmlformats.org/package/2006/relationships"><Relationship Id="rId3" Type="http://schemas.openxmlformats.org/officeDocument/2006/relationships/image" Target="../media/image106.jpeg"/><Relationship Id="rId2" Type="http://schemas.openxmlformats.org/officeDocument/2006/relationships/hyperlink" Target="http://images.google.com.mx/imgres?imgurl=http://www.rotulos-jich.com/img/burguer_king2.jpg&amp;imgrefurl=http://www.rotulos-jich.com/trabajos_burguer.html&amp;h=300&amp;w=400&amp;sz=27&amp;hl=es&amp;start=10&amp;tbnid=Dy2gWKp4497n0M:&amp;tbnh=93&amp;tbnw=124&amp;prev=/images?q=burguer+king&amp;gbv=2&amp;hl=es&amp;sa=G" TargetMode="External"/><Relationship Id="rId1" Type="http://schemas.openxmlformats.org/officeDocument/2006/relationships/slideLayout" Target="../slideLayouts/slideLayout7.xml"/><Relationship Id="rId6" Type="http://schemas.openxmlformats.org/officeDocument/2006/relationships/image" Target="../media/image108.jpeg"/><Relationship Id="rId5" Type="http://schemas.openxmlformats.org/officeDocument/2006/relationships/hyperlink" Target="http://images.google.com.mx/imgres?imgurl=http://img237.imageshack.us/img237/9856/dscf2532sb3.jpg&amp;imgrefurl=http://www.skyscraperlife.com/ciudades-y-arquitectura/2874-la-esmeralda-del-sureste-villahermosa-tabasco-11.html&amp;h=576&amp;w=768&amp;sz=254&amp;hl=es&amp;start=1&amp;tbnid=VPGoSti2xR_gEM:&amp;tbnh=107&amp;tbnw=142&amp;prev=/images?q=hospital+angeles+villahermosa&amp;gbv=2&amp;hl=es&amp;sa=G" TargetMode="External"/><Relationship Id="rId4" Type="http://schemas.openxmlformats.org/officeDocument/2006/relationships/image" Target="../media/image107.jpeg"/></Relationships>
</file>

<file path=ppt/slides/_rels/slide202.xml.rels><?xml version="1.0" encoding="UTF-8" standalone="yes"?>
<Relationships xmlns="http://schemas.openxmlformats.org/package/2006/relationships"><Relationship Id="rId3" Type="http://schemas.openxmlformats.org/officeDocument/2006/relationships/image" Target="../media/image109.jpeg"/><Relationship Id="rId7" Type="http://schemas.openxmlformats.org/officeDocument/2006/relationships/image" Target="../media/image111.jpeg"/><Relationship Id="rId2" Type="http://schemas.openxmlformats.org/officeDocument/2006/relationships/hyperlink" Target="http://images.google.com.mx/imgres?imgurl=http://www.tusbuscadores.com/notiprensa/fotos/fabrica-np.jpg&amp;imgrefurl=http://www.tusbuscadores.com/notiprensa/display.php?ID=6524&amp;h=360&amp;w=450&amp;sz=31&amp;hl=es&amp;start=7&amp;tbnid=E7zzZdJdXYduAM:&amp;tbnh=102&amp;tbnw=127&amp;prev=/images?q=fabrica&amp;gbv=2&amp;hl=es&amp;sa=G" TargetMode="External"/><Relationship Id="rId1" Type="http://schemas.openxmlformats.org/officeDocument/2006/relationships/slideLayout" Target="../slideLayouts/slideLayout7.xml"/><Relationship Id="rId6" Type="http://schemas.openxmlformats.org/officeDocument/2006/relationships/hyperlink" Target="http://images.google.com.mx/imgres?imgurl=http://mx.vallartaonline.com/news/LoNuevoenVallarta/images/inter2.jpg&amp;imgrefurl=http://mx.vallartaonline.com/news/LoNuevoenVallarta/&amp;h=333&amp;w=500&amp;sz=17&amp;hl=es&amp;start=3&amp;tbnid=2GhzdY8aUFx1WM:&amp;tbnh=87&amp;tbnw=130&amp;prev=/images?q=interceramic&amp;gbv=2&amp;hl=es&amp;sa=G" TargetMode="External"/><Relationship Id="rId5" Type="http://schemas.openxmlformats.org/officeDocument/2006/relationships/image" Target="../media/image110.jpeg"/><Relationship Id="rId4" Type="http://schemas.openxmlformats.org/officeDocument/2006/relationships/hyperlink" Target="http://images.google.com.mx/imgres?imgurl=http://www.cissdemexico.com/images/interceramic.jpg&amp;imgrefurl=http://www.cissdemexico.com/sector_comercial.ssp&amp;h=130&amp;w=162&amp;sz=7&amp;hl=es&amp;start=1&amp;tbnid=kusGMvrLTfsi6M:&amp;tbnh=79&amp;tbnw=98&amp;prev=/images?q=interceramic&amp;gbv=2&amp;hl=es&amp;sa=G" TargetMode="External"/></Relationships>
</file>

<file path=ppt/slides/_rels/slide203.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3" Type="http://schemas.openxmlformats.org/officeDocument/2006/relationships/hyperlink" Target="mailto:jggut@hotmail.com" TargetMode="External"/><Relationship Id="rId2" Type="http://schemas.openxmlformats.org/officeDocument/2006/relationships/notesSlide" Target="../notesSlides/notesSlide115.xml"/><Relationship Id="rId1" Type="http://schemas.openxmlformats.org/officeDocument/2006/relationships/slideLayout" Target="../slideLayouts/slideLayout1.xml"/><Relationship Id="rId4" Type="http://schemas.openxmlformats.org/officeDocument/2006/relationships/hyperlink" Target="mailto:a01125287@itesm.mx"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slideLayout" Target="../slideLayouts/slideLayout6.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images.google.com.mx/imgres?imgurl=www.digiworks.es/imag/general/productos.jpg&amp;imgrefurl=http://www.digiworks.es/productos.html&amp;h=283&amp;w=218&amp;sz=11&amp;tbnid=FcPUsWKufnIJ:&amp;tbnh=109&amp;tbnw=84&amp;start=10&amp;prev=/images?q=productos&amp;hl=es&amp;lr=&amp;ie=UTF-8&amp;sa=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36.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slides/_rels/slide42.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2.png"/><Relationship Id="rId7"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4.png"/><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hyperlink" Target="http://images.google.com.mx/imgres?imgurl=http://milibrousado.com/libros/images/241.JPG&amp;imgrefurl=http://milibrousado.com/libros/index.php?cPath=68_109&amp;osCsid=8ea9e75da7aae5b667360891876a7fb8&amp;h=396&amp;w=488&amp;sz=33&amp;hl=es&amp;start=24&amp;tbnid=1eBtsDBXBkyPSM:&amp;tbnh=105&amp;tbnw=130&amp;prev=/images?q=%22investigacion+de+mercados%22&amp;start=18&amp;gbv=2&amp;ndsp=18&amp;svnum=10&amp;hl=es&amp;sa=N" TargetMode="Externa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hyperlink" Target="http://images.google.com.mx/imgres?imgurl=http://www.estudios-de-mercado.com/images/estudios-de-mercado.jpg&amp;imgrefurl=http://www.estudios-de-mercado.com/&amp;h=227&amp;w=339&amp;sz=18&amp;hl=es&amp;start=38&amp;tbnid=WuZaYpGk1sdG5M:&amp;tbnh=80&amp;tbnw=119&amp;prev=/images?q=%22investigacion+de+mercados%22&amp;start=36&amp;gbv=2&amp;ndsp=18&amp;svnum=10&amp;hl=es&amp;sa=N" TargetMode="External"/><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image" Target="../media/image45.jpe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image" Target="../media/image48.gi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997200" y="1844675"/>
            <a:ext cx="5975350" cy="2209800"/>
          </a:xfrm>
        </p:spPr>
        <p:txBody>
          <a:bodyPr/>
          <a:lstStyle/>
          <a:p>
            <a:pPr algn="ctr" eaLnBrk="1" hangingPunct="1">
              <a:defRPr/>
            </a:pPr>
            <a:br>
              <a:rPr lang="es-ES" sz="4000" dirty="0">
                <a:solidFill>
                  <a:schemeClr val="bg1"/>
                </a:solidFill>
                <a:latin typeface="Arial Rounded MT Bold" pitchFamily="34" charset="0"/>
              </a:rPr>
            </a:br>
            <a:r>
              <a:rPr lang="es-ES_tradnl" sz="4000" b="1" dirty="0">
                <a:solidFill>
                  <a:schemeClr val="bg1"/>
                </a:solidFill>
                <a:effectLst>
                  <a:outerShdw blurRad="38100" dist="38100" dir="2700000" algn="tl">
                    <a:srgbClr val="C0C0C0"/>
                  </a:outerShdw>
                </a:effectLst>
                <a:latin typeface="Arial Rounded MT Bold" pitchFamily="34" charset="0"/>
              </a:rPr>
              <a:t>Mercadotecnia</a:t>
            </a:r>
            <a:endParaRPr lang="es-ES" sz="4000" b="1" dirty="0">
              <a:solidFill>
                <a:schemeClr val="bg1"/>
              </a:solidFill>
              <a:effectLst>
                <a:outerShdw blurRad="38100" dist="38100" dir="2700000" algn="tl">
                  <a:srgbClr val="C0C0C0"/>
                </a:outerShdw>
              </a:effectLst>
              <a:latin typeface="Arial Rounded MT Bold" pitchFamily="34" charset="0"/>
            </a:endParaRPr>
          </a:p>
        </p:txBody>
      </p:sp>
      <p:sp>
        <p:nvSpPr>
          <p:cNvPr id="2051" name="Rectangle 3"/>
          <p:cNvSpPr>
            <a:spLocks noGrp="1" noChangeArrowheads="1"/>
          </p:cNvSpPr>
          <p:nvPr>
            <p:ph type="subTitle" idx="1"/>
          </p:nvPr>
        </p:nvSpPr>
        <p:spPr>
          <a:xfrm>
            <a:off x="2971800" y="4724400"/>
            <a:ext cx="6019800" cy="1152525"/>
          </a:xfrm>
        </p:spPr>
        <p:txBody>
          <a:bodyPr/>
          <a:lstStyle/>
          <a:p>
            <a:pPr algn="ctr" eaLnBrk="1" hangingPunct="1">
              <a:defRPr/>
            </a:pPr>
            <a:r>
              <a:rPr lang="es-ES_tradnl" b="1" dirty="0">
                <a:solidFill>
                  <a:schemeClr val="bg2"/>
                </a:solidFill>
                <a:effectLst>
                  <a:outerShdw blurRad="38100" dist="38100" dir="2700000" algn="tl">
                    <a:srgbClr val="C0C0C0"/>
                  </a:outerShdw>
                </a:effectLst>
                <a:latin typeface="Arial Rounded MT Bold" pitchFamily="34" charset="0"/>
              </a:rPr>
              <a:t>Amada Santiago Ruiz</a:t>
            </a:r>
          </a:p>
          <a:p>
            <a:pPr algn="ctr" eaLnBrk="1" hangingPunct="1">
              <a:defRPr/>
            </a:pPr>
            <a:r>
              <a:rPr lang="es-ES_tradnl" sz="2200" b="1" dirty="0">
                <a:solidFill>
                  <a:schemeClr val="bg2"/>
                </a:solidFill>
                <a:effectLst>
                  <a:outerShdw blurRad="38100" dist="38100" dir="2700000" algn="tl">
                    <a:srgbClr val="C0C0C0"/>
                  </a:outerShdw>
                </a:effectLst>
                <a:latin typeface="Arial Rounded MT Bold" pitchFamily="34" charset="0"/>
              </a:rPr>
              <a:t>ama538@hotmail.com</a:t>
            </a:r>
          </a:p>
          <a:p>
            <a:pPr algn="ctr" eaLnBrk="1" hangingPunct="1">
              <a:defRPr/>
            </a:pPr>
            <a:endParaRPr lang="es-ES" sz="2200" b="1" dirty="0">
              <a:solidFill>
                <a:schemeClr val="bg2"/>
              </a:solidFill>
              <a:effectLst>
                <a:outerShdw blurRad="38100" dist="38100" dir="2700000" algn="tl">
                  <a:srgbClr val="C0C0C0"/>
                </a:outerShdw>
              </a:effectLst>
              <a:latin typeface="Arial Rounded MT Bold" pitchFamily="34" charset="0"/>
            </a:endParaRPr>
          </a:p>
        </p:txBody>
      </p:sp>
      <p:sp>
        <p:nvSpPr>
          <p:cNvPr id="3076" name="Rectangle 5"/>
          <p:cNvSpPr>
            <a:spLocks noChangeArrowheads="1"/>
          </p:cNvSpPr>
          <p:nvPr/>
        </p:nvSpPr>
        <p:spPr bwMode="auto">
          <a:xfrm>
            <a:off x="0" y="714375"/>
            <a:ext cx="184150" cy="2411413"/>
          </a:xfrm>
          <a:prstGeom prst="rect">
            <a:avLst/>
          </a:prstGeom>
          <a:noFill/>
          <a:ln w="9525">
            <a:noFill/>
            <a:miter lim="800000"/>
            <a:headEnd/>
            <a:tailEnd/>
          </a:ln>
        </p:spPr>
        <p:txBody>
          <a:bodyPr wrap="none" tIns="899829" bIns="899829" anchor="ctr">
            <a:spAutoFit/>
          </a:bodyPr>
          <a:lstStyle/>
          <a:p>
            <a:pPr>
              <a:tabLst>
                <a:tab pos="2700338" algn="ctr"/>
                <a:tab pos="5400675" algn="r"/>
              </a:tabLst>
            </a:pPr>
            <a:endParaRPr lang="es-ES" sz="1100" b="0"/>
          </a:p>
          <a:p>
            <a:pPr eaLnBrk="0" hangingPunct="0">
              <a:tabLst>
                <a:tab pos="2700338" algn="ctr"/>
                <a:tab pos="5400675" algn="r"/>
              </a:tabLst>
            </a:pPr>
            <a:endParaRPr lang="es-ES" sz="1100" b="0"/>
          </a:p>
          <a:p>
            <a:pPr eaLnBrk="0" hangingPunct="0">
              <a:tabLst>
                <a:tab pos="2700338" algn="ctr"/>
                <a:tab pos="5400675" algn="r"/>
              </a:tabLst>
            </a:pPr>
            <a:endParaRPr lang="es-ES" sz="1800" b="0"/>
          </a:p>
        </p:txBody>
      </p:sp>
      <p:sp>
        <p:nvSpPr>
          <p:cNvPr id="2052" name="Line 4"/>
          <p:cNvSpPr>
            <a:spLocks noChangeShapeType="1"/>
          </p:cNvSpPr>
          <p:nvPr/>
        </p:nvSpPr>
        <p:spPr bwMode="auto">
          <a:xfrm>
            <a:off x="3195638" y="4508500"/>
            <a:ext cx="5600700" cy="0"/>
          </a:xfrm>
          <a:prstGeom prst="line">
            <a:avLst/>
          </a:prstGeom>
          <a:noFill/>
          <a:ln w="28575">
            <a:solidFill>
              <a:schemeClr val="bg2"/>
            </a:solidFill>
            <a:round/>
            <a:headEnd/>
            <a:tailEnd/>
          </a:ln>
        </p:spPr>
        <p:txBody>
          <a:bodyPr/>
          <a:lstStyle/>
          <a:p>
            <a:pPr>
              <a:defRPr/>
            </a:pPr>
            <a:endParaRPr lang="es-MX">
              <a:effectLst>
                <a:outerShdw blurRad="38100" dist="38100" dir="2700000" algn="tl">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0" y="404813"/>
            <a:ext cx="9144000" cy="1371600"/>
          </a:xfrm>
        </p:spPr>
        <p:txBody>
          <a:bodyPr/>
          <a:lstStyle/>
          <a:p>
            <a:pPr algn="ctr" eaLnBrk="1" hangingPunct="1">
              <a:defRPr/>
            </a:pPr>
            <a:r>
              <a:rPr lang="es-ES" sz="3000" b="1">
                <a:solidFill>
                  <a:schemeClr val="bg2"/>
                </a:solidFill>
                <a:effectLst>
                  <a:outerShdw blurRad="38100" dist="38100" dir="2700000" algn="tl">
                    <a:srgbClr val="C0C0C0"/>
                  </a:outerShdw>
                </a:effectLst>
                <a:latin typeface="Arial Rounded MT Bold" pitchFamily="34" charset="0"/>
              </a:rPr>
              <a:t>OBJETIVOS DE MERCADOTECNIA</a:t>
            </a:r>
            <a:endParaRPr lang="es-ES" sz="3000">
              <a:solidFill>
                <a:schemeClr val="bg2"/>
              </a:solidFill>
              <a:latin typeface="Arial Rounded MT Bold" pitchFamily="34" charset="0"/>
            </a:endParaRPr>
          </a:p>
        </p:txBody>
      </p:sp>
      <p:sp>
        <p:nvSpPr>
          <p:cNvPr id="22531" name="Rectangle 3"/>
          <p:cNvSpPr>
            <a:spLocks noGrp="1" noChangeArrowheads="1"/>
          </p:cNvSpPr>
          <p:nvPr>
            <p:ph type="body" idx="1"/>
          </p:nvPr>
        </p:nvSpPr>
        <p:spPr>
          <a:xfrm>
            <a:off x="827088" y="1981200"/>
            <a:ext cx="7859712" cy="3886200"/>
          </a:xfrm>
        </p:spPr>
        <p:txBody>
          <a:bodyPr/>
          <a:lstStyle/>
          <a:p>
            <a:pPr marL="0" indent="0" algn="just" eaLnBrk="1" hangingPunct="1">
              <a:lnSpc>
                <a:spcPct val="120000"/>
              </a:lnSpc>
              <a:buFont typeface="Wingdings" pitchFamily="2" charset="2"/>
              <a:buNone/>
            </a:pPr>
            <a:r>
              <a:rPr lang="es-ES" sz="2400">
                <a:latin typeface="Arial Rounded MT Bold" pitchFamily="34" charset="0"/>
              </a:rPr>
              <a:t>La mercadotecnia se encarga del proceso de planear las actividades de la empresa en relación con el precio, la promoción, distribución y venta de bienes y servicios de la empresa, así como en la definición del producto o servicio con base en las preferencias del consumidor, de forma tal, que permitan crear un intercambio (entre empresa y consumidor) que satisfaga los objetivos de los clientes y de la propia organización.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795338" y="1824038"/>
            <a:ext cx="7539037" cy="457200"/>
          </a:xfrm>
          <a:prstGeom prst="rect">
            <a:avLst/>
          </a:prstGeom>
          <a:noFill/>
          <a:ln w="9525">
            <a:noFill/>
            <a:miter lim="800000"/>
            <a:headEnd/>
            <a:tailEnd/>
          </a:ln>
        </p:spPr>
        <p:txBody>
          <a:bodyPr>
            <a:spAutoFit/>
          </a:bodyPr>
          <a:lstStyle/>
          <a:p>
            <a:endParaRPr lang="es-ES_tradnl" sz="2400" b="0">
              <a:latin typeface="Times New Roman" pitchFamily="18" charset="0"/>
            </a:endParaRPr>
          </a:p>
        </p:txBody>
      </p:sp>
      <p:sp>
        <p:nvSpPr>
          <p:cNvPr id="110595" name="Text Box 3"/>
          <p:cNvSpPr txBox="1">
            <a:spLocks noChangeArrowheads="1"/>
          </p:cNvSpPr>
          <p:nvPr/>
        </p:nvSpPr>
        <p:spPr bwMode="auto">
          <a:xfrm>
            <a:off x="833438" y="1838325"/>
            <a:ext cx="7472362" cy="3267075"/>
          </a:xfrm>
          <a:prstGeom prst="rect">
            <a:avLst/>
          </a:prstGeom>
          <a:noFill/>
          <a:ln w="9525">
            <a:noFill/>
            <a:miter lim="800000"/>
            <a:headEnd/>
            <a:tailEnd/>
          </a:ln>
        </p:spPr>
        <p:txBody>
          <a:bodyPr>
            <a:spAutoFit/>
          </a:bodyPr>
          <a:lstStyle/>
          <a:p>
            <a:pPr algn="just"/>
            <a:r>
              <a:rPr lang="es-ES_tradnl" sz="2600" b="0">
                <a:latin typeface="Arial Rounded MT Bold" pitchFamily="34" charset="0"/>
              </a:rPr>
              <a:t>IV. Determínese si es necesario elaborar varios preguntas en lugar de una.</a:t>
            </a:r>
          </a:p>
          <a:p>
            <a:pPr algn="just"/>
            <a:endParaRPr lang="es-ES_tradnl" sz="2600" b="0">
              <a:latin typeface="Arial Rounded MT Bold" pitchFamily="34" charset="0"/>
            </a:endParaRPr>
          </a:p>
          <a:p>
            <a:pPr algn="just"/>
            <a:r>
              <a:rPr lang="es-ES_tradnl" sz="2600" b="0">
                <a:latin typeface="Arial Rounded MT Bold" pitchFamily="34" charset="0"/>
              </a:rPr>
              <a:t>V. Las preguntas deben redactarse en forma clara y concisa.</a:t>
            </a:r>
          </a:p>
          <a:p>
            <a:pPr algn="just"/>
            <a:endParaRPr lang="es-ES_tradnl" sz="2600" b="0">
              <a:latin typeface="Arial Rounded MT Bold" pitchFamily="34" charset="0"/>
            </a:endParaRPr>
          </a:p>
          <a:p>
            <a:pPr algn="just"/>
            <a:r>
              <a:rPr lang="es-ES_tradnl" sz="2600" b="0">
                <a:latin typeface="Arial Rounded MT Bold" pitchFamily="34" charset="0"/>
              </a:rPr>
              <a:t>VI. Eliminar las preguntas que sugieran las respuestas.</a:t>
            </a:r>
          </a:p>
        </p:txBody>
      </p:sp>
      <p:sp>
        <p:nvSpPr>
          <p:cNvPr id="153604" name="Rectangle 4"/>
          <p:cNvSpPr>
            <a:spLocks noChangeArrowheads="1"/>
          </p:cNvSpPr>
          <p:nvPr/>
        </p:nvSpPr>
        <p:spPr bwMode="auto">
          <a:xfrm>
            <a:off x="1092200" y="609600"/>
            <a:ext cx="6934200" cy="519113"/>
          </a:xfrm>
          <a:prstGeom prst="rect">
            <a:avLst/>
          </a:prstGeom>
          <a:noFill/>
          <a:ln w="9525">
            <a:noFill/>
            <a:miter lim="800000"/>
            <a:headEnd/>
            <a:tailEnd/>
          </a:ln>
          <a:effectLst/>
        </p:spPr>
        <p:txBody>
          <a:bodyPr>
            <a:spAutoFit/>
          </a:bodyPr>
          <a:lstStyle/>
          <a:p>
            <a:pPr algn="ctr">
              <a:spcBef>
                <a:spcPct val="50000"/>
              </a:spcBef>
              <a:defRPr/>
            </a:pPr>
            <a:r>
              <a:rPr lang="es-ES_tradnl" sz="2800">
                <a:effectLst>
                  <a:outerShdw blurRad="38100" dist="38100" dir="2700000" algn="tl">
                    <a:srgbClr val="C0C0C0"/>
                  </a:outerShdw>
                </a:effectLst>
                <a:latin typeface="Arial Rounded MT Bold" pitchFamily="34" charset="0"/>
              </a:rPr>
              <a:t>Pasos para elaborar un Cuestionario</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795338" y="1824038"/>
            <a:ext cx="7539037" cy="457200"/>
          </a:xfrm>
          <a:prstGeom prst="rect">
            <a:avLst/>
          </a:prstGeom>
          <a:noFill/>
          <a:ln w="9525">
            <a:noFill/>
            <a:miter lim="800000"/>
            <a:headEnd/>
            <a:tailEnd/>
          </a:ln>
        </p:spPr>
        <p:txBody>
          <a:bodyPr>
            <a:spAutoFit/>
          </a:bodyPr>
          <a:lstStyle/>
          <a:p>
            <a:endParaRPr lang="es-ES_tradnl" sz="2400" b="0">
              <a:latin typeface="Times New Roman" pitchFamily="18" charset="0"/>
            </a:endParaRPr>
          </a:p>
        </p:txBody>
      </p:sp>
      <p:sp>
        <p:nvSpPr>
          <p:cNvPr id="111619" name="Text Box 3"/>
          <p:cNvSpPr txBox="1">
            <a:spLocks noChangeArrowheads="1"/>
          </p:cNvSpPr>
          <p:nvPr/>
        </p:nvSpPr>
        <p:spPr bwMode="auto">
          <a:xfrm>
            <a:off x="914400" y="2133600"/>
            <a:ext cx="7319963" cy="3267075"/>
          </a:xfrm>
          <a:prstGeom prst="rect">
            <a:avLst/>
          </a:prstGeom>
          <a:noFill/>
          <a:ln w="9525">
            <a:noFill/>
            <a:miter lim="800000"/>
            <a:headEnd/>
            <a:tailEnd/>
          </a:ln>
        </p:spPr>
        <p:txBody>
          <a:bodyPr>
            <a:spAutoFit/>
          </a:bodyPr>
          <a:lstStyle/>
          <a:p>
            <a:pPr algn="just"/>
            <a:r>
              <a:rPr lang="es-ES_tradnl" sz="2600" b="0">
                <a:latin typeface="Arial Rounded MT Bold" pitchFamily="34" charset="0"/>
              </a:rPr>
              <a:t>VII. Evitar las preguntas íntimas o que sugieren prejuicios personales, si se tiene que recurrir a ellas su manejo debe ser delicado.</a:t>
            </a:r>
          </a:p>
          <a:p>
            <a:pPr algn="just"/>
            <a:endParaRPr lang="es-ES_tradnl" sz="2600" b="0">
              <a:latin typeface="Arial Rounded MT Bold" pitchFamily="34" charset="0"/>
            </a:endParaRPr>
          </a:p>
          <a:p>
            <a:pPr algn="just"/>
            <a:r>
              <a:rPr lang="es-ES_tradnl" sz="2600" b="0">
                <a:latin typeface="Arial Rounded MT Bold" pitchFamily="34" charset="0"/>
              </a:rPr>
              <a:t>VIII. Obsérvese si el entrevistado tiene la información solicitada y si el punto está dentro de su experiencia.</a:t>
            </a:r>
            <a:endParaRPr lang="es-ES" sz="2600" b="0">
              <a:latin typeface="Arial Rounded MT Bold" pitchFamily="34" charset="0"/>
            </a:endParaRPr>
          </a:p>
        </p:txBody>
      </p:sp>
      <p:sp>
        <p:nvSpPr>
          <p:cNvPr id="152580" name="Rectangle 4"/>
          <p:cNvSpPr>
            <a:spLocks noChangeArrowheads="1"/>
          </p:cNvSpPr>
          <p:nvPr/>
        </p:nvSpPr>
        <p:spPr bwMode="auto">
          <a:xfrm>
            <a:off x="1104900" y="928688"/>
            <a:ext cx="6934200" cy="519112"/>
          </a:xfrm>
          <a:prstGeom prst="rect">
            <a:avLst/>
          </a:prstGeom>
          <a:noFill/>
          <a:ln w="9525">
            <a:noFill/>
            <a:miter lim="800000"/>
            <a:headEnd/>
            <a:tailEnd/>
          </a:ln>
          <a:effectLst/>
        </p:spPr>
        <p:txBody>
          <a:bodyPr>
            <a:spAutoFit/>
          </a:bodyPr>
          <a:lstStyle/>
          <a:p>
            <a:pPr algn="ctr">
              <a:spcBef>
                <a:spcPct val="50000"/>
              </a:spcBef>
              <a:defRPr/>
            </a:pPr>
            <a:r>
              <a:rPr lang="es-ES_tradnl" sz="2800">
                <a:effectLst>
                  <a:outerShdw blurRad="38100" dist="38100" dir="2700000" algn="tl">
                    <a:srgbClr val="C0C0C0"/>
                  </a:outerShdw>
                </a:effectLst>
                <a:latin typeface="Arial Rounded MT Bold" pitchFamily="34" charset="0"/>
              </a:rPr>
              <a:t>Pasos para elaborar un Cuestionario</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838200" y="1905000"/>
            <a:ext cx="7467600" cy="3267075"/>
          </a:xfrm>
          <a:prstGeom prst="rect">
            <a:avLst/>
          </a:prstGeom>
          <a:noFill/>
          <a:ln w="9525">
            <a:noFill/>
            <a:miter lim="800000"/>
            <a:headEnd/>
            <a:tailEnd/>
          </a:ln>
        </p:spPr>
        <p:txBody>
          <a:bodyPr>
            <a:spAutoFit/>
          </a:bodyPr>
          <a:lstStyle/>
          <a:p>
            <a:pPr algn="just"/>
            <a:r>
              <a:rPr lang="es-ES_tradnl" sz="2600" b="0">
                <a:latin typeface="Arial Rounded MT Bold" pitchFamily="34" charset="0"/>
              </a:rPr>
              <a:t>IX. Asegurarse que los entrevistados recuerden claramente hechos en los que se basen las preguntas.</a:t>
            </a:r>
          </a:p>
          <a:p>
            <a:pPr algn="just"/>
            <a:endParaRPr lang="es-ES_tradnl" sz="2600" b="0">
              <a:latin typeface="Arial Rounded MT Bold" pitchFamily="34" charset="0"/>
            </a:endParaRPr>
          </a:p>
          <a:p>
            <a:pPr algn="just"/>
            <a:r>
              <a:rPr lang="es-ES_tradnl" sz="2600" b="0">
                <a:latin typeface="Arial Rounded MT Bold" pitchFamily="34" charset="0"/>
              </a:rPr>
              <a:t>X. El cuestionario debe limitarse a obtener hechos y opiniones, no Motivos, razones o justificaciones de una conducta o modo de ser.</a:t>
            </a:r>
          </a:p>
        </p:txBody>
      </p:sp>
      <p:sp>
        <p:nvSpPr>
          <p:cNvPr id="149507" name="Rectangle 3"/>
          <p:cNvSpPr>
            <a:spLocks noChangeArrowheads="1"/>
          </p:cNvSpPr>
          <p:nvPr/>
        </p:nvSpPr>
        <p:spPr bwMode="auto">
          <a:xfrm>
            <a:off x="1066800" y="609600"/>
            <a:ext cx="6934200" cy="519113"/>
          </a:xfrm>
          <a:prstGeom prst="rect">
            <a:avLst/>
          </a:prstGeom>
          <a:noFill/>
          <a:ln w="9525">
            <a:noFill/>
            <a:miter lim="800000"/>
            <a:headEnd/>
            <a:tailEnd/>
          </a:ln>
          <a:effectLst/>
        </p:spPr>
        <p:txBody>
          <a:bodyPr>
            <a:spAutoFit/>
          </a:bodyPr>
          <a:lstStyle/>
          <a:p>
            <a:pPr algn="ctr">
              <a:spcBef>
                <a:spcPct val="50000"/>
              </a:spcBef>
              <a:defRPr/>
            </a:pPr>
            <a:r>
              <a:rPr lang="es-ES_tradnl" sz="2800">
                <a:effectLst>
                  <a:outerShdw blurRad="38100" dist="38100" dir="2700000" algn="tl">
                    <a:srgbClr val="C0C0C0"/>
                  </a:outerShdw>
                </a:effectLst>
                <a:latin typeface="Arial Rounded MT Bold" pitchFamily="34" charset="0"/>
              </a:rPr>
              <a:t>Pasos para elaborar un Cuestionario</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990600" y="2066925"/>
            <a:ext cx="7162800" cy="3267075"/>
          </a:xfrm>
          <a:prstGeom prst="rect">
            <a:avLst/>
          </a:prstGeom>
          <a:noFill/>
          <a:ln w="9525">
            <a:noFill/>
            <a:miter lim="800000"/>
            <a:headEnd/>
            <a:tailEnd/>
          </a:ln>
        </p:spPr>
        <p:txBody>
          <a:bodyPr>
            <a:spAutoFit/>
          </a:bodyPr>
          <a:lstStyle/>
          <a:p>
            <a:pPr algn="just"/>
            <a:r>
              <a:rPr lang="es-ES_tradnl" sz="2600" b="0">
                <a:latin typeface="Arial Rounded MT Bold" pitchFamily="34" charset="0"/>
              </a:rPr>
              <a:t>XI. La apariencia del cuestionario debe ser limpia y atractiva.</a:t>
            </a:r>
          </a:p>
          <a:p>
            <a:pPr algn="just"/>
            <a:endParaRPr lang="es-ES_tradnl" sz="2600" b="0">
              <a:latin typeface="Arial Rounded MT Bold" pitchFamily="34" charset="0"/>
            </a:endParaRPr>
          </a:p>
          <a:p>
            <a:pPr algn="just"/>
            <a:r>
              <a:rPr lang="es-ES_tradnl" sz="2600" b="0">
                <a:latin typeface="Arial Rounded MT Bold" pitchFamily="34" charset="0"/>
              </a:rPr>
              <a:t>XII. Las preguntas deben acomodarse en orden progresivo.</a:t>
            </a:r>
          </a:p>
          <a:p>
            <a:pPr algn="just"/>
            <a:endParaRPr lang="es-ES_tradnl" sz="2600" b="0">
              <a:latin typeface="Arial Rounded MT Bold" pitchFamily="34" charset="0"/>
            </a:endParaRPr>
          </a:p>
          <a:p>
            <a:pPr algn="just"/>
            <a:r>
              <a:rPr lang="es-ES_tradnl" sz="2600" b="0">
                <a:latin typeface="Arial Rounded MT Bold" pitchFamily="34" charset="0"/>
              </a:rPr>
              <a:t>XIII. Se debe anotar un saludo introductorio de presentación y Objetivo de la encuesta.</a:t>
            </a:r>
            <a:endParaRPr lang="es-ES" sz="2600" b="0">
              <a:latin typeface="Arial Rounded MT Bold" pitchFamily="34" charset="0"/>
            </a:endParaRPr>
          </a:p>
        </p:txBody>
      </p:sp>
      <p:sp>
        <p:nvSpPr>
          <p:cNvPr id="156675" name="Rectangle 3"/>
          <p:cNvSpPr>
            <a:spLocks noChangeArrowheads="1"/>
          </p:cNvSpPr>
          <p:nvPr/>
        </p:nvSpPr>
        <p:spPr bwMode="auto">
          <a:xfrm>
            <a:off x="1104900" y="928688"/>
            <a:ext cx="6934200" cy="519112"/>
          </a:xfrm>
          <a:prstGeom prst="rect">
            <a:avLst/>
          </a:prstGeom>
          <a:noFill/>
          <a:ln w="9525">
            <a:noFill/>
            <a:miter lim="800000"/>
            <a:headEnd/>
            <a:tailEnd/>
          </a:ln>
          <a:effectLst/>
        </p:spPr>
        <p:txBody>
          <a:bodyPr>
            <a:spAutoFit/>
          </a:bodyPr>
          <a:lstStyle/>
          <a:p>
            <a:pPr algn="ctr">
              <a:spcBef>
                <a:spcPct val="50000"/>
              </a:spcBef>
              <a:defRPr/>
            </a:pPr>
            <a:r>
              <a:rPr lang="es-ES_tradnl" sz="2800">
                <a:effectLst>
                  <a:outerShdw blurRad="38100" dist="38100" dir="2700000" algn="tl">
                    <a:srgbClr val="C0C0C0"/>
                  </a:outerShdw>
                </a:effectLst>
                <a:latin typeface="Arial Rounded MT Bold" pitchFamily="34" charset="0"/>
              </a:rPr>
              <a:t>Pasos para elaborar un Cuestionario</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1104900" y="1066800"/>
            <a:ext cx="6934200" cy="457200"/>
          </a:xfrm>
          <a:prstGeom prst="rect">
            <a:avLst/>
          </a:prstGeom>
          <a:noFill/>
          <a:ln w="9525">
            <a:noFill/>
            <a:miter lim="800000"/>
            <a:headEnd/>
            <a:tailEnd/>
          </a:ln>
          <a:effectLst/>
        </p:spPr>
        <p:txBody>
          <a:bodyPr>
            <a:spAutoFit/>
          </a:bodyPr>
          <a:lstStyle/>
          <a:p>
            <a:pPr algn="ctr">
              <a:spcBef>
                <a:spcPct val="50000"/>
              </a:spcBef>
              <a:defRPr/>
            </a:pPr>
            <a:r>
              <a:rPr lang="es-ES_tradnl" sz="2400">
                <a:effectLst>
                  <a:outerShdw blurRad="38100" dist="38100" dir="2700000" algn="tl">
                    <a:srgbClr val="C0C0C0"/>
                  </a:outerShdw>
                </a:effectLst>
                <a:latin typeface="Arial Rounded MT Bold" pitchFamily="34" charset="0"/>
              </a:rPr>
              <a:t>Tipos de Preguntas</a:t>
            </a:r>
            <a:r>
              <a:rPr lang="es-ES_tradnl" sz="2400">
                <a:effectLst>
                  <a:outerShdw blurRad="38100" dist="38100" dir="2700000" algn="tl">
                    <a:srgbClr val="C0C0C0"/>
                  </a:outerShdw>
                </a:effectLst>
              </a:rPr>
              <a:t> </a:t>
            </a:r>
          </a:p>
        </p:txBody>
      </p:sp>
      <p:sp>
        <p:nvSpPr>
          <p:cNvPr id="114691" name="Text Box 3"/>
          <p:cNvSpPr txBox="1">
            <a:spLocks noChangeArrowheads="1"/>
          </p:cNvSpPr>
          <p:nvPr/>
        </p:nvSpPr>
        <p:spPr bwMode="auto">
          <a:xfrm>
            <a:off x="655638" y="2574925"/>
            <a:ext cx="7832725" cy="2835275"/>
          </a:xfrm>
          <a:prstGeom prst="rect">
            <a:avLst/>
          </a:prstGeom>
          <a:noFill/>
          <a:ln w="9525">
            <a:noFill/>
            <a:miter lim="800000"/>
            <a:headEnd/>
            <a:tailEnd/>
          </a:ln>
        </p:spPr>
        <p:txBody>
          <a:bodyPr>
            <a:spAutoFit/>
          </a:bodyPr>
          <a:lstStyle/>
          <a:p>
            <a:pPr algn="just"/>
            <a:r>
              <a:rPr lang="es-ES_tradnl" sz="2000"/>
              <a:t>Preguntas Introductorias:</a:t>
            </a:r>
            <a:r>
              <a:rPr lang="es-ES_tradnl" sz="2000" b="0"/>
              <a:t> Tienen como finalidad atraer la atención del interrogado, disponiéndolo favorablemente a la entrevista. Deben ser agradables y sugestivas. </a:t>
            </a:r>
          </a:p>
          <a:p>
            <a:pPr algn="just"/>
            <a:endParaRPr lang="es-ES_tradnl" sz="2000" b="0"/>
          </a:p>
          <a:p>
            <a:pPr algn="just"/>
            <a:endParaRPr lang="es-ES_tradnl" sz="2000" b="0"/>
          </a:p>
          <a:p>
            <a:pPr algn="just"/>
            <a:r>
              <a:rPr lang="es-ES_tradnl" sz="2000" b="0"/>
              <a:t>¿Ha ido usted de vacaciones alguna vez?</a:t>
            </a:r>
          </a:p>
          <a:p>
            <a:pPr algn="just"/>
            <a:r>
              <a:rPr lang="es-ES_tradnl" sz="2000" b="0"/>
              <a:t>SI__  NO___</a:t>
            </a:r>
            <a:endParaRPr lang="es-ES" sz="2400" b="0">
              <a:latin typeface="Times New Roman" pitchFamily="18" charset="0"/>
            </a:endParaRPr>
          </a:p>
          <a:p>
            <a:pPr algn="just"/>
            <a:endParaRPr lang="es-ES_tradnl" sz="2000"/>
          </a:p>
          <a:p>
            <a:pPr algn="just"/>
            <a:endParaRPr lang="es-ES_tradnl" sz="20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ChangeArrowheads="1"/>
          </p:cNvSpPr>
          <p:nvPr/>
        </p:nvSpPr>
        <p:spPr bwMode="auto">
          <a:xfrm>
            <a:off x="1104900" y="838200"/>
            <a:ext cx="6934200" cy="457200"/>
          </a:xfrm>
          <a:prstGeom prst="rect">
            <a:avLst/>
          </a:prstGeom>
          <a:noFill/>
          <a:ln w="9525">
            <a:noFill/>
            <a:miter lim="800000"/>
            <a:headEnd/>
            <a:tailEnd/>
          </a:ln>
          <a:effectLst/>
        </p:spPr>
        <p:txBody>
          <a:bodyPr>
            <a:spAutoFit/>
          </a:bodyPr>
          <a:lstStyle/>
          <a:p>
            <a:pPr algn="ctr">
              <a:spcBef>
                <a:spcPct val="50000"/>
              </a:spcBef>
              <a:defRPr/>
            </a:pPr>
            <a:r>
              <a:rPr lang="es-ES_tradnl" sz="2400">
                <a:effectLst>
                  <a:outerShdw blurRad="38100" dist="38100" dir="2700000" algn="tl">
                    <a:srgbClr val="C0C0C0"/>
                  </a:outerShdw>
                </a:effectLst>
                <a:latin typeface="Arial Rounded MT Bold" pitchFamily="34" charset="0"/>
              </a:rPr>
              <a:t>Tipos de Preguntas</a:t>
            </a:r>
            <a:r>
              <a:rPr lang="es-ES_tradnl" sz="2400">
                <a:effectLst>
                  <a:outerShdw blurRad="38100" dist="38100" dir="2700000" algn="tl">
                    <a:srgbClr val="C0C0C0"/>
                  </a:outerShdw>
                </a:effectLst>
              </a:rPr>
              <a:t> </a:t>
            </a:r>
          </a:p>
        </p:txBody>
      </p:sp>
      <p:sp>
        <p:nvSpPr>
          <p:cNvPr id="115715" name="Text Box 3"/>
          <p:cNvSpPr txBox="1">
            <a:spLocks noChangeArrowheads="1"/>
          </p:cNvSpPr>
          <p:nvPr/>
        </p:nvSpPr>
        <p:spPr bwMode="auto">
          <a:xfrm>
            <a:off x="650875" y="1524000"/>
            <a:ext cx="7832725" cy="4054475"/>
          </a:xfrm>
          <a:prstGeom prst="rect">
            <a:avLst/>
          </a:prstGeom>
          <a:noFill/>
          <a:ln w="9525">
            <a:noFill/>
            <a:miter lim="800000"/>
            <a:headEnd/>
            <a:tailEnd/>
          </a:ln>
        </p:spPr>
        <p:txBody>
          <a:bodyPr>
            <a:spAutoFit/>
          </a:bodyPr>
          <a:lstStyle/>
          <a:p>
            <a:pPr algn="just"/>
            <a:endParaRPr lang="es-ES_tradnl" sz="2000"/>
          </a:p>
          <a:p>
            <a:pPr algn="just"/>
            <a:r>
              <a:rPr lang="es-ES_tradnl" sz="2000"/>
              <a:t>Preguntas Abiertas</a:t>
            </a:r>
            <a:r>
              <a:rPr lang="es-ES_tradnl" sz="2000" b="0"/>
              <a:t>: las posibilidades de respuesta no están limitadas, Proporcionan una gran riqueza de información y una amplia diversificación y nos permiten averiguar el grado de conocimiento del entrevistado acerca del tema. Dificultan el registro fiel y su codificación en la etapa de análisis es muy laboriosa.   </a:t>
            </a:r>
          </a:p>
          <a:p>
            <a:pPr algn="just"/>
            <a:endParaRPr lang="es-ES_tradnl" sz="2000" b="0"/>
          </a:p>
          <a:p>
            <a:pPr algn="just"/>
            <a:endParaRPr lang="es-ES_tradnl" sz="2000" b="0"/>
          </a:p>
          <a:p>
            <a:pPr algn="just"/>
            <a:r>
              <a:rPr lang="es-ES_tradnl" sz="2000" b="0"/>
              <a:t>¿Qué opina usted acerca de...?</a:t>
            </a:r>
          </a:p>
          <a:p>
            <a:pPr algn="just"/>
            <a:r>
              <a:rPr lang="es-ES_tradnl" sz="2000" b="0"/>
              <a:t>___________________________</a:t>
            </a:r>
          </a:p>
          <a:p>
            <a:pPr algn="just"/>
            <a:r>
              <a:rPr lang="es-ES_tradnl" sz="2000" b="0"/>
              <a:t>___________________________</a:t>
            </a:r>
          </a:p>
          <a:p>
            <a:pPr algn="just"/>
            <a:r>
              <a:rPr lang="es-ES_tradnl" sz="2000" b="0"/>
              <a:t>___________________________</a:t>
            </a:r>
          </a:p>
          <a:p>
            <a:pPr algn="just"/>
            <a:endParaRPr lang="es-ES_tradnl" sz="20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ChangeArrowheads="1"/>
          </p:cNvSpPr>
          <p:nvPr/>
        </p:nvSpPr>
        <p:spPr bwMode="auto">
          <a:xfrm>
            <a:off x="1104900" y="914400"/>
            <a:ext cx="6934200" cy="457200"/>
          </a:xfrm>
          <a:prstGeom prst="rect">
            <a:avLst/>
          </a:prstGeom>
          <a:noFill/>
          <a:ln w="9525">
            <a:noFill/>
            <a:miter lim="800000"/>
            <a:headEnd/>
            <a:tailEnd/>
          </a:ln>
          <a:effectLst/>
        </p:spPr>
        <p:txBody>
          <a:bodyPr>
            <a:spAutoFit/>
          </a:bodyPr>
          <a:lstStyle/>
          <a:p>
            <a:pPr algn="ctr">
              <a:spcBef>
                <a:spcPct val="50000"/>
              </a:spcBef>
              <a:defRPr/>
            </a:pPr>
            <a:r>
              <a:rPr lang="es-ES_tradnl" sz="2400">
                <a:effectLst>
                  <a:outerShdw blurRad="38100" dist="38100" dir="2700000" algn="tl">
                    <a:srgbClr val="C0C0C0"/>
                  </a:outerShdw>
                </a:effectLst>
                <a:latin typeface="Arial Rounded MT Bold" pitchFamily="34" charset="0"/>
              </a:rPr>
              <a:t>Tipos de Preguntas</a:t>
            </a:r>
            <a:r>
              <a:rPr lang="es-ES_tradnl" sz="2400">
                <a:effectLst>
                  <a:outerShdw blurRad="38100" dist="38100" dir="2700000" algn="tl">
                    <a:srgbClr val="C0C0C0"/>
                  </a:outerShdw>
                </a:effectLst>
              </a:rPr>
              <a:t> </a:t>
            </a:r>
          </a:p>
        </p:txBody>
      </p:sp>
      <p:sp>
        <p:nvSpPr>
          <p:cNvPr id="116739" name="Text Box 3"/>
          <p:cNvSpPr txBox="1">
            <a:spLocks noChangeArrowheads="1"/>
          </p:cNvSpPr>
          <p:nvPr/>
        </p:nvSpPr>
        <p:spPr bwMode="auto">
          <a:xfrm>
            <a:off x="952500" y="1812925"/>
            <a:ext cx="7239000" cy="3444875"/>
          </a:xfrm>
          <a:prstGeom prst="rect">
            <a:avLst/>
          </a:prstGeom>
          <a:noFill/>
          <a:ln w="9525">
            <a:noFill/>
            <a:miter lim="800000"/>
            <a:headEnd/>
            <a:tailEnd/>
          </a:ln>
        </p:spPr>
        <p:txBody>
          <a:bodyPr>
            <a:spAutoFit/>
          </a:bodyPr>
          <a:lstStyle/>
          <a:p>
            <a:pPr algn="just"/>
            <a:endParaRPr lang="es-ES_tradnl" sz="2000"/>
          </a:p>
          <a:p>
            <a:pPr algn="just"/>
            <a:r>
              <a:rPr lang="es-ES_tradnl" sz="2000"/>
              <a:t>Preguntas Cerradas o Dicotómicas:</a:t>
            </a:r>
            <a:r>
              <a:rPr lang="es-ES_tradnl" sz="2000" b="0"/>
              <a:t> contienen en su texto las posibles alternativas de respuesta. Casi ni existe posibilidad de que el entrevistador se confunda al interpretar y codificar la respuesta, brinda mayor rapidez.</a:t>
            </a:r>
          </a:p>
          <a:p>
            <a:pPr algn="just"/>
            <a:endParaRPr lang="es-ES_tradnl" sz="2000" b="0"/>
          </a:p>
          <a:p>
            <a:pPr algn="just"/>
            <a:r>
              <a:rPr lang="es-ES_tradnl" sz="2000" b="0"/>
              <a:t>No es aplicable para el análisis de cuestiones complejas y limita las respuestas del entrevistado. </a:t>
            </a:r>
          </a:p>
          <a:p>
            <a:pPr algn="just"/>
            <a:endParaRPr lang="es-ES_tradnl" sz="2000" b="0"/>
          </a:p>
          <a:p>
            <a:pPr algn="just"/>
            <a:r>
              <a:rPr lang="es-ES_tradnl" sz="2000" b="0"/>
              <a:t>¿Consume usted carne de cerdo?</a:t>
            </a:r>
          </a:p>
          <a:p>
            <a:pPr algn="just"/>
            <a:r>
              <a:rPr lang="es-ES_tradnl" sz="2000" b="0"/>
              <a:t>SI__  NO___</a:t>
            </a:r>
            <a:endParaRPr lang="es-ES" sz="2400" b="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711200" y="1584325"/>
            <a:ext cx="7716838" cy="3749675"/>
          </a:xfrm>
          <a:prstGeom prst="rect">
            <a:avLst/>
          </a:prstGeom>
          <a:noFill/>
          <a:ln w="9525">
            <a:noFill/>
            <a:miter lim="800000"/>
            <a:headEnd/>
            <a:tailEnd/>
          </a:ln>
        </p:spPr>
        <p:txBody>
          <a:bodyPr>
            <a:spAutoFit/>
          </a:bodyPr>
          <a:lstStyle/>
          <a:p>
            <a:pPr algn="just"/>
            <a:r>
              <a:rPr lang="es-ES_tradnl" sz="2000"/>
              <a:t>Preguntas de Respuesta Múltiple: </a:t>
            </a:r>
            <a:r>
              <a:rPr lang="es-ES_tradnl" sz="2000" b="0"/>
              <a:t>Son aquellas cuyas respuestas se encuentran casi exhaustivamente previstas, pero dejan abierta la posibilidad de que el entrevistado se refiera a un extremo distinto de los predeterminados.</a:t>
            </a:r>
          </a:p>
          <a:p>
            <a:pPr algn="just"/>
            <a:endParaRPr lang="es-ES_tradnl" sz="2000" b="0"/>
          </a:p>
          <a:p>
            <a:pPr algn="just"/>
            <a:endParaRPr lang="es-ES_tradnl" sz="2000" b="0"/>
          </a:p>
          <a:p>
            <a:pPr algn="just"/>
            <a:r>
              <a:rPr lang="es-ES_tradnl" sz="2000" b="0"/>
              <a:t>¿Con qué bebida suele acompañar su comida del medio día?</a:t>
            </a:r>
          </a:p>
          <a:p>
            <a:pPr algn="just"/>
            <a:r>
              <a:rPr lang="es-ES_tradnl" sz="2000" b="0"/>
              <a:t>Leche__  Café___ Refrescos___  Agua fresca natural___ Jugo embotellado</a:t>
            </a:r>
          </a:p>
          <a:p>
            <a:pPr algn="just"/>
            <a:r>
              <a:rPr lang="es-ES_tradnl" sz="2000" b="0"/>
              <a:t>Agua fresca en polvo___  Jugo Natural____   Otros(especificar)_______</a:t>
            </a:r>
          </a:p>
          <a:p>
            <a:pPr algn="just"/>
            <a:endParaRPr lang="es-ES_tradnl" sz="2000" b="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787400" y="1981200"/>
            <a:ext cx="7564438" cy="2835275"/>
          </a:xfrm>
          <a:prstGeom prst="rect">
            <a:avLst/>
          </a:prstGeom>
          <a:noFill/>
          <a:ln w="9525">
            <a:noFill/>
            <a:miter lim="800000"/>
            <a:headEnd/>
            <a:tailEnd/>
          </a:ln>
        </p:spPr>
        <p:txBody>
          <a:bodyPr>
            <a:spAutoFit/>
          </a:bodyPr>
          <a:lstStyle/>
          <a:p>
            <a:pPr algn="just"/>
            <a:endParaRPr lang="es-ES_tradnl" sz="2000" b="0"/>
          </a:p>
          <a:p>
            <a:pPr algn="just"/>
            <a:r>
              <a:rPr lang="es-ES_tradnl" sz="2000"/>
              <a:t>Preguntas Filtro: </a:t>
            </a:r>
            <a:r>
              <a:rPr lang="es-ES_tradnl" sz="2000" b="0"/>
              <a:t>Las respuestas obtenidas permiten establecer una selección cualitativa o una clasificación de las personas interrogadas.</a:t>
            </a:r>
          </a:p>
          <a:p>
            <a:pPr algn="just"/>
            <a:endParaRPr lang="es-ES_tradnl" sz="2000" b="0"/>
          </a:p>
          <a:p>
            <a:pPr algn="just"/>
            <a:endParaRPr lang="es-ES_tradnl" sz="2000" b="0"/>
          </a:p>
          <a:p>
            <a:pPr algn="just"/>
            <a:r>
              <a:rPr lang="es-ES_tradnl" sz="2000" b="0"/>
              <a:t>¿Usted Fuma?  Si___ No____ </a:t>
            </a:r>
          </a:p>
          <a:p>
            <a:pPr algn="just"/>
            <a:r>
              <a:rPr lang="es-ES_tradnl" sz="2000" b="0"/>
              <a:t>Si su respuesta fue negativa pase a la Pregunta 9</a:t>
            </a:r>
          </a:p>
          <a:p>
            <a:pPr algn="just"/>
            <a:endParaRPr lang="es-ES_tradnl" sz="2000" b="0">
              <a:latin typeface="Times New Roman" pitchFamily="18"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855663" y="1279525"/>
            <a:ext cx="7412037" cy="3749675"/>
          </a:xfrm>
          <a:prstGeom prst="rect">
            <a:avLst/>
          </a:prstGeom>
          <a:noFill/>
          <a:ln w="9525">
            <a:noFill/>
            <a:miter lim="800000"/>
            <a:headEnd/>
            <a:tailEnd/>
          </a:ln>
        </p:spPr>
        <p:txBody>
          <a:bodyPr>
            <a:spAutoFit/>
          </a:bodyPr>
          <a:lstStyle/>
          <a:p>
            <a:pPr algn="just"/>
            <a:endParaRPr lang="es-ES_tradnl" sz="2000" b="0">
              <a:latin typeface="Times New Roman" pitchFamily="18" charset="0"/>
            </a:endParaRPr>
          </a:p>
          <a:p>
            <a:pPr algn="just"/>
            <a:r>
              <a:rPr lang="es-ES_tradnl" sz="2000"/>
              <a:t>Preguntas en Batería: </a:t>
            </a:r>
            <a:r>
              <a:rPr lang="es-ES_tradnl" sz="2000" b="0"/>
              <a:t>Constituyen una serie de preguntas encadenas, que se complementan entre si con el fin de profundizar en un tema.</a:t>
            </a:r>
          </a:p>
          <a:p>
            <a:pPr algn="just"/>
            <a:endParaRPr lang="es-ES_tradnl" sz="2000" b="0"/>
          </a:p>
          <a:p>
            <a:pPr algn="just"/>
            <a:endParaRPr lang="es-ES_tradnl" sz="2000" b="0"/>
          </a:p>
          <a:p>
            <a:pPr algn="just"/>
            <a:r>
              <a:rPr lang="es-ES_tradnl" sz="2000" b="0"/>
              <a:t>1.- ¿Acostumbra consumir refrescos embotellados?</a:t>
            </a:r>
          </a:p>
          <a:p>
            <a:pPr algn="just"/>
            <a:r>
              <a:rPr lang="es-ES_tradnl" sz="2000" b="0"/>
              <a:t>2.- ¿En qué ocasiones?</a:t>
            </a:r>
          </a:p>
          <a:p>
            <a:pPr algn="just"/>
            <a:r>
              <a:rPr lang="es-ES_tradnl" sz="2000" b="0"/>
              <a:t>3.- ¿De qué sabor?</a:t>
            </a:r>
          </a:p>
          <a:p>
            <a:pPr algn="just"/>
            <a:r>
              <a:rPr lang="es-ES_tradnl" sz="2000" b="0"/>
              <a:t>4.- ¿En qué presentación?</a:t>
            </a:r>
            <a:endParaRPr lang="es-ES_tradnl" sz="2000" b="0">
              <a:latin typeface="Times New Roman" pitchFamily="18" charset="0"/>
            </a:endParaRPr>
          </a:p>
          <a:p>
            <a:pPr algn="just"/>
            <a:endParaRPr lang="es-ES_tradnl" sz="2000" b="0">
              <a:latin typeface="Times New Roman" pitchFamily="18" charset="0"/>
            </a:endParaRPr>
          </a:p>
          <a:p>
            <a:pPr algn="just"/>
            <a:endParaRPr lang="es-ES" sz="2000" b="0">
              <a:latin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descr="j0297749"/>
          <p:cNvPicPr>
            <a:picLocks noChangeAspect="1" noChangeArrowheads="1"/>
          </p:cNvPicPr>
          <p:nvPr/>
        </p:nvPicPr>
        <p:blipFill>
          <a:blip r:embed="rId3"/>
          <a:srcRect/>
          <a:stretch>
            <a:fillRect/>
          </a:stretch>
        </p:blipFill>
        <p:spPr bwMode="auto">
          <a:xfrm>
            <a:off x="6969125" y="4546600"/>
            <a:ext cx="1851025" cy="1762125"/>
          </a:xfrm>
          <a:prstGeom prst="rect">
            <a:avLst/>
          </a:prstGeom>
          <a:noFill/>
          <a:ln w="9525">
            <a:noFill/>
            <a:miter lim="800000"/>
            <a:headEnd/>
            <a:tailEnd/>
          </a:ln>
        </p:spPr>
      </p:pic>
      <p:sp>
        <p:nvSpPr>
          <p:cNvPr id="23555" name="Rectangle 3"/>
          <p:cNvSpPr>
            <a:spLocks noGrp="1" noChangeArrowheads="1"/>
          </p:cNvSpPr>
          <p:nvPr>
            <p:ph type="body" idx="1"/>
          </p:nvPr>
        </p:nvSpPr>
        <p:spPr>
          <a:xfrm>
            <a:off x="609600" y="1844675"/>
            <a:ext cx="7848600" cy="5040313"/>
          </a:xfrm>
        </p:spPr>
        <p:txBody>
          <a:bodyPr/>
          <a:lstStyle/>
          <a:p>
            <a:pPr marL="0" indent="0" algn="just" eaLnBrk="1" hangingPunct="1">
              <a:lnSpc>
                <a:spcPct val="110000"/>
              </a:lnSpc>
              <a:buFont typeface="Wingdings" pitchFamily="2" charset="2"/>
              <a:buNone/>
            </a:pPr>
            <a:r>
              <a:rPr lang="es-ES" sz="2400">
                <a:latin typeface="Arial Rounded MT Bold" pitchFamily="34" charset="0"/>
              </a:rPr>
              <a:t>Dentro de los objetivos de la mercadotecnia es necesario definir lo que se desea lograr con el producto o servicio en términos de ventas, distribución y posicionamiento en el mercado. Se debe tener en cuenta el área y segmento de mercado que se piensa atacar (Nivel Local: colonia, sector, etc. Nivel </a:t>
            </a:r>
            <a:endParaRPr lang="es-ES_tradnl" sz="2400">
              <a:latin typeface="Arial Rounded MT Bold" pitchFamily="34" charset="0"/>
            </a:endParaRPr>
          </a:p>
          <a:p>
            <a:pPr marL="0" indent="0" algn="just" eaLnBrk="1" hangingPunct="1">
              <a:lnSpc>
                <a:spcPct val="110000"/>
              </a:lnSpc>
              <a:buFont typeface="Wingdings" pitchFamily="2" charset="2"/>
              <a:buNone/>
            </a:pPr>
            <a:r>
              <a:rPr lang="es-ES" sz="2400">
                <a:latin typeface="Arial Rounded MT Bold" pitchFamily="34" charset="0"/>
              </a:rPr>
              <a:t>Nacional, de exportación regional, </a:t>
            </a:r>
            <a:endParaRPr lang="es-ES_tradnl" sz="2400">
              <a:latin typeface="Arial Rounded MT Bold" pitchFamily="34" charset="0"/>
            </a:endParaRPr>
          </a:p>
          <a:p>
            <a:pPr marL="0" indent="0" algn="just" eaLnBrk="1" hangingPunct="1">
              <a:lnSpc>
                <a:spcPct val="110000"/>
              </a:lnSpc>
              <a:buFont typeface="Wingdings" pitchFamily="2" charset="2"/>
              <a:buNone/>
            </a:pPr>
            <a:r>
              <a:rPr lang="es-ES" sz="2400">
                <a:latin typeface="Arial Rounded MT Bold" pitchFamily="34" charset="0"/>
              </a:rPr>
              <a:t>Nivel Mundial u otros). Así como el </a:t>
            </a:r>
            <a:endParaRPr lang="es-ES_tradnl" sz="2400">
              <a:latin typeface="Arial Rounded MT Bold" pitchFamily="34" charset="0"/>
            </a:endParaRPr>
          </a:p>
          <a:p>
            <a:pPr marL="0" indent="0" algn="just" eaLnBrk="1" hangingPunct="1">
              <a:lnSpc>
                <a:spcPct val="110000"/>
              </a:lnSpc>
              <a:buFont typeface="Wingdings" pitchFamily="2" charset="2"/>
              <a:buNone/>
            </a:pPr>
            <a:r>
              <a:rPr lang="es-ES" sz="2400">
                <a:latin typeface="Arial Rounded MT Bold" pitchFamily="34" charset="0"/>
              </a:rPr>
              <a:t>tiempo en el cual se piensan lograr </a:t>
            </a:r>
            <a:endParaRPr lang="es-ES_tradnl" sz="2400">
              <a:latin typeface="Arial Rounded MT Bold" pitchFamily="34" charset="0"/>
            </a:endParaRPr>
          </a:p>
          <a:p>
            <a:pPr marL="0" indent="0" algn="just" eaLnBrk="1" hangingPunct="1">
              <a:lnSpc>
                <a:spcPct val="110000"/>
              </a:lnSpc>
              <a:buFont typeface="Wingdings" pitchFamily="2" charset="2"/>
              <a:buNone/>
            </a:pPr>
            <a:r>
              <a:rPr lang="es-ES" sz="2400">
                <a:latin typeface="Arial Rounded MT Bold" pitchFamily="34" charset="0"/>
              </a:rPr>
              <a:t>los objetivos.</a:t>
            </a:r>
          </a:p>
        </p:txBody>
      </p:sp>
      <p:sp>
        <p:nvSpPr>
          <p:cNvPr id="29704" name="Rectangle 8"/>
          <p:cNvSpPr>
            <a:spLocks noGrp="1" noChangeArrowheads="1"/>
          </p:cNvSpPr>
          <p:nvPr>
            <p:ph type="title"/>
          </p:nvPr>
        </p:nvSpPr>
        <p:spPr>
          <a:xfrm>
            <a:off x="0" y="404813"/>
            <a:ext cx="9144000" cy="1371600"/>
          </a:xfrm>
        </p:spPr>
        <p:txBody>
          <a:bodyPr/>
          <a:lstStyle/>
          <a:p>
            <a:pPr algn="ctr" eaLnBrk="1" hangingPunct="1">
              <a:defRPr/>
            </a:pPr>
            <a:r>
              <a:rPr lang="es-ES" sz="3000" b="1">
                <a:effectLst>
                  <a:outerShdw blurRad="38100" dist="38100" dir="2700000" algn="tl">
                    <a:srgbClr val="C0C0C0"/>
                  </a:outerShdw>
                </a:effectLst>
                <a:latin typeface="Arial Rounded MT Bold" pitchFamily="34" charset="0"/>
              </a:rPr>
              <a:t>OBJETIVOS DE MERCADOTECNIA A CORTO, MEDIANO Y LARGO PLAZO</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817563" y="1431925"/>
            <a:ext cx="7488237" cy="3140075"/>
          </a:xfrm>
          <a:prstGeom prst="rect">
            <a:avLst/>
          </a:prstGeom>
          <a:noFill/>
          <a:ln w="9525">
            <a:noFill/>
            <a:miter lim="800000"/>
            <a:headEnd/>
            <a:tailEnd/>
          </a:ln>
        </p:spPr>
        <p:txBody>
          <a:bodyPr>
            <a:spAutoFit/>
          </a:bodyPr>
          <a:lstStyle/>
          <a:p>
            <a:pPr algn="just"/>
            <a:r>
              <a:rPr lang="es-ES_tradnl" sz="2000"/>
              <a:t>Preguntas de Clasificación</a:t>
            </a:r>
            <a:r>
              <a:rPr lang="es-ES_tradnl" sz="2000" b="0"/>
              <a:t>: Nos ayudan a conocer rangos en los cuales se clasifica el entrevistado y permiten abordar temas difíciles como el nivel de ingresos, la edad, estado civil, etc. </a:t>
            </a:r>
          </a:p>
          <a:p>
            <a:pPr algn="just"/>
            <a:endParaRPr lang="es-ES_tradnl" sz="2000" b="0"/>
          </a:p>
          <a:p>
            <a:pPr algn="just"/>
            <a:endParaRPr lang="es-ES_tradnl" sz="2000" b="0"/>
          </a:p>
          <a:p>
            <a:pPr algn="just"/>
            <a:r>
              <a:rPr lang="es-ES_tradnl" sz="2000" b="0"/>
              <a:t>Podría indicarme la letra en la que se encuentra su nivel de ingresos mensuales?</a:t>
            </a:r>
          </a:p>
          <a:p>
            <a:pPr algn="just">
              <a:buFontTx/>
              <a:buAutoNum type="alphaLcParenR"/>
            </a:pPr>
            <a:r>
              <a:rPr lang="es-ES_tradnl" sz="2000" b="0"/>
              <a:t>$200 a $ 500   b) $500 a $1000   c) $1000 a 3000   </a:t>
            </a:r>
          </a:p>
          <a:p>
            <a:pPr algn="just"/>
            <a:r>
              <a:rPr lang="es-ES_tradnl" sz="2000" b="0"/>
              <a:t>d) 3000 a 5000 e) mas de $5000</a:t>
            </a:r>
          </a:p>
          <a:p>
            <a:pPr algn="just"/>
            <a:endParaRPr lang="es-ES_tradnl" sz="2000" b="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1096963" y="1965325"/>
            <a:ext cx="6954837" cy="2835275"/>
          </a:xfrm>
          <a:prstGeom prst="rect">
            <a:avLst/>
          </a:prstGeom>
          <a:noFill/>
          <a:ln w="9525">
            <a:noFill/>
            <a:miter lim="800000"/>
            <a:headEnd/>
            <a:tailEnd/>
          </a:ln>
        </p:spPr>
        <p:txBody>
          <a:bodyPr>
            <a:spAutoFit/>
          </a:bodyPr>
          <a:lstStyle/>
          <a:p>
            <a:pPr algn="just"/>
            <a:endParaRPr lang="es-ES_tradnl" sz="2000" b="0"/>
          </a:p>
          <a:p>
            <a:pPr algn="just"/>
            <a:r>
              <a:rPr lang="es-ES_tradnl" sz="2000"/>
              <a:t>Preguntas Indirectas</a:t>
            </a:r>
            <a:r>
              <a:rPr lang="es-ES_tradnl" sz="2000" b="0"/>
              <a:t>: Nos sirven para conocer la verdadera opinión del entrevistado sobre temas confidenciales o de tipo personal. Se redactan haciendo alusión a la opinión de terceras personas. </a:t>
            </a:r>
          </a:p>
          <a:p>
            <a:pPr algn="just"/>
            <a:endParaRPr lang="es-ES_tradnl" sz="2000" b="0"/>
          </a:p>
          <a:p>
            <a:pPr algn="just"/>
            <a:r>
              <a:rPr lang="es-ES_tradnl" sz="2000" b="0"/>
              <a:t>Algunas personas opinan que el uso de anticonceptivos es inmoral ¿Qué piensa usted a este respecto?</a:t>
            </a:r>
          </a:p>
          <a:p>
            <a:pPr algn="just"/>
            <a:endParaRPr lang="es-ES_tradnl" sz="2000" b="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1236663" y="1431925"/>
            <a:ext cx="6650037" cy="3444875"/>
          </a:xfrm>
          <a:prstGeom prst="rect">
            <a:avLst/>
          </a:prstGeom>
          <a:noFill/>
          <a:ln w="9525">
            <a:noFill/>
            <a:miter lim="800000"/>
            <a:headEnd/>
            <a:tailEnd/>
          </a:ln>
        </p:spPr>
        <p:txBody>
          <a:bodyPr>
            <a:spAutoFit/>
          </a:bodyPr>
          <a:lstStyle/>
          <a:p>
            <a:pPr algn="just"/>
            <a:endParaRPr lang="es-ES_tradnl" sz="2000" b="0"/>
          </a:p>
          <a:p>
            <a:pPr algn="just"/>
            <a:r>
              <a:rPr lang="es-ES_tradnl" sz="2000"/>
              <a:t>Preguntas de Evaluación</a:t>
            </a:r>
            <a:r>
              <a:rPr lang="es-ES_tradnl" sz="2000" b="0"/>
              <a:t>: En ellas se pide al entrevistado que exprese un Juicio de valor respecto a un determinado tema que se somete a su consideración. </a:t>
            </a:r>
          </a:p>
          <a:p>
            <a:pPr algn="just"/>
            <a:endParaRPr lang="es-ES_tradnl" sz="2000" b="0"/>
          </a:p>
          <a:p>
            <a:pPr algn="just"/>
            <a:r>
              <a:rPr lang="es-ES_tradnl" sz="2000" b="0"/>
              <a:t>¿Considera usted que los refrescos dietéticos son.... de los que no lo son?</a:t>
            </a:r>
          </a:p>
          <a:p>
            <a:pPr algn="just"/>
            <a:endParaRPr lang="es-ES_tradnl" sz="2000" b="0"/>
          </a:p>
          <a:p>
            <a:pPr algn="just"/>
            <a:r>
              <a:rPr lang="es-ES_tradnl" sz="2000" b="0"/>
              <a:t>Mucho mejores___ Mejores___ Iguales___ Peores___ Mucho peores___</a:t>
            </a:r>
          </a:p>
          <a:p>
            <a:pPr algn="just"/>
            <a:endParaRPr lang="es-ES" sz="2000" b="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1173163" y="1355725"/>
            <a:ext cx="6802437" cy="4054475"/>
          </a:xfrm>
          <a:prstGeom prst="rect">
            <a:avLst/>
          </a:prstGeom>
          <a:noFill/>
          <a:ln w="9525">
            <a:noFill/>
            <a:miter lim="800000"/>
            <a:headEnd/>
            <a:tailEnd/>
          </a:ln>
        </p:spPr>
        <p:txBody>
          <a:bodyPr>
            <a:spAutoFit/>
          </a:bodyPr>
          <a:lstStyle/>
          <a:p>
            <a:pPr algn="just"/>
            <a:endParaRPr lang="es-ES_tradnl" sz="2000" b="0"/>
          </a:p>
          <a:p>
            <a:pPr algn="just"/>
            <a:r>
              <a:rPr lang="es-ES_tradnl" sz="2000"/>
              <a:t>Preguntas de Control</a:t>
            </a:r>
            <a:r>
              <a:rPr lang="es-ES_tradnl" sz="2000" b="0"/>
              <a:t>: Nos permiten verificar el grado de veracidad o falsedad de las respuestas. </a:t>
            </a:r>
          </a:p>
          <a:p>
            <a:pPr algn="just"/>
            <a:endParaRPr lang="es-ES_tradnl" sz="2000" b="0"/>
          </a:p>
          <a:p>
            <a:pPr algn="just"/>
            <a:r>
              <a:rPr lang="es-ES_tradnl" sz="2000" b="0"/>
              <a:t>1.- A qué precio le gustaría encontrar el producto?  </a:t>
            </a:r>
          </a:p>
          <a:p>
            <a:pPr algn="just"/>
            <a:r>
              <a:rPr lang="es-ES_tradnl" sz="2000" b="0"/>
              <a:t>     40__  50___  60___</a:t>
            </a:r>
          </a:p>
          <a:p>
            <a:pPr algn="just"/>
            <a:endParaRPr lang="es-ES_tradnl" sz="2000" b="0"/>
          </a:p>
          <a:p>
            <a:pPr algn="just"/>
            <a:r>
              <a:rPr lang="es-ES_tradnl" sz="2000" b="0"/>
              <a:t>2.- ¿El precio que seleccionó le pareció?  </a:t>
            </a:r>
          </a:p>
          <a:p>
            <a:pPr algn="just"/>
            <a:r>
              <a:rPr lang="es-ES_tradnl" sz="2000" b="0"/>
              <a:t>     Barato___   Justo___   Caro___</a:t>
            </a:r>
          </a:p>
          <a:p>
            <a:pPr algn="just"/>
            <a:endParaRPr lang="es-ES_tradnl" sz="2000" b="0"/>
          </a:p>
          <a:p>
            <a:pPr algn="just"/>
            <a:r>
              <a:rPr lang="es-ES_tradnl" sz="2000" b="0"/>
              <a:t>3.- Si el producto tuviera ese precio, lo compraría?</a:t>
            </a:r>
          </a:p>
          <a:p>
            <a:pPr algn="just"/>
            <a:endParaRPr lang="es-ES_tradnl" sz="2000" b="0"/>
          </a:p>
          <a:p>
            <a:pPr algn="just"/>
            <a:endParaRPr lang="es-ES" sz="2000" b="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1054100" y="990600"/>
            <a:ext cx="7031038" cy="4054475"/>
          </a:xfrm>
          <a:prstGeom prst="rect">
            <a:avLst/>
          </a:prstGeom>
          <a:noFill/>
          <a:ln w="9525">
            <a:noFill/>
            <a:miter lim="800000"/>
            <a:headEnd/>
            <a:tailEnd/>
          </a:ln>
        </p:spPr>
        <p:txBody>
          <a:bodyPr>
            <a:spAutoFit/>
          </a:bodyPr>
          <a:lstStyle/>
          <a:p>
            <a:pPr algn="just"/>
            <a:endParaRPr lang="es-ES_tradnl" sz="2000" b="0"/>
          </a:p>
          <a:p>
            <a:pPr algn="just"/>
            <a:endParaRPr lang="es-ES_tradnl" sz="2000" b="0"/>
          </a:p>
          <a:p>
            <a:pPr algn="just"/>
            <a:r>
              <a:rPr lang="es-ES_tradnl" sz="2000"/>
              <a:t>Preguntas Ponderativas</a:t>
            </a:r>
            <a:r>
              <a:rPr lang="es-ES_tradnl" sz="2000" b="0"/>
              <a:t>: Se dan a escoger posibles respuestas en orden progresivo de clasificación. </a:t>
            </a:r>
          </a:p>
          <a:p>
            <a:pPr algn="just"/>
            <a:endParaRPr lang="es-ES_tradnl" sz="2000" b="0"/>
          </a:p>
          <a:p>
            <a:pPr algn="just"/>
            <a:r>
              <a:rPr lang="es-ES_tradnl" sz="2000" b="0"/>
              <a:t>¿De las siguientes opciones de entretenimiento, clasifique de 1 al 5 por orden de importancia cual prefiere en primer lugar, cuál en segundo,.. etc?</a:t>
            </a:r>
          </a:p>
          <a:p>
            <a:pPr algn="just"/>
            <a:endParaRPr lang="es-ES_tradnl" sz="2000" b="0"/>
          </a:p>
          <a:p>
            <a:pPr algn="just"/>
            <a:r>
              <a:rPr lang="es-ES_tradnl" sz="2000" b="0"/>
              <a:t>Cine___    Teatro___   Videos___  Música___</a:t>
            </a:r>
          </a:p>
          <a:p>
            <a:pPr algn="just"/>
            <a:endParaRPr lang="es-ES_tradnl" sz="2000" b="0"/>
          </a:p>
          <a:p>
            <a:pPr algn="just"/>
            <a:endParaRPr lang="es-ES_tradnl" sz="2000" b="0"/>
          </a:p>
          <a:p>
            <a:pPr algn="just"/>
            <a:endParaRPr lang="es-ES" sz="2000" b="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ChangeArrowheads="1"/>
          </p:cNvSpPr>
          <p:nvPr>
            <p:ph type="body" idx="1"/>
          </p:nvPr>
        </p:nvSpPr>
        <p:spPr>
          <a:xfrm>
            <a:off x="684213" y="1484313"/>
            <a:ext cx="8064500" cy="4824412"/>
          </a:xfrm>
        </p:spPr>
        <p:txBody>
          <a:bodyPr/>
          <a:lstStyle/>
          <a:p>
            <a:pPr algn="just" eaLnBrk="1" hangingPunct="1">
              <a:lnSpc>
                <a:spcPct val="110000"/>
              </a:lnSpc>
              <a:buFont typeface="Wingdings" pitchFamily="2" charset="2"/>
              <a:buNone/>
            </a:pPr>
            <a:r>
              <a:rPr lang="es-ES" sz="2000">
                <a:latin typeface="Arial Rounded MT Bold" pitchFamily="34" charset="0"/>
              </a:rPr>
              <a:t>Esta es una de las partes medulares de la investigación. El trabajo de campo consiste en la recolección que tendrán que realizar los encuestadores para obtener información por parte de los consumidores. </a:t>
            </a:r>
          </a:p>
          <a:p>
            <a:pPr algn="just" eaLnBrk="1" hangingPunct="1">
              <a:lnSpc>
                <a:spcPct val="110000"/>
              </a:lnSpc>
              <a:buFont typeface="Wingdings" pitchFamily="2" charset="2"/>
              <a:buNone/>
            </a:pPr>
            <a:endParaRPr lang="es-ES" sz="2000">
              <a:latin typeface="Arial Rounded MT Bold" pitchFamily="34" charset="0"/>
            </a:endParaRPr>
          </a:p>
          <a:p>
            <a:pPr algn="just" eaLnBrk="1" hangingPunct="1">
              <a:lnSpc>
                <a:spcPct val="110000"/>
              </a:lnSpc>
              <a:buFont typeface="Wingdings" pitchFamily="2" charset="2"/>
              <a:buNone/>
            </a:pPr>
            <a:r>
              <a:rPr lang="es-ES" sz="2000">
                <a:latin typeface="Arial Rounded MT Bold" pitchFamily="34" charset="0"/>
              </a:rPr>
              <a:t>Al diseñar el trabajo de campo se recomienda considerar los siguientes puntos: </a:t>
            </a:r>
          </a:p>
          <a:p>
            <a:pPr algn="just" eaLnBrk="1" hangingPunct="1">
              <a:lnSpc>
                <a:spcPct val="110000"/>
              </a:lnSpc>
              <a:buFont typeface="Wingdings" pitchFamily="2" charset="2"/>
              <a:buNone/>
            </a:pPr>
            <a:r>
              <a:rPr lang="es-ES" sz="2000">
                <a:latin typeface="Arial Rounded MT Bold" pitchFamily="34" charset="0"/>
              </a:rPr>
              <a:t>*	Capacita a los encuestadores </a:t>
            </a:r>
          </a:p>
          <a:p>
            <a:pPr algn="just" eaLnBrk="1" hangingPunct="1">
              <a:lnSpc>
                <a:spcPct val="110000"/>
              </a:lnSpc>
              <a:buFont typeface="Wingdings" pitchFamily="2" charset="2"/>
              <a:buNone/>
            </a:pPr>
            <a:r>
              <a:rPr lang="es-ES" sz="2000">
                <a:latin typeface="Arial Rounded MT Bold" pitchFamily="34" charset="0"/>
              </a:rPr>
              <a:t>*	Determina tiempos de trabajo </a:t>
            </a:r>
          </a:p>
          <a:p>
            <a:pPr algn="just" eaLnBrk="1" hangingPunct="1">
              <a:lnSpc>
                <a:spcPct val="110000"/>
              </a:lnSpc>
              <a:buFont typeface="Wingdings" pitchFamily="2" charset="2"/>
              <a:buNone/>
            </a:pPr>
            <a:r>
              <a:rPr lang="es-ES" sz="2000">
                <a:latin typeface="Arial Rounded MT Bold" pitchFamily="34" charset="0"/>
              </a:rPr>
              <a:t>*	Establece métodos de control </a:t>
            </a:r>
          </a:p>
        </p:txBody>
      </p:sp>
      <p:sp>
        <p:nvSpPr>
          <p:cNvPr id="119812" name="Text Box 4"/>
          <p:cNvSpPr txBox="1">
            <a:spLocks noChangeArrowheads="1"/>
          </p:cNvSpPr>
          <p:nvPr/>
        </p:nvSpPr>
        <p:spPr bwMode="auto">
          <a:xfrm>
            <a:off x="468313" y="188913"/>
            <a:ext cx="8229600" cy="1371600"/>
          </a:xfrm>
          <a:prstGeom prst="rect">
            <a:avLst/>
          </a:prstGeom>
          <a:noFill/>
          <a:ln w="9525">
            <a:noFill/>
            <a:miter lim="800000"/>
            <a:headEnd/>
            <a:tailEnd/>
          </a:ln>
          <a:effectLst/>
        </p:spPr>
        <p:txBody>
          <a:bodyPr anchor="ctr"/>
          <a:lstStyle/>
          <a:p>
            <a:pPr algn="r">
              <a:defRPr/>
            </a:pPr>
            <a:r>
              <a:rPr lang="es-MX" sz="3000">
                <a:solidFill>
                  <a:schemeClr val="bg2"/>
                </a:solidFill>
                <a:effectLst>
                  <a:outerShdw blurRad="38100" dist="38100" dir="2700000" algn="tl">
                    <a:srgbClr val="C0C0C0"/>
                  </a:outerShdw>
                </a:effectLst>
              </a:rPr>
              <a:t>Etapa 3: Trabajo de Campo</a:t>
            </a:r>
            <a:endParaRPr lang="es-ES" sz="3000">
              <a:solidFill>
                <a:schemeClr val="bg2"/>
              </a:solidFill>
              <a:effectLst>
                <a:outerShdw blurRad="38100" dist="38100" dir="2700000" algn="tl">
                  <a:srgbClr val="C0C0C0"/>
                </a:outerShdw>
              </a:effectLst>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type="body" idx="1"/>
          </p:nvPr>
        </p:nvSpPr>
        <p:spPr>
          <a:xfrm>
            <a:off x="755650" y="1557338"/>
            <a:ext cx="7931150" cy="4751387"/>
          </a:xfrm>
        </p:spPr>
        <p:txBody>
          <a:bodyPr/>
          <a:lstStyle/>
          <a:p>
            <a:pPr algn="just" eaLnBrk="1" hangingPunct="1">
              <a:lnSpc>
                <a:spcPct val="110000"/>
              </a:lnSpc>
              <a:buFont typeface="Wingdings" pitchFamily="2" charset="2"/>
              <a:buNone/>
            </a:pPr>
            <a:r>
              <a:rPr lang="es-ES" sz="2800">
                <a:latin typeface="Arial Rounded MT Bold" pitchFamily="34" charset="0"/>
              </a:rPr>
              <a:t>En forma adicional se pueden hacer algunas recomendaciones sobre la actitud que deberán mantener los encuestadores para lograr que los consumidores estén de acuerdo en ser encuestados, como excelente presentación personal, portar un gafete de identificación, hablar en forma clara y segura y sobre todo no insistir cuando una persona no desea ser encuestada. </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ChangeArrowheads="1"/>
          </p:cNvSpPr>
          <p:nvPr>
            <p:ph type="body" idx="1"/>
          </p:nvPr>
        </p:nvSpPr>
        <p:spPr>
          <a:xfrm>
            <a:off x="684213" y="1485900"/>
            <a:ext cx="7931150" cy="4967288"/>
          </a:xfrm>
        </p:spPr>
        <p:txBody>
          <a:bodyPr/>
          <a:lstStyle/>
          <a:p>
            <a:pPr marL="0" indent="0" algn="just" eaLnBrk="1" hangingPunct="1">
              <a:lnSpc>
                <a:spcPct val="90000"/>
              </a:lnSpc>
              <a:buFont typeface="Wingdings" pitchFamily="2" charset="2"/>
              <a:buNone/>
            </a:pPr>
            <a:r>
              <a:rPr lang="es-ES_tradnl" sz="2800">
                <a:latin typeface="Arial Rounded MT Bold" pitchFamily="34" charset="0"/>
              </a:rPr>
              <a:t>Una vez recopilada la información, debes iniciar el proceso de tabulación, análisis e interpretación de datos y aquí es donde se emplean las técnicas estadísticas.</a:t>
            </a:r>
            <a:r>
              <a:rPr lang="es-ES_tradnl" sz="2800" b="1">
                <a:latin typeface="Arial Rounded MT Bold" pitchFamily="34" charset="0"/>
              </a:rPr>
              <a:t> </a:t>
            </a:r>
          </a:p>
          <a:p>
            <a:pPr marL="0" indent="0" algn="just" eaLnBrk="1" hangingPunct="1">
              <a:lnSpc>
                <a:spcPct val="90000"/>
              </a:lnSpc>
              <a:buFont typeface="Wingdings" pitchFamily="2" charset="2"/>
              <a:buNone/>
            </a:pPr>
            <a:endParaRPr lang="es-ES" sz="2800">
              <a:latin typeface="Arial Rounded MT Bold" pitchFamily="34" charset="0"/>
            </a:endParaRPr>
          </a:p>
          <a:p>
            <a:pPr marL="0" indent="0" algn="just" eaLnBrk="1" hangingPunct="1">
              <a:lnSpc>
                <a:spcPct val="90000"/>
              </a:lnSpc>
              <a:buFont typeface="Wingdings" pitchFamily="2" charset="2"/>
              <a:buNone/>
            </a:pPr>
            <a:r>
              <a:rPr lang="es-ES" sz="2800">
                <a:latin typeface="Arial Rounded MT Bold" pitchFamily="34" charset="0"/>
              </a:rPr>
              <a:t>Paso 1: Tabular la información, es decir, reunirla para que pueda analizarse e interpretarse. Es recomendable que esta tabulación se haga por preguntas, o sea, que se reúna la información de una sola pregunta, para así poder hacer el análisis individual de cada tópico. </a:t>
            </a:r>
          </a:p>
          <a:p>
            <a:pPr marL="0" indent="0" algn="just" eaLnBrk="1" hangingPunct="1">
              <a:lnSpc>
                <a:spcPct val="90000"/>
              </a:lnSpc>
              <a:buFont typeface="Wingdings" pitchFamily="2" charset="2"/>
              <a:buNone/>
            </a:pPr>
            <a:endParaRPr lang="es-ES" sz="2800">
              <a:latin typeface="Arial Rounded MT Bold" pitchFamily="34" charset="0"/>
            </a:endParaRPr>
          </a:p>
        </p:txBody>
      </p:sp>
      <p:sp>
        <p:nvSpPr>
          <p:cNvPr id="123909" name="Text Box 5"/>
          <p:cNvSpPr txBox="1">
            <a:spLocks noChangeArrowheads="1"/>
          </p:cNvSpPr>
          <p:nvPr/>
        </p:nvSpPr>
        <p:spPr bwMode="auto">
          <a:xfrm>
            <a:off x="590550" y="260350"/>
            <a:ext cx="8229600" cy="1371600"/>
          </a:xfrm>
          <a:prstGeom prst="rect">
            <a:avLst/>
          </a:prstGeom>
          <a:noFill/>
          <a:ln w="9525">
            <a:noFill/>
            <a:miter lim="800000"/>
            <a:headEnd/>
            <a:tailEnd/>
          </a:ln>
          <a:effectLst/>
        </p:spPr>
        <p:txBody>
          <a:bodyPr anchor="ctr"/>
          <a:lstStyle/>
          <a:p>
            <a:pPr algn="r">
              <a:defRPr/>
            </a:pPr>
            <a:r>
              <a:rPr lang="es-MX" sz="3000">
                <a:solidFill>
                  <a:schemeClr val="bg2"/>
                </a:solidFill>
                <a:effectLst>
                  <a:outerShdw blurRad="38100" dist="38100" dir="2700000" algn="tl">
                    <a:srgbClr val="C0C0C0"/>
                  </a:outerShdw>
                </a:effectLst>
              </a:rPr>
              <a:t>Etapa 4: Análisis de los resultados</a:t>
            </a:r>
            <a:endParaRPr lang="es-ES" sz="3000">
              <a:solidFill>
                <a:schemeClr val="bg2"/>
              </a:solidFill>
              <a:effectLst>
                <a:outerShdw blurRad="38100" dist="38100" dir="2700000" algn="tl">
                  <a:srgbClr val="C0C0C0"/>
                </a:outerShdw>
              </a:effectLst>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3"/>
          <p:cNvSpPr>
            <a:spLocks noGrp="1" noChangeArrowheads="1"/>
          </p:cNvSpPr>
          <p:nvPr>
            <p:ph type="body" idx="1"/>
          </p:nvPr>
        </p:nvSpPr>
        <p:spPr>
          <a:xfrm>
            <a:off x="971550" y="1981200"/>
            <a:ext cx="7345363" cy="3886200"/>
          </a:xfrm>
        </p:spPr>
        <p:txBody>
          <a:bodyPr/>
          <a:lstStyle/>
          <a:p>
            <a:pPr marL="0" indent="0" algn="just" eaLnBrk="1" hangingPunct="1">
              <a:buFont typeface="Wingdings" pitchFamily="2" charset="2"/>
              <a:buNone/>
            </a:pPr>
            <a:r>
              <a:rPr lang="es-ES" sz="2800">
                <a:latin typeface="Arial Rounded MT Bold" pitchFamily="34" charset="0"/>
              </a:rPr>
              <a:t>Paso 2. Consiste en obtener una conclusión estadística, ya sea por porcentajes, promedios o ponderaciones, de modo que se tenga un dato único de cada pregunta. Es recomendable graficar los datos. </a:t>
            </a:r>
          </a:p>
        </p:txBody>
      </p:sp>
      <p:sp>
        <p:nvSpPr>
          <p:cNvPr id="129027" name="Rectangle 4"/>
          <p:cNvSpPr>
            <a:spLocks noChangeArrowheads="1"/>
          </p:cNvSpPr>
          <p:nvPr/>
        </p:nvSpPr>
        <p:spPr bwMode="auto">
          <a:xfrm>
            <a:off x="468313" y="188913"/>
            <a:ext cx="8229600" cy="1371600"/>
          </a:xfrm>
          <a:prstGeom prst="rect">
            <a:avLst/>
          </a:prstGeom>
          <a:noFill/>
          <a:ln w="9525">
            <a:noFill/>
            <a:miter lim="800000"/>
            <a:headEnd/>
            <a:tailEnd/>
          </a:ln>
        </p:spPr>
        <p:txBody>
          <a:bodyPr anchor="ctr"/>
          <a:lstStyle/>
          <a:p>
            <a:pPr algn="ctr"/>
            <a:r>
              <a:rPr lang="es-ES" sz="3200">
                <a:latin typeface="Arial Rounded MT Bold" pitchFamily="34" charset="0"/>
              </a:rPr>
              <a:t>ANALIZA LOS RESULTADOS</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Grp="1" noChangeArrowheads="1"/>
          </p:cNvSpPr>
          <p:nvPr>
            <p:ph type="body" idx="1"/>
          </p:nvPr>
        </p:nvSpPr>
        <p:spPr>
          <a:xfrm>
            <a:off x="755650" y="1196975"/>
            <a:ext cx="8064500" cy="5184775"/>
          </a:xfrm>
        </p:spPr>
        <p:txBody>
          <a:bodyPr/>
          <a:lstStyle/>
          <a:p>
            <a:pPr marL="0" indent="0" algn="just" eaLnBrk="1" hangingPunct="1">
              <a:lnSpc>
                <a:spcPct val="120000"/>
              </a:lnSpc>
              <a:buFont typeface="Wingdings" pitchFamily="2" charset="2"/>
              <a:buNone/>
            </a:pPr>
            <a:r>
              <a:rPr lang="es-ES" sz="2000">
                <a:latin typeface="Arial Rounded MT Bold" pitchFamily="34" charset="0"/>
              </a:rPr>
              <a:t>Paso 3. La interpretación de los datos, donde será necesaria la experiencia del investigador, así como los conocimientos que se tengan del tema. Algunas recomendaciones para que puedas hacerlo son: </a:t>
            </a:r>
          </a:p>
          <a:p>
            <a:pPr marL="0" indent="0" algn="just" eaLnBrk="1" hangingPunct="1">
              <a:lnSpc>
                <a:spcPct val="120000"/>
              </a:lnSpc>
              <a:buFont typeface="Wingdings" pitchFamily="2" charset="2"/>
              <a:buNone/>
            </a:pPr>
            <a:endParaRPr lang="es-ES" sz="2000">
              <a:latin typeface="Arial Rounded MT Bold" pitchFamily="34" charset="0"/>
            </a:endParaRPr>
          </a:p>
          <a:p>
            <a:pPr marL="0" indent="0" algn="just" eaLnBrk="1" hangingPunct="1">
              <a:lnSpc>
                <a:spcPct val="120000"/>
              </a:lnSpc>
              <a:buFont typeface="Wingdings" pitchFamily="2" charset="2"/>
              <a:buNone/>
            </a:pPr>
            <a:r>
              <a:rPr lang="es-ES" sz="2000">
                <a:latin typeface="Arial Rounded MT Bold" pitchFamily="34" charset="0"/>
              </a:rPr>
              <a:t>a. Sé totalmente imparcial, no trates de favorecer los resultados </a:t>
            </a:r>
          </a:p>
          <a:p>
            <a:pPr marL="0" indent="0" algn="just" eaLnBrk="1" hangingPunct="1">
              <a:lnSpc>
                <a:spcPct val="120000"/>
              </a:lnSpc>
              <a:buFont typeface="Wingdings" pitchFamily="2" charset="2"/>
              <a:buNone/>
            </a:pPr>
            <a:r>
              <a:rPr lang="es-ES" sz="2000">
                <a:latin typeface="Arial Rounded MT Bold" pitchFamily="34" charset="0"/>
              </a:rPr>
              <a:t>b. Sé objetivo, no interpretes más de lo necesario </a:t>
            </a:r>
          </a:p>
          <a:p>
            <a:pPr marL="0" indent="0" algn="just" eaLnBrk="1" hangingPunct="1">
              <a:lnSpc>
                <a:spcPct val="120000"/>
              </a:lnSpc>
              <a:buFont typeface="Wingdings" pitchFamily="2" charset="2"/>
              <a:buNone/>
            </a:pPr>
            <a:r>
              <a:rPr lang="es-ES" sz="2000">
                <a:latin typeface="Arial Rounded MT Bold" pitchFamily="34" charset="0"/>
              </a:rPr>
              <a:t>c. Interpreta cada pregunta en forma individual y evitarás desviaciones </a:t>
            </a:r>
          </a:p>
          <a:p>
            <a:pPr marL="0" indent="0" algn="just" eaLnBrk="1" hangingPunct="1">
              <a:lnSpc>
                <a:spcPct val="120000"/>
              </a:lnSpc>
              <a:buFont typeface="Wingdings" pitchFamily="2" charset="2"/>
              <a:buNone/>
            </a:pPr>
            <a:r>
              <a:rPr lang="es-ES" sz="2000">
                <a:latin typeface="Arial Rounded MT Bold" pitchFamily="34" charset="0"/>
              </a:rPr>
              <a:t>d. Compara los datos entre preguntas para verificar que sean reales </a:t>
            </a:r>
          </a:p>
          <a:p>
            <a:pPr marL="0" indent="0" algn="just" eaLnBrk="1" hangingPunct="1">
              <a:lnSpc>
                <a:spcPct val="120000"/>
              </a:lnSpc>
              <a:buFont typeface="Wingdings" pitchFamily="2" charset="2"/>
              <a:buNone/>
            </a:pPr>
            <a:r>
              <a:rPr lang="es-ES" sz="2000">
                <a:latin typeface="Arial Rounded MT Bold" pitchFamily="34" charset="0"/>
              </a:rPr>
              <a:t>e. Sigue una secuencia lógica </a:t>
            </a:r>
          </a:p>
        </p:txBody>
      </p:sp>
      <p:sp>
        <p:nvSpPr>
          <p:cNvPr id="130051" name="Rectangle 5"/>
          <p:cNvSpPr>
            <a:spLocks noChangeArrowheads="1"/>
          </p:cNvSpPr>
          <p:nvPr/>
        </p:nvSpPr>
        <p:spPr bwMode="auto">
          <a:xfrm>
            <a:off x="468313" y="188913"/>
            <a:ext cx="8229600" cy="1371600"/>
          </a:xfrm>
          <a:prstGeom prst="rect">
            <a:avLst/>
          </a:prstGeom>
          <a:noFill/>
          <a:ln w="9525">
            <a:noFill/>
            <a:miter lim="800000"/>
            <a:headEnd/>
            <a:tailEnd/>
          </a:ln>
        </p:spPr>
        <p:txBody>
          <a:bodyPr anchor="ctr"/>
          <a:lstStyle/>
          <a:p>
            <a:pPr algn="ctr"/>
            <a:r>
              <a:rPr lang="es-ES" sz="3200">
                <a:latin typeface="Arial Rounded MT Bold" pitchFamily="34" charset="0"/>
              </a:rPr>
              <a:t>ANALIZA LOS RESULTADOS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50825" y="620713"/>
            <a:ext cx="8713788" cy="1371600"/>
          </a:xfrm>
        </p:spPr>
        <p:txBody>
          <a:bodyPr/>
          <a:lstStyle/>
          <a:p>
            <a:pPr algn="ctr" eaLnBrk="1" hangingPunct="1"/>
            <a:r>
              <a:rPr lang="es-ES" sz="3000" b="1">
                <a:latin typeface="Arial Rounded MT Bold" pitchFamily="34" charset="0"/>
              </a:rPr>
              <a:t>EJEMPLO DE OBJETIVOS DE MERCADOTECNIA </a:t>
            </a:r>
            <a:br>
              <a:rPr lang="es-ES" sz="3000" b="1">
                <a:latin typeface="Arial Rounded MT Bold" pitchFamily="34" charset="0"/>
              </a:rPr>
            </a:br>
            <a:r>
              <a:rPr lang="es-ES" sz="3000" b="1">
                <a:latin typeface="Arial Rounded MT Bold" pitchFamily="34" charset="0"/>
              </a:rPr>
              <a:t>Empresa Postres Mexicanos</a:t>
            </a:r>
          </a:p>
        </p:txBody>
      </p:sp>
      <p:sp>
        <p:nvSpPr>
          <p:cNvPr id="24579" name="Rectangle 3"/>
          <p:cNvSpPr>
            <a:spLocks noGrp="1" noChangeArrowheads="1"/>
          </p:cNvSpPr>
          <p:nvPr>
            <p:ph type="body" idx="1"/>
          </p:nvPr>
        </p:nvSpPr>
        <p:spPr>
          <a:xfrm>
            <a:off x="827088" y="2133600"/>
            <a:ext cx="7859712" cy="2808288"/>
          </a:xfrm>
          <a:solidFill>
            <a:schemeClr val="bg2"/>
          </a:solidFill>
        </p:spPr>
        <p:txBody>
          <a:bodyPr/>
          <a:lstStyle/>
          <a:p>
            <a:pPr marL="0" indent="0" algn="just" eaLnBrk="1" hangingPunct="1">
              <a:buFont typeface="Wingdings" pitchFamily="2" charset="2"/>
              <a:buNone/>
            </a:pPr>
            <a:r>
              <a:rPr lang="es-ES" sz="2800" b="1">
                <a:solidFill>
                  <a:schemeClr val="bg1"/>
                </a:solidFill>
                <a:latin typeface="Arial Rounded MT Bold" pitchFamily="34" charset="0"/>
              </a:rPr>
              <a:t>Corto plazo (6 meses)</a:t>
            </a:r>
          </a:p>
          <a:p>
            <a:pPr marL="0" indent="0" algn="just" eaLnBrk="1" hangingPunct="1">
              <a:buFont typeface="Wingdings" pitchFamily="2" charset="2"/>
              <a:buNone/>
            </a:pPr>
            <a:endParaRPr lang="es-ES" sz="2800">
              <a:solidFill>
                <a:schemeClr val="bg1"/>
              </a:solidFill>
              <a:latin typeface="Arial Rounded MT Bold" pitchFamily="34" charset="0"/>
            </a:endParaRPr>
          </a:p>
          <a:p>
            <a:pPr marL="0" indent="0" algn="just" eaLnBrk="1" hangingPunct="1">
              <a:buFont typeface="Wingdings" pitchFamily="2" charset="2"/>
              <a:buNone/>
            </a:pPr>
            <a:r>
              <a:rPr lang="es-ES" sz="2400">
                <a:solidFill>
                  <a:schemeClr val="bg1"/>
                </a:solidFill>
                <a:latin typeface="Arial Rounded MT Bold" pitchFamily="34" charset="0"/>
              </a:rPr>
              <a:t>Competir en el mercado de postres y dulces localizado en las cafeterías del ITESM, Campus Monterrey, alcanzando niveles de venta de 30,000 porciones (150 gr. cada una) al mes.</a:t>
            </a:r>
            <a:endParaRPr lang="es-ES" sz="2400" b="1">
              <a:solidFill>
                <a:schemeClr val="bg1"/>
              </a:solidFill>
              <a:latin typeface="Arial Rounded MT Bold" pitchFamily="34" charset="0"/>
            </a:endParaRPr>
          </a:p>
        </p:txBody>
      </p:sp>
      <p:pic>
        <p:nvPicPr>
          <p:cNvPr id="24580" name="Picture 4" descr="j0234131"/>
          <p:cNvPicPr>
            <a:picLocks noChangeAspect="1" noChangeArrowheads="1"/>
          </p:cNvPicPr>
          <p:nvPr/>
        </p:nvPicPr>
        <p:blipFill>
          <a:blip r:embed="rId3"/>
          <a:srcRect/>
          <a:stretch>
            <a:fillRect/>
          </a:stretch>
        </p:blipFill>
        <p:spPr bwMode="auto">
          <a:xfrm>
            <a:off x="6659563" y="4592638"/>
            <a:ext cx="1952625" cy="2076450"/>
          </a:xfrm>
          <a:prstGeom prst="rect">
            <a:avLst/>
          </a:prstGeom>
          <a:noFill/>
          <a:ln w="9525">
            <a:noFill/>
            <a:miter lim="800000"/>
            <a:headEnd/>
            <a:tailEnd/>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3"/>
          <p:cNvSpPr>
            <a:spLocks noGrp="1" noChangeArrowheads="1"/>
          </p:cNvSpPr>
          <p:nvPr>
            <p:ph type="body" idx="1"/>
          </p:nvPr>
        </p:nvSpPr>
        <p:spPr>
          <a:xfrm>
            <a:off x="755650" y="1412875"/>
            <a:ext cx="7848600" cy="3886200"/>
          </a:xfrm>
        </p:spPr>
        <p:txBody>
          <a:bodyPr/>
          <a:lstStyle/>
          <a:p>
            <a:pPr marL="0" indent="0" algn="just" eaLnBrk="1" hangingPunct="1"/>
            <a:endParaRPr lang="es-ES" sz="2800">
              <a:latin typeface="Arial Rounded MT Bold" pitchFamily="34" charset="0"/>
            </a:endParaRPr>
          </a:p>
          <a:p>
            <a:pPr marL="0" indent="0" algn="just" eaLnBrk="1" hangingPunct="1">
              <a:buFont typeface="Wingdings" pitchFamily="2" charset="2"/>
              <a:buNone/>
            </a:pPr>
            <a:r>
              <a:rPr lang="es-ES" sz="2800">
                <a:latin typeface="Arial Rounded MT Bold" pitchFamily="34" charset="0"/>
              </a:rPr>
              <a:t>Con los datos analizados integra un reporte de resultados donde concentres las gráficas e interpretaciones que tú mismo diste a cada una, así como tus propias conclusiones personales. Este reporte debe ser breve y claro. </a:t>
            </a:r>
          </a:p>
        </p:txBody>
      </p:sp>
      <p:pic>
        <p:nvPicPr>
          <p:cNvPr id="131075" name="Picture 4" descr="j0196400"/>
          <p:cNvPicPr>
            <a:picLocks noChangeAspect="1" noChangeArrowheads="1"/>
          </p:cNvPicPr>
          <p:nvPr/>
        </p:nvPicPr>
        <p:blipFill>
          <a:blip r:embed="rId3"/>
          <a:srcRect/>
          <a:stretch>
            <a:fillRect/>
          </a:stretch>
        </p:blipFill>
        <p:spPr bwMode="auto">
          <a:xfrm>
            <a:off x="6116638" y="4797425"/>
            <a:ext cx="1695450" cy="1812925"/>
          </a:xfrm>
          <a:prstGeom prst="rect">
            <a:avLst/>
          </a:prstGeom>
          <a:noFill/>
          <a:ln w="9525">
            <a:noFill/>
            <a:miter lim="800000"/>
            <a:headEnd/>
            <a:tailEnd/>
          </a:ln>
        </p:spPr>
      </p:pic>
      <p:sp>
        <p:nvSpPr>
          <p:cNvPr id="125957" name="Text Box 5"/>
          <p:cNvSpPr txBox="1">
            <a:spLocks noChangeArrowheads="1"/>
          </p:cNvSpPr>
          <p:nvPr/>
        </p:nvSpPr>
        <p:spPr bwMode="auto">
          <a:xfrm>
            <a:off x="468313" y="188913"/>
            <a:ext cx="8229600" cy="1371600"/>
          </a:xfrm>
          <a:prstGeom prst="rect">
            <a:avLst/>
          </a:prstGeom>
          <a:noFill/>
          <a:ln w="9525">
            <a:noFill/>
            <a:miter lim="800000"/>
            <a:headEnd/>
            <a:tailEnd/>
          </a:ln>
          <a:effectLst/>
        </p:spPr>
        <p:txBody>
          <a:bodyPr anchor="ctr"/>
          <a:lstStyle/>
          <a:p>
            <a:pPr algn="r">
              <a:defRPr/>
            </a:pPr>
            <a:r>
              <a:rPr lang="es-MX" sz="3000">
                <a:solidFill>
                  <a:schemeClr val="bg2"/>
                </a:solidFill>
                <a:effectLst>
                  <a:outerShdw blurRad="38100" dist="38100" dir="2700000" algn="tl">
                    <a:srgbClr val="C0C0C0"/>
                  </a:outerShdw>
                </a:effectLst>
              </a:rPr>
              <a:t>Etapa 5: Elaboración del informe</a:t>
            </a:r>
            <a:endParaRPr lang="es-ES" sz="3000">
              <a:solidFill>
                <a:schemeClr val="bg2"/>
              </a:solidFill>
              <a:effectLst>
                <a:outerShdw blurRad="38100" dist="38100" dir="2700000" algn="tl">
                  <a:srgbClr val="C0C0C0"/>
                </a:outerShdw>
              </a:effectLst>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4"/>
          <p:cNvSpPr>
            <a:spLocks noGrp="1" noChangeArrowheads="1"/>
          </p:cNvSpPr>
          <p:nvPr>
            <p:ph type="ctrTitle"/>
          </p:nvPr>
        </p:nvSpPr>
        <p:spPr/>
        <p:txBody>
          <a:bodyPr/>
          <a:lstStyle/>
          <a:p>
            <a:pPr eaLnBrk="1" hangingPunct="1"/>
            <a:br>
              <a:rPr lang="es-MX" sz="5100" b="1"/>
            </a:br>
            <a:r>
              <a:rPr lang="es-MX" sz="5100" b="1"/>
              <a:t>5. Oferta</a:t>
            </a:r>
            <a:br>
              <a:rPr lang="es-MX" sz="5100" b="1"/>
            </a:br>
            <a:endParaRPr lang="es-ES" sz="5100" b="1"/>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1476375" y="2127250"/>
            <a:ext cx="6121400" cy="1373188"/>
          </a:xfrm>
          <a:prstGeom prst="rect">
            <a:avLst/>
          </a:prstGeom>
          <a:noFill/>
          <a:ln w="9525">
            <a:noFill/>
            <a:miter lim="800000"/>
            <a:headEnd/>
            <a:tailEnd/>
          </a:ln>
        </p:spPr>
        <p:txBody>
          <a:bodyPr>
            <a:spAutoFit/>
          </a:bodyPr>
          <a:lstStyle/>
          <a:p>
            <a:pPr algn="just">
              <a:spcBef>
                <a:spcPct val="50000"/>
              </a:spcBef>
            </a:pPr>
            <a:r>
              <a:rPr lang="es-ES" sz="2800" b="0">
                <a:cs typeface="Arial" charset="0"/>
              </a:rPr>
              <a:t>	Cantidad de producto o servicio que las empresas oferentes son capaces de intercambiar o vender.</a:t>
            </a:r>
          </a:p>
        </p:txBody>
      </p:sp>
      <p:pic>
        <p:nvPicPr>
          <p:cNvPr id="133123" name="Picture 3" descr="china-house">
            <a:hlinkClick r:id="rId2"/>
          </p:cNvPr>
          <p:cNvPicPr>
            <a:picLocks noChangeAspect="1" noChangeArrowheads="1"/>
          </p:cNvPicPr>
          <p:nvPr/>
        </p:nvPicPr>
        <p:blipFill>
          <a:blip r:embed="rId3"/>
          <a:srcRect/>
          <a:stretch>
            <a:fillRect/>
          </a:stretch>
        </p:blipFill>
        <p:spPr bwMode="auto">
          <a:xfrm>
            <a:off x="3563938" y="4076700"/>
            <a:ext cx="2030412" cy="1519238"/>
          </a:xfrm>
          <a:prstGeom prst="rect">
            <a:avLst/>
          </a:prstGeom>
          <a:noFill/>
          <a:ln w="9525">
            <a:noFill/>
            <a:miter lim="800000"/>
            <a:headEnd/>
            <a:tailEnd/>
          </a:ln>
        </p:spPr>
      </p:pic>
      <p:sp>
        <p:nvSpPr>
          <p:cNvPr id="133124" name="Text Box 4"/>
          <p:cNvSpPr txBox="1">
            <a:spLocks noChangeArrowheads="1"/>
          </p:cNvSpPr>
          <p:nvPr/>
        </p:nvSpPr>
        <p:spPr bwMode="auto">
          <a:xfrm>
            <a:off x="3060700" y="1143000"/>
            <a:ext cx="3024188" cy="701675"/>
          </a:xfrm>
          <a:prstGeom prst="rect">
            <a:avLst/>
          </a:prstGeom>
          <a:noFill/>
          <a:ln w="9525">
            <a:noFill/>
            <a:miter lim="800000"/>
            <a:headEnd/>
            <a:tailEnd/>
          </a:ln>
        </p:spPr>
        <p:txBody>
          <a:bodyPr>
            <a:spAutoFit/>
          </a:bodyPr>
          <a:lstStyle/>
          <a:p>
            <a:pPr algn="ctr">
              <a:spcBef>
                <a:spcPct val="50000"/>
              </a:spcBef>
            </a:pPr>
            <a:r>
              <a:rPr lang="es-ES_tradnl" sz="4000">
                <a:solidFill>
                  <a:schemeClr val="tx2"/>
                </a:solidFill>
                <a:cs typeface="Arial" charset="0"/>
              </a:rPr>
              <a:t>OFERTA</a:t>
            </a:r>
            <a:endParaRPr lang="es-ES" sz="4000">
              <a:solidFill>
                <a:schemeClr val="tx2"/>
              </a:solidFill>
              <a:cs typeface="Arial"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Text Box 2"/>
          <p:cNvSpPr txBox="1">
            <a:spLocks noChangeArrowheads="1"/>
          </p:cNvSpPr>
          <p:nvPr/>
        </p:nvSpPr>
        <p:spPr bwMode="auto">
          <a:xfrm>
            <a:off x="1258888" y="476250"/>
            <a:ext cx="6481762" cy="1066800"/>
          </a:xfrm>
          <a:prstGeom prst="rect">
            <a:avLst/>
          </a:prstGeom>
          <a:noFill/>
          <a:ln w="9525">
            <a:noFill/>
            <a:miter lim="800000"/>
            <a:headEnd/>
            <a:tailEnd/>
          </a:ln>
          <a:effectLst/>
        </p:spPr>
        <p:txBody>
          <a:bodyPr>
            <a:spAutoFit/>
          </a:bodyPr>
          <a:lstStyle/>
          <a:p>
            <a:pPr algn="ctr">
              <a:spcBef>
                <a:spcPct val="50000"/>
              </a:spcBef>
              <a:defRPr/>
            </a:pPr>
            <a:r>
              <a:rPr lang="es-ES_tradnl" sz="3200">
                <a:effectLst>
                  <a:outerShdw blurRad="38100" dist="38100" dir="2700000" algn="tl">
                    <a:srgbClr val="C0C0C0"/>
                  </a:outerShdw>
                </a:effectLst>
                <a:cs typeface="Arial" charset="0"/>
              </a:rPr>
              <a:t>Oferta del Proyecto = Capacidad de Producción</a:t>
            </a:r>
            <a:endParaRPr lang="es-ES" sz="3200">
              <a:effectLst>
                <a:outerShdw blurRad="38100" dist="38100" dir="2700000" algn="tl">
                  <a:srgbClr val="C0C0C0"/>
                </a:outerShdw>
              </a:effectLst>
              <a:cs typeface="Arial" charset="0"/>
            </a:endParaRPr>
          </a:p>
        </p:txBody>
      </p:sp>
      <p:sp>
        <p:nvSpPr>
          <p:cNvPr id="134147" name="Text Box 3"/>
          <p:cNvSpPr txBox="1">
            <a:spLocks noChangeArrowheads="1"/>
          </p:cNvSpPr>
          <p:nvPr/>
        </p:nvSpPr>
        <p:spPr bwMode="auto">
          <a:xfrm>
            <a:off x="1619250" y="1773238"/>
            <a:ext cx="5832475" cy="1187450"/>
          </a:xfrm>
          <a:prstGeom prst="rect">
            <a:avLst/>
          </a:prstGeom>
          <a:noFill/>
          <a:ln w="9525">
            <a:noFill/>
            <a:miter lim="800000"/>
            <a:headEnd/>
            <a:tailEnd/>
          </a:ln>
        </p:spPr>
        <p:txBody>
          <a:bodyPr>
            <a:spAutoFit/>
          </a:bodyPr>
          <a:lstStyle/>
          <a:p>
            <a:pPr algn="just">
              <a:spcBef>
                <a:spcPct val="50000"/>
              </a:spcBef>
            </a:pPr>
            <a:r>
              <a:rPr lang="es-ES_tradnl" sz="1800" b="0">
                <a:cs typeface="Arial" charset="0"/>
              </a:rPr>
              <a:t>	</a:t>
            </a:r>
            <a:r>
              <a:rPr lang="es-ES_tradnl" sz="2400" b="0">
                <a:cs typeface="Arial" charset="0"/>
              </a:rPr>
              <a:t>Estimar la cantidad de producto que pueden elaborar al año, suponiendo los recursos con los que contarían.</a:t>
            </a:r>
            <a:endParaRPr lang="es-ES" sz="2400" b="0">
              <a:cs typeface="Arial" charset="0"/>
            </a:endParaRPr>
          </a:p>
        </p:txBody>
      </p:sp>
      <p:sp>
        <p:nvSpPr>
          <p:cNvPr id="134148" name="Text Box 4"/>
          <p:cNvSpPr txBox="1">
            <a:spLocks noChangeArrowheads="1"/>
          </p:cNvSpPr>
          <p:nvPr/>
        </p:nvSpPr>
        <p:spPr bwMode="auto">
          <a:xfrm>
            <a:off x="1331913" y="3141663"/>
            <a:ext cx="6453187" cy="2830512"/>
          </a:xfrm>
          <a:prstGeom prst="rect">
            <a:avLst/>
          </a:prstGeom>
          <a:noFill/>
          <a:ln w="9525">
            <a:noFill/>
            <a:miter lim="800000"/>
            <a:headEnd/>
            <a:tailEnd/>
          </a:ln>
        </p:spPr>
        <p:txBody>
          <a:bodyPr>
            <a:spAutoFit/>
          </a:bodyPr>
          <a:lstStyle/>
          <a:p>
            <a:pPr algn="just">
              <a:spcBef>
                <a:spcPct val="50000"/>
              </a:spcBef>
              <a:buFontTx/>
              <a:buBlip>
                <a:blip r:embed="rId2"/>
              </a:buBlip>
            </a:pPr>
            <a:r>
              <a:rPr lang="es-ES_tradnl" sz="2400" b="0">
                <a:cs typeface="Arial" charset="0"/>
              </a:rPr>
              <a:t>  Recursos materiales (herramientas, utensilios, materia prima, insumos, instalaciones, etc.</a:t>
            </a:r>
          </a:p>
          <a:p>
            <a:pPr algn="just">
              <a:spcBef>
                <a:spcPct val="50000"/>
              </a:spcBef>
              <a:buFontTx/>
              <a:buBlip>
                <a:blip r:embed="rId2"/>
              </a:buBlip>
            </a:pPr>
            <a:r>
              <a:rPr lang="es-ES_tradnl" sz="2400" b="0">
                <a:cs typeface="Arial" charset="0"/>
              </a:rPr>
              <a:t>  Recursos humanos (personal).</a:t>
            </a:r>
          </a:p>
          <a:p>
            <a:pPr algn="just">
              <a:spcBef>
                <a:spcPct val="50000"/>
              </a:spcBef>
              <a:buFontTx/>
              <a:buBlip>
                <a:blip r:embed="rId2"/>
              </a:buBlip>
            </a:pPr>
            <a:r>
              <a:rPr lang="es-ES_tradnl" sz="2400" b="0">
                <a:cs typeface="Arial" charset="0"/>
              </a:rPr>
              <a:t>  Recursos financieros.</a:t>
            </a:r>
          </a:p>
          <a:p>
            <a:pPr algn="just">
              <a:spcBef>
                <a:spcPct val="50000"/>
              </a:spcBef>
              <a:buFontTx/>
              <a:buBlip>
                <a:blip r:embed="rId2"/>
              </a:buBlip>
            </a:pPr>
            <a:r>
              <a:rPr lang="es-ES_tradnl" sz="2400" b="0">
                <a:cs typeface="Arial" charset="0"/>
              </a:rPr>
              <a:t>  Recursos tecnológicos.</a:t>
            </a:r>
            <a:r>
              <a:rPr lang="es-ES_tradnl" sz="1800" b="0">
                <a:cs typeface="Arial" charset="0"/>
              </a:rPr>
              <a:t> </a:t>
            </a:r>
            <a:endParaRPr lang="es-ES" sz="1800" b="0">
              <a:cs typeface="Arial" charset="0"/>
            </a:endParaRPr>
          </a:p>
        </p:txBody>
      </p:sp>
      <p:pic>
        <p:nvPicPr>
          <p:cNvPr id="134149" name="Picture 5" descr="superm"/>
          <p:cNvPicPr>
            <a:picLocks noChangeAspect="1" noChangeArrowheads="1"/>
          </p:cNvPicPr>
          <p:nvPr/>
        </p:nvPicPr>
        <p:blipFill>
          <a:blip r:embed="rId3"/>
          <a:srcRect/>
          <a:stretch>
            <a:fillRect/>
          </a:stretch>
        </p:blipFill>
        <p:spPr bwMode="auto">
          <a:xfrm>
            <a:off x="6732588" y="4437063"/>
            <a:ext cx="1584325" cy="1584325"/>
          </a:xfrm>
          <a:prstGeom prst="rect">
            <a:avLst/>
          </a:prstGeom>
          <a:noFill/>
          <a:ln w="9525">
            <a:noFill/>
            <a:miter lim="800000"/>
            <a:headEnd/>
            <a:tailEnd/>
          </a:ln>
        </p:spPr>
      </p:pic>
      <p:sp>
        <p:nvSpPr>
          <p:cNvPr id="545798" name="Text Box 6"/>
          <p:cNvSpPr txBox="1">
            <a:spLocks noChangeArrowheads="1"/>
          </p:cNvSpPr>
          <p:nvPr/>
        </p:nvSpPr>
        <p:spPr bwMode="auto">
          <a:xfrm>
            <a:off x="6516688" y="6165850"/>
            <a:ext cx="2144712" cy="427038"/>
          </a:xfrm>
          <a:prstGeom prst="rect">
            <a:avLst/>
          </a:prstGeom>
          <a:noFill/>
          <a:ln w="9525">
            <a:noFill/>
            <a:miter lim="800000"/>
            <a:headEnd/>
            <a:tailEnd/>
          </a:ln>
          <a:effectLst/>
        </p:spPr>
        <p:txBody>
          <a:bodyPr wrap="none">
            <a:spAutoFit/>
          </a:bodyPr>
          <a:lstStyle/>
          <a:p>
            <a:pPr>
              <a:defRPr/>
            </a:pPr>
            <a:r>
              <a:rPr lang="es-MX" sz="2200">
                <a:effectLst>
                  <a:outerShdw blurRad="38100" dist="38100" dir="2700000" algn="tl">
                    <a:srgbClr val="C0C0C0"/>
                  </a:outerShdw>
                </a:effectLst>
                <a:latin typeface="Arial Rounded MT Bold" pitchFamily="34" charset="0"/>
              </a:rPr>
              <a:t>PRODUCCION</a:t>
            </a:r>
            <a:endParaRPr lang="es-ES" sz="2200">
              <a:effectLst>
                <a:outerShdw blurRad="38100" dist="38100" dir="2700000" algn="tl">
                  <a:srgbClr val="C0C0C0"/>
                </a:outerShdw>
              </a:effectLst>
              <a:latin typeface="Arial Rounded MT Bold" pitchFamily="34"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170" name="Picture 17"/>
          <p:cNvPicPr>
            <a:picLocks noChangeAspect="1" noChangeArrowheads="1"/>
          </p:cNvPicPr>
          <p:nvPr/>
        </p:nvPicPr>
        <p:blipFill>
          <a:blip r:embed="rId3"/>
          <a:srcRect/>
          <a:stretch>
            <a:fillRect/>
          </a:stretch>
        </p:blipFill>
        <p:spPr bwMode="auto">
          <a:xfrm rot="5400000">
            <a:off x="3730625" y="3884613"/>
            <a:ext cx="2089150" cy="1466850"/>
          </a:xfrm>
          <a:prstGeom prst="rect">
            <a:avLst/>
          </a:prstGeom>
          <a:noFill/>
          <a:ln w="9525">
            <a:noFill/>
            <a:miter lim="800000"/>
            <a:headEnd/>
            <a:tailEnd/>
          </a:ln>
        </p:spPr>
      </p:pic>
      <p:pic>
        <p:nvPicPr>
          <p:cNvPr id="135171" name="Picture 15"/>
          <p:cNvPicPr>
            <a:picLocks noChangeAspect="1" noChangeArrowheads="1"/>
          </p:cNvPicPr>
          <p:nvPr/>
        </p:nvPicPr>
        <p:blipFill>
          <a:blip r:embed="rId4"/>
          <a:srcRect/>
          <a:stretch>
            <a:fillRect/>
          </a:stretch>
        </p:blipFill>
        <p:spPr bwMode="auto">
          <a:xfrm rot="5400000">
            <a:off x="2436813" y="3956050"/>
            <a:ext cx="1843088" cy="1512887"/>
          </a:xfrm>
          <a:prstGeom prst="rect">
            <a:avLst/>
          </a:prstGeom>
          <a:noFill/>
          <a:ln w="9525">
            <a:noFill/>
            <a:miter lim="800000"/>
            <a:headEnd/>
            <a:tailEnd/>
          </a:ln>
        </p:spPr>
      </p:pic>
      <p:pic>
        <p:nvPicPr>
          <p:cNvPr id="135172" name="Picture 16"/>
          <p:cNvPicPr>
            <a:picLocks noChangeAspect="1" noChangeArrowheads="1"/>
          </p:cNvPicPr>
          <p:nvPr/>
        </p:nvPicPr>
        <p:blipFill>
          <a:blip r:embed="rId5"/>
          <a:srcRect/>
          <a:stretch>
            <a:fillRect/>
          </a:stretch>
        </p:blipFill>
        <p:spPr bwMode="auto">
          <a:xfrm>
            <a:off x="3178175" y="5157788"/>
            <a:ext cx="1147763" cy="1239837"/>
          </a:xfrm>
          <a:prstGeom prst="rect">
            <a:avLst/>
          </a:prstGeom>
          <a:noFill/>
          <a:ln w="9525">
            <a:noFill/>
            <a:miter lim="800000"/>
            <a:headEnd/>
            <a:tailEnd/>
          </a:ln>
        </p:spPr>
      </p:pic>
      <p:sp>
        <p:nvSpPr>
          <p:cNvPr id="547846" name="Text Box 6"/>
          <p:cNvSpPr txBox="1">
            <a:spLocks noChangeArrowheads="1"/>
          </p:cNvSpPr>
          <p:nvPr/>
        </p:nvSpPr>
        <p:spPr bwMode="auto">
          <a:xfrm>
            <a:off x="684213" y="476250"/>
            <a:ext cx="7832725" cy="3081338"/>
          </a:xfrm>
          <a:prstGeom prst="rect">
            <a:avLst/>
          </a:prstGeom>
          <a:noFill/>
          <a:ln w="9525">
            <a:noFill/>
            <a:miter lim="800000"/>
            <a:headEnd/>
            <a:tailEnd/>
          </a:ln>
          <a:effectLst/>
        </p:spPr>
        <p:txBody>
          <a:bodyPr>
            <a:spAutoFit/>
          </a:bodyPr>
          <a:lstStyle/>
          <a:p>
            <a:pPr algn="just">
              <a:defRPr/>
            </a:pPr>
            <a:endParaRPr lang="es-ES_tradnl" sz="2800">
              <a:solidFill>
                <a:srgbClr val="FF0000"/>
              </a:solidFill>
              <a:effectLst>
                <a:outerShdw blurRad="38100" dist="38100" dir="2700000" algn="tl">
                  <a:srgbClr val="C0C0C0"/>
                </a:outerShdw>
              </a:effectLst>
              <a:latin typeface="Arial Rounded MT Bold" pitchFamily="34" charset="0"/>
            </a:endParaRPr>
          </a:p>
          <a:p>
            <a:pPr algn="just">
              <a:defRPr/>
            </a:pPr>
            <a:endParaRPr lang="es-ES_tradnl" sz="2800">
              <a:solidFill>
                <a:srgbClr val="FF0000"/>
              </a:solidFill>
              <a:effectLst>
                <a:outerShdw blurRad="38100" dist="38100" dir="2700000" algn="tl">
                  <a:srgbClr val="C0C0C0"/>
                </a:outerShdw>
              </a:effectLst>
              <a:latin typeface="Arial Rounded MT Bold" pitchFamily="34" charset="0"/>
            </a:endParaRPr>
          </a:p>
          <a:p>
            <a:pPr algn="just">
              <a:defRPr/>
            </a:pPr>
            <a:endParaRPr lang="es-ES_tradnl" sz="2800">
              <a:solidFill>
                <a:srgbClr val="FF0000"/>
              </a:solidFill>
              <a:effectLst>
                <a:outerShdw blurRad="38100" dist="38100" dir="2700000" algn="tl">
                  <a:srgbClr val="C0C0C0"/>
                </a:outerShdw>
              </a:effectLst>
              <a:latin typeface="Arial Rounded MT Bold" pitchFamily="34" charset="0"/>
            </a:endParaRPr>
          </a:p>
          <a:p>
            <a:pPr algn="just">
              <a:defRPr/>
            </a:pPr>
            <a:endParaRPr lang="es-ES_tradnl" sz="2800">
              <a:solidFill>
                <a:srgbClr val="FF0000"/>
              </a:solidFill>
              <a:effectLst>
                <a:outerShdw blurRad="38100" dist="38100" dir="2700000" algn="tl">
                  <a:srgbClr val="C0C0C0"/>
                </a:outerShdw>
              </a:effectLst>
              <a:latin typeface="Arial Rounded MT Bold" pitchFamily="34" charset="0"/>
            </a:endParaRPr>
          </a:p>
          <a:p>
            <a:pPr algn="just">
              <a:defRPr/>
            </a:pPr>
            <a:r>
              <a:rPr lang="es-ES_tradnl" sz="2800">
                <a:solidFill>
                  <a:srgbClr val="FF0000"/>
                </a:solidFill>
                <a:effectLst>
                  <a:outerShdw blurRad="38100" dist="38100" dir="2700000" algn="tl">
                    <a:srgbClr val="C0C0C0"/>
                  </a:outerShdw>
                </a:effectLst>
                <a:latin typeface="Arial Rounded MT Bold" pitchFamily="34" charset="0"/>
              </a:rPr>
              <a:t>Competencia: </a:t>
            </a:r>
            <a:r>
              <a:rPr lang="es-ES_tradnl" sz="2800" b="0">
                <a:latin typeface="Arial Rounded MT Bold" pitchFamily="34" charset="0"/>
              </a:rPr>
              <a:t> Interacción que se da entre los diferentes oferentes que participan en un mercado.</a:t>
            </a:r>
            <a:endParaRPr lang="es-ES" sz="2800" b="0">
              <a:latin typeface="Arial Rounded MT Bold" pitchFamily="34" charset="0"/>
            </a:endParaRPr>
          </a:p>
        </p:txBody>
      </p:sp>
      <p:sp>
        <p:nvSpPr>
          <p:cNvPr id="547847" name="Text Box 7"/>
          <p:cNvSpPr txBox="1">
            <a:spLocks noChangeArrowheads="1"/>
          </p:cNvSpPr>
          <p:nvPr/>
        </p:nvSpPr>
        <p:spPr bwMode="auto">
          <a:xfrm>
            <a:off x="971550" y="1120775"/>
            <a:ext cx="7272338" cy="579438"/>
          </a:xfrm>
          <a:prstGeom prst="rect">
            <a:avLst/>
          </a:prstGeom>
          <a:noFill/>
          <a:ln w="9525">
            <a:noFill/>
            <a:miter lim="800000"/>
            <a:headEnd/>
            <a:tailEnd/>
          </a:ln>
          <a:effectLst/>
        </p:spPr>
        <p:txBody>
          <a:bodyPr>
            <a:spAutoFit/>
          </a:bodyPr>
          <a:lstStyle/>
          <a:p>
            <a:pPr algn="ctr">
              <a:spcBef>
                <a:spcPct val="50000"/>
              </a:spcBef>
              <a:defRPr/>
            </a:pPr>
            <a:r>
              <a:rPr lang="es-ES_tradnl" sz="3200">
                <a:effectLst>
                  <a:outerShdw blurRad="38100" dist="38100" dir="2700000" algn="tl">
                    <a:srgbClr val="C0C0C0"/>
                  </a:outerShdw>
                </a:effectLst>
                <a:cs typeface="Arial" charset="0"/>
              </a:rPr>
              <a:t>Oferta del Mercado = Competencia</a:t>
            </a:r>
            <a:endParaRPr lang="es-ES" sz="3200">
              <a:effectLst>
                <a:outerShdw blurRad="38100" dist="38100" dir="2700000" algn="tl">
                  <a:srgbClr val="C0C0C0"/>
                </a:outerShdw>
              </a:effectLst>
              <a:cs typeface="Arial" charset="0"/>
            </a:endParaRPr>
          </a:p>
        </p:txBody>
      </p:sp>
      <p:pic>
        <p:nvPicPr>
          <p:cNvPr id="135175" name="Picture 8" descr="superm"/>
          <p:cNvPicPr>
            <a:picLocks noChangeAspect="1" noChangeArrowheads="1"/>
          </p:cNvPicPr>
          <p:nvPr/>
        </p:nvPicPr>
        <p:blipFill>
          <a:blip r:embed="rId6"/>
          <a:srcRect/>
          <a:stretch>
            <a:fillRect/>
          </a:stretch>
        </p:blipFill>
        <p:spPr bwMode="auto">
          <a:xfrm>
            <a:off x="6732588" y="4437063"/>
            <a:ext cx="1584325" cy="1584325"/>
          </a:xfrm>
          <a:prstGeom prst="rect">
            <a:avLst/>
          </a:prstGeom>
          <a:noFill/>
          <a:ln w="9525">
            <a:noFill/>
            <a:miter lim="800000"/>
            <a:headEnd/>
            <a:tailEnd/>
          </a:ln>
        </p:spPr>
      </p:pic>
      <p:sp>
        <p:nvSpPr>
          <p:cNvPr id="547849" name="Text Box 9"/>
          <p:cNvSpPr txBox="1">
            <a:spLocks noChangeArrowheads="1"/>
          </p:cNvSpPr>
          <p:nvPr/>
        </p:nvSpPr>
        <p:spPr bwMode="auto">
          <a:xfrm>
            <a:off x="6156325" y="6165850"/>
            <a:ext cx="2708275" cy="427038"/>
          </a:xfrm>
          <a:prstGeom prst="rect">
            <a:avLst/>
          </a:prstGeom>
          <a:noFill/>
          <a:ln w="9525">
            <a:noFill/>
            <a:miter lim="800000"/>
            <a:headEnd/>
            <a:tailEnd/>
          </a:ln>
          <a:effectLst/>
        </p:spPr>
        <p:txBody>
          <a:bodyPr wrap="none">
            <a:spAutoFit/>
          </a:bodyPr>
          <a:lstStyle/>
          <a:p>
            <a:pPr>
              <a:defRPr/>
            </a:pPr>
            <a:r>
              <a:rPr lang="es-MX" sz="2200">
                <a:effectLst>
                  <a:outerShdw blurRad="38100" dist="38100" dir="2700000" algn="tl">
                    <a:srgbClr val="C0C0C0"/>
                  </a:outerShdw>
                </a:effectLst>
                <a:latin typeface="Arial Rounded MT Bold" pitchFamily="34" charset="0"/>
              </a:rPr>
              <a:t>MERCADOTECNIA</a:t>
            </a:r>
            <a:endParaRPr lang="es-ES" sz="2200">
              <a:effectLst>
                <a:outerShdw blurRad="38100" dist="38100" dir="2700000" algn="tl">
                  <a:srgbClr val="C0C0C0"/>
                </a:outerShdw>
              </a:effectLst>
              <a:latin typeface="Arial Rounded MT Bold" pitchFamily="34" charset="0"/>
            </a:endParaRPr>
          </a:p>
        </p:txBody>
      </p:sp>
      <p:pic>
        <p:nvPicPr>
          <p:cNvPr id="135177" name="Picture 12"/>
          <p:cNvPicPr>
            <a:picLocks noChangeAspect="1" noChangeArrowheads="1"/>
          </p:cNvPicPr>
          <p:nvPr/>
        </p:nvPicPr>
        <p:blipFill>
          <a:blip r:embed="rId7"/>
          <a:srcRect/>
          <a:stretch>
            <a:fillRect/>
          </a:stretch>
        </p:blipFill>
        <p:spPr bwMode="auto">
          <a:xfrm rot="5400000">
            <a:off x="583407" y="4872831"/>
            <a:ext cx="1554162" cy="1406525"/>
          </a:xfrm>
          <a:prstGeom prst="rect">
            <a:avLst/>
          </a:prstGeom>
          <a:noFill/>
          <a:ln w="9525">
            <a:noFill/>
            <a:miter lim="800000"/>
            <a:headEnd/>
            <a:tailEnd/>
          </a:ln>
        </p:spPr>
      </p:pic>
      <p:pic>
        <p:nvPicPr>
          <p:cNvPr id="135178" name="Picture 14"/>
          <p:cNvPicPr>
            <a:picLocks noChangeAspect="1" noChangeArrowheads="1"/>
          </p:cNvPicPr>
          <p:nvPr/>
        </p:nvPicPr>
        <p:blipFill>
          <a:blip r:embed="rId8"/>
          <a:srcRect/>
          <a:stretch>
            <a:fillRect/>
          </a:stretch>
        </p:blipFill>
        <p:spPr bwMode="auto">
          <a:xfrm>
            <a:off x="1306513" y="3933825"/>
            <a:ext cx="1312862" cy="1751013"/>
          </a:xfrm>
          <a:prstGeom prst="rect">
            <a:avLst/>
          </a:prstGeom>
          <a:noFill/>
          <a:ln w="9525">
            <a:noFill/>
            <a:miter lim="800000"/>
            <a:headEnd/>
            <a:tailEnd/>
          </a:ln>
        </p:spPr>
      </p:pic>
      <p:pic>
        <p:nvPicPr>
          <p:cNvPr id="135179" name="Picture 13"/>
          <p:cNvPicPr>
            <a:picLocks noChangeAspect="1" noChangeArrowheads="1"/>
          </p:cNvPicPr>
          <p:nvPr/>
        </p:nvPicPr>
        <p:blipFill>
          <a:blip r:embed="rId9"/>
          <a:srcRect/>
          <a:stretch>
            <a:fillRect/>
          </a:stretch>
        </p:blipFill>
        <p:spPr bwMode="auto">
          <a:xfrm>
            <a:off x="1873250" y="4725988"/>
            <a:ext cx="1449388" cy="1871662"/>
          </a:xfrm>
          <a:prstGeom prst="rect">
            <a:avLst/>
          </a:prstGeom>
          <a:noFill/>
          <a:ln w="9525">
            <a:noFill/>
            <a:miter lim="800000"/>
            <a:headEnd/>
            <a:tailEnd/>
          </a:ln>
        </p:spPr>
      </p:pic>
      <p:pic>
        <p:nvPicPr>
          <p:cNvPr id="135180" name="Picture 18"/>
          <p:cNvPicPr>
            <a:picLocks noChangeAspect="1" noChangeArrowheads="1"/>
          </p:cNvPicPr>
          <p:nvPr/>
        </p:nvPicPr>
        <p:blipFill>
          <a:blip r:embed="rId10"/>
          <a:srcRect/>
          <a:stretch>
            <a:fillRect/>
          </a:stretch>
        </p:blipFill>
        <p:spPr bwMode="auto">
          <a:xfrm>
            <a:off x="4186238" y="5157788"/>
            <a:ext cx="1106487" cy="1284287"/>
          </a:xfrm>
          <a:prstGeom prst="rect">
            <a:avLst/>
          </a:prstGeom>
          <a:noFill/>
          <a:ln w="9525">
            <a:noFill/>
            <a:miter lim="800000"/>
            <a:headEnd/>
            <a:tailEnd/>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ChangeArrowheads="1"/>
          </p:cNvSpPr>
          <p:nvPr/>
        </p:nvSpPr>
        <p:spPr bwMode="auto">
          <a:xfrm>
            <a:off x="2514600" y="3505200"/>
            <a:ext cx="4191000" cy="609600"/>
          </a:xfrm>
          <a:prstGeom prst="rect">
            <a:avLst/>
          </a:prstGeom>
          <a:gradFill rotWithShape="0">
            <a:gsLst>
              <a:gs pos="0">
                <a:schemeClr val="hlink"/>
              </a:gs>
              <a:gs pos="100000">
                <a:schemeClr val="hlink">
                  <a:gamma/>
                  <a:shade val="46275"/>
                  <a:invGamma/>
                </a:schemeClr>
              </a:gs>
            </a:gsLst>
            <a:lin ang="5400000" scaled="1"/>
          </a:gradFill>
          <a:ln w="9525">
            <a:solidFill>
              <a:schemeClr val="tx1"/>
            </a:solidFill>
            <a:miter lim="800000"/>
            <a:headEnd/>
            <a:tailEnd/>
          </a:ln>
          <a:effectLst/>
        </p:spPr>
        <p:txBody>
          <a:bodyPr wrap="none" anchor="ctr"/>
          <a:lstStyle/>
          <a:p>
            <a:pPr>
              <a:defRPr/>
            </a:pPr>
            <a:endParaRPr lang="es-MX">
              <a:effectLst>
                <a:outerShdw blurRad="38100" dist="38100" dir="2700000" algn="tl">
                  <a:srgbClr val="000000">
                    <a:alpha val="43137"/>
                  </a:srgbClr>
                </a:outerShdw>
              </a:effectLst>
            </a:endParaRPr>
          </a:p>
        </p:txBody>
      </p:sp>
      <p:sp>
        <p:nvSpPr>
          <p:cNvPr id="136195" name="Text Box 3"/>
          <p:cNvSpPr txBox="1">
            <a:spLocks noChangeArrowheads="1"/>
          </p:cNvSpPr>
          <p:nvPr/>
        </p:nvSpPr>
        <p:spPr bwMode="auto">
          <a:xfrm>
            <a:off x="2438400" y="1827213"/>
            <a:ext cx="1135063" cy="457200"/>
          </a:xfrm>
          <a:prstGeom prst="rect">
            <a:avLst/>
          </a:prstGeom>
          <a:noFill/>
          <a:ln w="9525">
            <a:noFill/>
            <a:miter lim="800000"/>
            <a:headEnd/>
            <a:tailEnd/>
          </a:ln>
        </p:spPr>
        <p:txBody>
          <a:bodyPr wrap="none">
            <a:spAutoFit/>
          </a:bodyPr>
          <a:lstStyle/>
          <a:p>
            <a:r>
              <a:rPr lang="es-ES_tradnl" sz="2400" b="0"/>
              <a:t>Cliente</a:t>
            </a:r>
            <a:endParaRPr lang="es-ES" sz="2400" b="0"/>
          </a:p>
        </p:txBody>
      </p:sp>
      <p:sp>
        <p:nvSpPr>
          <p:cNvPr id="136196" name="Text Box 4"/>
          <p:cNvSpPr txBox="1">
            <a:spLocks noChangeArrowheads="1"/>
          </p:cNvSpPr>
          <p:nvPr/>
        </p:nvSpPr>
        <p:spPr bwMode="auto">
          <a:xfrm>
            <a:off x="5103813" y="1827213"/>
            <a:ext cx="1982787" cy="457200"/>
          </a:xfrm>
          <a:prstGeom prst="rect">
            <a:avLst/>
          </a:prstGeom>
          <a:noFill/>
          <a:ln w="9525">
            <a:noFill/>
            <a:miter lim="800000"/>
            <a:headEnd/>
            <a:tailEnd/>
          </a:ln>
        </p:spPr>
        <p:txBody>
          <a:bodyPr wrap="none">
            <a:spAutoFit/>
          </a:bodyPr>
          <a:lstStyle/>
          <a:p>
            <a:r>
              <a:rPr lang="es-ES_tradnl" sz="2400" b="0"/>
              <a:t>Competencia</a:t>
            </a:r>
            <a:endParaRPr lang="es-ES" sz="2400" b="0"/>
          </a:p>
        </p:txBody>
      </p:sp>
      <p:sp>
        <p:nvSpPr>
          <p:cNvPr id="136197" name="Text Box 5"/>
          <p:cNvSpPr txBox="1">
            <a:spLocks noChangeArrowheads="1"/>
          </p:cNvSpPr>
          <p:nvPr/>
        </p:nvSpPr>
        <p:spPr bwMode="auto">
          <a:xfrm>
            <a:off x="3944938" y="2665413"/>
            <a:ext cx="1404937" cy="457200"/>
          </a:xfrm>
          <a:prstGeom prst="rect">
            <a:avLst/>
          </a:prstGeom>
          <a:noFill/>
          <a:ln w="9525">
            <a:noFill/>
            <a:miter lim="800000"/>
            <a:headEnd/>
            <a:tailEnd/>
          </a:ln>
        </p:spPr>
        <p:txBody>
          <a:bodyPr wrap="none">
            <a:spAutoFit/>
          </a:bodyPr>
          <a:lstStyle/>
          <a:p>
            <a:r>
              <a:rPr lang="es-ES_tradnl" sz="2400" b="0"/>
              <a:t>Empresa</a:t>
            </a:r>
            <a:endParaRPr lang="es-ES" sz="2400" b="0"/>
          </a:p>
        </p:txBody>
      </p:sp>
      <p:sp>
        <p:nvSpPr>
          <p:cNvPr id="136198" name="Text Box 6"/>
          <p:cNvSpPr txBox="1">
            <a:spLocks noChangeArrowheads="1"/>
          </p:cNvSpPr>
          <p:nvPr/>
        </p:nvSpPr>
        <p:spPr bwMode="auto">
          <a:xfrm>
            <a:off x="3048000" y="3579813"/>
            <a:ext cx="3252788" cy="457200"/>
          </a:xfrm>
          <a:prstGeom prst="rect">
            <a:avLst/>
          </a:prstGeom>
          <a:noFill/>
          <a:ln w="9525">
            <a:noFill/>
            <a:miter lim="800000"/>
            <a:headEnd/>
            <a:tailEnd/>
          </a:ln>
        </p:spPr>
        <p:txBody>
          <a:bodyPr wrap="none">
            <a:spAutoFit/>
          </a:bodyPr>
          <a:lstStyle/>
          <a:p>
            <a:r>
              <a:rPr lang="es-ES_tradnl" sz="2400" b="0">
                <a:solidFill>
                  <a:schemeClr val="bg1"/>
                </a:solidFill>
              </a:rPr>
              <a:t>Estrategia Competitiva</a:t>
            </a:r>
            <a:endParaRPr lang="es-ES" sz="2400" b="0">
              <a:solidFill>
                <a:schemeClr val="bg1"/>
              </a:solidFill>
            </a:endParaRPr>
          </a:p>
        </p:txBody>
      </p:sp>
      <p:sp>
        <p:nvSpPr>
          <p:cNvPr id="467975" name="Line 7"/>
          <p:cNvSpPr>
            <a:spLocks noChangeShapeType="1"/>
          </p:cNvSpPr>
          <p:nvPr/>
        </p:nvSpPr>
        <p:spPr bwMode="auto">
          <a:xfrm>
            <a:off x="3048000" y="2286000"/>
            <a:ext cx="990600" cy="381000"/>
          </a:xfrm>
          <a:prstGeom prst="line">
            <a:avLst/>
          </a:prstGeom>
          <a:noFill/>
          <a:ln w="9525">
            <a:solidFill>
              <a:schemeClr val="tx1"/>
            </a:solidFill>
            <a:round/>
            <a:headEnd/>
            <a:tailEnd/>
          </a:ln>
          <a:effectLst/>
        </p:spPr>
        <p:txBody>
          <a:bodyPr/>
          <a:lstStyle/>
          <a:p>
            <a:pPr>
              <a:defRPr/>
            </a:pPr>
            <a:endParaRPr lang="es-MX">
              <a:effectLst>
                <a:outerShdw blurRad="38100" dist="38100" dir="2700000" algn="tl">
                  <a:srgbClr val="000000">
                    <a:alpha val="43137"/>
                  </a:srgbClr>
                </a:outerShdw>
              </a:effectLst>
            </a:endParaRPr>
          </a:p>
        </p:txBody>
      </p:sp>
      <p:sp>
        <p:nvSpPr>
          <p:cNvPr id="467976" name="Line 8"/>
          <p:cNvSpPr>
            <a:spLocks noChangeShapeType="1"/>
          </p:cNvSpPr>
          <p:nvPr/>
        </p:nvSpPr>
        <p:spPr bwMode="auto">
          <a:xfrm flipH="1">
            <a:off x="5105400" y="2286000"/>
            <a:ext cx="838200" cy="457200"/>
          </a:xfrm>
          <a:prstGeom prst="line">
            <a:avLst/>
          </a:prstGeom>
          <a:noFill/>
          <a:ln w="9525">
            <a:solidFill>
              <a:schemeClr val="tx1"/>
            </a:solidFill>
            <a:round/>
            <a:headEnd/>
            <a:tailEnd/>
          </a:ln>
          <a:effectLst/>
        </p:spPr>
        <p:txBody>
          <a:bodyPr/>
          <a:lstStyle/>
          <a:p>
            <a:pPr>
              <a:defRPr/>
            </a:pPr>
            <a:endParaRPr lang="es-MX">
              <a:effectLst>
                <a:outerShdw blurRad="38100" dist="38100" dir="2700000" algn="tl">
                  <a:srgbClr val="000000">
                    <a:alpha val="43137"/>
                  </a:srgbClr>
                </a:outerShdw>
              </a:effectLst>
            </a:endParaRPr>
          </a:p>
        </p:txBody>
      </p:sp>
      <p:sp>
        <p:nvSpPr>
          <p:cNvPr id="467977" name="Line 9"/>
          <p:cNvSpPr>
            <a:spLocks noChangeShapeType="1"/>
          </p:cNvSpPr>
          <p:nvPr/>
        </p:nvSpPr>
        <p:spPr bwMode="auto">
          <a:xfrm>
            <a:off x="3810000" y="2057400"/>
            <a:ext cx="1219200" cy="0"/>
          </a:xfrm>
          <a:prstGeom prst="line">
            <a:avLst/>
          </a:prstGeom>
          <a:noFill/>
          <a:ln w="9525">
            <a:solidFill>
              <a:schemeClr val="tx1"/>
            </a:solidFill>
            <a:round/>
            <a:headEnd/>
            <a:tailEnd/>
          </a:ln>
          <a:effectLst/>
        </p:spPr>
        <p:txBody>
          <a:bodyPr/>
          <a:lstStyle/>
          <a:p>
            <a:pPr>
              <a:defRPr/>
            </a:pPr>
            <a:endParaRPr lang="es-MX">
              <a:effectLst>
                <a:outerShdw blurRad="38100" dist="38100" dir="2700000" algn="tl">
                  <a:srgbClr val="000000">
                    <a:alpha val="43137"/>
                  </a:srgbClr>
                </a:outerShdw>
              </a:effectLst>
            </a:endParaRPr>
          </a:p>
        </p:txBody>
      </p:sp>
      <p:sp>
        <p:nvSpPr>
          <p:cNvPr id="467978" name="Line 10"/>
          <p:cNvSpPr>
            <a:spLocks noChangeShapeType="1"/>
          </p:cNvSpPr>
          <p:nvPr/>
        </p:nvSpPr>
        <p:spPr bwMode="auto">
          <a:xfrm>
            <a:off x="2819400" y="2286000"/>
            <a:ext cx="0" cy="990600"/>
          </a:xfrm>
          <a:prstGeom prst="line">
            <a:avLst/>
          </a:prstGeom>
          <a:noFill/>
          <a:ln w="9525">
            <a:solidFill>
              <a:schemeClr val="tx1"/>
            </a:solidFill>
            <a:round/>
            <a:headEnd/>
            <a:tailEnd type="triangle" w="med" len="med"/>
          </a:ln>
          <a:effectLst/>
        </p:spPr>
        <p:txBody>
          <a:bodyPr/>
          <a:lstStyle/>
          <a:p>
            <a:pPr>
              <a:defRPr/>
            </a:pPr>
            <a:endParaRPr lang="es-MX">
              <a:effectLst>
                <a:outerShdw blurRad="38100" dist="38100" dir="2700000" algn="tl">
                  <a:srgbClr val="000000">
                    <a:alpha val="43137"/>
                  </a:srgbClr>
                </a:outerShdw>
              </a:effectLst>
            </a:endParaRPr>
          </a:p>
        </p:txBody>
      </p:sp>
      <p:sp>
        <p:nvSpPr>
          <p:cNvPr id="467979" name="Line 11"/>
          <p:cNvSpPr>
            <a:spLocks noChangeShapeType="1"/>
          </p:cNvSpPr>
          <p:nvPr/>
        </p:nvSpPr>
        <p:spPr bwMode="auto">
          <a:xfrm>
            <a:off x="6248400" y="2286000"/>
            <a:ext cx="0" cy="990600"/>
          </a:xfrm>
          <a:prstGeom prst="line">
            <a:avLst/>
          </a:prstGeom>
          <a:noFill/>
          <a:ln w="9525">
            <a:solidFill>
              <a:schemeClr val="tx1"/>
            </a:solidFill>
            <a:round/>
            <a:headEnd/>
            <a:tailEnd type="triangle" w="med" len="med"/>
          </a:ln>
          <a:effectLst/>
        </p:spPr>
        <p:txBody>
          <a:bodyPr/>
          <a:lstStyle/>
          <a:p>
            <a:pPr>
              <a:defRPr/>
            </a:pPr>
            <a:endParaRPr lang="es-MX">
              <a:effectLst>
                <a:outerShdw blurRad="38100" dist="38100" dir="2700000" algn="tl">
                  <a:srgbClr val="000000">
                    <a:alpha val="43137"/>
                  </a:srgbClr>
                </a:outerShdw>
              </a:effectLst>
            </a:endParaRPr>
          </a:p>
        </p:txBody>
      </p:sp>
      <p:sp>
        <p:nvSpPr>
          <p:cNvPr id="467980" name="Line 12"/>
          <p:cNvSpPr>
            <a:spLocks noChangeShapeType="1"/>
          </p:cNvSpPr>
          <p:nvPr/>
        </p:nvSpPr>
        <p:spPr bwMode="auto">
          <a:xfrm>
            <a:off x="4648200" y="3124200"/>
            <a:ext cx="0" cy="304800"/>
          </a:xfrm>
          <a:prstGeom prst="line">
            <a:avLst/>
          </a:prstGeom>
          <a:noFill/>
          <a:ln w="9525">
            <a:solidFill>
              <a:schemeClr val="tx1"/>
            </a:solidFill>
            <a:round/>
            <a:headEnd/>
            <a:tailEnd type="triangle" w="med" len="med"/>
          </a:ln>
          <a:effectLst/>
        </p:spPr>
        <p:txBody>
          <a:bodyPr/>
          <a:lstStyle/>
          <a:p>
            <a:pPr>
              <a:defRPr/>
            </a:pPr>
            <a:endParaRPr lang="es-MX">
              <a:effectLst>
                <a:outerShdw blurRad="38100" dist="38100" dir="2700000" algn="tl">
                  <a:srgbClr val="000000">
                    <a:alpha val="43137"/>
                  </a:srgbClr>
                </a:outerShdw>
              </a:effectLst>
            </a:endParaRPr>
          </a:p>
        </p:txBody>
      </p:sp>
      <p:grpSp>
        <p:nvGrpSpPr>
          <p:cNvPr id="136205" name="Group 13"/>
          <p:cNvGrpSpPr>
            <a:grpSpLocks/>
          </p:cNvGrpSpPr>
          <p:nvPr/>
        </p:nvGrpSpPr>
        <p:grpSpPr bwMode="auto">
          <a:xfrm>
            <a:off x="2133600" y="4572000"/>
            <a:ext cx="6778625" cy="1903413"/>
            <a:chOff x="432" y="2304"/>
            <a:chExt cx="4270" cy="1199"/>
          </a:xfrm>
        </p:grpSpPr>
        <p:sp>
          <p:nvSpPr>
            <p:cNvPr id="136208" name="Text Box 14"/>
            <p:cNvSpPr txBox="1">
              <a:spLocks noChangeArrowheads="1"/>
            </p:cNvSpPr>
            <p:nvPr/>
          </p:nvSpPr>
          <p:spPr bwMode="auto">
            <a:xfrm>
              <a:off x="432" y="2784"/>
              <a:ext cx="961" cy="288"/>
            </a:xfrm>
            <a:prstGeom prst="rect">
              <a:avLst/>
            </a:prstGeom>
            <a:noFill/>
            <a:ln w="9525">
              <a:noFill/>
              <a:miter lim="800000"/>
              <a:headEnd/>
              <a:tailEnd/>
            </a:ln>
          </p:spPr>
          <p:txBody>
            <a:bodyPr wrap="none">
              <a:spAutoFit/>
            </a:bodyPr>
            <a:lstStyle/>
            <a:p>
              <a:r>
                <a:rPr lang="es-ES_tradnl" sz="2400" b="0"/>
                <a:t>Equilibrio </a:t>
              </a:r>
              <a:endParaRPr lang="es-ES" sz="2400" b="0"/>
            </a:p>
          </p:txBody>
        </p:sp>
        <p:sp>
          <p:nvSpPr>
            <p:cNvPr id="136209" name="Text Box 15"/>
            <p:cNvSpPr txBox="1">
              <a:spLocks noChangeArrowheads="1"/>
            </p:cNvSpPr>
            <p:nvPr/>
          </p:nvSpPr>
          <p:spPr bwMode="auto">
            <a:xfrm>
              <a:off x="1875" y="2304"/>
              <a:ext cx="2280" cy="288"/>
            </a:xfrm>
            <a:prstGeom prst="rect">
              <a:avLst/>
            </a:prstGeom>
            <a:noFill/>
            <a:ln w="9525">
              <a:noFill/>
              <a:miter lim="800000"/>
              <a:headEnd/>
              <a:tailEnd/>
            </a:ln>
          </p:spPr>
          <p:txBody>
            <a:bodyPr wrap="none">
              <a:spAutoFit/>
            </a:bodyPr>
            <a:lstStyle/>
            <a:p>
              <a:r>
                <a:rPr lang="es-ES_tradnl" sz="2400" b="0"/>
                <a:t>La necesidad del cliente.</a:t>
              </a:r>
              <a:r>
                <a:rPr lang="es-ES_tradnl" sz="2400" b="0">
                  <a:latin typeface="Times New Roman" pitchFamily="18" charset="0"/>
                </a:rPr>
                <a:t> </a:t>
              </a:r>
              <a:endParaRPr lang="es-ES" sz="2400" b="0">
                <a:latin typeface="Times New Roman" pitchFamily="18" charset="0"/>
              </a:endParaRPr>
            </a:p>
          </p:txBody>
        </p:sp>
        <p:sp>
          <p:nvSpPr>
            <p:cNvPr id="136210" name="Text Box 16"/>
            <p:cNvSpPr txBox="1">
              <a:spLocks noChangeArrowheads="1"/>
            </p:cNvSpPr>
            <p:nvPr/>
          </p:nvSpPr>
          <p:spPr bwMode="auto">
            <a:xfrm>
              <a:off x="1862" y="2762"/>
              <a:ext cx="2695" cy="288"/>
            </a:xfrm>
            <a:prstGeom prst="rect">
              <a:avLst/>
            </a:prstGeom>
            <a:noFill/>
            <a:ln w="9525">
              <a:noFill/>
              <a:miter lim="800000"/>
              <a:headEnd/>
              <a:tailEnd/>
            </a:ln>
          </p:spPr>
          <p:txBody>
            <a:bodyPr wrap="none">
              <a:spAutoFit/>
            </a:bodyPr>
            <a:lstStyle/>
            <a:p>
              <a:r>
                <a:rPr lang="es-ES_tradnl" sz="2400" b="0"/>
                <a:t>Lo que oferta la competencia.</a:t>
              </a:r>
              <a:r>
                <a:rPr lang="es-ES_tradnl" sz="2400" b="0">
                  <a:latin typeface="Times New Roman" pitchFamily="18" charset="0"/>
                </a:rPr>
                <a:t> </a:t>
              </a:r>
              <a:endParaRPr lang="es-ES" sz="2400" b="0">
                <a:latin typeface="Times New Roman" pitchFamily="18" charset="0"/>
              </a:endParaRPr>
            </a:p>
          </p:txBody>
        </p:sp>
        <p:sp>
          <p:nvSpPr>
            <p:cNvPr id="136211" name="Text Box 17"/>
            <p:cNvSpPr txBox="1">
              <a:spLocks noChangeArrowheads="1"/>
            </p:cNvSpPr>
            <p:nvPr/>
          </p:nvSpPr>
          <p:spPr bwMode="auto">
            <a:xfrm>
              <a:off x="1872" y="3215"/>
              <a:ext cx="2830" cy="288"/>
            </a:xfrm>
            <a:prstGeom prst="rect">
              <a:avLst/>
            </a:prstGeom>
            <a:noFill/>
            <a:ln w="9525">
              <a:noFill/>
              <a:miter lim="800000"/>
              <a:headEnd/>
              <a:tailEnd/>
            </a:ln>
          </p:spPr>
          <p:txBody>
            <a:bodyPr wrap="none">
              <a:spAutoFit/>
            </a:bodyPr>
            <a:lstStyle/>
            <a:p>
              <a:r>
                <a:rPr lang="es-ES_tradnl" sz="2400" b="0"/>
                <a:t>Las capacidades de la empresa</a:t>
              </a:r>
              <a:endParaRPr lang="es-ES" sz="2400" b="0"/>
            </a:p>
          </p:txBody>
        </p:sp>
        <p:sp>
          <p:nvSpPr>
            <p:cNvPr id="467986" name="Line 18"/>
            <p:cNvSpPr>
              <a:spLocks noChangeShapeType="1"/>
            </p:cNvSpPr>
            <p:nvPr/>
          </p:nvSpPr>
          <p:spPr bwMode="auto">
            <a:xfrm flipV="1">
              <a:off x="1488" y="2544"/>
              <a:ext cx="288" cy="384"/>
            </a:xfrm>
            <a:prstGeom prst="line">
              <a:avLst/>
            </a:prstGeom>
            <a:noFill/>
            <a:ln w="9525">
              <a:solidFill>
                <a:schemeClr val="tx1"/>
              </a:solidFill>
              <a:round/>
              <a:headEnd/>
              <a:tailEnd/>
            </a:ln>
            <a:effectLst/>
          </p:spPr>
          <p:txBody>
            <a:bodyPr/>
            <a:lstStyle/>
            <a:p>
              <a:pPr>
                <a:defRPr/>
              </a:pPr>
              <a:endParaRPr lang="es-MX">
                <a:effectLst>
                  <a:outerShdw blurRad="38100" dist="38100" dir="2700000" algn="tl">
                    <a:srgbClr val="000000">
                      <a:alpha val="43137"/>
                    </a:srgbClr>
                  </a:outerShdw>
                </a:effectLst>
              </a:endParaRPr>
            </a:p>
          </p:txBody>
        </p:sp>
        <p:sp>
          <p:nvSpPr>
            <p:cNvPr id="467987" name="Line 19"/>
            <p:cNvSpPr>
              <a:spLocks noChangeShapeType="1"/>
            </p:cNvSpPr>
            <p:nvPr/>
          </p:nvSpPr>
          <p:spPr bwMode="auto">
            <a:xfrm>
              <a:off x="1488" y="3024"/>
              <a:ext cx="336" cy="336"/>
            </a:xfrm>
            <a:prstGeom prst="line">
              <a:avLst/>
            </a:prstGeom>
            <a:noFill/>
            <a:ln w="9525">
              <a:solidFill>
                <a:schemeClr val="tx1"/>
              </a:solidFill>
              <a:round/>
              <a:headEnd/>
              <a:tailEnd/>
            </a:ln>
            <a:effectLst/>
          </p:spPr>
          <p:txBody>
            <a:bodyPr/>
            <a:lstStyle/>
            <a:p>
              <a:pPr>
                <a:defRPr/>
              </a:pPr>
              <a:endParaRPr lang="es-MX">
                <a:effectLst>
                  <a:outerShdw blurRad="38100" dist="38100" dir="2700000" algn="tl">
                    <a:srgbClr val="000000">
                      <a:alpha val="43137"/>
                    </a:srgbClr>
                  </a:outerShdw>
                </a:effectLst>
              </a:endParaRPr>
            </a:p>
          </p:txBody>
        </p:sp>
        <p:sp>
          <p:nvSpPr>
            <p:cNvPr id="467988" name="Line 20"/>
            <p:cNvSpPr>
              <a:spLocks noChangeShapeType="1"/>
            </p:cNvSpPr>
            <p:nvPr/>
          </p:nvSpPr>
          <p:spPr bwMode="auto">
            <a:xfrm>
              <a:off x="1488" y="2976"/>
              <a:ext cx="336" cy="0"/>
            </a:xfrm>
            <a:prstGeom prst="line">
              <a:avLst/>
            </a:prstGeom>
            <a:noFill/>
            <a:ln w="9525">
              <a:solidFill>
                <a:schemeClr val="tx1"/>
              </a:solidFill>
              <a:round/>
              <a:headEnd/>
              <a:tailEnd/>
            </a:ln>
            <a:effectLst/>
          </p:spPr>
          <p:txBody>
            <a:bodyPr/>
            <a:lstStyle/>
            <a:p>
              <a:pPr>
                <a:defRPr/>
              </a:pPr>
              <a:endParaRPr lang="es-MX">
                <a:effectLst>
                  <a:outerShdw blurRad="38100" dist="38100" dir="2700000" algn="tl">
                    <a:srgbClr val="000000">
                      <a:alpha val="43137"/>
                    </a:srgbClr>
                  </a:outerShdw>
                </a:effectLst>
              </a:endParaRPr>
            </a:p>
          </p:txBody>
        </p:sp>
      </p:grpSp>
      <p:pic>
        <p:nvPicPr>
          <p:cNvPr id="136206" name="Picture 21" descr="BD05297_"/>
          <p:cNvPicPr>
            <a:picLocks noChangeAspect="1" noChangeArrowheads="1"/>
          </p:cNvPicPr>
          <p:nvPr/>
        </p:nvPicPr>
        <p:blipFill>
          <a:blip r:embed="rId3"/>
          <a:srcRect/>
          <a:stretch>
            <a:fillRect/>
          </a:stretch>
        </p:blipFill>
        <p:spPr bwMode="auto">
          <a:xfrm>
            <a:off x="152400" y="4535488"/>
            <a:ext cx="1831975" cy="1712912"/>
          </a:xfrm>
          <a:prstGeom prst="rect">
            <a:avLst/>
          </a:prstGeom>
          <a:noFill/>
          <a:ln w="9525">
            <a:noFill/>
            <a:miter lim="800000"/>
            <a:headEnd/>
            <a:tailEnd/>
          </a:ln>
        </p:spPr>
      </p:pic>
      <p:sp>
        <p:nvSpPr>
          <p:cNvPr id="467990" name="Rectangle 22"/>
          <p:cNvSpPr>
            <a:spLocks noChangeArrowheads="1"/>
          </p:cNvSpPr>
          <p:nvPr/>
        </p:nvSpPr>
        <p:spPr bwMode="auto">
          <a:xfrm>
            <a:off x="304800" y="304800"/>
            <a:ext cx="8229600" cy="1371600"/>
          </a:xfrm>
          <a:prstGeom prst="rect">
            <a:avLst/>
          </a:prstGeom>
          <a:noFill/>
          <a:ln w="9525">
            <a:noFill/>
            <a:miter lim="800000"/>
            <a:headEnd/>
            <a:tailEnd/>
          </a:ln>
          <a:effectLst/>
        </p:spPr>
        <p:txBody>
          <a:bodyPr anchor="ctr"/>
          <a:lstStyle/>
          <a:p>
            <a:pPr algn="ctr">
              <a:defRPr/>
            </a:pPr>
            <a:r>
              <a:rPr lang="es-ES" sz="3200">
                <a:effectLst>
                  <a:outerShdw blurRad="38100" dist="38100" dir="2700000" algn="tl">
                    <a:srgbClr val="C0C0C0"/>
                  </a:outerShdw>
                </a:effectLst>
                <a:latin typeface="Arial Rounded MT Bold" pitchFamily="34" charset="0"/>
              </a:rPr>
              <a:t>	DEFINICIÓN DE LA COMPETENCIA</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9" name="Text Box 3"/>
          <p:cNvSpPr txBox="1">
            <a:spLocks noChangeArrowheads="1"/>
          </p:cNvSpPr>
          <p:nvPr/>
        </p:nvSpPr>
        <p:spPr bwMode="auto">
          <a:xfrm>
            <a:off x="771525" y="2349500"/>
            <a:ext cx="7832725" cy="822325"/>
          </a:xfrm>
          <a:prstGeom prst="rect">
            <a:avLst/>
          </a:prstGeom>
          <a:noFill/>
          <a:ln w="9525">
            <a:noFill/>
            <a:miter lim="800000"/>
            <a:headEnd/>
            <a:tailEnd/>
          </a:ln>
          <a:effectLst/>
        </p:spPr>
        <p:txBody>
          <a:bodyPr>
            <a:spAutoFit/>
          </a:bodyPr>
          <a:lstStyle/>
          <a:p>
            <a:pPr algn="just">
              <a:defRPr/>
            </a:pPr>
            <a:r>
              <a:rPr lang="es-ES_tradnl" sz="2400">
                <a:solidFill>
                  <a:srgbClr val="FF0000"/>
                </a:solidFill>
                <a:effectLst>
                  <a:outerShdw blurRad="38100" dist="38100" dir="2700000" algn="tl">
                    <a:srgbClr val="C0C0C0"/>
                  </a:outerShdw>
                </a:effectLst>
              </a:rPr>
              <a:t>Competencia directa</a:t>
            </a:r>
            <a:r>
              <a:rPr lang="es-ES_tradnl" sz="2400" b="0">
                <a:solidFill>
                  <a:srgbClr val="FF0000"/>
                </a:solidFill>
                <a:effectLst>
                  <a:outerShdw blurRad="38100" dist="38100" dir="2700000" algn="tl">
                    <a:srgbClr val="C0C0C0"/>
                  </a:outerShdw>
                </a:effectLst>
              </a:rPr>
              <a:t>:</a:t>
            </a:r>
            <a:r>
              <a:rPr lang="es-ES_tradnl" sz="2400" b="0"/>
              <a:t> todos aquellos productos similares o del mismo tipo.</a:t>
            </a:r>
            <a:endParaRPr lang="es-ES" sz="2400" b="0"/>
          </a:p>
        </p:txBody>
      </p:sp>
      <p:sp>
        <p:nvSpPr>
          <p:cNvPr id="470020" name="Text Box 4"/>
          <p:cNvSpPr txBox="1">
            <a:spLocks noChangeArrowheads="1"/>
          </p:cNvSpPr>
          <p:nvPr/>
        </p:nvSpPr>
        <p:spPr bwMode="auto">
          <a:xfrm>
            <a:off x="795338" y="3497263"/>
            <a:ext cx="7543800" cy="1187450"/>
          </a:xfrm>
          <a:prstGeom prst="rect">
            <a:avLst/>
          </a:prstGeom>
          <a:noFill/>
          <a:ln w="9525">
            <a:noFill/>
            <a:miter lim="800000"/>
            <a:headEnd/>
            <a:tailEnd/>
          </a:ln>
          <a:effectLst/>
        </p:spPr>
        <p:txBody>
          <a:bodyPr>
            <a:spAutoFit/>
          </a:bodyPr>
          <a:lstStyle/>
          <a:p>
            <a:pPr algn="just">
              <a:defRPr/>
            </a:pPr>
            <a:r>
              <a:rPr lang="es-ES_tradnl" sz="2400">
                <a:solidFill>
                  <a:srgbClr val="FF0000"/>
                </a:solidFill>
                <a:effectLst>
                  <a:outerShdw blurRad="38100" dist="38100" dir="2700000" algn="tl">
                    <a:srgbClr val="C0C0C0"/>
                  </a:outerShdw>
                </a:effectLst>
              </a:rPr>
              <a:t>Competencia indirecta:</a:t>
            </a:r>
            <a:r>
              <a:rPr lang="es-ES_tradnl" sz="2400" b="0"/>
              <a:t> todos aquellos productos que aunque no sean del mismo tipo satisfacen la misma necesidad.</a:t>
            </a:r>
            <a:endParaRPr lang="es-ES" sz="2400" b="0"/>
          </a:p>
        </p:txBody>
      </p:sp>
      <p:sp>
        <p:nvSpPr>
          <p:cNvPr id="470021" name="Rectangle 5"/>
          <p:cNvSpPr>
            <a:spLocks noChangeArrowheads="1"/>
          </p:cNvSpPr>
          <p:nvPr/>
        </p:nvSpPr>
        <p:spPr bwMode="auto">
          <a:xfrm>
            <a:off x="762000" y="4859338"/>
            <a:ext cx="7620000" cy="1187450"/>
          </a:xfrm>
          <a:prstGeom prst="rect">
            <a:avLst/>
          </a:prstGeom>
          <a:noFill/>
          <a:ln w="9525">
            <a:noFill/>
            <a:miter lim="800000"/>
            <a:headEnd/>
            <a:tailEnd/>
          </a:ln>
          <a:effectLst/>
        </p:spPr>
        <p:txBody>
          <a:bodyPr>
            <a:spAutoFit/>
          </a:bodyPr>
          <a:lstStyle/>
          <a:p>
            <a:pPr algn="just">
              <a:tabLst>
                <a:tab pos="187325" algn="l"/>
              </a:tabLst>
              <a:defRPr/>
            </a:pPr>
            <a:r>
              <a:rPr lang="es-MX" sz="2400">
                <a:solidFill>
                  <a:srgbClr val="FF0000"/>
                </a:solidFill>
                <a:effectLst>
                  <a:outerShdw blurRad="38100" dist="38100" dir="2700000" algn="tl">
                    <a:srgbClr val="C0C0C0"/>
                  </a:outerShdw>
                </a:effectLst>
                <a:cs typeface="Times New Roman" pitchFamily="18" charset="0"/>
              </a:rPr>
              <a:t>Competidores potenciales:</a:t>
            </a:r>
            <a:r>
              <a:rPr lang="es-MX" sz="2400">
                <a:cs typeface="Times New Roman" pitchFamily="18" charset="0"/>
              </a:rPr>
              <a:t> </a:t>
            </a:r>
            <a:r>
              <a:rPr lang="es-MX" sz="2400" b="0">
                <a:cs typeface="Times New Roman" pitchFamily="18" charset="0"/>
              </a:rPr>
              <a:t>Son los que todavía no surgen pero tienen todos los medios y posibilidades de convertirse también en competidores.</a:t>
            </a:r>
            <a:endParaRPr lang="es-ES" sz="2400" b="0">
              <a:latin typeface="Times New Roman" pitchFamily="18" charset="0"/>
              <a:cs typeface="Times New Roman" pitchFamily="18" charset="0"/>
            </a:endParaRPr>
          </a:p>
        </p:txBody>
      </p:sp>
      <p:sp>
        <p:nvSpPr>
          <p:cNvPr id="470024" name="Text Box 8"/>
          <p:cNvSpPr txBox="1">
            <a:spLocks noChangeArrowheads="1"/>
          </p:cNvSpPr>
          <p:nvPr/>
        </p:nvSpPr>
        <p:spPr bwMode="auto">
          <a:xfrm>
            <a:off x="1331913" y="836613"/>
            <a:ext cx="6324600" cy="793750"/>
          </a:xfrm>
          <a:prstGeom prst="rect">
            <a:avLst/>
          </a:prstGeom>
          <a:noFill/>
          <a:ln w="9525">
            <a:noFill/>
            <a:miter lim="800000"/>
            <a:headEnd/>
            <a:tailEnd/>
          </a:ln>
          <a:effectLst/>
        </p:spPr>
        <p:txBody>
          <a:bodyPr wrap="none">
            <a:spAutoFit/>
          </a:bodyPr>
          <a:lstStyle/>
          <a:p>
            <a:pPr>
              <a:defRPr/>
            </a:pPr>
            <a:r>
              <a:rPr lang="es-MX">
                <a:effectLst>
                  <a:outerShdw blurRad="38100" dist="38100" dir="2700000" algn="tl">
                    <a:srgbClr val="C0C0C0"/>
                  </a:outerShdw>
                </a:effectLst>
              </a:rPr>
              <a:t>Tipos de competencia</a:t>
            </a:r>
            <a:endParaRPr lang="es-ES">
              <a:effectLst>
                <a:outerShdw blurRad="38100" dist="38100" dir="2700000" algn="tl">
                  <a:srgbClr val="C0C0C0"/>
                </a:outerShdw>
              </a:effectLst>
            </a:endParaRPr>
          </a:p>
        </p:txBody>
      </p:sp>
      <p:pic>
        <p:nvPicPr>
          <p:cNvPr id="137222" name="Picture 9"/>
          <p:cNvPicPr>
            <a:picLocks noChangeAspect="1" noChangeArrowheads="1"/>
          </p:cNvPicPr>
          <p:nvPr/>
        </p:nvPicPr>
        <p:blipFill>
          <a:blip r:embed="rId3"/>
          <a:srcRect/>
          <a:stretch>
            <a:fillRect/>
          </a:stretch>
        </p:blipFill>
        <p:spPr bwMode="auto">
          <a:xfrm>
            <a:off x="323850" y="1052513"/>
            <a:ext cx="1008063" cy="949325"/>
          </a:xfrm>
          <a:prstGeom prst="rect">
            <a:avLst/>
          </a:prstGeom>
          <a:noFill/>
          <a:ln w="9525">
            <a:noFill/>
            <a:miter lim="800000"/>
            <a:headEnd/>
            <a:tailEnd/>
          </a:ln>
        </p:spPr>
      </p:pic>
      <p:pic>
        <p:nvPicPr>
          <p:cNvPr id="137223" name="Picture 10"/>
          <p:cNvPicPr>
            <a:picLocks noChangeAspect="1" noChangeArrowheads="1"/>
          </p:cNvPicPr>
          <p:nvPr/>
        </p:nvPicPr>
        <p:blipFill>
          <a:blip r:embed="rId4"/>
          <a:srcRect/>
          <a:stretch>
            <a:fillRect/>
          </a:stretch>
        </p:blipFill>
        <p:spPr bwMode="auto">
          <a:xfrm>
            <a:off x="7596188" y="1052513"/>
            <a:ext cx="1104900" cy="895350"/>
          </a:xfrm>
          <a:prstGeom prst="rect">
            <a:avLst/>
          </a:prstGeom>
          <a:noFill/>
          <a:ln w="9525">
            <a:noFill/>
            <a:miter lim="800000"/>
            <a:headEnd/>
            <a:tailEnd/>
          </a:ln>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redondeado"/>
          <p:cNvSpPr/>
          <p:nvPr/>
        </p:nvSpPr>
        <p:spPr bwMode="auto">
          <a:xfrm>
            <a:off x="6000760" y="2143116"/>
            <a:ext cx="2643206" cy="2571768"/>
          </a:xfrm>
          <a:prstGeom prst="roundRect">
            <a:avLst/>
          </a:prstGeom>
          <a:solidFill>
            <a:srgbClr val="92D050"/>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4600" b="1" i="0"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138242" name="Text Box 2"/>
          <p:cNvSpPr txBox="1">
            <a:spLocks noChangeArrowheads="1"/>
          </p:cNvSpPr>
          <p:nvPr/>
        </p:nvSpPr>
        <p:spPr bwMode="auto">
          <a:xfrm>
            <a:off x="428596" y="1621588"/>
            <a:ext cx="5072098" cy="4093428"/>
          </a:xfrm>
          <a:prstGeom prst="rect">
            <a:avLst/>
          </a:prstGeom>
          <a:noFill/>
          <a:ln w="9525">
            <a:noFill/>
            <a:miter lim="800000"/>
            <a:headEnd/>
            <a:tailEnd/>
          </a:ln>
        </p:spPr>
        <p:txBody>
          <a:bodyPr wrap="square">
            <a:spAutoFit/>
          </a:bodyPr>
          <a:lstStyle/>
          <a:p>
            <a:pPr algn="just"/>
            <a:r>
              <a:rPr lang="es-MX" sz="2000" u="sng" dirty="0">
                <a:latin typeface="+mn-lt"/>
                <a:cs typeface="Times New Roman" pitchFamily="18" charset="0"/>
              </a:rPr>
              <a:t>Monopolio puro:</a:t>
            </a:r>
            <a:r>
              <a:rPr lang="es-MX" sz="2000" b="0" dirty="0">
                <a:latin typeface="+mn-lt"/>
                <a:cs typeface="Times New Roman" pitchFamily="18" charset="0"/>
              </a:rPr>
              <a:t> Mercado donde existe un solo productor u oferente de un bien o servicio. (Pemex, CFE)</a:t>
            </a:r>
            <a:endParaRPr lang="es-ES" sz="2000" b="0" dirty="0">
              <a:latin typeface="+mn-lt"/>
              <a:cs typeface="Times New Roman" pitchFamily="18" charset="0"/>
            </a:endParaRPr>
          </a:p>
          <a:p>
            <a:pPr algn="just"/>
            <a:r>
              <a:rPr lang="es-MX" sz="2000" b="0" dirty="0">
                <a:latin typeface="+mn-lt"/>
                <a:cs typeface="Times New Roman" pitchFamily="18" charset="0"/>
              </a:rPr>
              <a:t> </a:t>
            </a:r>
          </a:p>
          <a:p>
            <a:pPr algn="just"/>
            <a:r>
              <a:rPr lang="es-MX" sz="2000" u="sng" dirty="0">
                <a:latin typeface="+mn-lt"/>
                <a:cs typeface="Times New Roman" pitchFamily="18" charset="0"/>
              </a:rPr>
              <a:t>Oligopolio puro:</a:t>
            </a:r>
            <a:r>
              <a:rPr lang="es-MX" sz="2000" b="0" dirty="0">
                <a:latin typeface="+mn-lt"/>
                <a:cs typeface="Times New Roman" pitchFamily="18" charset="0"/>
              </a:rPr>
              <a:t> Lo integran unas cuantas compañías (de 2 o 4) que producen el mismo artículo. (Ingenios azucareros; azúcar pura; 3 en México)</a:t>
            </a:r>
          </a:p>
          <a:p>
            <a:pPr algn="just"/>
            <a:endParaRPr lang="es-ES" sz="2000" b="0" dirty="0">
              <a:latin typeface="+mn-lt"/>
              <a:cs typeface="Times New Roman" pitchFamily="18" charset="0"/>
            </a:endParaRPr>
          </a:p>
          <a:p>
            <a:pPr algn="just"/>
            <a:r>
              <a:rPr lang="es-MX" sz="2000" u="sng" dirty="0">
                <a:latin typeface="+mn-lt"/>
                <a:cs typeface="Times New Roman" pitchFamily="18" charset="0"/>
              </a:rPr>
              <a:t>Oligopolio diferencial</a:t>
            </a:r>
            <a:r>
              <a:rPr lang="es-MX" sz="2000" b="0" u="sng" dirty="0">
                <a:latin typeface="+mn-lt"/>
                <a:cs typeface="Times New Roman" pitchFamily="18" charset="0"/>
              </a:rPr>
              <a:t>:</a:t>
            </a:r>
            <a:r>
              <a:rPr lang="es-MX" sz="2000" b="0" dirty="0">
                <a:latin typeface="+mn-lt"/>
                <a:cs typeface="Times New Roman" pitchFamily="18" charset="0"/>
              </a:rPr>
              <a:t> Lo forman unas cuantas empresas que fabrican productos parcialmente diferenciados. (</a:t>
            </a:r>
            <a:r>
              <a:rPr lang="es-MX" sz="2000" b="0" dirty="0" err="1">
                <a:latin typeface="+mn-lt"/>
                <a:cs typeface="Times New Roman" pitchFamily="18" charset="0"/>
              </a:rPr>
              <a:t>Telcel</a:t>
            </a:r>
            <a:r>
              <a:rPr lang="es-MX" sz="2000" b="0" dirty="0">
                <a:latin typeface="+mn-lt"/>
                <a:cs typeface="Times New Roman" pitchFamily="18" charset="0"/>
              </a:rPr>
              <a:t>, </a:t>
            </a:r>
            <a:r>
              <a:rPr lang="es-MX" sz="2000" b="0" dirty="0" err="1">
                <a:latin typeface="+mn-lt"/>
                <a:cs typeface="Times New Roman" pitchFamily="18" charset="0"/>
              </a:rPr>
              <a:t>Iusacel</a:t>
            </a:r>
            <a:r>
              <a:rPr lang="es-MX" sz="2000" b="0" dirty="0">
                <a:latin typeface="+mn-lt"/>
                <a:cs typeface="Times New Roman" pitchFamily="18" charset="0"/>
              </a:rPr>
              <a:t>, Movistar)</a:t>
            </a:r>
            <a:endParaRPr lang="es-ES" sz="2000" b="0" dirty="0">
              <a:latin typeface="+mn-lt"/>
              <a:cs typeface="Times New Roman" pitchFamily="18" charset="0"/>
            </a:endParaRPr>
          </a:p>
        </p:txBody>
      </p:sp>
      <p:sp>
        <p:nvSpPr>
          <p:cNvPr id="480259" name="Text Box 3"/>
          <p:cNvSpPr txBox="1">
            <a:spLocks noChangeArrowheads="1"/>
          </p:cNvSpPr>
          <p:nvPr/>
        </p:nvSpPr>
        <p:spPr bwMode="auto">
          <a:xfrm>
            <a:off x="4643438" y="691202"/>
            <a:ext cx="4250459" cy="584775"/>
          </a:xfrm>
          <a:prstGeom prst="rect">
            <a:avLst/>
          </a:prstGeom>
          <a:noFill/>
          <a:ln w="9525">
            <a:noFill/>
            <a:miter lim="800000"/>
            <a:headEnd/>
            <a:tailEnd/>
          </a:ln>
          <a:effectLst/>
        </p:spPr>
        <p:txBody>
          <a:bodyPr wrap="none">
            <a:spAutoFit/>
          </a:bodyPr>
          <a:lstStyle/>
          <a:p>
            <a:pPr>
              <a:defRPr/>
            </a:pPr>
            <a:r>
              <a:rPr lang="es-ES_tradnl" sz="3200" dirty="0">
                <a:solidFill>
                  <a:srgbClr val="FF0000"/>
                </a:solidFill>
                <a:effectLst>
                  <a:outerShdw blurRad="38100" dist="38100" dir="2700000" algn="tl">
                    <a:srgbClr val="C0C0C0"/>
                  </a:outerShdw>
                </a:effectLst>
              </a:rPr>
              <a:t>Tipo de competencia</a:t>
            </a:r>
            <a:endParaRPr lang="es-ES" sz="3200" dirty="0">
              <a:solidFill>
                <a:srgbClr val="FF0000"/>
              </a:solidFill>
              <a:effectLst>
                <a:outerShdw blurRad="38100" dist="38100" dir="2700000" algn="tl">
                  <a:srgbClr val="C0C0C0"/>
                </a:outerShdw>
              </a:effectLst>
            </a:endParaRPr>
          </a:p>
        </p:txBody>
      </p:sp>
      <p:pic>
        <p:nvPicPr>
          <p:cNvPr id="138244" name="Picture 8"/>
          <p:cNvPicPr>
            <a:picLocks noChangeAspect="1" noChangeArrowheads="1"/>
          </p:cNvPicPr>
          <p:nvPr/>
        </p:nvPicPr>
        <p:blipFill>
          <a:blip r:embed="rId3"/>
          <a:srcRect/>
          <a:stretch>
            <a:fillRect/>
          </a:stretch>
        </p:blipFill>
        <p:spPr bwMode="auto">
          <a:xfrm>
            <a:off x="6707210" y="2536823"/>
            <a:ext cx="1079500" cy="960437"/>
          </a:xfrm>
          <a:prstGeom prst="rect">
            <a:avLst/>
          </a:prstGeom>
          <a:noFill/>
          <a:ln w="9525">
            <a:solidFill>
              <a:schemeClr val="bg2"/>
            </a:solidFill>
            <a:miter lim="800000"/>
            <a:headEnd/>
            <a:tailEnd/>
          </a:ln>
        </p:spPr>
      </p:pic>
      <p:pic>
        <p:nvPicPr>
          <p:cNvPr id="138245" name="Picture 9"/>
          <p:cNvPicPr>
            <a:picLocks noChangeAspect="1" noChangeArrowheads="1"/>
          </p:cNvPicPr>
          <p:nvPr/>
        </p:nvPicPr>
        <p:blipFill>
          <a:blip r:embed="rId4"/>
          <a:srcRect/>
          <a:stretch>
            <a:fillRect/>
          </a:stretch>
        </p:blipFill>
        <p:spPr bwMode="auto">
          <a:xfrm>
            <a:off x="6572264" y="3751269"/>
            <a:ext cx="1439862" cy="606425"/>
          </a:xfrm>
          <a:prstGeom prst="rect">
            <a:avLst/>
          </a:prstGeom>
          <a:noFill/>
          <a:ln w="9525">
            <a:solidFill>
              <a:schemeClr val="tx1"/>
            </a:solidFill>
            <a:miter lim="800000"/>
            <a:headEnd/>
            <a:tailEnd/>
          </a:ln>
        </p:spPr>
      </p:pic>
      <p:pic>
        <p:nvPicPr>
          <p:cNvPr id="11267" name="Picture 3"/>
          <p:cNvPicPr>
            <a:picLocks noChangeAspect="1" noChangeArrowheads="1"/>
          </p:cNvPicPr>
          <p:nvPr/>
        </p:nvPicPr>
        <p:blipFill>
          <a:blip r:embed="rId5"/>
          <a:srcRect/>
          <a:stretch>
            <a:fillRect/>
          </a:stretch>
        </p:blipFill>
        <p:spPr bwMode="auto">
          <a:xfrm>
            <a:off x="-32" y="6124598"/>
            <a:ext cx="9108678" cy="733426"/>
          </a:xfrm>
          <a:prstGeom prst="rect">
            <a:avLst/>
          </a:prstGeom>
          <a:noFill/>
          <a:ln w="9525">
            <a:noFill/>
            <a:miter lim="800000"/>
            <a:headEnd/>
            <a:tailEnd/>
          </a:ln>
          <a:effectLst/>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1019204" y="2500306"/>
            <a:ext cx="7696200" cy="3378200"/>
          </a:xfrm>
          <a:prstGeom prst="rect">
            <a:avLst/>
          </a:prstGeom>
          <a:noFill/>
          <a:ln w="9525">
            <a:noFill/>
            <a:miter lim="800000"/>
            <a:headEnd/>
            <a:tailEnd/>
          </a:ln>
        </p:spPr>
        <p:txBody>
          <a:bodyPr>
            <a:spAutoFit/>
          </a:bodyPr>
          <a:lstStyle/>
          <a:p>
            <a:r>
              <a:rPr lang="es-MX" sz="2400" b="0" dirty="0">
                <a:cs typeface="Times New Roman" pitchFamily="18" charset="0"/>
              </a:rPr>
              <a:t> </a:t>
            </a:r>
            <a:endParaRPr lang="es-ES" sz="2400" b="0" dirty="0">
              <a:latin typeface="Times New Roman" pitchFamily="18" charset="0"/>
              <a:cs typeface="Times New Roman" pitchFamily="18" charset="0"/>
            </a:endParaRPr>
          </a:p>
          <a:p>
            <a:pPr algn="just"/>
            <a:r>
              <a:rPr lang="es-MX" sz="2400" u="sng" dirty="0">
                <a:cs typeface="Times New Roman" pitchFamily="18" charset="0"/>
              </a:rPr>
              <a:t>Competencia monopólica</a:t>
            </a:r>
            <a:r>
              <a:rPr lang="es-MX" sz="2400" b="0" u="sng" dirty="0">
                <a:cs typeface="Times New Roman" pitchFamily="18" charset="0"/>
              </a:rPr>
              <a:t>:</a:t>
            </a:r>
            <a:r>
              <a:rPr lang="es-MX" sz="2400" b="0" dirty="0">
                <a:cs typeface="Times New Roman" pitchFamily="18" charset="0"/>
              </a:rPr>
              <a:t> Esta integrada por muchos competidores capaces de diferenciar sus ofertas totalmente o en partes. (</a:t>
            </a:r>
            <a:r>
              <a:rPr lang="es-MX" sz="2400" b="0" dirty="0" err="1">
                <a:cs typeface="Times New Roman" pitchFamily="18" charset="0"/>
              </a:rPr>
              <a:t>Papelerias</a:t>
            </a:r>
            <a:r>
              <a:rPr lang="es-MX" sz="2400" b="0" dirty="0">
                <a:cs typeface="Times New Roman" pitchFamily="18" charset="0"/>
              </a:rPr>
              <a:t>, </a:t>
            </a:r>
            <a:r>
              <a:rPr lang="es-MX" sz="2400" b="0" dirty="0" err="1">
                <a:cs typeface="Times New Roman" pitchFamily="18" charset="0"/>
              </a:rPr>
              <a:t>Cafeterias</a:t>
            </a:r>
            <a:r>
              <a:rPr lang="es-MX" sz="2400" b="0" dirty="0">
                <a:cs typeface="Times New Roman" pitchFamily="18" charset="0"/>
              </a:rPr>
              <a:t>)</a:t>
            </a:r>
            <a:endParaRPr lang="es-ES" sz="2400" b="0" dirty="0">
              <a:latin typeface="Times New Roman" pitchFamily="18" charset="0"/>
              <a:cs typeface="Times New Roman" pitchFamily="18" charset="0"/>
            </a:endParaRPr>
          </a:p>
          <a:p>
            <a:pPr algn="just"/>
            <a:r>
              <a:rPr lang="es-MX" sz="2400" b="0" dirty="0">
                <a:cs typeface="Times New Roman" pitchFamily="18" charset="0"/>
              </a:rPr>
              <a:t> </a:t>
            </a:r>
            <a:endParaRPr lang="es-ES" sz="2400" b="0" dirty="0">
              <a:latin typeface="Times New Roman" pitchFamily="18" charset="0"/>
              <a:cs typeface="Times New Roman" pitchFamily="18" charset="0"/>
            </a:endParaRPr>
          </a:p>
          <a:p>
            <a:pPr algn="just"/>
            <a:r>
              <a:rPr lang="es-MX" sz="2400" u="sng" dirty="0">
                <a:cs typeface="Times New Roman" pitchFamily="18" charset="0"/>
              </a:rPr>
              <a:t>Competencia pura o perfecta</a:t>
            </a:r>
            <a:r>
              <a:rPr lang="es-MX" sz="2400" b="0" u="sng" dirty="0">
                <a:cs typeface="Times New Roman" pitchFamily="18" charset="0"/>
              </a:rPr>
              <a:t>:</a:t>
            </a:r>
            <a:r>
              <a:rPr lang="es-MX" sz="2400" b="0" dirty="0">
                <a:cs typeface="Times New Roman" pitchFamily="18" charset="0"/>
              </a:rPr>
              <a:t> Esta formada por muchos competidores que ofrecen el mismo producto o servicio. (</a:t>
            </a:r>
            <a:r>
              <a:rPr lang="es-MX" sz="2400" b="0" dirty="0" err="1">
                <a:cs typeface="Times New Roman" pitchFamily="18" charset="0"/>
              </a:rPr>
              <a:t>Gasolinerías</a:t>
            </a:r>
            <a:r>
              <a:rPr lang="es-MX" sz="2400" b="0" dirty="0">
                <a:cs typeface="Times New Roman" pitchFamily="18" charset="0"/>
              </a:rPr>
              <a:t>, Tortillerías)</a:t>
            </a:r>
            <a:endParaRPr lang="es-ES" sz="2400" b="0" dirty="0">
              <a:latin typeface="Times New Roman" pitchFamily="18" charset="0"/>
              <a:cs typeface="Times New Roman" pitchFamily="18" charset="0"/>
            </a:endParaRPr>
          </a:p>
          <a:p>
            <a:pPr algn="just"/>
            <a:endParaRPr lang="es-ES" sz="2400" b="0" dirty="0">
              <a:latin typeface="Times New Roman" pitchFamily="18" charset="0"/>
            </a:endParaRPr>
          </a:p>
        </p:txBody>
      </p:sp>
      <p:sp>
        <p:nvSpPr>
          <p:cNvPr id="482310" name="Text Box 6"/>
          <p:cNvSpPr txBox="1">
            <a:spLocks noChangeArrowheads="1"/>
          </p:cNvSpPr>
          <p:nvPr/>
        </p:nvSpPr>
        <p:spPr bwMode="auto">
          <a:xfrm>
            <a:off x="3000364" y="1500174"/>
            <a:ext cx="3213100" cy="457200"/>
          </a:xfrm>
          <a:prstGeom prst="rect">
            <a:avLst/>
          </a:prstGeom>
          <a:noFill/>
          <a:ln w="9525">
            <a:noFill/>
            <a:miter lim="800000"/>
            <a:headEnd/>
            <a:tailEnd/>
          </a:ln>
          <a:effectLst/>
        </p:spPr>
        <p:txBody>
          <a:bodyPr wrap="none">
            <a:spAutoFit/>
          </a:bodyPr>
          <a:lstStyle/>
          <a:p>
            <a:pPr>
              <a:defRPr/>
            </a:pPr>
            <a:r>
              <a:rPr lang="es-ES_tradnl" sz="2400">
                <a:effectLst>
                  <a:outerShdw blurRad="38100" dist="38100" dir="2700000" algn="tl">
                    <a:srgbClr val="C0C0C0"/>
                  </a:outerShdw>
                </a:effectLst>
              </a:rPr>
              <a:t>Tipo de competencia</a:t>
            </a:r>
            <a:endParaRPr lang="es-ES" sz="2400">
              <a:effectLst>
                <a:outerShdw blurRad="38100" dist="38100" dir="2700000" algn="tl">
                  <a:srgbClr val="C0C0C0"/>
                </a:outerShdw>
              </a:effectLst>
            </a:endParaRPr>
          </a:p>
        </p:txBody>
      </p:sp>
      <p:pic>
        <p:nvPicPr>
          <p:cNvPr id="6" name="Picture 8" descr="images"/>
          <p:cNvPicPr>
            <a:picLocks noChangeAspect="1" noChangeArrowheads="1"/>
          </p:cNvPicPr>
          <p:nvPr/>
        </p:nvPicPr>
        <p:blipFill>
          <a:blip r:embed="rId3"/>
          <a:srcRect/>
          <a:stretch>
            <a:fillRect/>
          </a:stretch>
        </p:blipFill>
        <p:spPr bwMode="auto">
          <a:xfrm>
            <a:off x="857224" y="1000108"/>
            <a:ext cx="1623749" cy="1357322"/>
          </a:xfrm>
          <a:prstGeom prst="rect">
            <a:avLst/>
          </a:prstGeom>
          <a:noFill/>
          <a:ln w="19050">
            <a:solidFill>
              <a:srgbClr val="C02E00"/>
            </a:solidFill>
            <a:miter lim="800000"/>
            <a:headEnd/>
            <a:tailEnd/>
          </a:ln>
        </p:spPr>
      </p:pic>
      <p:pic>
        <p:nvPicPr>
          <p:cNvPr id="7" name="Picture 7" descr="images2"/>
          <p:cNvPicPr>
            <a:picLocks noChangeAspect="1" noChangeArrowheads="1"/>
          </p:cNvPicPr>
          <p:nvPr/>
        </p:nvPicPr>
        <p:blipFill>
          <a:blip r:embed="rId4"/>
          <a:srcRect/>
          <a:stretch>
            <a:fillRect/>
          </a:stretch>
        </p:blipFill>
        <p:spPr bwMode="auto">
          <a:xfrm>
            <a:off x="7072330" y="765175"/>
            <a:ext cx="1162050" cy="1617663"/>
          </a:xfrm>
          <a:prstGeom prst="rect">
            <a:avLst/>
          </a:prstGeom>
          <a:noFill/>
          <a:ln w="9525">
            <a:solidFill>
              <a:srgbClr val="CC0000"/>
            </a:solidFill>
            <a:miter lim="800000"/>
            <a:headEnd/>
            <a:tailEnd/>
          </a:ln>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Text Box 2"/>
          <p:cNvSpPr txBox="1">
            <a:spLocks noChangeArrowheads="1"/>
          </p:cNvSpPr>
          <p:nvPr/>
        </p:nvSpPr>
        <p:spPr bwMode="auto">
          <a:xfrm>
            <a:off x="381000" y="793750"/>
            <a:ext cx="6477000" cy="1552575"/>
          </a:xfrm>
          <a:prstGeom prst="rect">
            <a:avLst/>
          </a:prstGeom>
          <a:noFill/>
          <a:ln w="9525">
            <a:noFill/>
            <a:miter lim="800000"/>
            <a:headEnd/>
            <a:tailEnd/>
          </a:ln>
          <a:effectLst/>
        </p:spPr>
        <p:txBody>
          <a:bodyPr>
            <a:spAutoFit/>
          </a:bodyPr>
          <a:lstStyle/>
          <a:p>
            <a:pPr algn="just">
              <a:defRPr/>
            </a:pPr>
            <a:r>
              <a:rPr lang="es-ES_tradnl" sz="2400">
                <a:solidFill>
                  <a:schemeClr val="accent2"/>
                </a:solidFill>
                <a:effectLst>
                  <a:outerShdw blurRad="38100" dist="38100" dir="2700000" algn="tl">
                    <a:srgbClr val="C0C0C0"/>
                  </a:outerShdw>
                </a:effectLst>
              </a:rPr>
              <a:t>Valor agregado:</a:t>
            </a:r>
            <a:r>
              <a:rPr lang="es-ES_tradnl" sz="2400" b="0"/>
              <a:t> características mínimas que debe tener el producto para ser competitivo, pueden ser copiadas fácilmente.</a:t>
            </a:r>
          </a:p>
          <a:p>
            <a:pPr algn="just">
              <a:defRPr/>
            </a:pPr>
            <a:endParaRPr lang="es-ES" sz="2400" b="0"/>
          </a:p>
        </p:txBody>
      </p:sp>
      <p:sp>
        <p:nvSpPr>
          <p:cNvPr id="472067" name="Text Box 3"/>
          <p:cNvSpPr txBox="1">
            <a:spLocks noChangeArrowheads="1"/>
          </p:cNvSpPr>
          <p:nvPr/>
        </p:nvSpPr>
        <p:spPr bwMode="auto">
          <a:xfrm>
            <a:off x="1485900" y="2622550"/>
            <a:ext cx="6362700" cy="1187450"/>
          </a:xfrm>
          <a:prstGeom prst="rect">
            <a:avLst/>
          </a:prstGeom>
          <a:noFill/>
          <a:ln w="9525">
            <a:noFill/>
            <a:miter lim="800000"/>
            <a:headEnd/>
            <a:tailEnd/>
          </a:ln>
          <a:effectLst/>
        </p:spPr>
        <p:txBody>
          <a:bodyPr>
            <a:spAutoFit/>
          </a:bodyPr>
          <a:lstStyle/>
          <a:p>
            <a:pPr algn="just">
              <a:defRPr/>
            </a:pPr>
            <a:r>
              <a:rPr lang="es-ES_tradnl" sz="2400">
                <a:solidFill>
                  <a:schemeClr val="accent2"/>
                </a:solidFill>
                <a:effectLst>
                  <a:outerShdw blurRad="38100" dist="38100" dir="2700000" algn="tl">
                    <a:srgbClr val="C0C0C0"/>
                  </a:outerShdw>
                </a:effectLst>
              </a:rPr>
              <a:t>Ventaja competitiva</a:t>
            </a:r>
            <a:r>
              <a:rPr lang="es-ES_tradnl" sz="2400" b="0">
                <a:solidFill>
                  <a:schemeClr val="accent2"/>
                </a:solidFill>
                <a:effectLst>
                  <a:outerShdw blurRad="38100" dist="38100" dir="2700000" algn="tl">
                    <a:srgbClr val="C0C0C0"/>
                  </a:outerShdw>
                </a:effectLst>
              </a:rPr>
              <a:t>:</a:t>
            </a:r>
            <a:r>
              <a:rPr lang="es-ES_tradnl" sz="2400" b="0"/>
              <a:t> características que hacen único al Producto y que no pueden ser copiados con facilidad Por la competencia.</a:t>
            </a:r>
            <a:endParaRPr lang="es-ES" sz="2400" b="0"/>
          </a:p>
        </p:txBody>
      </p:sp>
      <p:sp>
        <p:nvSpPr>
          <p:cNvPr id="472068" name="Rectangle 4"/>
          <p:cNvSpPr>
            <a:spLocks noChangeArrowheads="1"/>
          </p:cNvSpPr>
          <p:nvPr/>
        </p:nvSpPr>
        <p:spPr bwMode="auto">
          <a:xfrm>
            <a:off x="2667000" y="4451350"/>
            <a:ext cx="6096000" cy="1187450"/>
          </a:xfrm>
          <a:prstGeom prst="rect">
            <a:avLst/>
          </a:prstGeom>
          <a:noFill/>
          <a:ln w="9525">
            <a:noFill/>
            <a:miter lim="800000"/>
            <a:headEnd/>
            <a:tailEnd/>
          </a:ln>
          <a:effectLst/>
        </p:spPr>
        <p:txBody>
          <a:bodyPr>
            <a:spAutoFit/>
          </a:bodyPr>
          <a:lstStyle/>
          <a:p>
            <a:pPr algn="just">
              <a:spcBef>
                <a:spcPct val="50000"/>
              </a:spcBef>
              <a:defRPr/>
            </a:pPr>
            <a:r>
              <a:rPr lang="es-ES_tradnl" sz="2400" b="0"/>
              <a:t>La </a:t>
            </a:r>
            <a:r>
              <a:rPr lang="es-ES_tradnl" sz="2400">
                <a:solidFill>
                  <a:schemeClr val="accent2"/>
                </a:solidFill>
                <a:effectLst>
                  <a:outerShdw blurRad="38100" dist="38100" dir="2700000" algn="tl">
                    <a:srgbClr val="C0C0C0"/>
                  </a:outerShdw>
                </a:effectLst>
              </a:rPr>
              <a:t>participación del mercado</a:t>
            </a:r>
            <a:r>
              <a:rPr lang="es-ES_tradnl" sz="2400" b="0"/>
              <a:t> mide la posición de las ventas del producto con relación a las ventas totales de la industria.</a:t>
            </a:r>
            <a:endParaRPr lang="es-ES" sz="2400" b="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755650" y="2341563"/>
            <a:ext cx="7931150" cy="2816225"/>
          </a:xfrm>
          <a:solidFill>
            <a:schemeClr val="bg2"/>
          </a:solidFill>
        </p:spPr>
        <p:txBody>
          <a:bodyPr/>
          <a:lstStyle/>
          <a:p>
            <a:pPr marL="0" indent="0" algn="just" eaLnBrk="1" hangingPunct="1">
              <a:lnSpc>
                <a:spcPct val="120000"/>
              </a:lnSpc>
              <a:buFont typeface="Wingdings" pitchFamily="2" charset="2"/>
              <a:buNone/>
            </a:pPr>
            <a:r>
              <a:rPr lang="es-ES" sz="2800" b="1">
                <a:solidFill>
                  <a:schemeClr val="bg1"/>
                </a:solidFill>
                <a:latin typeface="Arial Rounded MT Bold" pitchFamily="34" charset="0"/>
              </a:rPr>
              <a:t>Mediano plazo (1 año)</a:t>
            </a:r>
            <a:endParaRPr lang="es-ES" sz="2800">
              <a:solidFill>
                <a:schemeClr val="bg1"/>
              </a:solidFill>
              <a:latin typeface="Arial Rounded MT Bold" pitchFamily="34" charset="0"/>
            </a:endParaRPr>
          </a:p>
          <a:p>
            <a:pPr marL="0" indent="0" algn="just" eaLnBrk="1" hangingPunct="1">
              <a:lnSpc>
                <a:spcPct val="120000"/>
              </a:lnSpc>
              <a:buFont typeface="Wingdings" pitchFamily="2" charset="2"/>
              <a:buNone/>
            </a:pPr>
            <a:r>
              <a:rPr lang="es-ES" sz="2800">
                <a:solidFill>
                  <a:schemeClr val="bg1"/>
                </a:solidFill>
                <a:latin typeface="Arial Rounded MT Bold" pitchFamily="34" charset="0"/>
              </a:rPr>
              <a:t>Distribuir el producto en tiendas de conveniencia y en supermercados ubicados en Monterrey, vendiendo 33,000 porciones (150 gr. cada una) al mes.</a:t>
            </a:r>
          </a:p>
        </p:txBody>
      </p:sp>
      <p:sp>
        <p:nvSpPr>
          <p:cNvPr id="25603" name="Rectangle 5"/>
          <p:cNvSpPr>
            <a:spLocks noChangeArrowheads="1"/>
          </p:cNvSpPr>
          <p:nvPr/>
        </p:nvSpPr>
        <p:spPr bwMode="auto">
          <a:xfrm>
            <a:off x="250825" y="620713"/>
            <a:ext cx="8713788" cy="1371600"/>
          </a:xfrm>
          <a:prstGeom prst="rect">
            <a:avLst/>
          </a:prstGeom>
          <a:noFill/>
          <a:ln w="9525">
            <a:noFill/>
            <a:miter lim="800000"/>
            <a:headEnd/>
            <a:tailEnd/>
          </a:ln>
        </p:spPr>
        <p:txBody>
          <a:bodyPr anchor="ctr"/>
          <a:lstStyle/>
          <a:p>
            <a:pPr algn="ctr"/>
            <a:r>
              <a:rPr lang="es-ES" sz="3000">
                <a:latin typeface="Arial Rounded MT Bold" pitchFamily="34" charset="0"/>
              </a:rPr>
              <a:t>EJEMPLO DE OBJETIVOS DE MERCADOTECNIA </a:t>
            </a:r>
            <a:br>
              <a:rPr lang="es-ES" sz="3000">
                <a:latin typeface="Arial Rounded MT Bold" pitchFamily="34" charset="0"/>
              </a:rPr>
            </a:br>
            <a:r>
              <a:rPr lang="es-ES" sz="3000">
                <a:latin typeface="Arial Rounded MT Bold" pitchFamily="34" charset="0"/>
              </a:rPr>
              <a:t>Empresa Postres Mexicanos</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p:cNvSpPr txBox="1">
            <a:spLocks noChangeArrowheads="1"/>
          </p:cNvSpPr>
          <p:nvPr/>
        </p:nvSpPr>
        <p:spPr bwMode="auto">
          <a:xfrm>
            <a:off x="2506663" y="533400"/>
            <a:ext cx="4129087" cy="457200"/>
          </a:xfrm>
          <a:prstGeom prst="rect">
            <a:avLst/>
          </a:prstGeom>
          <a:noFill/>
          <a:ln w="9525">
            <a:noFill/>
            <a:miter lim="800000"/>
            <a:headEnd/>
            <a:tailEnd/>
          </a:ln>
        </p:spPr>
        <p:txBody>
          <a:bodyPr wrap="none">
            <a:spAutoFit/>
          </a:bodyPr>
          <a:lstStyle/>
          <a:p>
            <a:r>
              <a:rPr lang="es-ES_tradnl" sz="2400"/>
              <a:t>Análisis de la Competencia</a:t>
            </a:r>
            <a:endParaRPr lang="es-ES" sz="2400"/>
          </a:p>
        </p:txBody>
      </p:sp>
      <p:sp>
        <p:nvSpPr>
          <p:cNvPr id="141315" name="Text Box 3"/>
          <p:cNvSpPr txBox="1">
            <a:spLocks noChangeArrowheads="1"/>
          </p:cNvSpPr>
          <p:nvPr/>
        </p:nvSpPr>
        <p:spPr bwMode="auto">
          <a:xfrm>
            <a:off x="533400" y="2590800"/>
            <a:ext cx="7010400" cy="2647950"/>
          </a:xfrm>
          <a:prstGeom prst="rect">
            <a:avLst/>
          </a:prstGeom>
          <a:noFill/>
          <a:ln w="9525">
            <a:noFill/>
            <a:miter lim="800000"/>
            <a:headEnd/>
            <a:tailEnd/>
          </a:ln>
        </p:spPr>
        <p:txBody>
          <a:bodyPr>
            <a:spAutoFit/>
          </a:bodyPr>
          <a:lstStyle/>
          <a:p>
            <a:pPr algn="just"/>
            <a:r>
              <a:rPr lang="es-ES_tradnl" sz="2400" b="0"/>
              <a:t>1.- Identificar a los competidores: quienes son, cómo son, donde están ubicados, sus infraestructuras. </a:t>
            </a:r>
          </a:p>
          <a:p>
            <a:pPr algn="just"/>
            <a:r>
              <a:rPr lang="es-ES_tradnl" sz="2400" b="0"/>
              <a:t>2.- Conocer sus objetivos de Mercadotecnia.</a:t>
            </a:r>
          </a:p>
          <a:p>
            <a:pPr algn="just"/>
            <a:r>
              <a:rPr lang="es-ES_tradnl" sz="2400" b="0"/>
              <a:t>3.- Conocer sus estrategias de Mercadotecnia.</a:t>
            </a:r>
          </a:p>
          <a:p>
            <a:pPr algn="just"/>
            <a:r>
              <a:rPr lang="es-ES_tradnl" sz="2400" b="0"/>
              <a:t>4.- Medir sus fuerzas y debilidades.</a:t>
            </a:r>
          </a:p>
          <a:p>
            <a:pPr algn="just"/>
            <a:r>
              <a:rPr lang="es-ES_tradnl" sz="2400" b="0"/>
              <a:t>5.- Conocer su patrón de reacción.</a:t>
            </a:r>
            <a:endParaRPr lang="es-ES" sz="2400" b="0"/>
          </a:p>
        </p:txBody>
      </p:sp>
      <p:sp>
        <p:nvSpPr>
          <p:cNvPr id="141316" name="Text Box 4"/>
          <p:cNvSpPr txBox="1">
            <a:spLocks noChangeArrowheads="1"/>
          </p:cNvSpPr>
          <p:nvPr/>
        </p:nvSpPr>
        <p:spPr bwMode="auto">
          <a:xfrm>
            <a:off x="485775" y="1311275"/>
            <a:ext cx="7743825" cy="822325"/>
          </a:xfrm>
          <a:prstGeom prst="rect">
            <a:avLst/>
          </a:prstGeom>
          <a:noFill/>
          <a:ln w="9525">
            <a:noFill/>
            <a:miter lim="800000"/>
            <a:headEnd/>
            <a:tailEnd/>
          </a:ln>
        </p:spPr>
        <p:txBody>
          <a:bodyPr>
            <a:spAutoFit/>
          </a:bodyPr>
          <a:lstStyle/>
          <a:p>
            <a:pPr algn="just"/>
            <a:r>
              <a:rPr lang="es-ES_tradnl" sz="2400" b="0"/>
              <a:t>          Para poder hacer un adecuado análisis de la competencia se deben seguir los siguientes pasos:</a:t>
            </a:r>
            <a:endParaRPr lang="es-ES" sz="2400" b="0"/>
          </a:p>
        </p:txBody>
      </p:sp>
      <p:pic>
        <p:nvPicPr>
          <p:cNvPr id="141317" name="Picture 5" descr="BD05508_"/>
          <p:cNvPicPr>
            <a:picLocks noChangeAspect="1" noChangeArrowheads="1"/>
          </p:cNvPicPr>
          <p:nvPr/>
        </p:nvPicPr>
        <p:blipFill>
          <a:blip r:embed="rId3"/>
          <a:srcRect/>
          <a:stretch>
            <a:fillRect/>
          </a:stretch>
        </p:blipFill>
        <p:spPr bwMode="auto">
          <a:xfrm>
            <a:off x="6672263" y="3962400"/>
            <a:ext cx="2243137" cy="2286000"/>
          </a:xfrm>
          <a:prstGeom prst="rect">
            <a:avLst/>
          </a:prstGeom>
          <a:noFill/>
          <a:ln w="9525">
            <a:noFill/>
            <a:miter lim="800000"/>
            <a:headEnd/>
            <a:tailEnd/>
          </a:ln>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Text Box 2"/>
          <p:cNvSpPr txBox="1">
            <a:spLocks noChangeArrowheads="1"/>
          </p:cNvSpPr>
          <p:nvPr/>
        </p:nvSpPr>
        <p:spPr bwMode="auto">
          <a:xfrm>
            <a:off x="1357313" y="457200"/>
            <a:ext cx="6415087" cy="457200"/>
          </a:xfrm>
          <a:prstGeom prst="rect">
            <a:avLst/>
          </a:prstGeom>
          <a:noFill/>
          <a:ln w="9525">
            <a:noFill/>
            <a:miter lim="800000"/>
            <a:headEnd/>
            <a:tailEnd/>
          </a:ln>
          <a:effectLst/>
        </p:spPr>
        <p:txBody>
          <a:bodyPr wrap="none">
            <a:spAutoFit/>
          </a:bodyPr>
          <a:lstStyle/>
          <a:p>
            <a:pPr>
              <a:defRPr/>
            </a:pPr>
            <a:r>
              <a:rPr lang="es-ES_tradnl" sz="2400">
                <a:effectLst>
                  <a:outerShdw blurRad="38100" dist="38100" dir="2700000" algn="tl">
                    <a:srgbClr val="C0C0C0"/>
                  </a:outerShdw>
                </a:effectLst>
              </a:rPr>
              <a:t>Patrones de Reacción de los competidores</a:t>
            </a:r>
            <a:endParaRPr lang="es-ES" sz="2400">
              <a:effectLst>
                <a:outerShdw blurRad="38100" dist="38100" dir="2700000" algn="tl">
                  <a:srgbClr val="C0C0C0"/>
                </a:outerShdw>
              </a:effectLst>
            </a:endParaRPr>
          </a:p>
        </p:txBody>
      </p:sp>
      <p:sp>
        <p:nvSpPr>
          <p:cNvPr id="142339" name="Text Box 3"/>
          <p:cNvSpPr txBox="1">
            <a:spLocks noChangeArrowheads="1"/>
          </p:cNvSpPr>
          <p:nvPr/>
        </p:nvSpPr>
        <p:spPr bwMode="auto">
          <a:xfrm>
            <a:off x="679450" y="1371600"/>
            <a:ext cx="7783513" cy="3683000"/>
          </a:xfrm>
          <a:prstGeom prst="rect">
            <a:avLst/>
          </a:prstGeom>
          <a:noFill/>
          <a:ln w="9525">
            <a:noFill/>
            <a:miter lim="800000"/>
            <a:headEnd/>
            <a:tailEnd/>
          </a:ln>
        </p:spPr>
        <p:txBody>
          <a:bodyPr>
            <a:spAutoFit/>
          </a:bodyPr>
          <a:lstStyle/>
          <a:p>
            <a:pPr marL="457200" indent="-457200" algn="just">
              <a:buFontTx/>
              <a:buAutoNum type="arabicPeriod"/>
            </a:pPr>
            <a:r>
              <a:rPr lang="es-MX" sz="2400">
                <a:cs typeface="Times New Roman" pitchFamily="18" charset="0"/>
              </a:rPr>
              <a:t>- </a:t>
            </a:r>
            <a:r>
              <a:rPr lang="es-MX" sz="2400" u="sng">
                <a:cs typeface="Times New Roman" pitchFamily="18" charset="0"/>
              </a:rPr>
              <a:t>El competidor rezagado</a:t>
            </a:r>
            <a:r>
              <a:rPr lang="es-MX" sz="2400" b="0">
                <a:cs typeface="Times New Roman" pitchFamily="18" charset="0"/>
              </a:rPr>
              <a:t>: se caracteriza por que no se dan cuenta de lo que está sucediendo en su medio ambiente, o se entera después de lo que ha sucedido. Éste estará siempre en desventaja con respecto al competidor innovador que hace que las cosas sucedan.</a:t>
            </a:r>
            <a:endParaRPr lang="es-ES" sz="2400" b="0">
              <a:latin typeface="Times New Roman" pitchFamily="18" charset="0"/>
              <a:cs typeface="Times New Roman" pitchFamily="18" charset="0"/>
            </a:endParaRPr>
          </a:p>
          <a:p>
            <a:pPr marL="457200" indent="-457200"/>
            <a:r>
              <a:rPr lang="es-MX" sz="2400" b="0">
                <a:cs typeface="Times New Roman" pitchFamily="18" charset="0"/>
              </a:rPr>
              <a:t> </a:t>
            </a:r>
            <a:endParaRPr lang="es-ES" sz="2400" b="0">
              <a:latin typeface="Times New Roman" pitchFamily="18" charset="0"/>
              <a:cs typeface="Times New Roman" pitchFamily="18" charset="0"/>
            </a:endParaRPr>
          </a:p>
          <a:p>
            <a:pPr marL="457200" indent="-457200" algn="just"/>
            <a:r>
              <a:rPr lang="es-MX" sz="2400">
                <a:cs typeface="Times New Roman" pitchFamily="18" charset="0"/>
              </a:rPr>
              <a:t>2. - </a:t>
            </a:r>
            <a:r>
              <a:rPr lang="es-MX" sz="2400" u="sng">
                <a:cs typeface="Times New Roman" pitchFamily="18" charset="0"/>
              </a:rPr>
              <a:t>El competidor selectivo</a:t>
            </a:r>
            <a:r>
              <a:rPr lang="es-MX" sz="2400" b="0">
                <a:cs typeface="Times New Roman" pitchFamily="18" charset="0"/>
              </a:rPr>
              <a:t>: podrá reaccionar solo ante cierto tipo de ataque y no hacerlo ante otros.</a:t>
            </a:r>
            <a:endParaRPr lang="es-ES" sz="2400" b="0">
              <a:latin typeface="Times New Roman" pitchFamily="18" charset="0"/>
              <a:cs typeface="Times New Roman" pitchFamily="18" charset="0"/>
            </a:endParaRPr>
          </a:p>
          <a:p>
            <a:pPr marL="457200" indent="-457200"/>
            <a:r>
              <a:rPr lang="es-MX" sz="2000" b="0">
                <a:cs typeface="Times New Roman" pitchFamily="18" charset="0"/>
              </a:rPr>
              <a:t> </a:t>
            </a:r>
            <a:endParaRPr lang="es-ES" sz="2000" b="0">
              <a:latin typeface="Times New Roman" pitchFamily="18" charset="0"/>
              <a:cs typeface="Times New Roman" pitchFamily="18" charset="0"/>
            </a:endParaRPr>
          </a:p>
        </p:txBody>
      </p:sp>
      <p:pic>
        <p:nvPicPr>
          <p:cNvPr id="142340" name="Picture 4" descr="BD06132_"/>
          <p:cNvPicPr>
            <a:picLocks noChangeAspect="1" noChangeArrowheads="1"/>
          </p:cNvPicPr>
          <p:nvPr/>
        </p:nvPicPr>
        <p:blipFill>
          <a:blip r:embed="rId3"/>
          <a:srcRect/>
          <a:stretch>
            <a:fillRect/>
          </a:stretch>
        </p:blipFill>
        <p:spPr bwMode="auto">
          <a:xfrm>
            <a:off x="4000500" y="5105400"/>
            <a:ext cx="1146175" cy="1558925"/>
          </a:xfrm>
          <a:prstGeom prst="rect">
            <a:avLst/>
          </a:prstGeom>
          <a:noFill/>
          <a:ln w="9525">
            <a:noFill/>
            <a:miter lim="800000"/>
            <a:headEnd/>
            <a:tailEnd/>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Text Box 2"/>
          <p:cNvSpPr txBox="1">
            <a:spLocks noChangeArrowheads="1"/>
          </p:cNvSpPr>
          <p:nvPr/>
        </p:nvSpPr>
        <p:spPr bwMode="auto">
          <a:xfrm>
            <a:off x="1357313" y="747713"/>
            <a:ext cx="6415087" cy="457200"/>
          </a:xfrm>
          <a:prstGeom prst="rect">
            <a:avLst/>
          </a:prstGeom>
          <a:noFill/>
          <a:ln w="9525">
            <a:noFill/>
            <a:miter lim="800000"/>
            <a:headEnd/>
            <a:tailEnd/>
          </a:ln>
          <a:effectLst/>
        </p:spPr>
        <p:txBody>
          <a:bodyPr wrap="none">
            <a:spAutoFit/>
          </a:bodyPr>
          <a:lstStyle/>
          <a:p>
            <a:pPr>
              <a:defRPr/>
            </a:pPr>
            <a:r>
              <a:rPr lang="es-ES_tradnl" sz="2400">
                <a:effectLst>
                  <a:outerShdw blurRad="38100" dist="38100" dir="2700000" algn="tl">
                    <a:srgbClr val="C0C0C0"/>
                  </a:outerShdw>
                </a:effectLst>
              </a:rPr>
              <a:t>Patrones de Reacción de los competidores</a:t>
            </a:r>
            <a:endParaRPr lang="es-ES" sz="2400">
              <a:effectLst>
                <a:outerShdw blurRad="38100" dist="38100" dir="2700000" algn="tl">
                  <a:srgbClr val="C0C0C0"/>
                </a:outerShdw>
              </a:effectLst>
            </a:endParaRPr>
          </a:p>
        </p:txBody>
      </p:sp>
      <p:sp>
        <p:nvSpPr>
          <p:cNvPr id="143363" name="Text Box 3"/>
          <p:cNvSpPr txBox="1">
            <a:spLocks noChangeArrowheads="1"/>
          </p:cNvSpPr>
          <p:nvPr/>
        </p:nvSpPr>
        <p:spPr bwMode="auto">
          <a:xfrm>
            <a:off x="679450" y="1524000"/>
            <a:ext cx="7783513" cy="3013075"/>
          </a:xfrm>
          <a:prstGeom prst="rect">
            <a:avLst/>
          </a:prstGeom>
          <a:noFill/>
          <a:ln w="9525">
            <a:noFill/>
            <a:miter lim="800000"/>
            <a:headEnd/>
            <a:tailEnd/>
          </a:ln>
        </p:spPr>
        <p:txBody>
          <a:bodyPr>
            <a:spAutoFit/>
          </a:bodyPr>
          <a:lstStyle/>
          <a:p>
            <a:pPr marL="457200" indent="-457200" algn="just"/>
            <a:r>
              <a:rPr lang="es-MX" sz="2400">
                <a:cs typeface="Times New Roman" pitchFamily="18" charset="0"/>
              </a:rPr>
              <a:t>3. - </a:t>
            </a:r>
            <a:r>
              <a:rPr lang="es-MX" sz="2400" u="sng">
                <a:cs typeface="Times New Roman" pitchFamily="18" charset="0"/>
              </a:rPr>
              <a:t>El competidor tigre</a:t>
            </a:r>
            <a:r>
              <a:rPr lang="es-MX" sz="2400" b="0" u="sng">
                <a:cs typeface="Times New Roman" pitchFamily="18" charset="0"/>
              </a:rPr>
              <a:t>:</a:t>
            </a:r>
            <a:r>
              <a:rPr lang="es-MX" sz="2400" b="0">
                <a:cs typeface="Times New Roman" pitchFamily="18" charset="0"/>
              </a:rPr>
              <a:t> reaccionará con rapidez y energía ante cualquier enemiga que pretenda invadir sus dominios.</a:t>
            </a:r>
            <a:endParaRPr lang="es-ES" sz="2400" b="0">
              <a:latin typeface="Times New Roman" pitchFamily="18" charset="0"/>
              <a:cs typeface="Times New Roman" pitchFamily="18" charset="0"/>
            </a:endParaRPr>
          </a:p>
          <a:p>
            <a:pPr marL="457200" indent="-457200" algn="just"/>
            <a:r>
              <a:rPr lang="es-MX" sz="2400" b="0">
                <a:cs typeface="Times New Roman" pitchFamily="18" charset="0"/>
              </a:rPr>
              <a:t> </a:t>
            </a:r>
            <a:endParaRPr lang="es-ES" sz="2400" b="0">
              <a:latin typeface="Times New Roman" pitchFamily="18" charset="0"/>
              <a:cs typeface="Times New Roman" pitchFamily="18" charset="0"/>
            </a:endParaRPr>
          </a:p>
          <a:p>
            <a:pPr marL="457200" indent="-457200" algn="just"/>
            <a:r>
              <a:rPr lang="es-MX" sz="2400">
                <a:cs typeface="Times New Roman" pitchFamily="18" charset="0"/>
              </a:rPr>
              <a:t>4. - </a:t>
            </a:r>
            <a:r>
              <a:rPr lang="es-MX" sz="2400" u="sng">
                <a:cs typeface="Times New Roman" pitchFamily="18" charset="0"/>
              </a:rPr>
              <a:t>El competidor casual</a:t>
            </a:r>
            <a:r>
              <a:rPr lang="es-MX" sz="2400" b="0" u="sng">
                <a:cs typeface="Times New Roman" pitchFamily="18" charset="0"/>
              </a:rPr>
              <a:t>:</a:t>
            </a:r>
            <a:r>
              <a:rPr lang="es-MX" sz="2400" b="0">
                <a:cs typeface="Times New Roman" pitchFamily="18" charset="0"/>
              </a:rPr>
              <a:t> se caracteriza por que no exhiben un patrón predecible, no se sabe cuando va a reaccionar.</a:t>
            </a:r>
            <a:endParaRPr lang="es-ES" sz="2400" b="0">
              <a:latin typeface="Times New Roman" pitchFamily="18" charset="0"/>
              <a:cs typeface="Times New Roman" pitchFamily="18" charset="0"/>
            </a:endParaRPr>
          </a:p>
          <a:p>
            <a:pPr marL="457200" indent="-457200"/>
            <a:endParaRPr lang="es-ES" sz="2400" b="0">
              <a:latin typeface="Times New Roman" pitchFamily="18" charset="0"/>
            </a:endParaRPr>
          </a:p>
        </p:txBody>
      </p:sp>
      <p:pic>
        <p:nvPicPr>
          <p:cNvPr id="143364" name="Picture 4" descr="BD06132_"/>
          <p:cNvPicPr>
            <a:picLocks noChangeAspect="1" noChangeArrowheads="1"/>
          </p:cNvPicPr>
          <p:nvPr/>
        </p:nvPicPr>
        <p:blipFill>
          <a:blip r:embed="rId3"/>
          <a:srcRect/>
          <a:stretch>
            <a:fillRect/>
          </a:stretch>
        </p:blipFill>
        <p:spPr bwMode="auto">
          <a:xfrm>
            <a:off x="3629025" y="4029075"/>
            <a:ext cx="1874838" cy="2549525"/>
          </a:xfrm>
          <a:prstGeom prst="rect">
            <a:avLst/>
          </a:prstGeom>
          <a:noFill/>
          <a:ln w="9525">
            <a:noFill/>
            <a:miter lim="800000"/>
            <a:headEnd/>
            <a:tailEnd/>
          </a:ln>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4"/>
          <p:cNvSpPr>
            <a:spLocks noGrp="1" noChangeArrowheads="1"/>
          </p:cNvSpPr>
          <p:nvPr>
            <p:ph type="ctrTitle"/>
          </p:nvPr>
        </p:nvSpPr>
        <p:spPr/>
        <p:txBody>
          <a:bodyPr/>
          <a:lstStyle/>
          <a:p>
            <a:pPr eaLnBrk="1" hangingPunct="1"/>
            <a:r>
              <a:rPr lang="es-MX"/>
              <a:t>6. Oportunidades del Mercado</a:t>
            </a:r>
            <a:endParaRPr lang="es-ES"/>
          </a:p>
        </p:txBody>
      </p:sp>
      <p:sp>
        <p:nvSpPr>
          <p:cNvPr id="144387" name="Rectangle 5"/>
          <p:cNvSpPr>
            <a:spLocks noGrp="1" noChangeArrowheads="1"/>
          </p:cNvSpPr>
          <p:nvPr>
            <p:ph type="subTitle" idx="1"/>
          </p:nvPr>
        </p:nvSpPr>
        <p:spPr/>
        <p:txBody>
          <a:bodyPr/>
          <a:lstStyle/>
          <a:p>
            <a:pPr eaLnBrk="1" hangingPunct="1"/>
            <a:endParaRPr lang="es-MX"/>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body" idx="1"/>
          </p:nvPr>
        </p:nvSpPr>
        <p:spPr>
          <a:xfrm>
            <a:off x="755650" y="1711325"/>
            <a:ext cx="7931150" cy="4886325"/>
          </a:xfrm>
        </p:spPr>
        <p:txBody>
          <a:bodyPr/>
          <a:lstStyle/>
          <a:p>
            <a:pPr marL="450850" indent="-450850" algn="just" eaLnBrk="1" hangingPunct="1">
              <a:buFont typeface="Wingdings" pitchFamily="2" charset="2"/>
              <a:buNone/>
            </a:pPr>
            <a:r>
              <a:rPr lang="es-ES" sz="2800">
                <a:latin typeface="Arial Rounded MT Bold" pitchFamily="34" charset="0"/>
              </a:rPr>
              <a:t>El reto se convierte en escoger la dirección estratégica de mercadotecnia donde: </a:t>
            </a:r>
          </a:p>
          <a:p>
            <a:pPr marL="450850" indent="-450850" algn="just" eaLnBrk="1" hangingPunct="1">
              <a:buFont typeface="Wingdings" pitchFamily="2" charset="2"/>
              <a:buNone/>
            </a:pPr>
            <a:r>
              <a:rPr lang="es-ES" sz="2800">
                <a:latin typeface="Arial Rounded MT Bold" pitchFamily="34" charset="0"/>
              </a:rPr>
              <a:t>1) exista coherencia con el mercado y las necesidades de los clientes; </a:t>
            </a:r>
          </a:p>
          <a:p>
            <a:pPr marL="450850" indent="-450850" algn="just" eaLnBrk="1" hangingPunct="1">
              <a:buFont typeface="Wingdings" pitchFamily="2" charset="2"/>
              <a:buNone/>
            </a:pPr>
            <a:r>
              <a:rPr lang="es-ES" sz="2800">
                <a:latin typeface="Arial Rounded MT Bold" pitchFamily="34" charset="0"/>
              </a:rPr>
              <a:t>2) se tenga futuro; </a:t>
            </a:r>
          </a:p>
          <a:p>
            <a:pPr marL="450850" indent="-450850" algn="just" eaLnBrk="1" hangingPunct="1">
              <a:buFont typeface="Wingdings" pitchFamily="2" charset="2"/>
              <a:buNone/>
            </a:pPr>
            <a:r>
              <a:rPr lang="es-ES" sz="2800">
                <a:latin typeface="Arial Rounded MT Bold" pitchFamily="34" charset="0"/>
              </a:rPr>
              <a:t>3) se dominen las habilidades distintivas; y </a:t>
            </a:r>
          </a:p>
          <a:p>
            <a:pPr marL="450850" indent="-450850" algn="just" eaLnBrk="1" hangingPunct="1">
              <a:buFont typeface="Wingdings" pitchFamily="2" charset="2"/>
              <a:buNone/>
            </a:pPr>
            <a:r>
              <a:rPr lang="es-ES" sz="2800">
                <a:latin typeface="Arial Rounded MT Bold" pitchFamily="34" charset="0"/>
              </a:rPr>
              <a:t>4) exista poca competencia. Una vez hecho esto, se debe tener una absoluta obsesión alrededor del esfuerzo competitivo y lo que va a distinguir a la empresa. </a:t>
            </a:r>
          </a:p>
        </p:txBody>
      </p:sp>
      <p:sp>
        <p:nvSpPr>
          <p:cNvPr id="486403" name="Text Box 3"/>
          <p:cNvSpPr txBox="1">
            <a:spLocks noChangeArrowheads="1"/>
          </p:cNvSpPr>
          <p:nvPr/>
        </p:nvSpPr>
        <p:spPr bwMode="auto">
          <a:xfrm>
            <a:off x="1743075" y="657225"/>
            <a:ext cx="6284913" cy="701675"/>
          </a:xfrm>
          <a:prstGeom prst="rect">
            <a:avLst/>
          </a:prstGeom>
          <a:noFill/>
          <a:ln w="9525">
            <a:noFill/>
            <a:miter lim="800000"/>
            <a:headEnd/>
            <a:tailEnd/>
          </a:ln>
          <a:effectLst/>
        </p:spPr>
        <p:txBody>
          <a:bodyPr>
            <a:spAutoFit/>
          </a:bodyPr>
          <a:lstStyle/>
          <a:p>
            <a:pPr>
              <a:defRPr/>
            </a:pPr>
            <a:r>
              <a:rPr lang="es-MX" sz="4000" u="sng">
                <a:solidFill>
                  <a:schemeClr val="bg2"/>
                </a:solidFill>
                <a:effectLst>
                  <a:outerShdw blurRad="38100" dist="38100" dir="2700000" algn="tl">
                    <a:srgbClr val="C0C0C0"/>
                  </a:outerShdw>
                </a:effectLst>
                <a:latin typeface="Arial Rounded MT Bold" pitchFamily="34" charset="0"/>
              </a:rPr>
              <a:t>Q  U  E     h  a  c  e  r  ?</a:t>
            </a:r>
            <a:endParaRPr lang="es-ES" sz="4000" u="sng">
              <a:solidFill>
                <a:schemeClr val="bg2"/>
              </a:solidFill>
              <a:effectLst>
                <a:outerShdw blurRad="38100" dist="38100" dir="2700000" algn="tl">
                  <a:srgbClr val="C0C0C0"/>
                </a:outerShdw>
              </a:effectLst>
              <a:latin typeface="Arial Rounded MT Bold" pitchFamily="34"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body" idx="1"/>
          </p:nvPr>
        </p:nvSpPr>
        <p:spPr>
          <a:xfrm>
            <a:off x="755650" y="1700213"/>
            <a:ext cx="7931150" cy="3886200"/>
          </a:xfrm>
        </p:spPr>
        <p:txBody>
          <a:bodyPr/>
          <a:lstStyle/>
          <a:p>
            <a:pPr marL="0" indent="0" algn="just" eaLnBrk="1" hangingPunct="1">
              <a:lnSpc>
                <a:spcPct val="90000"/>
              </a:lnSpc>
              <a:buFont typeface="Wingdings" pitchFamily="2" charset="2"/>
              <a:buNone/>
            </a:pPr>
            <a:r>
              <a:rPr lang="es-ES" sz="2400">
                <a:latin typeface="Arial Rounded MT Bold" pitchFamily="34" charset="0"/>
              </a:rPr>
              <a:t>De acuerdo con lo anterior, "la vieja fórmula" de hacer cosas diferentes, servir a muchos segmentos de mercado -o no tenerlos bien definidos- y tener un enfoque abierto, ya dejó de funcionar.</a:t>
            </a:r>
          </a:p>
          <a:p>
            <a:pPr marL="0" indent="0" algn="just" eaLnBrk="1" hangingPunct="1">
              <a:lnSpc>
                <a:spcPct val="90000"/>
              </a:lnSpc>
              <a:buFont typeface="Wingdings" pitchFamily="2" charset="2"/>
              <a:buNone/>
            </a:pPr>
            <a:endParaRPr lang="es-ES" sz="2400">
              <a:latin typeface="Arial Rounded MT Bold" pitchFamily="34" charset="0"/>
            </a:endParaRPr>
          </a:p>
          <a:p>
            <a:pPr marL="0" indent="0" algn="just" eaLnBrk="1" hangingPunct="1">
              <a:lnSpc>
                <a:spcPct val="90000"/>
              </a:lnSpc>
              <a:buFont typeface="Wingdings" pitchFamily="2" charset="2"/>
              <a:buNone/>
            </a:pPr>
            <a:r>
              <a:rPr lang="es-ES" sz="3000">
                <a:solidFill>
                  <a:schemeClr val="bg2"/>
                </a:solidFill>
                <a:latin typeface="Arial Rounded MT Bold" pitchFamily="34" charset="0"/>
              </a:rPr>
              <a:t>El futuro será para los que hacen una sola cosa diferente del resto, sirven a pocos segmentos del mercado y tienen un enfoque definido. </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458" name="Picture 2" descr="BS00559_"/>
          <p:cNvPicPr>
            <a:picLocks noChangeAspect="1" noChangeArrowheads="1"/>
          </p:cNvPicPr>
          <p:nvPr/>
        </p:nvPicPr>
        <p:blipFill>
          <a:blip r:embed="rId2"/>
          <a:srcRect/>
          <a:stretch>
            <a:fillRect/>
          </a:stretch>
        </p:blipFill>
        <p:spPr bwMode="auto">
          <a:xfrm>
            <a:off x="7391400" y="5765800"/>
            <a:ext cx="1524000" cy="863600"/>
          </a:xfrm>
          <a:prstGeom prst="rect">
            <a:avLst/>
          </a:prstGeom>
          <a:noFill/>
          <a:ln w="9525">
            <a:noFill/>
            <a:miter lim="800000"/>
            <a:headEnd/>
            <a:tailEnd/>
          </a:ln>
        </p:spPr>
      </p:pic>
      <p:sp>
        <p:nvSpPr>
          <p:cNvPr id="509955" name="Text Box 3"/>
          <p:cNvSpPr txBox="1">
            <a:spLocks noChangeArrowheads="1"/>
          </p:cNvSpPr>
          <p:nvPr/>
        </p:nvSpPr>
        <p:spPr bwMode="auto">
          <a:xfrm>
            <a:off x="539750" y="568325"/>
            <a:ext cx="8191500" cy="579438"/>
          </a:xfrm>
          <a:prstGeom prst="rect">
            <a:avLst/>
          </a:prstGeom>
          <a:noFill/>
          <a:ln w="9525">
            <a:noFill/>
            <a:miter lim="800000"/>
            <a:headEnd/>
            <a:tailEnd/>
          </a:ln>
          <a:effectLst/>
        </p:spPr>
        <p:txBody>
          <a:bodyPr wrap="none">
            <a:spAutoFit/>
          </a:bodyPr>
          <a:lstStyle/>
          <a:p>
            <a:pPr>
              <a:defRPr/>
            </a:pPr>
            <a:r>
              <a:rPr lang="es-ES_tradnl" sz="3200">
                <a:solidFill>
                  <a:schemeClr val="bg2"/>
                </a:solidFill>
                <a:effectLst>
                  <a:outerShdw blurRad="38100" dist="38100" dir="2700000" algn="tl">
                    <a:srgbClr val="C0C0C0"/>
                  </a:outerShdw>
                </a:effectLst>
              </a:rPr>
              <a:t>Definir la ESTRATEGIA de Mercadotecnia</a:t>
            </a:r>
            <a:endParaRPr lang="es-ES" sz="3200">
              <a:solidFill>
                <a:schemeClr val="bg2"/>
              </a:solidFill>
              <a:effectLst>
                <a:outerShdw blurRad="38100" dist="38100" dir="2700000" algn="tl">
                  <a:srgbClr val="C0C0C0"/>
                </a:outerShdw>
              </a:effectLst>
            </a:endParaRPr>
          </a:p>
        </p:txBody>
      </p:sp>
      <p:sp>
        <p:nvSpPr>
          <p:cNvPr id="147460" name="Text Box 4"/>
          <p:cNvSpPr txBox="1">
            <a:spLocks noChangeArrowheads="1"/>
          </p:cNvSpPr>
          <p:nvPr/>
        </p:nvSpPr>
        <p:spPr bwMode="auto">
          <a:xfrm>
            <a:off x="611188" y="1428750"/>
            <a:ext cx="7696200" cy="4664075"/>
          </a:xfrm>
          <a:prstGeom prst="rect">
            <a:avLst/>
          </a:prstGeom>
          <a:noFill/>
          <a:ln w="9525">
            <a:noFill/>
            <a:miter lim="800000"/>
            <a:headEnd/>
            <a:tailEnd/>
          </a:ln>
        </p:spPr>
        <p:txBody>
          <a:bodyPr>
            <a:spAutoFit/>
          </a:bodyPr>
          <a:lstStyle/>
          <a:p>
            <a:r>
              <a:rPr lang="es-ES_tradnl" sz="2000">
                <a:latin typeface="Tahoma" pitchFamily="34" charset="0"/>
              </a:rPr>
              <a:t>Mercadotecnia Masiva o Indiferenciada</a:t>
            </a:r>
          </a:p>
          <a:p>
            <a:r>
              <a:rPr lang="es-ES_tradnl" sz="2000" b="0">
                <a:latin typeface="Tahoma" pitchFamily="34" charset="0"/>
              </a:rPr>
              <a:t>El vendedor produce, distribuye y promueve en masa un producto</a:t>
            </a:r>
          </a:p>
          <a:p>
            <a:r>
              <a:rPr lang="es-ES_tradnl" sz="2000" b="0">
                <a:latin typeface="Tahoma" pitchFamily="34" charset="0"/>
              </a:rPr>
              <a:t>para todo los consumidores.</a:t>
            </a:r>
          </a:p>
          <a:p>
            <a:endParaRPr lang="es-ES_tradnl" sz="2000" b="0">
              <a:latin typeface="Tahoma" pitchFamily="34" charset="0"/>
            </a:endParaRPr>
          </a:p>
          <a:p>
            <a:endParaRPr lang="es-ES_tradnl" sz="2000" b="0">
              <a:latin typeface="Tahoma" pitchFamily="34" charset="0"/>
            </a:endParaRPr>
          </a:p>
          <a:p>
            <a:r>
              <a:rPr lang="es-ES_tradnl" sz="2000">
                <a:latin typeface="Tahoma" pitchFamily="34" charset="0"/>
              </a:rPr>
              <a:t>Mercadotecnia de Producto diferenciado o Diferenciada</a:t>
            </a:r>
          </a:p>
          <a:p>
            <a:r>
              <a:rPr lang="es-ES_tradnl" sz="2000" b="0">
                <a:latin typeface="Tahoma" pitchFamily="34" charset="0"/>
              </a:rPr>
              <a:t>El vendedor produce dos o mas productos que tienen diferentes</a:t>
            </a:r>
          </a:p>
          <a:p>
            <a:r>
              <a:rPr lang="es-ES_tradnl" sz="2000" b="0">
                <a:latin typeface="Tahoma" pitchFamily="34" charset="0"/>
              </a:rPr>
              <a:t>Características, estos están diseñados para satisfacer a diferentes</a:t>
            </a:r>
          </a:p>
          <a:p>
            <a:r>
              <a:rPr lang="es-ES_tradnl" sz="2000" b="0">
                <a:latin typeface="Tahoma" pitchFamily="34" charset="0"/>
              </a:rPr>
              <a:t>segmentos de mercado.</a:t>
            </a:r>
          </a:p>
          <a:p>
            <a:endParaRPr lang="es-ES_tradnl" sz="2000" b="0">
              <a:latin typeface="Tahoma" pitchFamily="34" charset="0"/>
            </a:endParaRPr>
          </a:p>
          <a:p>
            <a:endParaRPr lang="es-ES_tradnl" sz="2000" b="0">
              <a:latin typeface="Tahoma" pitchFamily="34" charset="0"/>
            </a:endParaRPr>
          </a:p>
          <a:p>
            <a:r>
              <a:rPr lang="es-ES_tradnl" sz="2000">
                <a:latin typeface="Tahoma" pitchFamily="34" charset="0"/>
              </a:rPr>
              <a:t>Mercadotecnia de Mercado Meta o Concentrada </a:t>
            </a:r>
          </a:p>
          <a:p>
            <a:r>
              <a:rPr lang="es-ES_tradnl" sz="2000" b="0">
                <a:latin typeface="Tahoma" pitchFamily="34" charset="0"/>
              </a:rPr>
              <a:t>El vendedor diseña su mezcla de producto para </a:t>
            </a:r>
          </a:p>
          <a:p>
            <a:r>
              <a:rPr lang="es-ES_tradnl" sz="2000" b="0">
                <a:latin typeface="Tahoma" pitchFamily="34" charset="0"/>
              </a:rPr>
              <a:t>Satisfacer una porción grande de uno o varios submercados.</a:t>
            </a:r>
          </a:p>
          <a:p>
            <a:r>
              <a:rPr lang="es-ES_tradnl" sz="2000" b="0">
                <a:latin typeface="Tahoma" pitchFamily="34" charset="0"/>
              </a:rPr>
              <a:t> </a:t>
            </a:r>
            <a:endParaRPr lang="es-ES" sz="2000" b="0">
              <a:latin typeface="Tahoma" pitchFamily="34"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071538" y="500042"/>
            <a:ext cx="7039106" cy="800219"/>
          </a:xfrm>
          <a:prstGeom prst="rect">
            <a:avLst/>
          </a:prstGeom>
          <a:noFill/>
        </p:spPr>
        <p:txBody>
          <a:bodyPr wrap="none" rtlCol="0">
            <a:spAutoFit/>
          </a:bodyPr>
          <a:lstStyle/>
          <a:p>
            <a:r>
              <a:rPr lang="es-MX" dirty="0">
                <a:effectLst>
                  <a:outerShdw blurRad="38100" dist="38100" dir="2700000" algn="tl">
                    <a:srgbClr val="000000">
                      <a:alpha val="43137"/>
                    </a:srgbClr>
                  </a:outerShdw>
                </a:effectLst>
              </a:rPr>
              <a:t>El mercado del proyecto</a:t>
            </a:r>
          </a:p>
        </p:txBody>
      </p:sp>
      <p:sp>
        <p:nvSpPr>
          <p:cNvPr id="1054" name="Rectangle 30"/>
          <p:cNvSpPr>
            <a:spLocks noChangeArrowheads="1"/>
          </p:cNvSpPr>
          <p:nvPr/>
        </p:nvSpPr>
        <p:spPr bwMode="auto">
          <a:xfrm>
            <a:off x="-71470" y="2154238"/>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065" name="Rectangle 41"/>
          <p:cNvSpPr>
            <a:spLocks noChangeArrowheads="1"/>
          </p:cNvSpPr>
          <p:nvPr/>
        </p:nvSpPr>
        <p:spPr bwMode="auto">
          <a:xfrm>
            <a:off x="-71470" y="2452688"/>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076" name="Rectangle 52"/>
          <p:cNvSpPr>
            <a:spLocks noChangeArrowheads="1"/>
          </p:cNvSpPr>
          <p:nvPr/>
        </p:nvSpPr>
        <p:spPr bwMode="auto">
          <a:xfrm>
            <a:off x="-71470" y="2749550"/>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087" name="Rectangle 63"/>
          <p:cNvSpPr>
            <a:spLocks noChangeArrowheads="1"/>
          </p:cNvSpPr>
          <p:nvPr/>
        </p:nvSpPr>
        <p:spPr bwMode="auto">
          <a:xfrm>
            <a:off x="-71470" y="3046413"/>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098" name="Rectangle 74"/>
          <p:cNvSpPr>
            <a:spLocks noChangeArrowheads="1"/>
          </p:cNvSpPr>
          <p:nvPr/>
        </p:nvSpPr>
        <p:spPr bwMode="auto">
          <a:xfrm>
            <a:off x="-71470" y="3355975"/>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116" name="Rectangle 92"/>
          <p:cNvSpPr>
            <a:spLocks noChangeArrowheads="1"/>
          </p:cNvSpPr>
          <p:nvPr/>
        </p:nvSpPr>
        <p:spPr bwMode="auto">
          <a:xfrm>
            <a:off x="-71470" y="3654425"/>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127" name="Rectangle 103"/>
          <p:cNvSpPr>
            <a:spLocks noChangeArrowheads="1"/>
          </p:cNvSpPr>
          <p:nvPr/>
        </p:nvSpPr>
        <p:spPr bwMode="auto">
          <a:xfrm>
            <a:off x="-71470" y="3951288"/>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138" name="Rectangle 114"/>
          <p:cNvSpPr>
            <a:spLocks noChangeArrowheads="1"/>
          </p:cNvSpPr>
          <p:nvPr/>
        </p:nvSpPr>
        <p:spPr bwMode="auto">
          <a:xfrm>
            <a:off x="-71470" y="4260850"/>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31" name="30 Elipse"/>
          <p:cNvSpPr/>
          <p:nvPr/>
        </p:nvSpPr>
        <p:spPr bwMode="auto">
          <a:xfrm>
            <a:off x="1000100" y="1857364"/>
            <a:ext cx="1643074" cy="1428760"/>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1800" b="1" i="0" u="none" strike="noStrike" cap="none" normalizeH="0" baseline="0" dirty="0">
              <a:ln>
                <a:noFill/>
              </a:ln>
              <a:solidFill>
                <a:schemeClr val="tx1"/>
              </a:solidFill>
              <a:effectLst>
                <a:outerShdw blurRad="38100" dist="38100" dir="2700000" algn="tl">
                  <a:srgbClr val="000000">
                    <a:alpha val="43137"/>
                  </a:srgbClr>
                </a:outerShdw>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s-MX" sz="1800" b="1" i="0" u="none" strike="noStrike" cap="none" normalizeH="0" baseline="0" dirty="0">
                <a:ln>
                  <a:noFill/>
                </a:ln>
                <a:solidFill>
                  <a:srgbClr val="FF9933"/>
                </a:solidFill>
                <a:effectLst>
                  <a:outerShdw blurRad="38100" dist="38100" dir="2700000" algn="tl">
                    <a:srgbClr val="000000">
                      <a:alpha val="43137"/>
                    </a:srgbClr>
                  </a:outerShdw>
                </a:effectLst>
                <a:latin typeface="Arial" charset="0"/>
              </a:rPr>
              <a:t>segmentos</a:t>
            </a:r>
          </a:p>
        </p:txBody>
      </p:sp>
      <p:sp>
        <p:nvSpPr>
          <p:cNvPr id="32" name="31 Rectángulo"/>
          <p:cNvSpPr/>
          <p:nvPr/>
        </p:nvSpPr>
        <p:spPr bwMode="auto">
          <a:xfrm>
            <a:off x="6286512" y="3714752"/>
            <a:ext cx="1214446" cy="500066"/>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MX" sz="2400" b="1" i="0" u="none" strike="noStrike" cap="none" normalizeH="0" baseline="0" dirty="0">
                <a:ln>
                  <a:noFill/>
                </a:ln>
                <a:solidFill>
                  <a:schemeClr val="bg2">
                    <a:lumMod val="75000"/>
                  </a:schemeClr>
                </a:solidFill>
                <a:effectLst>
                  <a:outerShdw blurRad="38100" dist="38100" dir="2700000" algn="tl">
                    <a:srgbClr val="000000">
                      <a:alpha val="43137"/>
                    </a:srgbClr>
                  </a:outerShdw>
                </a:effectLst>
                <a:latin typeface="Arial" charset="0"/>
              </a:rPr>
              <a:t>Nichos</a:t>
            </a:r>
          </a:p>
        </p:txBody>
      </p:sp>
      <p:sp>
        <p:nvSpPr>
          <p:cNvPr id="33" name="32 Rectángulo"/>
          <p:cNvSpPr/>
          <p:nvPr/>
        </p:nvSpPr>
        <p:spPr bwMode="auto">
          <a:xfrm>
            <a:off x="6786578" y="4286256"/>
            <a:ext cx="1214446" cy="500066"/>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MX" sz="2400" b="1" i="0" u="none" strike="noStrike" cap="none" normalizeH="0" baseline="0" dirty="0">
                <a:ln>
                  <a:noFill/>
                </a:ln>
                <a:solidFill>
                  <a:schemeClr val="bg2">
                    <a:lumMod val="75000"/>
                  </a:schemeClr>
                </a:solidFill>
                <a:effectLst>
                  <a:outerShdw blurRad="38100" dist="38100" dir="2700000" algn="tl">
                    <a:srgbClr val="000000">
                      <a:alpha val="43137"/>
                    </a:srgbClr>
                  </a:outerShdw>
                </a:effectLst>
                <a:latin typeface="Arial" charset="0"/>
              </a:rPr>
              <a:t>Nichos</a:t>
            </a:r>
          </a:p>
        </p:txBody>
      </p:sp>
      <p:sp>
        <p:nvSpPr>
          <p:cNvPr id="34" name="33 Rectángulo"/>
          <p:cNvSpPr/>
          <p:nvPr/>
        </p:nvSpPr>
        <p:spPr bwMode="auto">
          <a:xfrm>
            <a:off x="7572396" y="3500438"/>
            <a:ext cx="1214446" cy="500066"/>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MX" sz="2400" b="1" i="0" u="none" strike="noStrike" cap="none" normalizeH="0" baseline="0" dirty="0">
                <a:ln>
                  <a:noFill/>
                </a:ln>
                <a:solidFill>
                  <a:schemeClr val="bg2">
                    <a:lumMod val="75000"/>
                  </a:schemeClr>
                </a:solidFill>
                <a:effectLst>
                  <a:outerShdw blurRad="38100" dist="38100" dir="2700000" algn="tl">
                    <a:srgbClr val="000000">
                      <a:alpha val="43137"/>
                    </a:srgbClr>
                  </a:outerShdw>
                </a:effectLst>
                <a:latin typeface="Arial" charset="0"/>
              </a:rPr>
              <a:t>Nichos</a:t>
            </a:r>
          </a:p>
        </p:txBody>
      </p:sp>
      <p:sp>
        <p:nvSpPr>
          <p:cNvPr id="35" name="34 CuadroTexto"/>
          <p:cNvSpPr txBox="1"/>
          <p:nvPr/>
        </p:nvSpPr>
        <p:spPr>
          <a:xfrm>
            <a:off x="3500430" y="2000240"/>
            <a:ext cx="4219425" cy="800219"/>
          </a:xfrm>
          <a:prstGeom prst="rect">
            <a:avLst/>
          </a:prstGeom>
          <a:noFill/>
        </p:spPr>
        <p:txBody>
          <a:bodyPr wrap="none" rtlCol="0">
            <a:spAutoFit/>
          </a:bodyPr>
          <a:lstStyle/>
          <a:p>
            <a:r>
              <a:rPr lang="es-MX" dirty="0"/>
              <a:t>Segmentación</a:t>
            </a:r>
          </a:p>
        </p:txBody>
      </p:sp>
      <p:sp>
        <p:nvSpPr>
          <p:cNvPr id="36" name="35 CuadroTexto"/>
          <p:cNvSpPr txBox="1"/>
          <p:nvPr/>
        </p:nvSpPr>
        <p:spPr>
          <a:xfrm>
            <a:off x="2857488" y="3571876"/>
            <a:ext cx="2830711" cy="800219"/>
          </a:xfrm>
          <a:prstGeom prst="rect">
            <a:avLst/>
          </a:prstGeom>
          <a:noFill/>
        </p:spPr>
        <p:txBody>
          <a:bodyPr wrap="none" rtlCol="0">
            <a:spAutoFit/>
          </a:bodyPr>
          <a:lstStyle/>
          <a:p>
            <a:r>
              <a:rPr lang="es-MX" dirty="0" err="1"/>
              <a:t>Targeting</a:t>
            </a:r>
            <a:endParaRPr lang="es-MX" dirty="0"/>
          </a:p>
        </p:txBody>
      </p:sp>
      <p:sp>
        <p:nvSpPr>
          <p:cNvPr id="37" name="36 CuadroTexto"/>
          <p:cNvSpPr txBox="1"/>
          <p:nvPr/>
        </p:nvSpPr>
        <p:spPr>
          <a:xfrm>
            <a:off x="1357290" y="5286388"/>
            <a:ext cx="6530955" cy="1015663"/>
          </a:xfrm>
          <a:prstGeom prst="rect">
            <a:avLst/>
          </a:prstGeom>
          <a:noFill/>
        </p:spPr>
        <p:txBody>
          <a:bodyPr wrap="none" rtlCol="0">
            <a:spAutoFit/>
          </a:bodyPr>
          <a:lstStyle/>
          <a:p>
            <a:r>
              <a:rPr lang="es-MX" sz="6000" spc="120" dirty="0">
                <a:solidFill>
                  <a:srgbClr val="FF0000"/>
                </a:solidFill>
              </a:rPr>
              <a:t>Posicionamiento</a:t>
            </a:r>
          </a:p>
        </p:txBody>
      </p:sp>
      <p:sp>
        <p:nvSpPr>
          <p:cNvPr id="38" name="37 Rectángulo"/>
          <p:cNvSpPr/>
          <p:nvPr/>
        </p:nvSpPr>
        <p:spPr>
          <a:xfrm>
            <a:off x="1714480" y="5715016"/>
            <a:ext cx="5724644" cy="923330"/>
          </a:xfrm>
          <a:prstGeom prst="rect">
            <a:avLst/>
          </a:prstGeom>
          <a:noFill/>
        </p:spPr>
        <p:txBody>
          <a:bodyPr wrap="none" lIns="91440" tIns="45720" rIns="91440" bIns="45720">
            <a:spAutoFit/>
          </a:bodyPr>
          <a:lstStyle/>
          <a:p>
            <a:pPr algn="ctr"/>
            <a:r>
              <a:rPr lang="es-E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Posicionamiento</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82" name="Picture 2" descr="BS00559_"/>
          <p:cNvPicPr>
            <a:picLocks noChangeAspect="1" noChangeArrowheads="1"/>
          </p:cNvPicPr>
          <p:nvPr/>
        </p:nvPicPr>
        <p:blipFill>
          <a:blip r:embed="rId2"/>
          <a:srcRect/>
          <a:stretch>
            <a:fillRect/>
          </a:stretch>
        </p:blipFill>
        <p:spPr bwMode="auto">
          <a:xfrm>
            <a:off x="7162800" y="5613400"/>
            <a:ext cx="1524000" cy="863600"/>
          </a:xfrm>
          <a:prstGeom prst="rect">
            <a:avLst/>
          </a:prstGeom>
          <a:noFill/>
          <a:ln w="9525">
            <a:noFill/>
            <a:miter lim="800000"/>
            <a:headEnd/>
            <a:tailEnd/>
          </a:ln>
        </p:spPr>
      </p:pic>
      <p:sp>
        <p:nvSpPr>
          <p:cNvPr id="510979" name="Text Box 3"/>
          <p:cNvSpPr txBox="1">
            <a:spLocks noChangeArrowheads="1"/>
          </p:cNvSpPr>
          <p:nvPr/>
        </p:nvSpPr>
        <p:spPr bwMode="auto">
          <a:xfrm>
            <a:off x="1744663" y="381000"/>
            <a:ext cx="5653087" cy="457200"/>
          </a:xfrm>
          <a:prstGeom prst="rect">
            <a:avLst/>
          </a:prstGeom>
          <a:noFill/>
          <a:ln w="9525">
            <a:noFill/>
            <a:miter lim="800000"/>
            <a:headEnd/>
            <a:tailEnd/>
          </a:ln>
          <a:effectLst/>
        </p:spPr>
        <p:txBody>
          <a:bodyPr wrap="none">
            <a:spAutoFit/>
          </a:bodyPr>
          <a:lstStyle/>
          <a:p>
            <a:pPr>
              <a:defRPr/>
            </a:pPr>
            <a:r>
              <a:rPr lang="es-ES_tradnl" sz="2400">
                <a:effectLst>
                  <a:outerShdw blurRad="38100" dist="38100" dir="2700000" algn="tl">
                    <a:srgbClr val="C0C0C0"/>
                  </a:outerShdw>
                </a:effectLst>
              </a:rPr>
              <a:t>Tipos de Estrategia de Mercadotecnia</a:t>
            </a:r>
            <a:endParaRPr lang="es-ES" sz="2400">
              <a:effectLst>
                <a:outerShdw blurRad="38100" dist="38100" dir="2700000" algn="tl">
                  <a:srgbClr val="C0C0C0"/>
                </a:outerShdw>
              </a:effectLst>
            </a:endParaRPr>
          </a:p>
        </p:txBody>
      </p:sp>
      <p:sp>
        <p:nvSpPr>
          <p:cNvPr id="148484" name="Text Box 4"/>
          <p:cNvSpPr txBox="1">
            <a:spLocks noChangeArrowheads="1"/>
          </p:cNvSpPr>
          <p:nvPr/>
        </p:nvSpPr>
        <p:spPr bwMode="auto">
          <a:xfrm>
            <a:off x="1077913" y="1136650"/>
            <a:ext cx="6999287" cy="4054475"/>
          </a:xfrm>
          <a:prstGeom prst="rect">
            <a:avLst/>
          </a:prstGeom>
          <a:noFill/>
          <a:ln w="9525">
            <a:noFill/>
            <a:miter lim="800000"/>
            <a:headEnd/>
            <a:tailEnd/>
          </a:ln>
        </p:spPr>
        <p:txBody>
          <a:bodyPr>
            <a:spAutoFit/>
          </a:bodyPr>
          <a:lstStyle/>
          <a:p>
            <a:pPr algn="ctr"/>
            <a:r>
              <a:rPr lang="es-ES_tradnl" sz="2000"/>
              <a:t>Mercadotecnia Masiva o Indiferenciada</a:t>
            </a:r>
          </a:p>
          <a:p>
            <a:pPr algn="ctr"/>
            <a:endParaRPr lang="es-ES_tradnl" sz="2000" b="0"/>
          </a:p>
          <a:p>
            <a:pPr algn="ctr"/>
            <a:endParaRPr lang="es-ES_tradnl" sz="2000" b="0"/>
          </a:p>
          <a:p>
            <a:pPr algn="ctr"/>
            <a:endParaRPr lang="es-ES_tradnl" sz="2000" b="0"/>
          </a:p>
          <a:p>
            <a:pPr algn="ctr"/>
            <a:endParaRPr lang="es-ES_tradnl" sz="2000" b="0"/>
          </a:p>
          <a:p>
            <a:pPr algn="ctr"/>
            <a:endParaRPr lang="es-ES_tradnl" sz="2000" b="0"/>
          </a:p>
          <a:p>
            <a:pPr algn="ctr"/>
            <a:r>
              <a:rPr lang="es-ES_tradnl" sz="2000"/>
              <a:t>Mercadotecnia de Producto diferenciado o Diferenciada</a:t>
            </a:r>
          </a:p>
          <a:p>
            <a:pPr algn="ctr"/>
            <a:endParaRPr lang="es-ES_tradnl" sz="2000" b="0"/>
          </a:p>
          <a:p>
            <a:pPr algn="ctr"/>
            <a:endParaRPr lang="es-ES_tradnl" sz="2000" b="0"/>
          </a:p>
          <a:p>
            <a:pPr algn="ctr"/>
            <a:endParaRPr lang="es-ES_tradnl" sz="2000" b="0"/>
          </a:p>
          <a:p>
            <a:pPr algn="ctr"/>
            <a:endParaRPr lang="es-ES_tradnl" sz="2000" b="0"/>
          </a:p>
          <a:p>
            <a:pPr algn="ctr"/>
            <a:endParaRPr lang="es-ES_tradnl" sz="2000" b="0"/>
          </a:p>
          <a:p>
            <a:pPr algn="ctr"/>
            <a:r>
              <a:rPr lang="es-ES_tradnl" sz="2000"/>
              <a:t>Mercadotecnia de Mercado Meta o Concentrada </a:t>
            </a:r>
          </a:p>
        </p:txBody>
      </p:sp>
      <p:sp>
        <p:nvSpPr>
          <p:cNvPr id="510981" name="Rectangle 5"/>
          <p:cNvSpPr>
            <a:spLocks noChangeArrowheads="1"/>
          </p:cNvSpPr>
          <p:nvPr/>
        </p:nvSpPr>
        <p:spPr bwMode="auto">
          <a:xfrm>
            <a:off x="2209800" y="1600200"/>
            <a:ext cx="2209800" cy="1295400"/>
          </a:xfrm>
          <a:prstGeom prst="rect">
            <a:avLst/>
          </a:prstGeom>
          <a:noFill/>
          <a:ln w="9525">
            <a:solidFill>
              <a:schemeClr val="tx1"/>
            </a:solidFill>
            <a:miter lim="800000"/>
            <a:headEnd/>
            <a:tailEnd/>
          </a:ln>
          <a:effectLst/>
        </p:spPr>
        <p:txBody>
          <a:bodyPr wrap="none" anchor="ctr"/>
          <a:lstStyle/>
          <a:p>
            <a:pPr>
              <a:defRPr/>
            </a:pPr>
            <a:endParaRPr lang="es-MX">
              <a:effectLst>
                <a:outerShdw blurRad="38100" dist="38100" dir="2700000" algn="tl">
                  <a:srgbClr val="000000">
                    <a:alpha val="43137"/>
                  </a:srgbClr>
                </a:outerShdw>
              </a:effectLst>
            </a:endParaRPr>
          </a:p>
        </p:txBody>
      </p:sp>
      <p:sp>
        <p:nvSpPr>
          <p:cNvPr id="510982" name="Rectangle 6"/>
          <p:cNvSpPr>
            <a:spLocks noChangeArrowheads="1"/>
          </p:cNvSpPr>
          <p:nvPr/>
        </p:nvSpPr>
        <p:spPr bwMode="auto">
          <a:xfrm>
            <a:off x="4876800" y="1600200"/>
            <a:ext cx="1981200" cy="1295400"/>
          </a:xfrm>
          <a:prstGeom prst="rect">
            <a:avLst/>
          </a:prstGeom>
          <a:noFill/>
          <a:ln w="9525">
            <a:solidFill>
              <a:schemeClr val="tx1"/>
            </a:solidFill>
            <a:miter lim="800000"/>
            <a:headEnd/>
            <a:tailEnd/>
          </a:ln>
          <a:effectLst/>
        </p:spPr>
        <p:txBody>
          <a:bodyPr wrap="none" anchor="ctr"/>
          <a:lstStyle/>
          <a:p>
            <a:pPr>
              <a:defRPr/>
            </a:pPr>
            <a:endParaRPr lang="es-MX">
              <a:effectLst>
                <a:outerShdw blurRad="38100" dist="38100" dir="2700000" algn="tl">
                  <a:srgbClr val="000000">
                    <a:alpha val="43137"/>
                  </a:srgbClr>
                </a:outerShdw>
              </a:effectLst>
            </a:endParaRPr>
          </a:p>
        </p:txBody>
      </p:sp>
      <p:sp>
        <p:nvSpPr>
          <p:cNvPr id="148487" name="Text Box 7"/>
          <p:cNvSpPr txBox="1">
            <a:spLocks noChangeArrowheads="1"/>
          </p:cNvSpPr>
          <p:nvPr/>
        </p:nvSpPr>
        <p:spPr bwMode="auto">
          <a:xfrm>
            <a:off x="2270125" y="1981200"/>
            <a:ext cx="2027238" cy="457200"/>
          </a:xfrm>
          <a:prstGeom prst="rect">
            <a:avLst/>
          </a:prstGeom>
          <a:noFill/>
          <a:ln w="9525">
            <a:noFill/>
            <a:miter lim="800000"/>
            <a:headEnd/>
            <a:tailEnd/>
          </a:ln>
        </p:spPr>
        <p:txBody>
          <a:bodyPr wrap="none">
            <a:spAutoFit/>
          </a:bodyPr>
          <a:lstStyle/>
          <a:p>
            <a:r>
              <a:rPr lang="es-ES_tradnl" sz="2400" b="0">
                <a:latin typeface="Times New Roman" pitchFamily="18" charset="0"/>
              </a:rPr>
              <a:t>Mezcla de Mkt</a:t>
            </a:r>
            <a:endParaRPr lang="es-ES" sz="2400" b="0">
              <a:latin typeface="Times New Roman" pitchFamily="18" charset="0"/>
            </a:endParaRPr>
          </a:p>
        </p:txBody>
      </p:sp>
      <p:sp>
        <p:nvSpPr>
          <p:cNvPr id="148488" name="Text Box 8"/>
          <p:cNvSpPr txBox="1">
            <a:spLocks noChangeArrowheads="1"/>
          </p:cNvSpPr>
          <p:nvPr/>
        </p:nvSpPr>
        <p:spPr bwMode="auto">
          <a:xfrm>
            <a:off x="5241925" y="2022475"/>
            <a:ext cx="1266825" cy="457200"/>
          </a:xfrm>
          <a:prstGeom prst="rect">
            <a:avLst/>
          </a:prstGeom>
          <a:noFill/>
          <a:ln w="9525">
            <a:noFill/>
            <a:miter lim="800000"/>
            <a:headEnd/>
            <a:tailEnd/>
          </a:ln>
        </p:spPr>
        <p:txBody>
          <a:bodyPr wrap="none">
            <a:spAutoFit/>
          </a:bodyPr>
          <a:lstStyle/>
          <a:p>
            <a:r>
              <a:rPr lang="es-ES_tradnl" sz="2400" b="0">
                <a:latin typeface="Times New Roman" pitchFamily="18" charset="0"/>
              </a:rPr>
              <a:t>Mercado</a:t>
            </a:r>
            <a:endParaRPr lang="es-ES" sz="2400" b="0">
              <a:latin typeface="Times New Roman" pitchFamily="18" charset="0"/>
            </a:endParaRPr>
          </a:p>
        </p:txBody>
      </p:sp>
      <p:sp>
        <p:nvSpPr>
          <p:cNvPr id="510985" name="Rectangle 9"/>
          <p:cNvSpPr>
            <a:spLocks noChangeArrowheads="1"/>
          </p:cNvSpPr>
          <p:nvPr/>
        </p:nvSpPr>
        <p:spPr bwMode="auto">
          <a:xfrm>
            <a:off x="2209800" y="3429000"/>
            <a:ext cx="2209800" cy="1295400"/>
          </a:xfrm>
          <a:prstGeom prst="rect">
            <a:avLst/>
          </a:prstGeom>
          <a:noFill/>
          <a:ln w="9525">
            <a:solidFill>
              <a:schemeClr val="tx1"/>
            </a:solidFill>
            <a:miter lim="800000"/>
            <a:headEnd/>
            <a:tailEnd/>
          </a:ln>
          <a:effectLst/>
        </p:spPr>
        <p:txBody>
          <a:bodyPr wrap="none" anchor="ctr"/>
          <a:lstStyle/>
          <a:p>
            <a:pPr>
              <a:defRPr/>
            </a:pPr>
            <a:endParaRPr lang="es-MX">
              <a:effectLst>
                <a:outerShdw blurRad="38100" dist="38100" dir="2700000" algn="tl">
                  <a:srgbClr val="000000">
                    <a:alpha val="43137"/>
                  </a:srgbClr>
                </a:outerShdw>
              </a:effectLst>
            </a:endParaRPr>
          </a:p>
        </p:txBody>
      </p:sp>
      <p:sp>
        <p:nvSpPr>
          <p:cNvPr id="510986" name="Rectangle 10"/>
          <p:cNvSpPr>
            <a:spLocks noChangeArrowheads="1"/>
          </p:cNvSpPr>
          <p:nvPr/>
        </p:nvSpPr>
        <p:spPr bwMode="auto">
          <a:xfrm>
            <a:off x="4876800" y="5257800"/>
            <a:ext cx="2057400" cy="1295400"/>
          </a:xfrm>
          <a:prstGeom prst="rect">
            <a:avLst/>
          </a:prstGeom>
          <a:noFill/>
          <a:ln w="9525">
            <a:solidFill>
              <a:schemeClr val="tx1"/>
            </a:solidFill>
            <a:miter lim="800000"/>
            <a:headEnd/>
            <a:tailEnd/>
          </a:ln>
          <a:effectLst/>
        </p:spPr>
        <p:txBody>
          <a:bodyPr wrap="none" anchor="ctr"/>
          <a:lstStyle/>
          <a:p>
            <a:pPr>
              <a:defRPr/>
            </a:pPr>
            <a:endParaRPr lang="es-MX">
              <a:effectLst>
                <a:outerShdw blurRad="38100" dist="38100" dir="2700000" algn="tl">
                  <a:srgbClr val="000000">
                    <a:alpha val="43137"/>
                  </a:srgbClr>
                </a:outerShdw>
              </a:effectLst>
            </a:endParaRPr>
          </a:p>
        </p:txBody>
      </p:sp>
      <p:sp>
        <p:nvSpPr>
          <p:cNvPr id="510987" name="Rectangle 11"/>
          <p:cNvSpPr>
            <a:spLocks noChangeArrowheads="1"/>
          </p:cNvSpPr>
          <p:nvPr/>
        </p:nvSpPr>
        <p:spPr bwMode="auto">
          <a:xfrm>
            <a:off x="2209800" y="5257800"/>
            <a:ext cx="2209800" cy="1295400"/>
          </a:xfrm>
          <a:prstGeom prst="rect">
            <a:avLst/>
          </a:prstGeom>
          <a:noFill/>
          <a:ln w="9525">
            <a:solidFill>
              <a:schemeClr val="tx1"/>
            </a:solidFill>
            <a:miter lim="800000"/>
            <a:headEnd/>
            <a:tailEnd/>
          </a:ln>
          <a:effectLst/>
        </p:spPr>
        <p:txBody>
          <a:bodyPr wrap="none" anchor="ctr"/>
          <a:lstStyle/>
          <a:p>
            <a:pPr>
              <a:defRPr/>
            </a:pPr>
            <a:endParaRPr lang="es-MX">
              <a:effectLst>
                <a:outerShdw blurRad="38100" dist="38100" dir="2700000" algn="tl">
                  <a:srgbClr val="000000">
                    <a:alpha val="43137"/>
                  </a:srgbClr>
                </a:outerShdw>
              </a:effectLst>
            </a:endParaRPr>
          </a:p>
        </p:txBody>
      </p:sp>
      <p:sp>
        <p:nvSpPr>
          <p:cNvPr id="510988" name="Rectangle 12"/>
          <p:cNvSpPr>
            <a:spLocks noChangeArrowheads="1"/>
          </p:cNvSpPr>
          <p:nvPr/>
        </p:nvSpPr>
        <p:spPr bwMode="auto">
          <a:xfrm>
            <a:off x="4876800" y="3429000"/>
            <a:ext cx="2057400" cy="1295400"/>
          </a:xfrm>
          <a:prstGeom prst="rect">
            <a:avLst/>
          </a:prstGeom>
          <a:noFill/>
          <a:ln w="9525">
            <a:solidFill>
              <a:schemeClr val="tx1"/>
            </a:solidFill>
            <a:miter lim="800000"/>
            <a:headEnd/>
            <a:tailEnd/>
          </a:ln>
          <a:effectLst/>
        </p:spPr>
        <p:txBody>
          <a:bodyPr wrap="none" anchor="ctr"/>
          <a:lstStyle/>
          <a:p>
            <a:pPr>
              <a:defRPr/>
            </a:pPr>
            <a:endParaRPr lang="es-MX">
              <a:effectLst>
                <a:outerShdw blurRad="38100" dist="38100" dir="2700000" algn="tl">
                  <a:srgbClr val="000000">
                    <a:alpha val="43137"/>
                  </a:srgbClr>
                </a:outerShdw>
              </a:effectLst>
            </a:endParaRPr>
          </a:p>
        </p:txBody>
      </p:sp>
      <p:sp>
        <p:nvSpPr>
          <p:cNvPr id="510989" name="Line 13"/>
          <p:cNvSpPr>
            <a:spLocks noChangeShapeType="1"/>
          </p:cNvSpPr>
          <p:nvPr/>
        </p:nvSpPr>
        <p:spPr bwMode="auto">
          <a:xfrm>
            <a:off x="2209800" y="3810000"/>
            <a:ext cx="2209800" cy="0"/>
          </a:xfrm>
          <a:prstGeom prst="line">
            <a:avLst/>
          </a:prstGeom>
          <a:noFill/>
          <a:ln w="9525">
            <a:solidFill>
              <a:schemeClr val="tx1"/>
            </a:solidFill>
            <a:round/>
            <a:headEnd/>
            <a:tailEnd/>
          </a:ln>
          <a:effectLst/>
        </p:spPr>
        <p:txBody>
          <a:bodyPr/>
          <a:lstStyle/>
          <a:p>
            <a:pPr>
              <a:defRPr/>
            </a:pPr>
            <a:endParaRPr lang="es-MX">
              <a:effectLst>
                <a:outerShdw blurRad="38100" dist="38100" dir="2700000" algn="tl">
                  <a:srgbClr val="000000">
                    <a:alpha val="43137"/>
                  </a:srgbClr>
                </a:outerShdw>
              </a:effectLst>
            </a:endParaRPr>
          </a:p>
        </p:txBody>
      </p:sp>
      <p:sp>
        <p:nvSpPr>
          <p:cNvPr id="510990" name="Line 14"/>
          <p:cNvSpPr>
            <a:spLocks noChangeShapeType="1"/>
          </p:cNvSpPr>
          <p:nvPr/>
        </p:nvSpPr>
        <p:spPr bwMode="auto">
          <a:xfrm>
            <a:off x="2209800" y="4267200"/>
            <a:ext cx="2209800" cy="0"/>
          </a:xfrm>
          <a:prstGeom prst="line">
            <a:avLst/>
          </a:prstGeom>
          <a:noFill/>
          <a:ln w="9525">
            <a:solidFill>
              <a:schemeClr val="tx1"/>
            </a:solidFill>
            <a:round/>
            <a:headEnd/>
            <a:tailEnd/>
          </a:ln>
          <a:effectLst/>
        </p:spPr>
        <p:txBody>
          <a:bodyPr/>
          <a:lstStyle/>
          <a:p>
            <a:pPr>
              <a:defRPr/>
            </a:pPr>
            <a:endParaRPr lang="es-MX">
              <a:effectLst>
                <a:outerShdw blurRad="38100" dist="38100" dir="2700000" algn="tl">
                  <a:srgbClr val="000000">
                    <a:alpha val="43137"/>
                  </a:srgbClr>
                </a:outerShdw>
              </a:effectLst>
            </a:endParaRPr>
          </a:p>
        </p:txBody>
      </p:sp>
      <p:sp>
        <p:nvSpPr>
          <p:cNvPr id="510991" name="Line 15"/>
          <p:cNvSpPr>
            <a:spLocks noChangeShapeType="1"/>
          </p:cNvSpPr>
          <p:nvPr/>
        </p:nvSpPr>
        <p:spPr bwMode="auto">
          <a:xfrm>
            <a:off x="4876800" y="3810000"/>
            <a:ext cx="2057400" cy="0"/>
          </a:xfrm>
          <a:prstGeom prst="line">
            <a:avLst/>
          </a:prstGeom>
          <a:noFill/>
          <a:ln w="9525">
            <a:solidFill>
              <a:schemeClr val="tx1"/>
            </a:solidFill>
            <a:round/>
            <a:headEnd/>
            <a:tailEnd/>
          </a:ln>
          <a:effectLst/>
        </p:spPr>
        <p:txBody>
          <a:bodyPr/>
          <a:lstStyle/>
          <a:p>
            <a:pPr>
              <a:defRPr/>
            </a:pPr>
            <a:endParaRPr lang="es-MX">
              <a:effectLst>
                <a:outerShdw blurRad="38100" dist="38100" dir="2700000" algn="tl">
                  <a:srgbClr val="000000">
                    <a:alpha val="43137"/>
                  </a:srgbClr>
                </a:outerShdw>
              </a:effectLst>
            </a:endParaRPr>
          </a:p>
        </p:txBody>
      </p:sp>
      <p:sp>
        <p:nvSpPr>
          <p:cNvPr id="510992" name="Line 16"/>
          <p:cNvSpPr>
            <a:spLocks noChangeShapeType="1"/>
          </p:cNvSpPr>
          <p:nvPr/>
        </p:nvSpPr>
        <p:spPr bwMode="auto">
          <a:xfrm>
            <a:off x="4876800" y="4267200"/>
            <a:ext cx="2057400" cy="0"/>
          </a:xfrm>
          <a:prstGeom prst="line">
            <a:avLst/>
          </a:prstGeom>
          <a:noFill/>
          <a:ln w="9525">
            <a:solidFill>
              <a:schemeClr val="tx1"/>
            </a:solidFill>
            <a:round/>
            <a:headEnd/>
            <a:tailEnd/>
          </a:ln>
          <a:effectLst/>
        </p:spPr>
        <p:txBody>
          <a:bodyPr/>
          <a:lstStyle/>
          <a:p>
            <a:pPr>
              <a:defRPr/>
            </a:pPr>
            <a:endParaRPr lang="es-MX">
              <a:effectLst>
                <a:outerShdw blurRad="38100" dist="38100" dir="2700000" algn="tl">
                  <a:srgbClr val="000000">
                    <a:alpha val="43137"/>
                  </a:srgbClr>
                </a:outerShdw>
              </a:effectLst>
            </a:endParaRPr>
          </a:p>
        </p:txBody>
      </p:sp>
      <p:sp>
        <p:nvSpPr>
          <p:cNvPr id="510993" name="Line 17"/>
          <p:cNvSpPr>
            <a:spLocks noChangeShapeType="1"/>
          </p:cNvSpPr>
          <p:nvPr/>
        </p:nvSpPr>
        <p:spPr bwMode="auto">
          <a:xfrm>
            <a:off x="4876800" y="5638800"/>
            <a:ext cx="2057400" cy="0"/>
          </a:xfrm>
          <a:prstGeom prst="line">
            <a:avLst/>
          </a:prstGeom>
          <a:noFill/>
          <a:ln w="9525">
            <a:solidFill>
              <a:schemeClr val="tx1"/>
            </a:solidFill>
            <a:round/>
            <a:headEnd/>
            <a:tailEnd/>
          </a:ln>
          <a:effectLst/>
        </p:spPr>
        <p:txBody>
          <a:bodyPr/>
          <a:lstStyle/>
          <a:p>
            <a:pPr>
              <a:defRPr/>
            </a:pPr>
            <a:endParaRPr lang="es-MX">
              <a:effectLst>
                <a:outerShdw blurRad="38100" dist="38100" dir="2700000" algn="tl">
                  <a:srgbClr val="000000">
                    <a:alpha val="43137"/>
                  </a:srgbClr>
                </a:outerShdw>
              </a:effectLst>
            </a:endParaRPr>
          </a:p>
        </p:txBody>
      </p:sp>
      <p:sp>
        <p:nvSpPr>
          <p:cNvPr id="510994" name="Line 18"/>
          <p:cNvSpPr>
            <a:spLocks noChangeShapeType="1"/>
          </p:cNvSpPr>
          <p:nvPr/>
        </p:nvSpPr>
        <p:spPr bwMode="auto">
          <a:xfrm>
            <a:off x="4876800" y="6096000"/>
            <a:ext cx="2057400" cy="0"/>
          </a:xfrm>
          <a:prstGeom prst="line">
            <a:avLst/>
          </a:prstGeom>
          <a:noFill/>
          <a:ln w="9525">
            <a:solidFill>
              <a:schemeClr val="tx1"/>
            </a:solidFill>
            <a:round/>
            <a:headEnd/>
            <a:tailEnd/>
          </a:ln>
          <a:effectLst/>
        </p:spPr>
        <p:txBody>
          <a:bodyPr/>
          <a:lstStyle/>
          <a:p>
            <a:pPr>
              <a:defRPr/>
            </a:pPr>
            <a:endParaRPr lang="es-MX">
              <a:effectLst>
                <a:outerShdw blurRad="38100" dist="38100" dir="2700000" algn="tl">
                  <a:srgbClr val="000000">
                    <a:alpha val="43137"/>
                  </a:srgbClr>
                </a:outerShdw>
              </a:effectLst>
            </a:endParaRPr>
          </a:p>
        </p:txBody>
      </p:sp>
      <p:sp>
        <p:nvSpPr>
          <p:cNvPr id="148499" name="Text Box 19"/>
          <p:cNvSpPr txBox="1">
            <a:spLocks noChangeArrowheads="1"/>
          </p:cNvSpPr>
          <p:nvPr/>
        </p:nvSpPr>
        <p:spPr bwMode="auto">
          <a:xfrm>
            <a:off x="4937125" y="3352800"/>
            <a:ext cx="1630363" cy="457200"/>
          </a:xfrm>
          <a:prstGeom prst="rect">
            <a:avLst/>
          </a:prstGeom>
          <a:noFill/>
          <a:ln w="9525">
            <a:noFill/>
            <a:miter lim="800000"/>
            <a:headEnd/>
            <a:tailEnd/>
          </a:ln>
        </p:spPr>
        <p:txBody>
          <a:bodyPr wrap="none">
            <a:spAutoFit/>
          </a:bodyPr>
          <a:lstStyle/>
          <a:p>
            <a:r>
              <a:rPr lang="es-ES_tradnl" sz="2400" b="0">
                <a:latin typeface="Times New Roman" pitchFamily="18" charset="0"/>
              </a:rPr>
              <a:t>Segmento 1</a:t>
            </a:r>
            <a:endParaRPr lang="es-ES" sz="2400" b="0">
              <a:latin typeface="Times New Roman" pitchFamily="18" charset="0"/>
            </a:endParaRPr>
          </a:p>
        </p:txBody>
      </p:sp>
      <p:sp>
        <p:nvSpPr>
          <p:cNvPr id="148500" name="Text Box 20"/>
          <p:cNvSpPr txBox="1">
            <a:spLocks noChangeArrowheads="1"/>
          </p:cNvSpPr>
          <p:nvPr/>
        </p:nvSpPr>
        <p:spPr bwMode="auto">
          <a:xfrm>
            <a:off x="4937125" y="3775075"/>
            <a:ext cx="1630363" cy="457200"/>
          </a:xfrm>
          <a:prstGeom prst="rect">
            <a:avLst/>
          </a:prstGeom>
          <a:noFill/>
          <a:ln w="9525">
            <a:noFill/>
            <a:miter lim="800000"/>
            <a:headEnd/>
            <a:tailEnd/>
          </a:ln>
        </p:spPr>
        <p:txBody>
          <a:bodyPr wrap="none">
            <a:spAutoFit/>
          </a:bodyPr>
          <a:lstStyle/>
          <a:p>
            <a:r>
              <a:rPr lang="es-ES_tradnl" sz="2400" b="0">
                <a:latin typeface="Times New Roman" pitchFamily="18" charset="0"/>
              </a:rPr>
              <a:t>Segmento 2</a:t>
            </a:r>
            <a:endParaRPr lang="es-ES" sz="2400" b="0">
              <a:latin typeface="Times New Roman" pitchFamily="18" charset="0"/>
            </a:endParaRPr>
          </a:p>
        </p:txBody>
      </p:sp>
      <p:sp>
        <p:nvSpPr>
          <p:cNvPr id="148501" name="Text Box 21"/>
          <p:cNvSpPr txBox="1">
            <a:spLocks noChangeArrowheads="1"/>
          </p:cNvSpPr>
          <p:nvPr/>
        </p:nvSpPr>
        <p:spPr bwMode="auto">
          <a:xfrm>
            <a:off x="4937125" y="4308475"/>
            <a:ext cx="1630363" cy="457200"/>
          </a:xfrm>
          <a:prstGeom prst="rect">
            <a:avLst/>
          </a:prstGeom>
          <a:noFill/>
          <a:ln w="9525">
            <a:noFill/>
            <a:miter lim="800000"/>
            <a:headEnd/>
            <a:tailEnd/>
          </a:ln>
        </p:spPr>
        <p:txBody>
          <a:bodyPr wrap="none">
            <a:spAutoFit/>
          </a:bodyPr>
          <a:lstStyle/>
          <a:p>
            <a:r>
              <a:rPr lang="es-ES_tradnl" sz="2400" b="0">
                <a:latin typeface="Times New Roman" pitchFamily="18" charset="0"/>
              </a:rPr>
              <a:t>Segmento 3</a:t>
            </a:r>
            <a:endParaRPr lang="es-ES" sz="2400" b="0">
              <a:latin typeface="Times New Roman" pitchFamily="18" charset="0"/>
            </a:endParaRPr>
          </a:p>
        </p:txBody>
      </p:sp>
      <p:sp>
        <p:nvSpPr>
          <p:cNvPr id="148502" name="Rectangle 22"/>
          <p:cNvSpPr>
            <a:spLocks noChangeArrowheads="1"/>
          </p:cNvSpPr>
          <p:nvPr/>
        </p:nvSpPr>
        <p:spPr bwMode="auto">
          <a:xfrm>
            <a:off x="4922838" y="5257800"/>
            <a:ext cx="1630362" cy="457200"/>
          </a:xfrm>
          <a:prstGeom prst="rect">
            <a:avLst/>
          </a:prstGeom>
          <a:noFill/>
          <a:ln w="9525">
            <a:noFill/>
            <a:miter lim="800000"/>
            <a:headEnd/>
            <a:tailEnd/>
          </a:ln>
        </p:spPr>
        <p:txBody>
          <a:bodyPr wrap="none">
            <a:spAutoFit/>
          </a:bodyPr>
          <a:lstStyle/>
          <a:p>
            <a:r>
              <a:rPr lang="es-ES_tradnl" sz="2400" b="0">
                <a:latin typeface="Times New Roman" pitchFamily="18" charset="0"/>
              </a:rPr>
              <a:t>Segmento 1</a:t>
            </a:r>
            <a:endParaRPr lang="es-ES" sz="2400" b="0">
              <a:latin typeface="Times New Roman" pitchFamily="18" charset="0"/>
            </a:endParaRPr>
          </a:p>
        </p:txBody>
      </p:sp>
      <p:sp>
        <p:nvSpPr>
          <p:cNvPr id="148503" name="Rectangle 23"/>
          <p:cNvSpPr>
            <a:spLocks noChangeArrowheads="1"/>
          </p:cNvSpPr>
          <p:nvPr/>
        </p:nvSpPr>
        <p:spPr bwMode="auto">
          <a:xfrm>
            <a:off x="4922838" y="5638800"/>
            <a:ext cx="1630362" cy="457200"/>
          </a:xfrm>
          <a:prstGeom prst="rect">
            <a:avLst/>
          </a:prstGeom>
          <a:noFill/>
          <a:ln w="9525">
            <a:noFill/>
            <a:miter lim="800000"/>
            <a:headEnd/>
            <a:tailEnd/>
          </a:ln>
        </p:spPr>
        <p:txBody>
          <a:bodyPr wrap="none">
            <a:spAutoFit/>
          </a:bodyPr>
          <a:lstStyle/>
          <a:p>
            <a:r>
              <a:rPr lang="es-ES_tradnl" sz="2400" b="0">
                <a:latin typeface="Times New Roman" pitchFamily="18" charset="0"/>
              </a:rPr>
              <a:t>Segmento 2</a:t>
            </a:r>
            <a:endParaRPr lang="es-ES" sz="2400" b="0">
              <a:latin typeface="Times New Roman" pitchFamily="18" charset="0"/>
            </a:endParaRPr>
          </a:p>
        </p:txBody>
      </p:sp>
      <p:sp>
        <p:nvSpPr>
          <p:cNvPr id="148504" name="Rectangle 24"/>
          <p:cNvSpPr>
            <a:spLocks noChangeArrowheads="1"/>
          </p:cNvSpPr>
          <p:nvPr/>
        </p:nvSpPr>
        <p:spPr bwMode="auto">
          <a:xfrm>
            <a:off x="4922838" y="6096000"/>
            <a:ext cx="1630362" cy="457200"/>
          </a:xfrm>
          <a:prstGeom prst="rect">
            <a:avLst/>
          </a:prstGeom>
          <a:noFill/>
          <a:ln w="9525">
            <a:noFill/>
            <a:miter lim="800000"/>
            <a:headEnd/>
            <a:tailEnd/>
          </a:ln>
        </p:spPr>
        <p:txBody>
          <a:bodyPr wrap="none">
            <a:spAutoFit/>
          </a:bodyPr>
          <a:lstStyle/>
          <a:p>
            <a:r>
              <a:rPr lang="es-ES_tradnl" sz="2400" b="0">
                <a:latin typeface="Times New Roman" pitchFamily="18" charset="0"/>
              </a:rPr>
              <a:t>Segmento 3</a:t>
            </a:r>
            <a:endParaRPr lang="es-ES" sz="2400" b="0">
              <a:latin typeface="Times New Roman" pitchFamily="18" charset="0"/>
            </a:endParaRPr>
          </a:p>
        </p:txBody>
      </p:sp>
      <p:sp>
        <p:nvSpPr>
          <p:cNvPr id="148505" name="Rectangle 25"/>
          <p:cNvSpPr>
            <a:spLocks noChangeArrowheads="1"/>
          </p:cNvSpPr>
          <p:nvPr/>
        </p:nvSpPr>
        <p:spPr bwMode="auto">
          <a:xfrm>
            <a:off x="2209800" y="3429000"/>
            <a:ext cx="2027238" cy="457200"/>
          </a:xfrm>
          <a:prstGeom prst="rect">
            <a:avLst/>
          </a:prstGeom>
          <a:noFill/>
          <a:ln w="9525">
            <a:noFill/>
            <a:miter lim="800000"/>
            <a:headEnd/>
            <a:tailEnd/>
          </a:ln>
        </p:spPr>
        <p:txBody>
          <a:bodyPr wrap="none">
            <a:spAutoFit/>
          </a:bodyPr>
          <a:lstStyle/>
          <a:p>
            <a:r>
              <a:rPr lang="es-ES_tradnl" sz="2400" b="0">
                <a:latin typeface="Times New Roman" pitchFamily="18" charset="0"/>
              </a:rPr>
              <a:t>Mezcla de Mkt</a:t>
            </a:r>
            <a:endParaRPr lang="es-ES" sz="2400" b="0">
              <a:latin typeface="Times New Roman" pitchFamily="18" charset="0"/>
            </a:endParaRPr>
          </a:p>
        </p:txBody>
      </p:sp>
      <p:sp>
        <p:nvSpPr>
          <p:cNvPr id="148506" name="Rectangle 26"/>
          <p:cNvSpPr>
            <a:spLocks noChangeArrowheads="1"/>
          </p:cNvSpPr>
          <p:nvPr/>
        </p:nvSpPr>
        <p:spPr bwMode="auto">
          <a:xfrm>
            <a:off x="2209800" y="3810000"/>
            <a:ext cx="2027238" cy="457200"/>
          </a:xfrm>
          <a:prstGeom prst="rect">
            <a:avLst/>
          </a:prstGeom>
          <a:noFill/>
          <a:ln w="9525">
            <a:noFill/>
            <a:miter lim="800000"/>
            <a:headEnd/>
            <a:tailEnd/>
          </a:ln>
        </p:spPr>
        <p:txBody>
          <a:bodyPr wrap="none">
            <a:spAutoFit/>
          </a:bodyPr>
          <a:lstStyle/>
          <a:p>
            <a:r>
              <a:rPr lang="es-ES_tradnl" sz="2400" b="0">
                <a:latin typeface="Times New Roman" pitchFamily="18" charset="0"/>
              </a:rPr>
              <a:t>Mezcla de Mkt</a:t>
            </a:r>
            <a:endParaRPr lang="es-ES" sz="2400" b="0">
              <a:latin typeface="Times New Roman" pitchFamily="18" charset="0"/>
            </a:endParaRPr>
          </a:p>
        </p:txBody>
      </p:sp>
      <p:sp>
        <p:nvSpPr>
          <p:cNvPr id="148507" name="Rectangle 27"/>
          <p:cNvSpPr>
            <a:spLocks noChangeArrowheads="1"/>
          </p:cNvSpPr>
          <p:nvPr/>
        </p:nvSpPr>
        <p:spPr bwMode="auto">
          <a:xfrm>
            <a:off x="2209800" y="4267200"/>
            <a:ext cx="2027238" cy="457200"/>
          </a:xfrm>
          <a:prstGeom prst="rect">
            <a:avLst/>
          </a:prstGeom>
          <a:noFill/>
          <a:ln w="9525">
            <a:noFill/>
            <a:miter lim="800000"/>
            <a:headEnd/>
            <a:tailEnd/>
          </a:ln>
        </p:spPr>
        <p:txBody>
          <a:bodyPr wrap="none">
            <a:spAutoFit/>
          </a:bodyPr>
          <a:lstStyle/>
          <a:p>
            <a:r>
              <a:rPr lang="es-ES_tradnl" sz="2400" b="0">
                <a:latin typeface="Times New Roman" pitchFamily="18" charset="0"/>
              </a:rPr>
              <a:t>Mezcla de Mkt</a:t>
            </a:r>
            <a:endParaRPr lang="es-ES" sz="2400" b="0">
              <a:latin typeface="Times New Roman" pitchFamily="18" charset="0"/>
            </a:endParaRPr>
          </a:p>
        </p:txBody>
      </p:sp>
      <p:sp>
        <p:nvSpPr>
          <p:cNvPr id="148508" name="Rectangle 28"/>
          <p:cNvSpPr>
            <a:spLocks noChangeArrowheads="1"/>
          </p:cNvSpPr>
          <p:nvPr/>
        </p:nvSpPr>
        <p:spPr bwMode="auto">
          <a:xfrm>
            <a:off x="2316163" y="5638800"/>
            <a:ext cx="2027237" cy="457200"/>
          </a:xfrm>
          <a:prstGeom prst="rect">
            <a:avLst/>
          </a:prstGeom>
          <a:noFill/>
          <a:ln w="9525">
            <a:noFill/>
            <a:miter lim="800000"/>
            <a:headEnd/>
            <a:tailEnd/>
          </a:ln>
        </p:spPr>
        <p:txBody>
          <a:bodyPr wrap="none">
            <a:spAutoFit/>
          </a:bodyPr>
          <a:lstStyle/>
          <a:p>
            <a:r>
              <a:rPr lang="es-ES_tradnl" sz="2400" b="0">
                <a:latin typeface="Times New Roman" pitchFamily="18" charset="0"/>
              </a:rPr>
              <a:t>Mezcla de Mkt</a:t>
            </a:r>
            <a:endParaRPr lang="es-ES" sz="2400" b="0">
              <a:latin typeface="Times New Roman" pitchFamily="18"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457200" y="188913"/>
            <a:ext cx="8229600" cy="1371600"/>
          </a:xfrm>
        </p:spPr>
        <p:txBody>
          <a:bodyPr/>
          <a:lstStyle/>
          <a:p>
            <a:pPr algn="ctr" eaLnBrk="1" hangingPunct="1"/>
            <a:r>
              <a:rPr lang="es-ES" sz="3200" b="1">
                <a:solidFill>
                  <a:schemeClr val="bg2"/>
                </a:solidFill>
                <a:latin typeface="Arial Rounded MT Bold" pitchFamily="34" charset="0"/>
              </a:rPr>
              <a:t>Insertarse en CADENAS PRODUCTIVAS</a:t>
            </a:r>
          </a:p>
        </p:txBody>
      </p:sp>
      <p:sp>
        <p:nvSpPr>
          <p:cNvPr id="149507" name="Rectangle 3"/>
          <p:cNvSpPr>
            <a:spLocks noGrp="1" noChangeArrowheads="1"/>
          </p:cNvSpPr>
          <p:nvPr>
            <p:ph type="body" idx="1"/>
          </p:nvPr>
        </p:nvSpPr>
        <p:spPr>
          <a:xfrm>
            <a:off x="684213" y="1557338"/>
            <a:ext cx="8135937" cy="5111750"/>
          </a:xfrm>
        </p:spPr>
        <p:txBody>
          <a:bodyPr/>
          <a:lstStyle/>
          <a:p>
            <a:pPr marL="0" indent="0" algn="just" eaLnBrk="1" hangingPunct="1">
              <a:lnSpc>
                <a:spcPct val="110000"/>
              </a:lnSpc>
              <a:buFont typeface="Wingdings" pitchFamily="2" charset="2"/>
              <a:buNone/>
            </a:pPr>
            <a:r>
              <a:rPr lang="es-ES" sz="2800">
                <a:latin typeface="Arial Rounded MT Bold" pitchFamily="34" charset="0"/>
              </a:rPr>
              <a:t>El concepto de cadena productiva se refiere a un producto o a un grupo de productos conjuntos o ligados para el uso. </a:t>
            </a:r>
          </a:p>
          <a:p>
            <a:pPr marL="0" indent="0" algn="just" eaLnBrk="1" hangingPunct="1">
              <a:lnSpc>
                <a:spcPct val="110000"/>
              </a:lnSpc>
              <a:buFont typeface="Wingdings" pitchFamily="2" charset="2"/>
              <a:buNone/>
            </a:pPr>
            <a:endParaRPr lang="es-ES" sz="2800">
              <a:latin typeface="Arial Rounded MT Bold" pitchFamily="34" charset="0"/>
            </a:endParaRPr>
          </a:p>
          <a:p>
            <a:pPr marL="0" indent="0" algn="just" eaLnBrk="1" hangingPunct="1">
              <a:lnSpc>
                <a:spcPct val="110000"/>
              </a:lnSpc>
              <a:buFont typeface="Wingdings" pitchFamily="2" charset="2"/>
              <a:buNone/>
            </a:pPr>
            <a:r>
              <a:rPr lang="es-ES" sz="2800">
                <a:latin typeface="Arial Rounded MT Bold" pitchFamily="34" charset="0"/>
              </a:rPr>
              <a:t>La cadena identificada permite localizar los productos, los procesos, las empresas, las instituciones, las operaciones, las dimensiones y capacidades de negociación, las tecnologías y las relaciones de producción.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755650" y="2206625"/>
            <a:ext cx="7848600" cy="3886200"/>
          </a:xfrm>
          <a:solidFill>
            <a:schemeClr val="bg2"/>
          </a:solidFill>
        </p:spPr>
        <p:txBody>
          <a:bodyPr/>
          <a:lstStyle/>
          <a:p>
            <a:pPr marL="0" indent="0" algn="just" eaLnBrk="1" hangingPunct="1">
              <a:lnSpc>
                <a:spcPct val="120000"/>
              </a:lnSpc>
              <a:buFont typeface="Wingdings" pitchFamily="2" charset="2"/>
              <a:buNone/>
            </a:pPr>
            <a:r>
              <a:rPr lang="es-ES" sz="2800" b="1">
                <a:solidFill>
                  <a:schemeClr val="bg1"/>
                </a:solidFill>
                <a:latin typeface="Arial Rounded MT Bold" pitchFamily="34" charset="0"/>
              </a:rPr>
              <a:t>Largo plazo (</a:t>
            </a:r>
            <a:r>
              <a:rPr lang="es-ES_tradnl" sz="2800" b="1">
                <a:solidFill>
                  <a:schemeClr val="bg1"/>
                </a:solidFill>
                <a:latin typeface="Arial Rounded MT Bold" pitchFamily="34" charset="0"/>
              </a:rPr>
              <a:t>3</a:t>
            </a:r>
            <a:r>
              <a:rPr lang="es-ES" sz="2800" b="1">
                <a:solidFill>
                  <a:schemeClr val="bg1"/>
                </a:solidFill>
                <a:latin typeface="Arial Rounded MT Bold" pitchFamily="34" charset="0"/>
              </a:rPr>
              <a:t> años)</a:t>
            </a:r>
            <a:endParaRPr lang="es-ES" sz="2800">
              <a:solidFill>
                <a:schemeClr val="bg1"/>
              </a:solidFill>
              <a:latin typeface="Arial Rounded MT Bold" pitchFamily="34" charset="0"/>
            </a:endParaRPr>
          </a:p>
          <a:p>
            <a:pPr marL="0" indent="0" algn="just" eaLnBrk="1" hangingPunct="1">
              <a:lnSpc>
                <a:spcPct val="120000"/>
              </a:lnSpc>
              <a:buFont typeface="Wingdings" pitchFamily="2" charset="2"/>
              <a:buNone/>
            </a:pPr>
            <a:r>
              <a:rPr lang="es-ES" sz="2800">
                <a:solidFill>
                  <a:schemeClr val="bg1"/>
                </a:solidFill>
                <a:latin typeface="Arial Rounded MT Bold" pitchFamily="34" charset="0"/>
              </a:rPr>
              <a:t>Permanecer en el mercado y distribuir el producto en otros estados de la República Mexicana, vendiendo 42,000 porciones   (150 gr. cada una) al mes.</a:t>
            </a:r>
          </a:p>
        </p:txBody>
      </p:sp>
      <p:sp>
        <p:nvSpPr>
          <p:cNvPr id="26627" name="Rectangle 5"/>
          <p:cNvSpPr>
            <a:spLocks noChangeArrowheads="1"/>
          </p:cNvSpPr>
          <p:nvPr/>
        </p:nvSpPr>
        <p:spPr bwMode="auto">
          <a:xfrm>
            <a:off x="250825" y="620713"/>
            <a:ext cx="8713788" cy="1371600"/>
          </a:xfrm>
          <a:prstGeom prst="rect">
            <a:avLst/>
          </a:prstGeom>
          <a:noFill/>
          <a:ln w="9525">
            <a:noFill/>
            <a:miter lim="800000"/>
            <a:headEnd/>
            <a:tailEnd/>
          </a:ln>
        </p:spPr>
        <p:txBody>
          <a:bodyPr anchor="ctr"/>
          <a:lstStyle/>
          <a:p>
            <a:pPr algn="ctr"/>
            <a:r>
              <a:rPr lang="es-ES" sz="3000">
                <a:latin typeface="Arial Rounded MT Bold" pitchFamily="34" charset="0"/>
              </a:rPr>
              <a:t>EJEMPLO DE OBJETIVOS DE MERCADOTECNIA </a:t>
            </a:r>
            <a:br>
              <a:rPr lang="es-ES" sz="3000">
                <a:latin typeface="Arial Rounded MT Bold" pitchFamily="34" charset="0"/>
              </a:rPr>
            </a:br>
            <a:r>
              <a:rPr lang="es-ES" sz="3000">
                <a:latin typeface="Arial Rounded MT Bold" pitchFamily="34" charset="0"/>
              </a:rPr>
              <a:t>Empresa Postres Mexicanos</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0" name="Picture 2" descr="apa_art4_apa_img-cadena2"/>
          <p:cNvPicPr>
            <a:picLocks noGrp="1" noChangeAspect="1" noChangeArrowheads="1"/>
          </p:cNvPicPr>
          <p:nvPr>
            <p:ph type="body" idx="1"/>
          </p:nvPr>
        </p:nvPicPr>
        <p:blipFill>
          <a:blip r:embed="rId3"/>
          <a:srcRect/>
          <a:stretch>
            <a:fillRect/>
          </a:stretch>
        </p:blipFill>
        <p:spPr>
          <a:xfrm>
            <a:off x="142875" y="115888"/>
            <a:ext cx="8893175" cy="6669087"/>
          </a:xfrm>
          <a:noFill/>
        </p:spPr>
      </p:pic>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algn="ctr" eaLnBrk="1" hangingPunct="1"/>
            <a:r>
              <a:rPr lang="es-MX" sz="3200">
                <a:solidFill>
                  <a:schemeClr val="bg2"/>
                </a:solidFill>
              </a:rPr>
              <a:t>Cadenas productivas: área de desarrollo gubernamental y de estrategia competitiva</a:t>
            </a:r>
            <a:endParaRPr lang="es-ES" sz="3200">
              <a:solidFill>
                <a:schemeClr val="bg2"/>
              </a:solidFill>
            </a:endParaRPr>
          </a:p>
        </p:txBody>
      </p:sp>
      <p:sp>
        <p:nvSpPr>
          <p:cNvPr id="543748" name="Text Box 4"/>
          <p:cNvSpPr txBox="1">
            <a:spLocks noChangeArrowheads="1"/>
          </p:cNvSpPr>
          <p:nvPr/>
        </p:nvSpPr>
        <p:spPr bwMode="auto">
          <a:xfrm>
            <a:off x="879475" y="2093913"/>
            <a:ext cx="4916488" cy="671512"/>
          </a:xfrm>
          <a:prstGeom prst="rect">
            <a:avLst/>
          </a:prstGeom>
          <a:noFill/>
          <a:ln w="9525">
            <a:noFill/>
            <a:miter lim="800000"/>
            <a:headEnd/>
            <a:tailEnd/>
          </a:ln>
          <a:effectLst/>
        </p:spPr>
        <p:txBody>
          <a:bodyPr>
            <a:spAutoFit/>
          </a:bodyPr>
          <a:lstStyle/>
          <a:p>
            <a:pPr>
              <a:defRPr/>
            </a:pPr>
            <a:r>
              <a:rPr lang="es-MX" sz="3800">
                <a:effectLst>
                  <a:outerShdw blurRad="38100" dist="38100" dir="2700000" algn="tl">
                    <a:srgbClr val="C0C0C0"/>
                  </a:outerShdw>
                </a:effectLst>
              </a:rPr>
              <a:t>Sistemas - Producto</a:t>
            </a:r>
            <a:endParaRPr lang="es-ES" sz="3800">
              <a:effectLst>
                <a:outerShdw blurRad="38100" dist="38100" dir="2700000" algn="tl">
                  <a:srgbClr val="C0C0C0"/>
                </a:outerShdw>
              </a:effectLst>
            </a:endParaRPr>
          </a:p>
        </p:txBody>
      </p:sp>
      <p:pic>
        <p:nvPicPr>
          <p:cNvPr id="151556" name="Picture 5"/>
          <p:cNvPicPr>
            <a:picLocks noChangeAspect="1" noChangeArrowheads="1"/>
          </p:cNvPicPr>
          <p:nvPr/>
        </p:nvPicPr>
        <p:blipFill>
          <a:blip r:embed="rId2"/>
          <a:srcRect/>
          <a:stretch>
            <a:fillRect/>
          </a:stretch>
        </p:blipFill>
        <p:spPr bwMode="auto">
          <a:xfrm>
            <a:off x="6227763" y="2205038"/>
            <a:ext cx="1885950" cy="1200150"/>
          </a:xfrm>
          <a:prstGeom prst="rect">
            <a:avLst/>
          </a:prstGeom>
          <a:noFill/>
          <a:ln w="9525">
            <a:solidFill>
              <a:schemeClr val="bg2"/>
            </a:solidFill>
            <a:miter lim="800000"/>
            <a:headEnd/>
            <a:tailEnd/>
          </a:ln>
        </p:spPr>
      </p:pic>
      <p:pic>
        <p:nvPicPr>
          <p:cNvPr id="151557" name="Picture 7"/>
          <p:cNvPicPr>
            <a:picLocks noChangeAspect="1" noChangeArrowheads="1"/>
          </p:cNvPicPr>
          <p:nvPr/>
        </p:nvPicPr>
        <p:blipFill>
          <a:blip r:embed="rId3"/>
          <a:srcRect/>
          <a:stretch>
            <a:fillRect/>
          </a:stretch>
        </p:blipFill>
        <p:spPr bwMode="auto">
          <a:xfrm>
            <a:off x="611188" y="3278188"/>
            <a:ext cx="3221037" cy="1446212"/>
          </a:xfrm>
          <a:prstGeom prst="rect">
            <a:avLst/>
          </a:prstGeom>
          <a:noFill/>
          <a:ln w="9525">
            <a:solidFill>
              <a:schemeClr val="bg2"/>
            </a:solidFill>
            <a:miter lim="800000"/>
            <a:headEnd/>
            <a:tailEnd/>
          </a:ln>
        </p:spPr>
      </p:pic>
      <p:sp>
        <p:nvSpPr>
          <p:cNvPr id="543752" name="Text Box 8"/>
          <p:cNvSpPr txBox="1">
            <a:spLocks noChangeArrowheads="1"/>
          </p:cNvSpPr>
          <p:nvPr/>
        </p:nvSpPr>
        <p:spPr bwMode="auto">
          <a:xfrm>
            <a:off x="4192588" y="3684588"/>
            <a:ext cx="3781425" cy="609600"/>
          </a:xfrm>
          <a:prstGeom prst="rect">
            <a:avLst/>
          </a:prstGeom>
          <a:noFill/>
          <a:ln w="9525">
            <a:noFill/>
            <a:miter lim="800000"/>
            <a:headEnd/>
            <a:tailEnd/>
          </a:ln>
          <a:effectLst/>
        </p:spPr>
        <p:txBody>
          <a:bodyPr wrap="none">
            <a:spAutoFit/>
          </a:bodyPr>
          <a:lstStyle/>
          <a:p>
            <a:pPr>
              <a:defRPr/>
            </a:pPr>
            <a:r>
              <a:rPr lang="es-MX" sz="3400">
                <a:effectLst>
                  <a:outerShdw blurRad="38100" dist="38100" dir="2700000" algn="tl">
                    <a:srgbClr val="C0C0C0"/>
                  </a:outerShdw>
                </a:effectLst>
              </a:rPr>
              <a:t>Apoyo a sectores</a:t>
            </a:r>
            <a:endParaRPr lang="es-ES" sz="3400">
              <a:effectLst>
                <a:outerShdw blurRad="38100" dist="38100" dir="2700000" algn="tl">
                  <a:srgbClr val="C0C0C0"/>
                </a:outerShdw>
              </a:effectLst>
            </a:endParaRPr>
          </a:p>
        </p:txBody>
      </p:sp>
      <p:sp>
        <p:nvSpPr>
          <p:cNvPr id="543753" name="Text Box 9"/>
          <p:cNvSpPr txBox="1">
            <a:spLocks noChangeArrowheads="1"/>
          </p:cNvSpPr>
          <p:nvPr/>
        </p:nvSpPr>
        <p:spPr bwMode="auto">
          <a:xfrm>
            <a:off x="1042988" y="5300663"/>
            <a:ext cx="4719637" cy="609600"/>
          </a:xfrm>
          <a:prstGeom prst="rect">
            <a:avLst/>
          </a:prstGeom>
          <a:noFill/>
          <a:ln w="9525">
            <a:noFill/>
            <a:miter lim="800000"/>
            <a:headEnd/>
            <a:tailEnd/>
          </a:ln>
          <a:effectLst/>
        </p:spPr>
        <p:txBody>
          <a:bodyPr wrap="none">
            <a:spAutoFit/>
          </a:bodyPr>
          <a:lstStyle/>
          <a:p>
            <a:pPr>
              <a:defRPr/>
            </a:pPr>
            <a:r>
              <a:rPr lang="es-MX" sz="3400">
                <a:effectLst>
                  <a:outerShdw blurRad="38100" dist="38100" dir="2700000" algn="tl">
                    <a:srgbClr val="C0C0C0"/>
                  </a:outerShdw>
                </a:effectLst>
              </a:rPr>
              <a:t>Desarrollo de clusters</a:t>
            </a:r>
            <a:endParaRPr lang="es-ES" sz="3400">
              <a:effectLst>
                <a:outerShdw blurRad="38100" dist="38100" dir="2700000" algn="tl">
                  <a:srgbClr val="C0C0C0"/>
                </a:outerShdw>
              </a:effectLst>
            </a:endParaRPr>
          </a:p>
        </p:txBody>
      </p:sp>
      <p:pic>
        <p:nvPicPr>
          <p:cNvPr id="151560" name="Picture 10"/>
          <p:cNvPicPr>
            <a:picLocks noChangeAspect="1" noChangeArrowheads="1"/>
          </p:cNvPicPr>
          <p:nvPr/>
        </p:nvPicPr>
        <p:blipFill>
          <a:blip r:embed="rId4"/>
          <a:srcRect/>
          <a:stretch>
            <a:fillRect/>
          </a:stretch>
        </p:blipFill>
        <p:spPr bwMode="auto">
          <a:xfrm>
            <a:off x="6084888" y="4837113"/>
            <a:ext cx="2735262" cy="1195387"/>
          </a:xfrm>
          <a:prstGeom prst="rect">
            <a:avLst/>
          </a:prstGeom>
          <a:noFill/>
          <a:ln w="9525">
            <a:solidFill>
              <a:schemeClr val="bg2"/>
            </a:solidFill>
            <a:miter lim="800000"/>
            <a:headEnd/>
            <a:tailEnd/>
          </a:ln>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4"/>
          <p:cNvSpPr>
            <a:spLocks noGrp="1" noChangeArrowheads="1"/>
          </p:cNvSpPr>
          <p:nvPr>
            <p:ph type="body" idx="1"/>
          </p:nvPr>
        </p:nvSpPr>
        <p:spPr>
          <a:xfrm>
            <a:off x="601663" y="692150"/>
            <a:ext cx="7931150" cy="5616575"/>
          </a:xfrm>
          <a:noFill/>
        </p:spPr>
        <p:txBody>
          <a:bodyPr/>
          <a:lstStyle/>
          <a:p>
            <a:pPr algn="just" eaLnBrk="1" hangingPunct="1">
              <a:lnSpc>
                <a:spcPct val="150000"/>
              </a:lnSpc>
              <a:buFont typeface="Wingdings" pitchFamily="2" charset="2"/>
              <a:buNone/>
            </a:pPr>
            <a:r>
              <a:rPr lang="es-ES" sz="2000">
                <a:latin typeface="Arial Rounded MT Bold" pitchFamily="34" charset="0"/>
              </a:rPr>
              <a:t>	La parte </a:t>
            </a:r>
            <a:r>
              <a:rPr lang="es-ES" sz="2000" b="1">
                <a:latin typeface="Arial Rounded MT Bold" pitchFamily="34" charset="0"/>
              </a:rPr>
              <a:t>interna</a:t>
            </a:r>
            <a:r>
              <a:rPr lang="es-ES" sz="2000">
                <a:latin typeface="Arial Rounded MT Bold" pitchFamily="34" charset="0"/>
              </a:rPr>
              <a:t> tiene que ver con las </a:t>
            </a:r>
            <a:r>
              <a:rPr lang="es-ES" sz="2000" b="1">
                <a:latin typeface="Arial Rounded MT Bold" pitchFamily="34" charset="0"/>
              </a:rPr>
              <a:t>fortalezas </a:t>
            </a:r>
            <a:r>
              <a:rPr lang="es-ES" sz="2000">
                <a:latin typeface="Arial Rounded MT Bold" pitchFamily="34" charset="0"/>
              </a:rPr>
              <a:t>y las</a:t>
            </a:r>
            <a:r>
              <a:rPr lang="es-ES" sz="2000" b="1">
                <a:latin typeface="Arial Rounded MT Bold" pitchFamily="34" charset="0"/>
              </a:rPr>
              <a:t> debilidades del negocio</a:t>
            </a:r>
            <a:r>
              <a:rPr lang="es-ES" sz="2000">
                <a:latin typeface="Arial Rounded MT Bold" pitchFamily="34" charset="0"/>
              </a:rPr>
              <a:t>, aspectos sobre los cuales la empresa tiene algún grado de control. </a:t>
            </a:r>
          </a:p>
          <a:p>
            <a:pPr algn="just" eaLnBrk="1" hangingPunct="1">
              <a:lnSpc>
                <a:spcPct val="150000"/>
              </a:lnSpc>
              <a:buFont typeface="Wingdings" pitchFamily="2" charset="2"/>
              <a:buNone/>
            </a:pPr>
            <a:endParaRPr lang="es-ES" sz="2000">
              <a:latin typeface="Arial Rounded MT Bold" pitchFamily="34" charset="0"/>
            </a:endParaRPr>
          </a:p>
          <a:p>
            <a:pPr algn="just" eaLnBrk="1" hangingPunct="1">
              <a:lnSpc>
                <a:spcPct val="150000"/>
              </a:lnSpc>
              <a:buFont typeface="Wingdings" pitchFamily="2" charset="2"/>
              <a:buNone/>
            </a:pPr>
            <a:r>
              <a:rPr lang="es-ES" sz="2000">
                <a:latin typeface="Arial Rounded MT Bold" pitchFamily="34" charset="0"/>
              </a:rPr>
              <a:t>	La parte </a:t>
            </a:r>
            <a:r>
              <a:rPr lang="es-ES" sz="2000" b="1">
                <a:latin typeface="Arial Rounded MT Bold" pitchFamily="34" charset="0"/>
              </a:rPr>
              <a:t>externa</a:t>
            </a:r>
            <a:r>
              <a:rPr lang="es-ES" sz="2000">
                <a:latin typeface="Arial Rounded MT Bold" pitchFamily="34" charset="0"/>
              </a:rPr>
              <a:t> mira las </a:t>
            </a:r>
            <a:r>
              <a:rPr lang="es-ES" sz="2000" b="1">
                <a:latin typeface="Arial Rounded MT Bold" pitchFamily="34" charset="0"/>
              </a:rPr>
              <a:t>oportunidades</a:t>
            </a:r>
            <a:r>
              <a:rPr lang="es-ES" sz="2000">
                <a:latin typeface="Arial Rounded MT Bold" pitchFamily="34" charset="0"/>
              </a:rPr>
              <a:t> que ofrece el mercado y las </a:t>
            </a:r>
            <a:r>
              <a:rPr lang="es-ES" sz="2000" b="1">
                <a:latin typeface="Arial Rounded MT Bold" pitchFamily="34" charset="0"/>
              </a:rPr>
              <a:t>amenazas</a:t>
            </a:r>
            <a:r>
              <a:rPr lang="es-ES" sz="2000">
                <a:latin typeface="Arial Rounded MT Bold" pitchFamily="34" charset="0"/>
              </a:rPr>
              <a:t> que debe enfrentar su negocio </a:t>
            </a:r>
            <a:r>
              <a:rPr lang="es-ES" sz="2000" b="1">
                <a:latin typeface="Arial Rounded MT Bold" pitchFamily="34" charset="0"/>
              </a:rPr>
              <a:t>en el</a:t>
            </a:r>
            <a:r>
              <a:rPr lang="es-ES" sz="2000">
                <a:latin typeface="Arial Rounded MT Bold" pitchFamily="34" charset="0"/>
              </a:rPr>
              <a:t> </a:t>
            </a:r>
            <a:r>
              <a:rPr lang="es-ES" sz="2000" b="1">
                <a:latin typeface="Arial Rounded MT Bold" pitchFamily="34" charset="0"/>
              </a:rPr>
              <a:t>mercado</a:t>
            </a:r>
            <a:r>
              <a:rPr lang="es-ES" sz="2000">
                <a:latin typeface="Arial Rounded MT Bold" pitchFamily="34" charset="0"/>
              </a:rPr>
              <a:t> seleccionado. El objetivo es desarrollar toda la capacidad y habilidad del negocio para aprovechar esas oportunidades y para minimizar o anular esas amenazas, circunstancias sobre las cuales se tiene poco o ningún control directo. </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457200" y="188913"/>
            <a:ext cx="8229600" cy="1371600"/>
          </a:xfrm>
        </p:spPr>
        <p:txBody>
          <a:bodyPr/>
          <a:lstStyle/>
          <a:p>
            <a:pPr algn="ctr" eaLnBrk="1" hangingPunct="1"/>
            <a:r>
              <a:rPr lang="es-ES" sz="3200" b="1">
                <a:latin typeface="Arial Rounded MT Bold" pitchFamily="34" charset="0"/>
              </a:rPr>
              <a:t>ANÁLISIS DOFA</a:t>
            </a:r>
          </a:p>
        </p:txBody>
      </p:sp>
      <p:sp>
        <p:nvSpPr>
          <p:cNvPr id="153603" name="Text Box 4"/>
          <p:cNvSpPr>
            <a:spLocks noGrp="1" noChangeArrowheads="1"/>
          </p:cNvSpPr>
          <p:nvPr>
            <p:ph type="body" idx="1"/>
          </p:nvPr>
        </p:nvSpPr>
        <p:spPr>
          <a:xfrm>
            <a:off x="806450" y="2054225"/>
            <a:ext cx="7797800" cy="4543425"/>
          </a:xfrm>
          <a:noFill/>
        </p:spPr>
        <p:txBody>
          <a:bodyPr/>
          <a:lstStyle/>
          <a:p>
            <a:pPr marL="0" indent="0" eaLnBrk="1" hangingPunct="1">
              <a:lnSpc>
                <a:spcPct val="150000"/>
              </a:lnSpc>
              <a:buFont typeface="Wingdings" pitchFamily="2" charset="2"/>
              <a:buNone/>
            </a:pPr>
            <a:r>
              <a:rPr lang="es-ES" sz="2800">
                <a:latin typeface="Tahoma" pitchFamily="34" charset="0"/>
              </a:rPr>
              <a:t>Aná</a:t>
            </a:r>
            <a:r>
              <a:rPr lang="es-ES_tradnl" sz="2800">
                <a:latin typeface="Tahoma" pitchFamily="34" charset="0"/>
              </a:rPr>
              <a:t>lisis FODA </a:t>
            </a:r>
            <a:r>
              <a:rPr lang="es-ES" sz="2800">
                <a:latin typeface="Tahoma" pitchFamily="34" charset="0"/>
              </a:rPr>
              <a:t>(en inglés </a:t>
            </a:r>
            <a:r>
              <a:rPr lang="es-ES" sz="2800" b="1">
                <a:latin typeface="Tahoma" pitchFamily="34" charset="0"/>
              </a:rPr>
              <a:t>SWOT</a:t>
            </a:r>
            <a:r>
              <a:rPr lang="es-ES" sz="2800">
                <a:latin typeface="Tahoma" pitchFamily="34" charset="0"/>
              </a:rPr>
              <a:t>), es la sigla usada para referirse a una herramienta analítica que le permitirá trabajar con toda la Información relativa al negocio, útil para examinar sus Debilidades, Oportunidades, Fortalezas y Amenazas. </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9289" name="Group 25"/>
          <p:cNvGraphicFramePr>
            <a:graphicFrameLocks noGrp="1"/>
          </p:cNvGraphicFramePr>
          <p:nvPr>
            <p:ph idx="1"/>
          </p:nvPr>
        </p:nvGraphicFramePr>
        <p:xfrm>
          <a:off x="446088" y="1981200"/>
          <a:ext cx="8229600" cy="2681288"/>
        </p:xfrm>
        <a:graphic>
          <a:graphicData uri="http://schemas.openxmlformats.org/drawingml/2006/table">
            <a:tbl>
              <a:tblPr/>
              <a:tblGrid>
                <a:gridCol w="2449512">
                  <a:extLst>
                    <a:ext uri="{9D8B030D-6E8A-4147-A177-3AD203B41FA5}">
                      <a16:colId xmlns:a16="http://schemas.microsoft.com/office/drawing/2014/main" val="20000"/>
                    </a:ext>
                  </a:extLst>
                </a:gridCol>
                <a:gridCol w="3035300">
                  <a:extLst>
                    <a:ext uri="{9D8B030D-6E8A-4147-A177-3AD203B41FA5}">
                      <a16:colId xmlns:a16="http://schemas.microsoft.com/office/drawing/2014/main" val="20001"/>
                    </a:ext>
                  </a:extLst>
                </a:gridCol>
                <a:gridCol w="2744788">
                  <a:extLst>
                    <a:ext uri="{9D8B030D-6E8A-4147-A177-3AD203B41FA5}">
                      <a16:colId xmlns:a16="http://schemas.microsoft.com/office/drawing/2014/main" val="20002"/>
                    </a:ext>
                  </a:extLst>
                </a:gridCol>
              </a:tblGrid>
              <a:tr h="6858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s-MX" sz="2800" b="0" i="0" u="none" strike="noStrike" cap="none" normalizeH="0" baseline="0">
                        <a:ln>
                          <a:noFill/>
                        </a:ln>
                        <a:solidFill>
                          <a:schemeClr val="tx1"/>
                        </a:solidFill>
                        <a:effectLst/>
                        <a:latin typeface="Arial Rounded MT Bold"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s-ES" sz="2800" b="1" i="0" u="none" strike="noStrike" cap="none" normalizeH="0" baseline="0">
                          <a:ln>
                            <a:noFill/>
                          </a:ln>
                          <a:solidFill>
                            <a:srgbClr val="FF0000"/>
                          </a:solidFill>
                          <a:effectLst/>
                          <a:latin typeface="Arial Rounded MT Bold" pitchFamily="34" charset="0"/>
                        </a:rPr>
                        <a:t>Positivas</a:t>
                      </a:r>
                      <a:endParaRPr kumimoji="0" lang="es-ES" sz="2800" b="0" i="0" u="none" strike="noStrike" cap="none" normalizeH="0" baseline="0">
                        <a:ln>
                          <a:noFill/>
                        </a:ln>
                        <a:solidFill>
                          <a:schemeClr val="tx1"/>
                        </a:solidFill>
                        <a:effectLst/>
                        <a:latin typeface="Arial Rounded MT Bold"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s-ES" sz="2800" b="1" i="0" u="none" strike="noStrike" cap="none" normalizeH="0" baseline="0">
                          <a:ln>
                            <a:noFill/>
                          </a:ln>
                          <a:solidFill>
                            <a:srgbClr val="FF0000"/>
                          </a:solidFill>
                          <a:effectLst/>
                          <a:latin typeface="Arial Rounded MT Bold" pitchFamily="34" charset="0"/>
                        </a:rPr>
                        <a:t>Negativas</a:t>
                      </a:r>
                      <a:endParaRPr kumimoji="0" lang="es-ES" sz="2800" b="0" i="0" u="none" strike="noStrike" cap="none" normalizeH="0" baseline="0">
                        <a:ln>
                          <a:noFill/>
                        </a:ln>
                        <a:solidFill>
                          <a:schemeClr val="tx1"/>
                        </a:solidFill>
                        <a:effectLst/>
                        <a:latin typeface="Arial Rounded MT Bold"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98538">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s-ES" sz="2800" b="1" i="0" u="none" strike="noStrike" cap="none" normalizeH="0" baseline="0">
                          <a:ln>
                            <a:noFill/>
                          </a:ln>
                          <a:solidFill>
                            <a:srgbClr val="FF0000"/>
                          </a:solidFill>
                          <a:effectLst/>
                          <a:latin typeface="Arial Rounded MT Bold" pitchFamily="34" charset="0"/>
                        </a:rPr>
                        <a:t>Exterior</a:t>
                      </a:r>
                      <a:endParaRPr kumimoji="0" lang="es-ES" sz="2800" b="0" i="0" u="none" strike="noStrike" cap="none" normalizeH="0" baseline="0">
                        <a:ln>
                          <a:noFill/>
                        </a:ln>
                        <a:solidFill>
                          <a:schemeClr val="tx1"/>
                        </a:solidFill>
                        <a:effectLst/>
                        <a:latin typeface="Arial Rounded MT Bold"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s-ES" sz="2800" b="1" i="0" u="none" strike="noStrike" cap="none" normalizeH="0" baseline="0">
                          <a:ln>
                            <a:noFill/>
                          </a:ln>
                          <a:solidFill>
                            <a:schemeClr val="tx1"/>
                          </a:solidFill>
                          <a:effectLst/>
                          <a:latin typeface="Arial Rounded MT Bold" pitchFamily="34" charset="0"/>
                        </a:rPr>
                        <a:t>Oportunidades</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s-ES" sz="2800" b="1" i="0" u="none" strike="noStrike" cap="none" normalizeH="0" baseline="0">
                          <a:ln>
                            <a:noFill/>
                          </a:ln>
                          <a:solidFill>
                            <a:schemeClr val="tx1"/>
                          </a:solidFill>
                          <a:effectLst/>
                          <a:latin typeface="Arial Rounded MT Bold" pitchFamily="34" charset="0"/>
                        </a:rPr>
                        <a:t>Amenazas</a:t>
                      </a:r>
                      <a:endParaRPr kumimoji="0" lang="es-ES" sz="2800" b="0" i="0" u="none" strike="noStrike" cap="none" normalizeH="0" baseline="0">
                        <a:ln>
                          <a:noFill/>
                        </a:ln>
                        <a:solidFill>
                          <a:schemeClr val="tx1"/>
                        </a:solidFill>
                        <a:effectLst/>
                        <a:latin typeface="Arial Rounded MT Bold"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96950">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s-ES" sz="2800" b="1" i="0" u="none" strike="noStrike" cap="none" normalizeH="0" baseline="0">
                          <a:ln>
                            <a:noFill/>
                          </a:ln>
                          <a:solidFill>
                            <a:srgbClr val="FF0000"/>
                          </a:solidFill>
                          <a:effectLst/>
                          <a:latin typeface="Arial Rounded MT Bold" pitchFamily="34" charset="0"/>
                        </a:rPr>
                        <a:t>Interior</a:t>
                      </a:r>
                      <a:endParaRPr kumimoji="0" lang="es-ES" sz="2800" b="0" i="0" u="none" strike="noStrike" cap="none" normalizeH="0" baseline="0">
                        <a:ln>
                          <a:noFill/>
                        </a:ln>
                        <a:solidFill>
                          <a:schemeClr val="tx1"/>
                        </a:solidFill>
                        <a:effectLst/>
                        <a:latin typeface="Arial Rounded MT Bold"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s-ES" sz="2800" b="1" i="0" u="none" strike="noStrike" cap="none" normalizeH="0" baseline="0">
                          <a:ln>
                            <a:noFill/>
                          </a:ln>
                          <a:solidFill>
                            <a:schemeClr val="tx1"/>
                          </a:solidFill>
                          <a:effectLst/>
                          <a:latin typeface="Arial Rounded MT Bold" pitchFamily="34" charset="0"/>
                        </a:rPr>
                        <a:t>Fortalezas</a:t>
                      </a:r>
                      <a:endParaRPr kumimoji="0" lang="es-ES" sz="2800" b="0" i="0" u="none" strike="noStrike" cap="none" normalizeH="0" baseline="0">
                        <a:ln>
                          <a:noFill/>
                        </a:ln>
                        <a:solidFill>
                          <a:schemeClr val="tx1"/>
                        </a:solidFill>
                        <a:effectLst/>
                        <a:latin typeface="Arial Rounded MT Bold"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s-ES" sz="2800" b="1" i="0" u="none" strike="noStrike" cap="none" normalizeH="0" baseline="0">
                          <a:ln>
                            <a:noFill/>
                          </a:ln>
                          <a:solidFill>
                            <a:schemeClr val="tx1"/>
                          </a:solidFill>
                          <a:effectLst/>
                          <a:latin typeface="Arial Rounded MT Bold" pitchFamily="34" charset="0"/>
                        </a:rPr>
                        <a:t>Debilidades</a:t>
                      </a:r>
                      <a:endParaRPr kumimoji="0" lang="es-ES" sz="2800" b="0" i="0" u="none" strike="noStrike" cap="none" normalizeH="0" baseline="0">
                        <a:ln>
                          <a:noFill/>
                        </a:ln>
                        <a:solidFill>
                          <a:schemeClr val="tx1"/>
                        </a:solidFill>
                        <a:effectLst/>
                        <a:latin typeface="Arial Rounded MT Bold" pitchFamily="34"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a:t>8. Estimación de Demanda</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Text Box 5"/>
          <p:cNvSpPr txBox="1">
            <a:spLocks noChangeArrowheads="1"/>
          </p:cNvSpPr>
          <p:nvPr/>
        </p:nvSpPr>
        <p:spPr bwMode="auto">
          <a:xfrm>
            <a:off x="533400" y="1981200"/>
            <a:ext cx="8001000" cy="2282825"/>
          </a:xfrm>
          <a:prstGeom prst="rect">
            <a:avLst/>
          </a:prstGeom>
          <a:noFill/>
          <a:ln w="9525">
            <a:noFill/>
            <a:miter lim="800000"/>
            <a:headEnd/>
            <a:tailEnd/>
          </a:ln>
          <a:effectLst/>
        </p:spPr>
        <p:txBody>
          <a:bodyPr>
            <a:spAutoFit/>
          </a:bodyPr>
          <a:lstStyle/>
          <a:p>
            <a:pPr algn="just"/>
            <a:r>
              <a:rPr lang="es-ES_tradnl" sz="2400">
                <a:latin typeface="Arial" charset="0"/>
              </a:rPr>
              <a:t>La </a:t>
            </a:r>
            <a:r>
              <a:rPr lang="es-ES_tradnl" sz="2400" b="1">
                <a:latin typeface="Arial" charset="0"/>
              </a:rPr>
              <a:t>Demanda</a:t>
            </a:r>
            <a:r>
              <a:rPr lang="es-ES_tradnl" sz="2400">
                <a:latin typeface="Arial" charset="0"/>
              </a:rPr>
              <a:t> </a:t>
            </a:r>
            <a:r>
              <a:rPr lang="es-ES_tradnl" sz="2400" b="1">
                <a:latin typeface="Arial" charset="0"/>
              </a:rPr>
              <a:t>Actual</a:t>
            </a:r>
            <a:r>
              <a:rPr lang="es-ES_tradnl" sz="2400">
                <a:latin typeface="Arial" charset="0"/>
              </a:rPr>
              <a:t> de mercado para un producto es el volumen total que un grupo de consumidores definido compraría en un área geográfica definida, en un lapso de tiempo definido, en un ambiente de mercadotecnia definido, bajo un nivel y una mezcla de mercadotecnia de la industria definidos.</a:t>
            </a:r>
            <a:endParaRPr lang="es-ES" sz="2400">
              <a:latin typeface="Arial" charset="0"/>
            </a:endParaRPr>
          </a:p>
        </p:txBody>
      </p:sp>
      <p:sp>
        <p:nvSpPr>
          <p:cNvPr id="7175" name="Text Box 7"/>
          <p:cNvSpPr txBox="1">
            <a:spLocks noChangeArrowheads="1"/>
          </p:cNvSpPr>
          <p:nvPr/>
        </p:nvSpPr>
        <p:spPr bwMode="auto">
          <a:xfrm>
            <a:off x="2971800" y="4840288"/>
            <a:ext cx="5966698" cy="1200329"/>
          </a:xfrm>
          <a:prstGeom prst="rect">
            <a:avLst/>
          </a:prstGeom>
          <a:noFill/>
          <a:ln w="9525">
            <a:noFill/>
            <a:miter lim="800000"/>
            <a:headEnd/>
            <a:tailEnd/>
          </a:ln>
          <a:effectLst/>
        </p:spPr>
        <p:txBody>
          <a:bodyPr wrap="none">
            <a:spAutoFit/>
          </a:bodyPr>
          <a:lstStyle/>
          <a:p>
            <a:r>
              <a:rPr lang="es-ES" sz="2400" b="1" dirty="0">
                <a:solidFill>
                  <a:srgbClr val="FF0000"/>
                </a:solidFill>
                <a:latin typeface="Arial" charset="0"/>
              </a:rPr>
              <a:t>Cuanta gente realmente me compraría?</a:t>
            </a:r>
          </a:p>
          <a:p>
            <a:r>
              <a:rPr lang="es-ES" sz="2400" b="1" dirty="0">
                <a:solidFill>
                  <a:srgbClr val="FF0000"/>
                </a:solidFill>
                <a:latin typeface="Arial" charset="0"/>
              </a:rPr>
              <a:t>Cuanto me compraría?</a:t>
            </a:r>
          </a:p>
          <a:p>
            <a:r>
              <a:rPr lang="es-ES" sz="2400" b="1" dirty="0">
                <a:solidFill>
                  <a:srgbClr val="FF0000"/>
                </a:solidFill>
                <a:latin typeface="Arial" charset="0"/>
              </a:rPr>
              <a:t>Cada cuanto me compraría?</a:t>
            </a:r>
          </a:p>
        </p:txBody>
      </p:sp>
      <p:sp>
        <p:nvSpPr>
          <p:cNvPr id="6" name="5 Rectángulo"/>
          <p:cNvSpPr/>
          <p:nvPr/>
        </p:nvSpPr>
        <p:spPr>
          <a:xfrm>
            <a:off x="1261749" y="714356"/>
            <a:ext cx="6239209" cy="769441"/>
          </a:xfrm>
          <a:prstGeom prst="rect">
            <a:avLst/>
          </a:prstGeom>
          <a:noFill/>
        </p:spPr>
        <p:txBody>
          <a:bodyPr wrap="none" lIns="91440" tIns="45720" rIns="91440" bIns="45720">
            <a:spAutoFit/>
          </a:bodyPr>
          <a:lstStyle/>
          <a:p>
            <a:pPr algn="ctr"/>
            <a:r>
              <a:rPr lang="es-ES" sz="4400" b="1" cap="none" spc="0"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Demanda del proyecto</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3"/>
          <p:cNvSpPr txBox="1">
            <a:spLocks noChangeArrowheads="1"/>
          </p:cNvSpPr>
          <p:nvPr/>
        </p:nvSpPr>
        <p:spPr bwMode="auto">
          <a:xfrm>
            <a:off x="3348038" y="522288"/>
            <a:ext cx="5508625" cy="528637"/>
          </a:xfrm>
          <a:prstGeom prst="rect">
            <a:avLst/>
          </a:prstGeom>
          <a:solidFill>
            <a:schemeClr val="bg1"/>
          </a:solidFill>
          <a:ln w="9525">
            <a:solidFill>
              <a:schemeClr val="bg1"/>
            </a:solidFill>
            <a:miter lim="800000"/>
            <a:headEnd/>
            <a:tailEnd/>
          </a:ln>
          <a:effectLst/>
        </p:spPr>
        <p:txBody>
          <a:bodyPr wrap="none">
            <a:spAutoFit/>
          </a:bodyPr>
          <a:lstStyle/>
          <a:p>
            <a:r>
              <a:rPr lang="es-ES_tradnl" sz="2800" b="1">
                <a:effectLst>
                  <a:outerShdw blurRad="38100" dist="38100" dir="2700000" algn="tl">
                    <a:srgbClr val="000000"/>
                  </a:outerShdw>
                </a:effectLst>
                <a:latin typeface="Arial" charset="0"/>
              </a:rPr>
              <a:t>ESTIMACION</a:t>
            </a:r>
            <a:r>
              <a:rPr lang="es-ES_tradnl" sz="2800" b="1">
                <a:solidFill>
                  <a:srgbClr val="0A10F6"/>
                </a:solidFill>
                <a:effectLst>
                  <a:outerShdw blurRad="38100" dist="38100" dir="2700000" algn="tl">
                    <a:srgbClr val="000000"/>
                  </a:outerShdw>
                </a:effectLst>
                <a:latin typeface="Arial" charset="0"/>
              </a:rPr>
              <a:t> </a:t>
            </a:r>
            <a:r>
              <a:rPr lang="es-ES_tradnl" sz="2800" b="1">
                <a:effectLst>
                  <a:outerShdw blurRad="38100" dist="38100" dir="2700000" algn="tl">
                    <a:srgbClr val="000000"/>
                  </a:outerShdw>
                </a:effectLst>
                <a:latin typeface="Arial" charset="0"/>
              </a:rPr>
              <a:t>DE LA DEMANDA</a:t>
            </a:r>
            <a:endParaRPr lang="es-ES" sz="2800" b="1">
              <a:effectLst>
                <a:outerShdw blurRad="38100" dist="38100" dir="2700000" algn="tl">
                  <a:srgbClr val="000000"/>
                </a:outerShdw>
              </a:effectLst>
              <a:latin typeface="Arial" charset="0"/>
            </a:endParaRPr>
          </a:p>
        </p:txBody>
      </p:sp>
      <p:sp>
        <p:nvSpPr>
          <p:cNvPr id="10245" name="Text Box 5"/>
          <p:cNvSpPr txBox="1">
            <a:spLocks noChangeArrowheads="1"/>
          </p:cNvSpPr>
          <p:nvPr/>
        </p:nvSpPr>
        <p:spPr bwMode="auto">
          <a:xfrm>
            <a:off x="1406525" y="1447800"/>
            <a:ext cx="6746875" cy="4170363"/>
          </a:xfrm>
          <a:prstGeom prst="rect">
            <a:avLst/>
          </a:prstGeom>
          <a:noFill/>
          <a:ln w="9525">
            <a:noFill/>
            <a:miter lim="800000"/>
            <a:headEnd/>
            <a:tailEnd/>
          </a:ln>
          <a:effectLst/>
        </p:spPr>
        <p:txBody>
          <a:bodyPr>
            <a:spAutoFit/>
          </a:bodyPr>
          <a:lstStyle/>
          <a:p>
            <a:r>
              <a:rPr lang="es-ES_tradnl" sz="2400">
                <a:latin typeface="Arial" charset="0"/>
              </a:rPr>
              <a:t>Una forma común para estimar la demanda es:</a:t>
            </a:r>
          </a:p>
          <a:p>
            <a:r>
              <a:rPr lang="es-ES_tradnl" sz="2400">
                <a:latin typeface="Arial" charset="0"/>
              </a:rPr>
              <a:t>		    </a:t>
            </a:r>
          </a:p>
          <a:p>
            <a:r>
              <a:rPr lang="es-ES_tradnl" sz="2400">
                <a:latin typeface="Arial" charset="0"/>
              </a:rPr>
              <a:t>			</a:t>
            </a:r>
            <a:r>
              <a:rPr lang="es-ES_tradnl" sz="2800" b="1">
                <a:latin typeface="Arial" charset="0"/>
              </a:rPr>
              <a:t>Q = n x q x p</a:t>
            </a:r>
            <a:r>
              <a:rPr lang="es-ES_tradnl" sz="2400">
                <a:latin typeface="Arial" charset="0"/>
              </a:rPr>
              <a:t>         </a:t>
            </a:r>
          </a:p>
          <a:p>
            <a:endParaRPr lang="es-ES_tradnl" sz="2400">
              <a:latin typeface="Arial" charset="0"/>
            </a:endParaRPr>
          </a:p>
          <a:p>
            <a:r>
              <a:rPr lang="es-ES_tradnl" sz="2400" b="1">
                <a:latin typeface="Arial" charset="0"/>
              </a:rPr>
              <a:t>donde:</a:t>
            </a:r>
          </a:p>
          <a:p>
            <a:endParaRPr lang="es-ES_tradnl" sz="2400">
              <a:latin typeface="Arial" charset="0"/>
            </a:endParaRPr>
          </a:p>
          <a:p>
            <a:r>
              <a:rPr lang="es-ES_tradnl" sz="2400">
                <a:latin typeface="Arial" charset="0"/>
              </a:rPr>
              <a:t>	Q = demanda total del mercado</a:t>
            </a:r>
          </a:p>
          <a:p>
            <a:r>
              <a:rPr lang="es-ES_tradnl" sz="2400">
                <a:latin typeface="Arial" charset="0"/>
              </a:rPr>
              <a:t>	n = número de compradores del mercado</a:t>
            </a:r>
          </a:p>
          <a:p>
            <a:r>
              <a:rPr lang="es-ES_tradnl" sz="2400">
                <a:latin typeface="Arial" charset="0"/>
              </a:rPr>
              <a:t>	q = cant. comprada por el comprador en 	un lapso de tiempo</a:t>
            </a:r>
          </a:p>
          <a:p>
            <a:r>
              <a:rPr lang="es-ES_tradnl" sz="2400">
                <a:latin typeface="Arial" charset="0"/>
              </a:rPr>
              <a:t>	p = precio de una unidad media</a:t>
            </a:r>
            <a:endParaRPr lang="es-ES" sz="2400">
              <a:latin typeface="Arial" charset="0"/>
            </a:endParaRPr>
          </a:p>
        </p:txBody>
      </p:sp>
      <p:pic>
        <p:nvPicPr>
          <p:cNvPr id="10247" name="Picture 7" descr="BS00559_"/>
          <p:cNvPicPr>
            <a:picLocks noChangeAspect="1" noChangeArrowheads="1"/>
          </p:cNvPicPr>
          <p:nvPr/>
        </p:nvPicPr>
        <p:blipFill>
          <a:blip r:embed="rId2"/>
          <a:srcRect/>
          <a:stretch>
            <a:fillRect/>
          </a:stretch>
        </p:blipFill>
        <p:spPr bwMode="auto">
          <a:xfrm>
            <a:off x="539750" y="5734050"/>
            <a:ext cx="1524000" cy="863600"/>
          </a:xfrm>
          <a:prstGeom prst="rect">
            <a:avLst/>
          </a:prstGeom>
          <a:noFill/>
        </p:spPr>
      </p:pic>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BS00559_"/>
          <p:cNvPicPr>
            <a:picLocks noChangeAspect="1" noChangeArrowheads="1"/>
          </p:cNvPicPr>
          <p:nvPr/>
        </p:nvPicPr>
        <p:blipFill>
          <a:blip r:embed="rId2"/>
          <a:srcRect/>
          <a:stretch>
            <a:fillRect/>
          </a:stretch>
        </p:blipFill>
        <p:spPr bwMode="auto">
          <a:xfrm>
            <a:off x="533400" y="5715000"/>
            <a:ext cx="1524000" cy="863600"/>
          </a:xfrm>
          <a:prstGeom prst="rect">
            <a:avLst/>
          </a:prstGeom>
          <a:noFill/>
        </p:spPr>
      </p:pic>
      <p:sp>
        <p:nvSpPr>
          <p:cNvPr id="6147" name="Text Box 3"/>
          <p:cNvSpPr txBox="1">
            <a:spLocks noChangeArrowheads="1"/>
          </p:cNvSpPr>
          <p:nvPr/>
        </p:nvSpPr>
        <p:spPr bwMode="auto">
          <a:xfrm>
            <a:off x="3348038" y="522288"/>
            <a:ext cx="5508625" cy="528637"/>
          </a:xfrm>
          <a:prstGeom prst="rect">
            <a:avLst/>
          </a:prstGeom>
          <a:solidFill>
            <a:schemeClr val="bg1"/>
          </a:solidFill>
          <a:ln w="9525">
            <a:solidFill>
              <a:schemeClr val="bg1"/>
            </a:solidFill>
            <a:miter lim="800000"/>
            <a:headEnd/>
            <a:tailEnd/>
          </a:ln>
          <a:effectLst/>
        </p:spPr>
        <p:txBody>
          <a:bodyPr wrap="none">
            <a:spAutoFit/>
          </a:bodyPr>
          <a:lstStyle/>
          <a:p>
            <a:r>
              <a:rPr lang="es-ES_tradnl" sz="2800" b="1">
                <a:effectLst>
                  <a:outerShdw blurRad="38100" dist="38100" dir="2700000" algn="tl">
                    <a:srgbClr val="000000"/>
                  </a:outerShdw>
                </a:effectLst>
                <a:latin typeface="Arial" charset="0"/>
              </a:rPr>
              <a:t>ESTIMACION DE LA DEMANDA</a:t>
            </a:r>
            <a:endParaRPr lang="es-ES" sz="2800" b="1">
              <a:effectLst>
                <a:outerShdw blurRad="38100" dist="38100" dir="2700000" algn="tl">
                  <a:srgbClr val="000000"/>
                </a:outerShdw>
              </a:effectLst>
              <a:latin typeface="Arial" charset="0"/>
            </a:endParaRPr>
          </a:p>
        </p:txBody>
      </p:sp>
      <p:sp>
        <p:nvSpPr>
          <p:cNvPr id="6149" name="Text Box 5"/>
          <p:cNvSpPr txBox="1">
            <a:spLocks noChangeArrowheads="1"/>
          </p:cNvSpPr>
          <p:nvPr/>
        </p:nvSpPr>
        <p:spPr bwMode="auto">
          <a:xfrm>
            <a:off x="685800" y="1651000"/>
            <a:ext cx="7848600" cy="2282825"/>
          </a:xfrm>
          <a:prstGeom prst="rect">
            <a:avLst/>
          </a:prstGeom>
          <a:noFill/>
          <a:ln w="9525">
            <a:noFill/>
            <a:miter lim="800000"/>
            <a:headEnd/>
            <a:tailEnd/>
          </a:ln>
          <a:effectLst/>
        </p:spPr>
        <p:txBody>
          <a:bodyPr>
            <a:spAutoFit/>
          </a:bodyPr>
          <a:lstStyle/>
          <a:p>
            <a:pPr algn="just"/>
            <a:r>
              <a:rPr lang="es-ES_tradnl" sz="2400">
                <a:latin typeface="Arial" charset="0"/>
              </a:rPr>
              <a:t>La </a:t>
            </a:r>
            <a:r>
              <a:rPr lang="es-ES_tradnl" sz="2400" b="1">
                <a:latin typeface="Arial" charset="0"/>
              </a:rPr>
              <a:t>Demanda</a:t>
            </a:r>
            <a:r>
              <a:rPr lang="es-ES_tradnl" sz="2400">
                <a:latin typeface="Arial" charset="0"/>
              </a:rPr>
              <a:t> </a:t>
            </a:r>
            <a:r>
              <a:rPr lang="es-ES_tradnl" sz="2400" b="1">
                <a:latin typeface="Arial" charset="0"/>
              </a:rPr>
              <a:t>Proyectada</a:t>
            </a:r>
            <a:r>
              <a:rPr lang="es-ES_tradnl" sz="2400">
                <a:latin typeface="Arial" charset="0"/>
              </a:rPr>
              <a:t> de mercado para un producto es el volumen total que un grupo de consumidores definido compraría en un área geográfica definida, en </a:t>
            </a:r>
            <a:r>
              <a:rPr lang="es-ES_tradnl" sz="2400" b="1">
                <a:latin typeface="Arial" charset="0"/>
              </a:rPr>
              <a:t>un lapso futuro de tiempo</a:t>
            </a:r>
            <a:r>
              <a:rPr lang="es-ES_tradnl" sz="2400">
                <a:latin typeface="Arial" charset="0"/>
              </a:rPr>
              <a:t> definido, en un ambiente de mercadotecnia definido, bajo un nivel y una mezcla de mercadotecnia de la industria definidos</a:t>
            </a:r>
            <a:r>
              <a:rPr lang="es-ES_tradnl" sz="2000">
                <a:latin typeface="Times New Roman" pitchFamily="18" charset="0"/>
              </a:rPr>
              <a:t>.</a:t>
            </a:r>
            <a:endParaRPr lang="es-ES" sz="2000">
              <a:latin typeface="Times New Roman" pitchFamily="18" charset="0"/>
            </a:endParaRPr>
          </a:p>
        </p:txBody>
      </p:sp>
      <p:sp>
        <p:nvSpPr>
          <p:cNvPr id="6151" name="Text Box 7"/>
          <p:cNvSpPr txBox="1">
            <a:spLocks noChangeArrowheads="1"/>
          </p:cNvSpPr>
          <p:nvPr/>
        </p:nvSpPr>
        <p:spPr bwMode="auto">
          <a:xfrm>
            <a:off x="2962275" y="4711700"/>
            <a:ext cx="5953125" cy="1917700"/>
          </a:xfrm>
          <a:prstGeom prst="rect">
            <a:avLst/>
          </a:prstGeom>
          <a:noFill/>
          <a:ln w="9525">
            <a:noFill/>
            <a:miter lim="800000"/>
            <a:headEnd/>
            <a:tailEnd/>
          </a:ln>
          <a:effectLst/>
        </p:spPr>
        <p:txBody>
          <a:bodyPr>
            <a:spAutoFit/>
          </a:bodyPr>
          <a:lstStyle/>
          <a:p>
            <a:pPr algn="just"/>
            <a:r>
              <a:rPr lang="es-ES" sz="2400" b="1">
                <a:latin typeface="Arial" charset="0"/>
              </a:rPr>
              <a:t>Qué pasará con nuestras ventas en el transcurso de tiempo, subirán o bajarán?</a:t>
            </a:r>
          </a:p>
          <a:p>
            <a:pPr algn="just"/>
            <a:r>
              <a:rPr lang="es-ES" sz="2400" b="1">
                <a:latin typeface="Arial" charset="0"/>
              </a:rPr>
              <a:t>Cuál será el tiempo de vida del proyecto?</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3"/>
          <p:cNvSpPr txBox="1">
            <a:spLocks noChangeArrowheads="1"/>
          </p:cNvSpPr>
          <p:nvPr/>
        </p:nvSpPr>
        <p:spPr bwMode="auto">
          <a:xfrm>
            <a:off x="3348038" y="476250"/>
            <a:ext cx="5508625" cy="528638"/>
          </a:xfrm>
          <a:prstGeom prst="rect">
            <a:avLst/>
          </a:prstGeom>
          <a:solidFill>
            <a:schemeClr val="bg1"/>
          </a:solidFill>
          <a:ln w="9525">
            <a:solidFill>
              <a:schemeClr val="bg1"/>
            </a:solidFill>
            <a:miter lim="800000"/>
            <a:headEnd/>
            <a:tailEnd/>
          </a:ln>
          <a:effectLst/>
        </p:spPr>
        <p:txBody>
          <a:bodyPr wrap="none">
            <a:spAutoFit/>
          </a:bodyPr>
          <a:lstStyle/>
          <a:p>
            <a:r>
              <a:rPr lang="es-ES_tradnl" sz="2800" b="1">
                <a:effectLst>
                  <a:outerShdw blurRad="38100" dist="38100" dir="2700000" algn="tl">
                    <a:srgbClr val="000000"/>
                  </a:outerShdw>
                </a:effectLst>
                <a:latin typeface="Arial" charset="0"/>
              </a:rPr>
              <a:t>ESTIMACION DE LA DEMANDA</a:t>
            </a:r>
            <a:endParaRPr lang="es-ES" sz="2800" b="1">
              <a:effectLst>
                <a:outerShdw blurRad="38100" dist="38100" dir="2700000" algn="tl">
                  <a:srgbClr val="000000"/>
                </a:outerShdw>
              </a:effectLst>
              <a:latin typeface="Arial" charset="0"/>
            </a:endParaRPr>
          </a:p>
        </p:txBody>
      </p:sp>
      <p:sp>
        <p:nvSpPr>
          <p:cNvPr id="11270" name="Text Box 6"/>
          <p:cNvSpPr txBox="1">
            <a:spLocks noChangeArrowheads="1"/>
          </p:cNvSpPr>
          <p:nvPr/>
        </p:nvSpPr>
        <p:spPr bwMode="auto">
          <a:xfrm>
            <a:off x="990600" y="1752600"/>
            <a:ext cx="7543800" cy="2282825"/>
          </a:xfrm>
          <a:prstGeom prst="rect">
            <a:avLst/>
          </a:prstGeom>
          <a:noFill/>
          <a:ln w="9525">
            <a:noFill/>
            <a:miter lim="800000"/>
            <a:headEnd/>
            <a:tailEnd/>
          </a:ln>
          <a:effectLst/>
        </p:spPr>
        <p:txBody>
          <a:bodyPr>
            <a:spAutoFit/>
          </a:bodyPr>
          <a:lstStyle/>
          <a:p>
            <a:pPr algn="just"/>
            <a:r>
              <a:rPr lang="es-ES_tradnl" sz="2400">
                <a:latin typeface="Arial" charset="0"/>
              </a:rPr>
              <a:t>Para proyectar la demanda se pueden utilizar varios procedimientos de índole estadísticos, lo que hace mas exacto y confiable su resultado. Una forma sencilla de hacer proyecciones de la demanda es basarse en factores que afectan nuestra demanda actual:</a:t>
            </a:r>
            <a:endParaRPr lang="es-ES" sz="2400">
              <a:latin typeface="Arial" charset="0"/>
            </a:endParaRPr>
          </a:p>
        </p:txBody>
      </p:sp>
      <p:sp>
        <p:nvSpPr>
          <p:cNvPr id="11271" name="Text Box 7"/>
          <p:cNvSpPr txBox="1">
            <a:spLocks noChangeArrowheads="1"/>
          </p:cNvSpPr>
          <p:nvPr/>
        </p:nvSpPr>
        <p:spPr bwMode="auto">
          <a:xfrm>
            <a:off x="2514600" y="4527550"/>
            <a:ext cx="6381750" cy="1187450"/>
          </a:xfrm>
          <a:prstGeom prst="rect">
            <a:avLst/>
          </a:prstGeom>
          <a:noFill/>
          <a:ln w="9525">
            <a:noFill/>
            <a:miter lim="800000"/>
            <a:headEnd/>
            <a:tailEnd/>
          </a:ln>
          <a:effectLst/>
        </p:spPr>
        <p:txBody>
          <a:bodyPr wrap="none">
            <a:spAutoFit/>
          </a:bodyPr>
          <a:lstStyle/>
          <a:p>
            <a:r>
              <a:rPr lang="es-ES" sz="2400" b="1">
                <a:latin typeface="Arial" charset="0"/>
              </a:rPr>
              <a:t>Crecimientos de la población</a:t>
            </a:r>
          </a:p>
          <a:p>
            <a:r>
              <a:rPr lang="es-ES" sz="2400" b="1">
                <a:latin typeface="Arial" charset="0"/>
              </a:rPr>
              <a:t>Crecimiento en la Economía</a:t>
            </a:r>
          </a:p>
          <a:p>
            <a:r>
              <a:rPr lang="es-ES" sz="2400" b="1">
                <a:latin typeface="Arial" charset="0"/>
              </a:rPr>
              <a:t>Objetivo real de crecimiento de la empresa</a:t>
            </a:r>
          </a:p>
        </p:txBody>
      </p:sp>
      <p:pic>
        <p:nvPicPr>
          <p:cNvPr id="11273" name="Picture 9" descr="BS00559_"/>
          <p:cNvPicPr>
            <a:picLocks noChangeAspect="1" noChangeArrowheads="1"/>
          </p:cNvPicPr>
          <p:nvPr/>
        </p:nvPicPr>
        <p:blipFill>
          <a:blip r:embed="rId2"/>
          <a:srcRect/>
          <a:stretch>
            <a:fillRect/>
          </a:stretch>
        </p:blipFill>
        <p:spPr bwMode="auto">
          <a:xfrm>
            <a:off x="611188" y="5661025"/>
            <a:ext cx="1524000" cy="8636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ctrTitle"/>
          </p:nvPr>
        </p:nvSpPr>
        <p:spPr/>
        <p:txBody>
          <a:bodyPr/>
          <a:lstStyle/>
          <a:p>
            <a:pPr eaLnBrk="1" hangingPunct="1"/>
            <a:r>
              <a:rPr lang="es-MX" sz="4600"/>
              <a:t>2. Análisis y definición del Mercado del proyecto</a:t>
            </a:r>
            <a:endParaRPr lang="es-ES" sz="460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57200" y="1143000"/>
            <a:ext cx="8229600" cy="4968875"/>
          </a:xfrm>
          <a:prstGeom prst="rect">
            <a:avLst/>
          </a:prstGeom>
          <a:noFill/>
          <a:ln w="9525">
            <a:noFill/>
            <a:miter lim="800000"/>
            <a:headEnd/>
            <a:tailEnd/>
          </a:ln>
          <a:effectLst/>
        </p:spPr>
        <p:txBody>
          <a:bodyPr>
            <a:spAutoFit/>
          </a:bodyPr>
          <a:lstStyle/>
          <a:p>
            <a:pPr indent="-228600" algn="just" eaLnBrk="0" hangingPunct="0">
              <a:tabLst>
                <a:tab pos="228600" algn="l"/>
              </a:tabLst>
            </a:pPr>
            <a:r>
              <a:rPr lang="es-MX" sz="2000">
                <a:latin typeface="Arial" charset="0"/>
                <a:cs typeface="Times New Roman" pitchFamily="18" charset="0"/>
              </a:rPr>
              <a:t>  </a:t>
            </a:r>
            <a:r>
              <a:rPr lang="es-MX" sz="2000" b="1" i="1">
                <a:latin typeface="Arial" charset="0"/>
                <a:cs typeface="Times New Roman" pitchFamily="18" charset="0"/>
              </a:rPr>
              <a:t>DEMANDA PLENA: </a:t>
            </a:r>
            <a:r>
              <a:rPr lang="es-MX" sz="2000">
                <a:latin typeface="Arial" charset="0"/>
                <a:cs typeface="Times New Roman" pitchFamily="18" charset="0"/>
              </a:rPr>
              <a:t>Una organización tiene este tipo de demanda cuando esta satisfecha con su volumen de negocios. </a:t>
            </a:r>
            <a:endParaRPr lang="es-ES" sz="2000">
              <a:latin typeface="Arial" charset="0"/>
              <a:cs typeface="Times New Roman" pitchFamily="18" charset="0"/>
            </a:endParaRPr>
          </a:p>
          <a:p>
            <a:pPr indent="-228600" algn="just" eaLnBrk="0" hangingPunct="0">
              <a:tabLst>
                <a:tab pos="228600" algn="l"/>
              </a:tabLst>
            </a:pPr>
            <a:endParaRPr lang="es-MX" sz="2000">
              <a:latin typeface="Arial" charset="0"/>
              <a:cs typeface="Times New Roman" pitchFamily="18" charset="0"/>
            </a:endParaRPr>
          </a:p>
          <a:p>
            <a:pPr indent="-228600" algn="just" eaLnBrk="0" hangingPunct="0">
              <a:tabLst>
                <a:tab pos="228600" algn="l"/>
              </a:tabLst>
            </a:pPr>
            <a:r>
              <a:rPr lang="es-MX" sz="2000">
                <a:latin typeface="Arial" charset="0"/>
                <a:cs typeface="Times New Roman" pitchFamily="18" charset="0"/>
              </a:rPr>
              <a:t>  </a:t>
            </a:r>
            <a:r>
              <a:rPr lang="es-MX" sz="2000" b="1" i="1">
                <a:latin typeface="Arial" charset="0"/>
                <a:cs typeface="Times New Roman" pitchFamily="18" charset="0"/>
              </a:rPr>
              <a:t>DEMANDA EXCESIVA: </a:t>
            </a:r>
            <a:r>
              <a:rPr lang="es-MX" sz="2000">
                <a:latin typeface="Arial" charset="0"/>
                <a:cs typeface="Times New Roman" pitchFamily="18" charset="0"/>
              </a:rPr>
              <a:t>Algunas organizaciones se enfrentan a una demanda que supera sus capacidades o sus deseos. </a:t>
            </a:r>
            <a:endParaRPr lang="es-ES" sz="2000">
              <a:latin typeface="Arial" charset="0"/>
              <a:cs typeface="Times New Roman" pitchFamily="18" charset="0"/>
            </a:endParaRPr>
          </a:p>
          <a:p>
            <a:pPr indent="-228600" algn="just">
              <a:tabLst>
                <a:tab pos="228600" algn="l"/>
              </a:tabLst>
            </a:pPr>
            <a:endParaRPr lang="es-MX" sz="2000" b="1" i="1">
              <a:latin typeface="Arial" charset="0"/>
              <a:cs typeface="Times New Roman" pitchFamily="18" charset="0"/>
            </a:endParaRPr>
          </a:p>
          <a:p>
            <a:pPr indent="-228600" algn="just">
              <a:tabLst>
                <a:tab pos="228600" algn="l"/>
              </a:tabLst>
            </a:pPr>
            <a:r>
              <a:rPr lang="es-MX" sz="2000" b="1" i="1">
                <a:latin typeface="Arial" charset="0"/>
                <a:cs typeface="Times New Roman" pitchFamily="18" charset="0"/>
              </a:rPr>
              <a:t>   DEMANDA IRREGULAR: </a:t>
            </a:r>
            <a:r>
              <a:rPr lang="es-MX" sz="2000">
                <a:latin typeface="Arial" charset="0"/>
                <a:cs typeface="Times New Roman" pitchFamily="18" charset="0"/>
              </a:rPr>
              <a:t>Muchas organizaciones tienen una demanda que varía por temporada, por día o incluso por hora, lo cual ocasiona problemas de capacidad ociosa o de sobrecapacidad. </a:t>
            </a:r>
            <a:endParaRPr lang="es-ES" sz="2000">
              <a:latin typeface="Arial" charset="0"/>
              <a:cs typeface="Times New Roman" pitchFamily="18" charset="0"/>
            </a:endParaRPr>
          </a:p>
          <a:p>
            <a:pPr indent="-228600" algn="just" eaLnBrk="0" hangingPunct="0">
              <a:tabLst>
                <a:tab pos="228600" algn="l"/>
              </a:tabLst>
            </a:pPr>
            <a:r>
              <a:rPr lang="es-ES" sz="2000">
                <a:latin typeface="Arial" charset="0"/>
                <a:cs typeface="Times New Roman" pitchFamily="18" charset="0"/>
              </a:rPr>
              <a:t> </a:t>
            </a:r>
          </a:p>
          <a:p>
            <a:pPr indent="-228600" algn="just" eaLnBrk="0" hangingPunct="0">
              <a:tabLst>
                <a:tab pos="228600" algn="l"/>
              </a:tabLst>
            </a:pPr>
            <a:r>
              <a:rPr lang="es-MX" sz="2000" b="1" i="1">
                <a:latin typeface="Arial" charset="0"/>
                <a:cs typeface="Times New Roman" pitchFamily="18" charset="0"/>
              </a:rPr>
              <a:t>   DEMANDA LATENTE: </a:t>
            </a:r>
            <a:r>
              <a:rPr lang="es-MX" sz="2000">
                <a:latin typeface="Arial" charset="0"/>
                <a:cs typeface="Times New Roman" pitchFamily="18" charset="0"/>
              </a:rPr>
              <a:t>Se da cuando muchos consumidores comparten un fuerte deseo por algo que ningún producto o servicio existente puede satisfacer. </a:t>
            </a:r>
            <a:endParaRPr lang="es-ES" sz="2000">
              <a:latin typeface="Arial" charset="0"/>
              <a:cs typeface="Times New Roman" pitchFamily="18" charset="0"/>
            </a:endParaRPr>
          </a:p>
          <a:p>
            <a:pPr indent="-228600" algn="just" eaLnBrk="0" hangingPunct="0">
              <a:tabLst>
                <a:tab pos="228600" algn="l"/>
              </a:tabLst>
            </a:pPr>
            <a:r>
              <a:rPr lang="es-MX" sz="2000">
                <a:latin typeface="Arial" charset="0"/>
                <a:cs typeface="Times New Roman" pitchFamily="18" charset="0"/>
              </a:rPr>
              <a:t> </a:t>
            </a:r>
          </a:p>
          <a:p>
            <a:pPr indent="-228600" algn="just" eaLnBrk="0" hangingPunct="0">
              <a:tabLst>
                <a:tab pos="228600" algn="l"/>
              </a:tabLst>
            </a:pPr>
            <a:r>
              <a:rPr lang="es-MX" sz="2000">
                <a:latin typeface="Arial" charset="0"/>
                <a:cs typeface="Times New Roman" pitchFamily="18" charset="0"/>
              </a:rPr>
              <a:t>   </a:t>
            </a:r>
            <a:r>
              <a:rPr lang="es-MX" sz="2000" b="1" i="1">
                <a:latin typeface="Arial" charset="0"/>
                <a:cs typeface="Times New Roman" pitchFamily="18" charset="0"/>
              </a:rPr>
              <a:t>AUSENCIA DE DEMANDA: </a:t>
            </a:r>
            <a:r>
              <a:rPr lang="es-MX" sz="2000">
                <a:latin typeface="Arial" charset="0"/>
                <a:cs typeface="Times New Roman" pitchFamily="18" charset="0"/>
              </a:rPr>
              <a:t>Se observa cuando los consumidores meta no tienen interés o son indiferentes al producto.</a:t>
            </a:r>
            <a:endParaRPr lang="es-ES" sz="2000">
              <a:latin typeface="Arial" charset="0"/>
            </a:endParaRPr>
          </a:p>
        </p:txBody>
      </p:sp>
      <p:sp>
        <p:nvSpPr>
          <p:cNvPr id="12291" name="Text Box 3"/>
          <p:cNvSpPr txBox="1">
            <a:spLocks noChangeArrowheads="1"/>
          </p:cNvSpPr>
          <p:nvPr/>
        </p:nvSpPr>
        <p:spPr bwMode="auto">
          <a:xfrm>
            <a:off x="4859338" y="269875"/>
            <a:ext cx="3800475" cy="588963"/>
          </a:xfrm>
          <a:prstGeom prst="rect">
            <a:avLst/>
          </a:prstGeom>
          <a:solidFill>
            <a:schemeClr val="bg1"/>
          </a:solidFill>
          <a:ln w="9525">
            <a:solidFill>
              <a:schemeClr val="bg1"/>
            </a:solidFill>
            <a:miter lim="800000"/>
            <a:headEnd/>
            <a:tailEnd/>
          </a:ln>
          <a:effectLst/>
        </p:spPr>
        <p:txBody>
          <a:bodyPr wrap="none">
            <a:spAutoFit/>
          </a:bodyPr>
          <a:lstStyle/>
          <a:p>
            <a:r>
              <a:rPr lang="es-ES_tradnl" sz="3200" b="1">
                <a:effectLst>
                  <a:outerShdw blurRad="38100" dist="38100" dir="2700000" algn="tl">
                    <a:srgbClr val="000000"/>
                  </a:outerShdw>
                </a:effectLst>
                <a:latin typeface="Arial" charset="0"/>
              </a:rPr>
              <a:t>Tipos de Demanda</a:t>
            </a:r>
            <a:endParaRPr lang="es-ES" sz="3200" b="1">
              <a:effectLst>
                <a:outerShdw blurRad="38100" dist="38100" dir="2700000" algn="tl">
                  <a:srgbClr val="000000"/>
                </a:outerShdw>
              </a:effectLst>
              <a:latin typeface="Arial" charset="0"/>
            </a:endParaRPr>
          </a:p>
        </p:txBody>
      </p:sp>
      <p:pic>
        <p:nvPicPr>
          <p:cNvPr id="12292" name="Picture 4" descr="BS00559_"/>
          <p:cNvPicPr>
            <a:picLocks noChangeAspect="1" noChangeArrowheads="1"/>
          </p:cNvPicPr>
          <p:nvPr/>
        </p:nvPicPr>
        <p:blipFill>
          <a:blip r:embed="rId2"/>
          <a:srcRect/>
          <a:stretch>
            <a:fillRect/>
          </a:stretch>
        </p:blipFill>
        <p:spPr bwMode="auto">
          <a:xfrm>
            <a:off x="7308850" y="5878513"/>
            <a:ext cx="1524000" cy="863600"/>
          </a:xfrm>
          <a:prstGeom prst="rect">
            <a:avLst/>
          </a:prstGeom>
          <a:noFill/>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5003800" y="319088"/>
            <a:ext cx="3800475" cy="588962"/>
          </a:xfrm>
          <a:prstGeom prst="rect">
            <a:avLst/>
          </a:prstGeom>
          <a:solidFill>
            <a:schemeClr val="bg1"/>
          </a:solidFill>
          <a:ln w="9525">
            <a:solidFill>
              <a:schemeClr val="bg1"/>
            </a:solidFill>
            <a:miter lim="800000"/>
            <a:headEnd/>
            <a:tailEnd/>
          </a:ln>
          <a:effectLst/>
        </p:spPr>
        <p:txBody>
          <a:bodyPr wrap="none">
            <a:spAutoFit/>
          </a:bodyPr>
          <a:lstStyle/>
          <a:p>
            <a:r>
              <a:rPr lang="es-ES_tradnl" sz="3200" b="1">
                <a:effectLst>
                  <a:outerShdw blurRad="38100" dist="38100" dir="2700000" algn="tl">
                    <a:srgbClr val="000000"/>
                  </a:outerShdw>
                </a:effectLst>
                <a:latin typeface="Arial" charset="0"/>
              </a:rPr>
              <a:t>Tipos de Demanda</a:t>
            </a:r>
            <a:endParaRPr lang="es-ES" sz="3200" b="1">
              <a:effectLst>
                <a:outerShdw blurRad="38100" dist="38100" dir="2700000" algn="tl">
                  <a:srgbClr val="000000"/>
                </a:outerShdw>
              </a:effectLst>
              <a:latin typeface="Arial" charset="0"/>
            </a:endParaRPr>
          </a:p>
        </p:txBody>
      </p:sp>
      <p:pic>
        <p:nvPicPr>
          <p:cNvPr id="8196" name="Picture 4" descr="BS00559_"/>
          <p:cNvPicPr>
            <a:picLocks noChangeAspect="1" noChangeArrowheads="1"/>
          </p:cNvPicPr>
          <p:nvPr/>
        </p:nvPicPr>
        <p:blipFill>
          <a:blip r:embed="rId2"/>
          <a:srcRect/>
          <a:stretch>
            <a:fillRect/>
          </a:stretch>
        </p:blipFill>
        <p:spPr bwMode="auto">
          <a:xfrm>
            <a:off x="7391400" y="5918200"/>
            <a:ext cx="1524000" cy="863600"/>
          </a:xfrm>
          <a:prstGeom prst="rect">
            <a:avLst/>
          </a:prstGeom>
          <a:noFill/>
        </p:spPr>
      </p:pic>
      <p:sp>
        <p:nvSpPr>
          <p:cNvPr id="8197" name="Text Box 5"/>
          <p:cNvSpPr txBox="1">
            <a:spLocks noChangeArrowheads="1"/>
          </p:cNvSpPr>
          <p:nvPr/>
        </p:nvSpPr>
        <p:spPr bwMode="auto">
          <a:xfrm>
            <a:off x="457200" y="1431925"/>
            <a:ext cx="8229600" cy="4968875"/>
          </a:xfrm>
          <a:prstGeom prst="rect">
            <a:avLst/>
          </a:prstGeom>
          <a:noFill/>
          <a:ln w="9525">
            <a:noFill/>
            <a:miter lim="800000"/>
            <a:headEnd/>
            <a:tailEnd/>
          </a:ln>
          <a:effectLst/>
        </p:spPr>
        <p:txBody>
          <a:bodyPr>
            <a:spAutoFit/>
          </a:bodyPr>
          <a:lstStyle/>
          <a:p>
            <a:pPr algn="just" eaLnBrk="0" hangingPunct="0"/>
            <a:r>
              <a:rPr lang="es-MX" sz="2000" b="1" i="1">
                <a:latin typeface="Arial" charset="0"/>
                <a:cs typeface="Times New Roman" pitchFamily="18" charset="0"/>
              </a:rPr>
              <a:t>DEMANDA CRECIENTE O DECRECIENTE: </a:t>
            </a:r>
            <a:r>
              <a:rPr lang="es-MX" sz="2000">
                <a:latin typeface="Arial" charset="0"/>
                <a:cs typeface="Times New Roman" pitchFamily="18" charset="0"/>
              </a:rPr>
              <a:t>Dependiendo si la demanda se proyecta en forma ascendente o descendente. Toda organización afrontará tarde o temprano una demanda decreciente para uno o más productos.</a:t>
            </a:r>
            <a:endParaRPr lang="es-ES" sz="2000">
              <a:latin typeface="Arial" charset="0"/>
              <a:cs typeface="Times New Roman" pitchFamily="18" charset="0"/>
            </a:endParaRPr>
          </a:p>
          <a:p>
            <a:pPr algn="just" eaLnBrk="0" hangingPunct="0"/>
            <a:endParaRPr lang="es-MX" sz="2000" b="1" i="1">
              <a:latin typeface="Arial" charset="0"/>
              <a:cs typeface="Times New Roman" pitchFamily="18" charset="0"/>
            </a:endParaRPr>
          </a:p>
          <a:p>
            <a:pPr algn="just" eaLnBrk="0" hangingPunct="0"/>
            <a:r>
              <a:rPr lang="es-MX" sz="2000" b="1" i="1">
                <a:latin typeface="Arial" charset="0"/>
                <a:cs typeface="Times New Roman" pitchFamily="18" charset="0"/>
              </a:rPr>
              <a:t>DEMANDA NEGATIVA: </a:t>
            </a:r>
            <a:r>
              <a:rPr lang="es-MX" sz="2000">
                <a:latin typeface="Arial" charset="0"/>
                <a:cs typeface="Times New Roman" pitchFamily="18" charset="0"/>
              </a:rPr>
              <a:t>Un mercado se encuentra en un estado de demanda negativa si a una gran parte del mercado le disgusta el producto y hasta puede llegar a pagar un precio por evitarlo (vacunas, dentista y operaciones quirúrgicas). </a:t>
            </a:r>
            <a:endParaRPr lang="es-ES" sz="2000">
              <a:latin typeface="Arial" charset="0"/>
              <a:cs typeface="Times New Roman" pitchFamily="18" charset="0"/>
            </a:endParaRPr>
          </a:p>
          <a:p>
            <a:pPr algn="just" eaLnBrk="0" hangingPunct="0"/>
            <a:endParaRPr lang="es-MX" sz="2000">
              <a:latin typeface="Arial" charset="0"/>
              <a:cs typeface="Times New Roman" pitchFamily="18" charset="0"/>
            </a:endParaRPr>
          </a:p>
          <a:p>
            <a:pPr algn="just" eaLnBrk="0" hangingPunct="0"/>
            <a:r>
              <a:rPr lang="es-MX" sz="2000" b="1" i="1">
                <a:latin typeface="Arial" charset="0"/>
                <a:cs typeface="Times New Roman" pitchFamily="18" charset="0"/>
              </a:rPr>
              <a:t>DEMANDA DE PRODUCTOS NOCIVOS: </a:t>
            </a:r>
            <a:r>
              <a:rPr lang="es-MX" sz="2000">
                <a:latin typeface="Arial" charset="0"/>
                <a:cs typeface="Times New Roman" pitchFamily="18" charset="0"/>
              </a:rPr>
              <a:t>Los productos nocivos dan lugar  a esfuerzos organizados para desalentar su consumo (campañas dirigidas en contra de los cigarros, alcohol, drogas y armas). </a:t>
            </a:r>
            <a:endParaRPr lang="es-ES" sz="2000">
              <a:latin typeface="Arial" charset="0"/>
              <a:cs typeface="Times New Roman" pitchFamily="18" charset="0"/>
            </a:endParaRPr>
          </a:p>
          <a:p>
            <a:pPr algn="just" eaLnBrk="0" hangingPunct="0"/>
            <a:endParaRPr lang="es-MX" sz="2000">
              <a:latin typeface="Arial" charset="0"/>
              <a:cs typeface="Times New Roman" pitchFamily="18" charset="0"/>
            </a:endParaRPr>
          </a:p>
          <a:p>
            <a:pPr algn="just" eaLnBrk="0" hangingPunct="0"/>
            <a:r>
              <a:rPr lang="es-MX" sz="2000">
                <a:latin typeface="Arial" charset="0"/>
                <a:cs typeface="Times New Roman" pitchFamily="18" charset="0"/>
              </a:rPr>
              <a:t> </a:t>
            </a:r>
            <a:endParaRPr lang="es-ES" sz="2000">
              <a:latin typeface="Arial" charset="0"/>
              <a:cs typeface="Times New Roman" pitchFamily="18" charset="0"/>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4"/>
          <p:cNvSpPr txBox="1">
            <a:spLocks noChangeArrowheads="1"/>
          </p:cNvSpPr>
          <p:nvPr/>
        </p:nvSpPr>
        <p:spPr bwMode="auto">
          <a:xfrm>
            <a:off x="1258888" y="823913"/>
            <a:ext cx="7205662" cy="588962"/>
          </a:xfrm>
          <a:prstGeom prst="rect">
            <a:avLst/>
          </a:prstGeom>
          <a:solidFill>
            <a:schemeClr val="bg1"/>
          </a:solidFill>
          <a:ln w="9525">
            <a:solidFill>
              <a:schemeClr val="bg1"/>
            </a:solidFill>
            <a:miter lim="800000"/>
            <a:headEnd/>
            <a:tailEnd/>
          </a:ln>
          <a:effectLst/>
        </p:spPr>
        <p:txBody>
          <a:bodyPr wrap="none">
            <a:spAutoFit/>
          </a:bodyPr>
          <a:lstStyle/>
          <a:p>
            <a:r>
              <a:rPr lang="es-ES_tradnl" sz="3200" b="1">
                <a:effectLst>
                  <a:outerShdw blurRad="38100" dist="38100" dir="2700000" algn="tl">
                    <a:srgbClr val="000000"/>
                  </a:outerShdw>
                </a:effectLst>
                <a:latin typeface="Arial" charset="0"/>
              </a:rPr>
              <a:t>Determinación del Tipo de Demanda</a:t>
            </a:r>
            <a:endParaRPr lang="es-ES" sz="3200" b="1">
              <a:effectLst>
                <a:outerShdw blurRad="38100" dist="38100" dir="2700000" algn="tl">
                  <a:srgbClr val="000000"/>
                </a:outerShdw>
              </a:effectLst>
              <a:latin typeface="Arial" charset="0"/>
            </a:endParaRPr>
          </a:p>
        </p:txBody>
      </p:sp>
      <p:pic>
        <p:nvPicPr>
          <p:cNvPr id="13317" name="Picture 5" descr="BD07305_"/>
          <p:cNvPicPr>
            <a:picLocks noGrp="1" noChangeAspect="1" noChangeArrowheads="1"/>
          </p:cNvPicPr>
          <p:nvPr>
            <p:ph type="body" idx="1"/>
          </p:nvPr>
        </p:nvPicPr>
        <p:blipFill>
          <a:blip r:embed="rId2"/>
          <a:srcRect/>
          <a:stretch>
            <a:fillRect/>
          </a:stretch>
        </p:blipFill>
        <p:spPr>
          <a:xfrm>
            <a:off x="2362200" y="2057400"/>
            <a:ext cx="4140200" cy="4114800"/>
          </a:xfrm>
          <a:noFill/>
          <a:ln/>
        </p:spPr>
      </p:pic>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5"/>
          <p:cNvSpPr>
            <a:spLocks noChangeArrowheads="1"/>
          </p:cNvSpPr>
          <p:nvPr/>
        </p:nvSpPr>
        <p:spPr bwMode="auto">
          <a:xfrm>
            <a:off x="838200" y="1600200"/>
            <a:ext cx="7848600" cy="4724400"/>
          </a:xfrm>
          <a:prstGeom prst="rect">
            <a:avLst/>
          </a:prstGeom>
          <a:noFill/>
          <a:ln w="9525">
            <a:solidFill>
              <a:schemeClr val="tx1"/>
            </a:solidFill>
            <a:miter lim="800000"/>
            <a:headEnd/>
            <a:tailEnd/>
          </a:ln>
          <a:effectLst>
            <a:outerShdw dist="107763" dir="13500000" algn="ctr" rotWithShape="0">
              <a:schemeClr val="bg2"/>
            </a:outerShdw>
          </a:effectLst>
        </p:spPr>
        <p:txBody>
          <a:bodyPr wrap="none" anchor="ctr"/>
          <a:lstStyle/>
          <a:p>
            <a:endParaRPr lang="es-MX"/>
          </a:p>
        </p:txBody>
      </p:sp>
      <p:sp>
        <p:nvSpPr>
          <p:cNvPr id="15366" name="Rectangle 6"/>
          <p:cNvSpPr>
            <a:spLocks noChangeArrowheads="1"/>
          </p:cNvSpPr>
          <p:nvPr/>
        </p:nvSpPr>
        <p:spPr bwMode="auto">
          <a:xfrm>
            <a:off x="3767138" y="2908300"/>
            <a:ext cx="9144000" cy="0"/>
          </a:xfrm>
          <a:prstGeom prst="rect">
            <a:avLst/>
          </a:prstGeom>
          <a:noFill/>
          <a:ln w="9525">
            <a:noFill/>
            <a:miter lim="800000"/>
            <a:headEnd/>
            <a:tailEnd/>
          </a:ln>
          <a:effectLst/>
        </p:spPr>
        <p:txBody>
          <a:bodyPr>
            <a:spAutoFit/>
          </a:bodyPr>
          <a:lstStyle/>
          <a:p>
            <a:endParaRPr lang="es-MX"/>
          </a:p>
        </p:txBody>
      </p:sp>
      <p:sp>
        <p:nvSpPr>
          <p:cNvPr id="15367" name="Rectangle 7"/>
          <p:cNvSpPr>
            <a:spLocks noChangeArrowheads="1"/>
          </p:cNvSpPr>
          <p:nvPr/>
        </p:nvSpPr>
        <p:spPr bwMode="auto">
          <a:xfrm>
            <a:off x="4013200" y="2732088"/>
            <a:ext cx="9144000" cy="0"/>
          </a:xfrm>
          <a:prstGeom prst="rect">
            <a:avLst/>
          </a:prstGeom>
          <a:noFill/>
          <a:ln w="9525">
            <a:noFill/>
            <a:miter lim="800000"/>
            <a:headEnd/>
            <a:tailEnd/>
          </a:ln>
          <a:effectLst/>
        </p:spPr>
        <p:txBody>
          <a:bodyPr>
            <a:spAutoFit/>
          </a:bodyPr>
          <a:lstStyle/>
          <a:p>
            <a:endParaRPr lang="es-MX"/>
          </a:p>
        </p:txBody>
      </p:sp>
      <p:sp>
        <p:nvSpPr>
          <p:cNvPr id="15368" name="Rectangle 8"/>
          <p:cNvSpPr>
            <a:spLocks noChangeArrowheads="1"/>
          </p:cNvSpPr>
          <p:nvPr/>
        </p:nvSpPr>
        <p:spPr bwMode="auto">
          <a:xfrm>
            <a:off x="3916363" y="2760663"/>
            <a:ext cx="9144000" cy="0"/>
          </a:xfrm>
          <a:prstGeom prst="rect">
            <a:avLst/>
          </a:prstGeom>
          <a:noFill/>
          <a:ln w="9525">
            <a:noFill/>
            <a:miter lim="800000"/>
            <a:headEnd/>
            <a:tailEnd/>
          </a:ln>
          <a:effectLst/>
        </p:spPr>
        <p:txBody>
          <a:bodyPr>
            <a:spAutoFit/>
          </a:bodyPr>
          <a:lstStyle/>
          <a:p>
            <a:endParaRPr lang="es-MX"/>
          </a:p>
        </p:txBody>
      </p:sp>
      <p:sp>
        <p:nvSpPr>
          <p:cNvPr id="15370" name="Text Box 10"/>
          <p:cNvSpPr txBox="1">
            <a:spLocks noChangeArrowheads="1"/>
          </p:cNvSpPr>
          <p:nvPr/>
        </p:nvSpPr>
        <p:spPr bwMode="auto">
          <a:xfrm>
            <a:off x="3419475" y="549275"/>
            <a:ext cx="5137150" cy="588963"/>
          </a:xfrm>
          <a:prstGeom prst="rect">
            <a:avLst/>
          </a:prstGeom>
          <a:solidFill>
            <a:schemeClr val="bg1"/>
          </a:solidFill>
          <a:ln w="9525">
            <a:solidFill>
              <a:schemeClr val="bg1"/>
            </a:solidFill>
            <a:miter lim="800000"/>
            <a:headEnd/>
            <a:tailEnd/>
          </a:ln>
          <a:effectLst/>
        </p:spPr>
        <p:txBody>
          <a:bodyPr wrap="none">
            <a:spAutoFit/>
          </a:bodyPr>
          <a:lstStyle/>
          <a:p>
            <a:r>
              <a:rPr lang="es-ES_tradnl" sz="3200" b="1">
                <a:effectLst>
                  <a:outerShdw blurRad="38100" dist="38100" dir="2700000" algn="tl">
                    <a:srgbClr val="000000"/>
                  </a:outerShdw>
                </a:effectLst>
                <a:latin typeface="Arial" charset="0"/>
              </a:rPr>
              <a:t>9. FIJACION DEL PRECIO</a:t>
            </a:r>
            <a:endParaRPr lang="es-ES" sz="3200" b="1">
              <a:effectLst>
                <a:outerShdw blurRad="38100" dist="38100" dir="2700000" algn="tl">
                  <a:srgbClr val="000000"/>
                </a:outerShdw>
              </a:effectLst>
              <a:latin typeface="Arial" charset="0"/>
            </a:endParaRPr>
          </a:p>
        </p:txBody>
      </p:sp>
      <p:sp>
        <p:nvSpPr>
          <p:cNvPr id="15371" name="Text Box 11"/>
          <p:cNvSpPr txBox="1">
            <a:spLocks noChangeArrowheads="1"/>
          </p:cNvSpPr>
          <p:nvPr/>
        </p:nvSpPr>
        <p:spPr bwMode="auto">
          <a:xfrm>
            <a:off x="1039813" y="2101850"/>
            <a:ext cx="7570787" cy="4108450"/>
          </a:xfrm>
          <a:prstGeom prst="rect">
            <a:avLst/>
          </a:prstGeom>
          <a:noFill/>
          <a:ln w="9525">
            <a:noFill/>
            <a:miter lim="800000"/>
            <a:headEnd/>
            <a:tailEnd/>
          </a:ln>
          <a:effectLst/>
        </p:spPr>
        <p:txBody>
          <a:bodyPr>
            <a:spAutoFit/>
          </a:bodyPr>
          <a:lstStyle/>
          <a:p>
            <a:r>
              <a:rPr lang="es-ES" sz="2400">
                <a:cs typeface="Tahoma" pitchFamily="34" charset="0"/>
              </a:rPr>
              <a:t>Un producto o servicio es </a:t>
            </a:r>
            <a:r>
              <a:rPr lang="es-ES" sz="2400" i="1">
                <a:cs typeface="Tahoma" pitchFamily="34" charset="0"/>
              </a:rPr>
              <a:t>algo que tiene valor</a:t>
            </a:r>
            <a:r>
              <a:rPr lang="es-MX" sz="2400" i="1">
                <a:cs typeface="Tahoma" pitchFamily="34" charset="0"/>
              </a:rPr>
              <a:t> </a:t>
            </a:r>
            <a:r>
              <a:rPr lang="es-ES" sz="2400" i="1">
                <a:cs typeface="Tahoma" pitchFamily="34" charset="0"/>
              </a:rPr>
              <a:t>para alguien</a:t>
            </a:r>
            <a:r>
              <a:rPr lang="es-ES" sz="2400">
                <a:cs typeface="Tahoma" pitchFamily="34" charset="0"/>
              </a:rPr>
              <a:t>, en función de que le:</a:t>
            </a:r>
          </a:p>
          <a:p>
            <a:endParaRPr lang="es-ES" sz="2400">
              <a:latin typeface="Arial Unicode MS" pitchFamily="34" charset="-128"/>
              <a:ea typeface="Arial Unicode MS" pitchFamily="34" charset="-128"/>
              <a:cs typeface="Arial Unicode MS" pitchFamily="34" charset="-128"/>
            </a:endParaRPr>
          </a:p>
          <a:p>
            <a:r>
              <a:rPr lang="es-MX" sz="2400">
                <a:cs typeface="Tahoma" pitchFamily="34" charset="0"/>
              </a:rPr>
              <a:t>ofrece un</a:t>
            </a:r>
            <a:r>
              <a:rPr lang="es-ES" sz="2400">
                <a:cs typeface="Tahoma" pitchFamily="34" charset="0"/>
              </a:rPr>
              <a:t> un beneficio</a:t>
            </a:r>
            <a:endParaRPr lang="es-ES" sz="2400">
              <a:latin typeface="Arial Unicode MS" pitchFamily="34" charset="-128"/>
              <a:ea typeface="Arial Unicode MS" pitchFamily="34" charset="-128"/>
              <a:cs typeface="Arial Unicode MS" pitchFamily="34" charset="-128"/>
            </a:endParaRPr>
          </a:p>
          <a:p>
            <a:r>
              <a:rPr lang="es-ES" sz="2400">
                <a:cs typeface="Tahoma" pitchFamily="34" charset="0"/>
              </a:rPr>
              <a:t>resuelve un problema</a:t>
            </a:r>
            <a:endParaRPr lang="es-ES" sz="2400">
              <a:latin typeface="Arial Unicode MS" pitchFamily="34" charset="-128"/>
              <a:ea typeface="Arial Unicode MS" pitchFamily="34" charset="-128"/>
              <a:cs typeface="Arial Unicode MS" pitchFamily="34" charset="-128"/>
            </a:endParaRPr>
          </a:p>
          <a:p>
            <a:r>
              <a:rPr lang="es-ES" sz="2400">
                <a:cs typeface="Tahoma" pitchFamily="34" charset="0"/>
              </a:rPr>
              <a:t>satisface una necesidad</a:t>
            </a:r>
            <a:endParaRPr lang="es-ES" sz="2400">
              <a:latin typeface="Arial Unicode MS" pitchFamily="34" charset="-128"/>
              <a:ea typeface="Arial Unicode MS" pitchFamily="34" charset="-128"/>
              <a:cs typeface="Arial Unicode MS" pitchFamily="34" charset="-128"/>
            </a:endParaRPr>
          </a:p>
          <a:p>
            <a:r>
              <a:rPr lang="es-ES" sz="2400">
                <a:cs typeface="Tahoma" pitchFamily="34" charset="0"/>
              </a:rPr>
              <a:t>cumple un deseo</a:t>
            </a:r>
            <a:endParaRPr lang="es-ES" sz="2400">
              <a:latin typeface="Arial Unicode MS" pitchFamily="34" charset="-128"/>
              <a:ea typeface="Arial Unicode MS" pitchFamily="34" charset="-128"/>
              <a:cs typeface="Arial Unicode MS" pitchFamily="34" charset="-128"/>
            </a:endParaRPr>
          </a:p>
          <a:p>
            <a:endParaRPr lang="es-ES" sz="2400">
              <a:cs typeface="Tahoma" pitchFamily="34" charset="0"/>
            </a:endParaRPr>
          </a:p>
          <a:p>
            <a:r>
              <a:rPr lang="es-ES" sz="2400">
                <a:cs typeface="Tahoma" pitchFamily="34" charset="0"/>
              </a:rPr>
              <a:t>			</a:t>
            </a:r>
          </a:p>
          <a:p>
            <a:r>
              <a:rPr lang="es-ES" sz="2400">
                <a:cs typeface="Tahoma" pitchFamily="34" charset="0"/>
              </a:rPr>
              <a:t>			La palabra clave es </a:t>
            </a:r>
            <a:r>
              <a:rPr lang="es-ES" sz="2400" b="1" i="1">
                <a:cs typeface="Tahoma" pitchFamily="34" charset="0"/>
              </a:rPr>
              <a:t>VALOR</a:t>
            </a:r>
            <a:endParaRPr lang="es-ES" sz="2400">
              <a:latin typeface="Arial Unicode MS" pitchFamily="34" charset="-128"/>
              <a:ea typeface="Arial Unicode MS" pitchFamily="34" charset="-128"/>
              <a:cs typeface="Arial Unicode MS" pitchFamily="34" charset="-128"/>
            </a:endParaRPr>
          </a:p>
          <a:p>
            <a:endParaRPr lang="es-ES" sz="2400">
              <a:latin typeface="Times New Roman" pitchFamily="18" charset="0"/>
            </a:endParaRPr>
          </a:p>
        </p:txBody>
      </p:sp>
      <p:pic>
        <p:nvPicPr>
          <p:cNvPr id="15372" name="Picture 12" descr="PE02364_"/>
          <p:cNvPicPr>
            <a:picLocks noChangeAspect="1" noChangeArrowheads="1"/>
          </p:cNvPicPr>
          <p:nvPr/>
        </p:nvPicPr>
        <p:blipFill>
          <a:blip r:embed="rId2"/>
          <a:srcRect/>
          <a:stretch>
            <a:fillRect/>
          </a:stretch>
        </p:blipFill>
        <p:spPr bwMode="auto">
          <a:xfrm>
            <a:off x="5638800" y="3086100"/>
            <a:ext cx="2362200" cy="1943100"/>
          </a:xfrm>
          <a:prstGeom prst="rect">
            <a:avLst/>
          </a:prstGeom>
          <a:solidFill>
            <a:schemeClr val="tx1"/>
          </a:solidFill>
          <a:effectLst>
            <a:outerShdw blurRad="50800" dist="50800" dir="5400000" algn="ctr" rotWithShape="0">
              <a:schemeClr val="bg1"/>
            </a:outerShdw>
          </a:effectLst>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pesos">
            <a:hlinkClick r:id="rId2"/>
          </p:cNvPr>
          <p:cNvPicPr>
            <a:picLocks noChangeAspect="1" noChangeArrowheads="1"/>
          </p:cNvPicPr>
          <p:nvPr/>
        </p:nvPicPr>
        <p:blipFill>
          <a:blip r:embed="rId3"/>
          <a:srcRect/>
          <a:stretch>
            <a:fillRect/>
          </a:stretch>
        </p:blipFill>
        <p:spPr bwMode="auto">
          <a:xfrm>
            <a:off x="7010400" y="4572000"/>
            <a:ext cx="1676400" cy="1371600"/>
          </a:xfrm>
          <a:prstGeom prst="rect">
            <a:avLst/>
          </a:prstGeom>
          <a:noFill/>
        </p:spPr>
      </p:pic>
      <p:sp>
        <p:nvSpPr>
          <p:cNvPr id="25603" name="Text Box 3"/>
          <p:cNvSpPr txBox="1">
            <a:spLocks noChangeArrowheads="1"/>
          </p:cNvSpPr>
          <p:nvPr/>
        </p:nvSpPr>
        <p:spPr bwMode="auto">
          <a:xfrm>
            <a:off x="2057400" y="1676400"/>
            <a:ext cx="6019800" cy="1562100"/>
          </a:xfrm>
          <a:prstGeom prst="rect">
            <a:avLst/>
          </a:prstGeom>
          <a:solidFill>
            <a:schemeClr val="accent2"/>
          </a:solidFill>
          <a:ln w="9525">
            <a:solidFill>
              <a:schemeClr val="tx2"/>
            </a:solidFill>
            <a:miter lim="800000"/>
            <a:headEnd/>
            <a:tailEnd/>
          </a:ln>
          <a:effectLst/>
        </p:spPr>
        <p:txBody>
          <a:bodyPr>
            <a:spAutoFit/>
          </a:bodyPr>
          <a:lstStyle/>
          <a:p>
            <a:pPr algn="ctr"/>
            <a:r>
              <a:rPr lang="es-ES_tradnl" sz="2400">
                <a:latin typeface="Arial" charset="0"/>
              </a:rPr>
              <a:t>Precio es el </a:t>
            </a:r>
            <a:r>
              <a:rPr lang="es-ES_tradnl" sz="2400" b="1">
                <a:latin typeface="Arial" charset="0"/>
              </a:rPr>
              <a:t>valor</a:t>
            </a:r>
            <a:r>
              <a:rPr lang="es-ES_tradnl" sz="2400">
                <a:latin typeface="Arial" charset="0"/>
              </a:rPr>
              <a:t> del producto en el mercado, expresado normalmente en términos monetarios.</a:t>
            </a:r>
          </a:p>
          <a:p>
            <a:pPr algn="ctr"/>
            <a:r>
              <a:rPr lang="es-ES_tradnl" sz="2400">
                <a:latin typeface="Arial" charset="0"/>
              </a:rPr>
              <a:t>El precio puede tener varios nombres:</a:t>
            </a:r>
            <a:endParaRPr lang="es-ES" sz="2400">
              <a:latin typeface="Arial" charset="0"/>
            </a:endParaRPr>
          </a:p>
        </p:txBody>
      </p:sp>
      <p:sp>
        <p:nvSpPr>
          <p:cNvPr id="25604" name="Text Box 4"/>
          <p:cNvSpPr txBox="1">
            <a:spLocks noChangeArrowheads="1"/>
          </p:cNvSpPr>
          <p:nvPr/>
        </p:nvSpPr>
        <p:spPr bwMode="auto">
          <a:xfrm>
            <a:off x="523875" y="533400"/>
            <a:ext cx="3121025" cy="466725"/>
          </a:xfrm>
          <a:prstGeom prst="rect">
            <a:avLst/>
          </a:prstGeom>
          <a:solidFill>
            <a:schemeClr val="bg1"/>
          </a:solidFill>
          <a:ln w="9525">
            <a:solidFill>
              <a:schemeClr val="bg1"/>
            </a:solidFill>
            <a:miter lim="800000"/>
            <a:headEnd/>
            <a:tailEnd/>
          </a:ln>
          <a:effectLst/>
        </p:spPr>
        <p:txBody>
          <a:bodyPr wrap="none">
            <a:spAutoFit/>
          </a:bodyPr>
          <a:lstStyle/>
          <a:p>
            <a:r>
              <a:rPr lang="es-ES_tradnl" sz="2400" b="1" u="sng">
                <a:latin typeface="Arial" charset="0"/>
              </a:rPr>
              <a:t>Definición de Precio</a:t>
            </a:r>
            <a:endParaRPr lang="es-ES" sz="2400" b="1" u="sng">
              <a:latin typeface="Arial" charset="0"/>
            </a:endParaRPr>
          </a:p>
        </p:txBody>
      </p:sp>
      <p:sp>
        <p:nvSpPr>
          <p:cNvPr id="25605" name="Rectangle 5"/>
          <p:cNvSpPr>
            <a:spLocks noChangeArrowheads="1"/>
          </p:cNvSpPr>
          <p:nvPr/>
        </p:nvSpPr>
        <p:spPr bwMode="auto">
          <a:xfrm>
            <a:off x="1524000" y="1524000"/>
            <a:ext cx="7162800" cy="1981200"/>
          </a:xfrm>
          <a:prstGeom prst="rect">
            <a:avLst/>
          </a:prstGeom>
          <a:noFill/>
          <a:ln w="9525">
            <a:solidFill>
              <a:schemeClr val="tx1"/>
            </a:solidFill>
            <a:miter lim="800000"/>
            <a:headEnd/>
            <a:tailEnd/>
          </a:ln>
          <a:effectLst>
            <a:outerShdw dist="107763" dir="13500000" algn="ctr" rotWithShape="0">
              <a:schemeClr val="bg2"/>
            </a:outerShdw>
          </a:effectLst>
        </p:spPr>
        <p:txBody>
          <a:bodyPr wrap="none" anchor="ctr"/>
          <a:lstStyle/>
          <a:p>
            <a:endParaRPr lang="es-MX"/>
          </a:p>
        </p:txBody>
      </p:sp>
      <p:sp>
        <p:nvSpPr>
          <p:cNvPr id="25606" name="Rectangle 6"/>
          <p:cNvSpPr>
            <a:spLocks noChangeArrowheads="1"/>
          </p:cNvSpPr>
          <p:nvPr/>
        </p:nvSpPr>
        <p:spPr bwMode="auto">
          <a:xfrm>
            <a:off x="3767138" y="2908300"/>
            <a:ext cx="9144000" cy="0"/>
          </a:xfrm>
          <a:prstGeom prst="rect">
            <a:avLst/>
          </a:prstGeom>
          <a:noFill/>
          <a:ln w="9525">
            <a:noFill/>
            <a:miter lim="800000"/>
            <a:headEnd/>
            <a:tailEnd/>
          </a:ln>
          <a:effectLst/>
        </p:spPr>
        <p:txBody>
          <a:bodyPr>
            <a:spAutoFit/>
          </a:bodyPr>
          <a:lstStyle/>
          <a:p>
            <a:endParaRPr lang="es-MX"/>
          </a:p>
        </p:txBody>
      </p:sp>
      <p:sp>
        <p:nvSpPr>
          <p:cNvPr id="25607" name="Rectangle 7"/>
          <p:cNvSpPr>
            <a:spLocks noChangeArrowheads="1"/>
          </p:cNvSpPr>
          <p:nvPr/>
        </p:nvSpPr>
        <p:spPr bwMode="auto">
          <a:xfrm>
            <a:off x="4013200" y="2732088"/>
            <a:ext cx="9144000" cy="0"/>
          </a:xfrm>
          <a:prstGeom prst="rect">
            <a:avLst/>
          </a:prstGeom>
          <a:noFill/>
          <a:ln w="9525">
            <a:noFill/>
            <a:miter lim="800000"/>
            <a:headEnd/>
            <a:tailEnd/>
          </a:ln>
          <a:effectLst/>
        </p:spPr>
        <p:txBody>
          <a:bodyPr>
            <a:spAutoFit/>
          </a:bodyPr>
          <a:lstStyle/>
          <a:p>
            <a:endParaRPr lang="es-MX"/>
          </a:p>
        </p:txBody>
      </p:sp>
      <p:sp>
        <p:nvSpPr>
          <p:cNvPr id="25608" name="Rectangle 8"/>
          <p:cNvSpPr>
            <a:spLocks noChangeArrowheads="1"/>
          </p:cNvSpPr>
          <p:nvPr/>
        </p:nvSpPr>
        <p:spPr bwMode="auto">
          <a:xfrm>
            <a:off x="3916363" y="2760663"/>
            <a:ext cx="9144000" cy="0"/>
          </a:xfrm>
          <a:prstGeom prst="rect">
            <a:avLst/>
          </a:prstGeom>
          <a:noFill/>
          <a:ln w="9525">
            <a:noFill/>
            <a:miter lim="800000"/>
            <a:headEnd/>
            <a:tailEnd/>
          </a:ln>
          <a:effectLst/>
        </p:spPr>
        <p:txBody>
          <a:bodyPr>
            <a:spAutoFit/>
          </a:bodyPr>
          <a:lstStyle/>
          <a:p>
            <a:endParaRPr lang="es-MX"/>
          </a:p>
        </p:txBody>
      </p:sp>
      <p:sp>
        <p:nvSpPr>
          <p:cNvPr id="25609" name="Text Box 9"/>
          <p:cNvSpPr txBox="1">
            <a:spLocks noChangeArrowheads="1"/>
          </p:cNvSpPr>
          <p:nvPr/>
        </p:nvSpPr>
        <p:spPr bwMode="auto">
          <a:xfrm>
            <a:off x="685800" y="3962400"/>
            <a:ext cx="5835650" cy="2282825"/>
          </a:xfrm>
          <a:prstGeom prst="rect">
            <a:avLst/>
          </a:prstGeom>
          <a:noFill/>
          <a:ln w="12700" cap="sq">
            <a:noFill/>
            <a:miter lim="800000"/>
            <a:headEnd type="none" w="sm" len="sm"/>
            <a:tailEnd type="none" w="sm" len="sm"/>
          </a:ln>
          <a:effectLst/>
        </p:spPr>
        <p:txBody>
          <a:bodyPr wrap="none">
            <a:spAutoFit/>
          </a:bodyPr>
          <a:lstStyle/>
          <a:p>
            <a:r>
              <a:rPr lang="es-ES_tradnl" sz="2400" b="1" i="1">
                <a:latin typeface="Times New Roman" pitchFamily="18" charset="0"/>
              </a:rPr>
              <a:t>renta</a:t>
            </a:r>
            <a:r>
              <a:rPr lang="es-ES_tradnl" sz="2400">
                <a:latin typeface="Times New Roman" pitchFamily="18" charset="0"/>
              </a:rPr>
              <a:t> es lo que se paga por un departamento,</a:t>
            </a:r>
          </a:p>
          <a:p>
            <a:r>
              <a:rPr lang="es-ES_tradnl" sz="2400" b="1" i="1">
                <a:latin typeface="Times New Roman" pitchFamily="18" charset="0"/>
              </a:rPr>
              <a:t>colegiatura</a:t>
            </a:r>
            <a:r>
              <a:rPr lang="es-ES_tradnl" sz="2400">
                <a:latin typeface="Times New Roman" pitchFamily="18" charset="0"/>
              </a:rPr>
              <a:t> por educación, </a:t>
            </a:r>
            <a:r>
              <a:rPr lang="es-ES_tradnl" sz="2400" b="1" i="1">
                <a:latin typeface="Times New Roman" pitchFamily="18" charset="0"/>
              </a:rPr>
              <a:t>honorarios</a:t>
            </a:r>
            <a:r>
              <a:rPr lang="es-ES_tradnl" sz="2400">
                <a:latin typeface="Times New Roman" pitchFamily="18" charset="0"/>
              </a:rPr>
              <a:t> para el</a:t>
            </a:r>
          </a:p>
          <a:p>
            <a:r>
              <a:rPr lang="es-ES_tradnl" sz="2400">
                <a:latin typeface="Times New Roman" pitchFamily="18" charset="0"/>
              </a:rPr>
              <a:t>médico, los transportes pagan un </a:t>
            </a:r>
            <a:r>
              <a:rPr lang="es-ES_tradnl" sz="2400" b="1" i="1">
                <a:latin typeface="Times New Roman" pitchFamily="18" charset="0"/>
              </a:rPr>
              <a:t>pasaje</a:t>
            </a:r>
            <a:r>
              <a:rPr lang="es-ES_tradnl" sz="2400">
                <a:latin typeface="Times New Roman" pitchFamily="18" charset="0"/>
              </a:rPr>
              <a:t>, una </a:t>
            </a:r>
          </a:p>
          <a:p>
            <a:r>
              <a:rPr lang="es-ES_tradnl" sz="2400">
                <a:latin typeface="Times New Roman" pitchFamily="18" charset="0"/>
              </a:rPr>
              <a:t>autopista cobra </a:t>
            </a:r>
            <a:r>
              <a:rPr lang="es-ES_tradnl" sz="2400" b="1" i="1">
                <a:latin typeface="Times New Roman" pitchFamily="18" charset="0"/>
              </a:rPr>
              <a:t>peaje</a:t>
            </a:r>
            <a:r>
              <a:rPr lang="es-ES_tradnl" sz="2400">
                <a:latin typeface="Times New Roman" pitchFamily="18" charset="0"/>
              </a:rPr>
              <a:t>, un de seguro cuesta el </a:t>
            </a:r>
          </a:p>
          <a:p>
            <a:r>
              <a:rPr lang="es-ES_tradnl" sz="2400">
                <a:latin typeface="Times New Roman" pitchFamily="18" charset="0"/>
              </a:rPr>
              <a:t>monto de una </a:t>
            </a:r>
            <a:r>
              <a:rPr lang="es-ES_tradnl" sz="2400" b="1" i="1">
                <a:latin typeface="Times New Roman" pitchFamily="18" charset="0"/>
              </a:rPr>
              <a:t>póliza, </a:t>
            </a:r>
            <a:r>
              <a:rPr lang="es-ES_tradnl" sz="2400">
                <a:latin typeface="Times New Roman" pitchFamily="18" charset="0"/>
              </a:rPr>
              <a:t>el banco cobra</a:t>
            </a:r>
            <a:r>
              <a:rPr lang="es-ES_tradnl" sz="2400" b="1" i="1">
                <a:latin typeface="Times New Roman" pitchFamily="18" charset="0"/>
              </a:rPr>
              <a:t> interés </a:t>
            </a:r>
          </a:p>
          <a:p>
            <a:r>
              <a:rPr lang="es-ES_tradnl" sz="2400">
                <a:latin typeface="Times New Roman" pitchFamily="18" charset="0"/>
              </a:rPr>
              <a:t>por el dinero que presta, etc.</a:t>
            </a:r>
            <a:endParaRPr lang="es-ES" sz="2400">
              <a:latin typeface="Times New Roman" pitchFamily="18" charset="0"/>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171575" y="533400"/>
            <a:ext cx="6915150" cy="466725"/>
          </a:xfrm>
          <a:prstGeom prst="rect">
            <a:avLst/>
          </a:prstGeom>
          <a:solidFill>
            <a:schemeClr val="bg1"/>
          </a:solidFill>
          <a:ln w="9525">
            <a:solidFill>
              <a:schemeClr val="bg1"/>
            </a:solidFill>
            <a:miter lim="800000"/>
            <a:headEnd/>
            <a:tailEnd/>
          </a:ln>
          <a:effectLst/>
        </p:spPr>
        <p:txBody>
          <a:bodyPr wrap="none">
            <a:spAutoFit/>
          </a:bodyPr>
          <a:lstStyle/>
          <a:p>
            <a:r>
              <a:rPr lang="es-ES_tradnl" sz="2400" b="1" u="sng">
                <a:latin typeface="Arial" charset="0"/>
              </a:rPr>
              <a:t>Factores a considerar en la fijación de Precios</a:t>
            </a:r>
            <a:endParaRPr lang="es-ES" sz="2400" b="1" u="sng">
              <a:latin typeface="Arial" charset="0"/>
            </a:endParaRPr>
          </a:p>
        </p:txBody>
      </p:sp>
      <p:sp>
        <p:nvSpPr>
          <p:cNvPr id="16387" name="Text Box 3"/>
          <p:cNvSpPr txBox="1">
            <a:spLocks noChangeArrowheads="1"/>
          </p:cNvSpPr>
          <p:nvPr/>
        </p:nvSpPr>
        <p:spPr bwMode="auto">
          <a:xfrm>
            <a:off x="990600" y="1219200"/>
            <a:ext cx="3657600" cy="2651125"/>
          </a:xfrm>
          <a:prstGeom prst="rect">
            <a:avLst/>
          </a:prstGeom>
          <a:noFill/>
          <a:ln w="12700" cap="sq">
            <a:noFill/>
            <a:miter lim="800000"/>
            <a:headEnd type="none" w="sm" len="sm"/>
            <a:tailEnd type="none" w="sm" len="sm"/>
          </a:ln>
          <a:effectLst/>
        </p:spPr>
        <p:txBody>
          <a:bodyPr>
            <a:spAutoFit/>
          </a:bodyPr>
          <a:lstStyle/>
          <a:p>
            <a:r>
              <a:rPr lang="es-ES_tradnl" sz="2400" b="1" i="1">
                <a:latin typeface="Times New Roman" pitchFamily="18" charset="0"/>
              </a:rPr>
              <a:t>      Factores internos</a:t>
            </a:r>
            <a:r>
              <a:rPr lang="es-ES_tradnl" sz="2400">
                <a:latin typeface="Times New Roman" pitchFamily="18" charset="0"/>
              </a:rPr>
              <a:t>:</a:t>
            </a:r>
          </a:p>
          <a:p>
            <a:endParaRPr lang="es-ES_tradnl" sz="2400">
              <a:latin typeface="Times New Roman" pitchFamily="18" charset="0"/>
            </a:endParaRPr>
          </a:p>
          <a:p>
            <a:r>
              <a:rPr lang="es-ES_tradnl" sz="2000">
                <a:latin typeface="Times New Roman" pitchFamily="18" charset="0"/>
              </a:rPr>
              <a:t>* Objetivos de Mercadotecnia</a:t>
            </a:r>
          </a:p>
          <a:p>
            <a:r>
              <a:rPr lang="es-ES_tradnl" sz="2000">
                <a:latin typeface="Times New Roman" pitchFamily="18" charset="0"/>
              </a:rPr>
              <a:t>* Estrategia de la mezcla de Mkt</a:t>
            </a:r>
          </a:p>
          <a:p>
            <a:r>
              <a:rPr lang="es-ES_tradnl" sz="2000">
                <a:latin typeface="Times New Roman" pitchFamily="18" charset="0"/>
              </a:rPr>
              <a:t>          </a:t>
            </a:r>
            <a:r>
              <a:rPr lang="es-ES_tradnl" sz="2000" b="1">
                <a:latin typeface="Times New Roman" pitchFamily="18" charset="0"/>
              </a:rPr>
              <a:t>Calidad  vs  Precio</a:t>
            </a:r>
          </a:p>
          <a:p>
            <a:r>
              <a:rPr lang="es-ES_tradnl" sz="2000">
                <a:latin typeface="Times New Roman" pitchFamily="18" charset="0"/>
              </a:rPr>
              <a:t>* Costos</a:t>
            </a:r>
          </a:p>
          <a:p>
            <a:r>
              <a:rPr lang="es-ES_tradnl" sz="2000">
                <a:latin typeface="Times New Roman" pitchFamily="18" charset="0"/>
              </a:rPr>
              <a:t>* Organización para</a:t>
            </a:r>
          </a:p>
          <a:p>
            <a:r>
              <a:rPr lang="es-ES_tradnl" sz="2000">
                <a:latin typeface="Times New Roman" pitchFamily="18" charset="0"/>
              </a:rPr>
              <a:t>la fijación de precios </a:t>
            </a:r>
            <a:endParaRPr lang="es-ES" sz="2000">
              <a:latin typeface="Times New Roman" pitchFamily="18" charset="0"/>
            </a:endParaRPr>
          </a:p>
        </p:txBody>
      </p:sp>
      <p:sp>
        <p:nvSpPr>
          <p:cNvPr id="16388" name="Text Box 4"/>
          <p:cNvSpPr txBox="1">
            <a:spLocks noChangeArrowheads="1"/>
          </p:cNvSpPr>
          <p:nvPr/>
        </p:nvSpPr>
        <p:spPr bwMode="auto">
          <a:xfrm>
            <a:off x="4800600" y="1219200"/>
            <a:ext cx="3621088" cy="2955925"/>
          </a:xfrm>
          <a:prstGeom prst="rect">
            <a:avLst/>
          </a:prstGeom>
          <a:noFill/>
          <a:ln w="12700" cap="sq">
            <a:noFill/>
            <a:miter lim="800000"/>
            <a:headEnd type="none" w="sm" len="sm"/>
            <a:tailEnd type="none" w="sm" len="sm"/>
          </a:ln>
          <a:effectLst/>
        </p:spPr>
        <p:txBody>
          <a:bodyPr>
            <a:spAutoFit/>
          </a:bodyPr>
          <a:lstStyle/>
          <a:p>
            <a:r>
              <a:rPr lang="es-ES_tradnl" sz="2400" b="1" i="1">
                <a:latin typeface="Times New Roman" pitchFamily="18" charset="0"/>
              </a:rPr>
              <a:t>        Factores externos</a:t>
            </a:r>
            <a:r>
              <a:rPr lang="es-ES_tradnl" sz="2400">
                <a:latin typeface="Times New Roman" pitchFamily="18" charset="0"/>
              </a:rPr>
              <a:t>:</a:t>
            </a:r>
          </a:p>
          <a:p>
            <a:endParaRPr lang="es-ES_tradnl" sz="2400">
              <a:latin typeface="Times New Roman" pitchFamily="18" charset="0"/>
            </a:endParaRPr>
          </a:p>
          <a:p>
            <a:r>
              <a:rPr lang="es-ES_tradnl" sz="2000">
                <a:latin typeface="Times New Roman" pitchFamily="18" charset="0"/>
              </a:rPr>
              <a:t>* Naturaleza del mercado y de la demanda</a:t>
            </a:r>
          </a:p>
          <a:p>
            <a:r>
              <a:rPr lang="es-ES_tradnl" sz="2000">
                <a:latin typeface="Times New Roman" pitchFamily="18" charset="0"/>
              </a:rPr>
              <a:t>* Competencia </a:t>
            </a:r>
          </a:p>
          <a:p>
            <a:r>
              <a:rPr lang="es-ES_tradnl" sz="2000">
                <a:latin typeface="Times New Roman" pitchFamily="18" charset="0"/>
              </a:rPr>
              <a:t>            </a:t>
            </a:r>
            <a:r>
              <a:rPr lang="es-ES_tradnl" sz="2000" b="1">
                <a:latin typeface="Times New Roman" pitchFamily="18" charset="0"/>
              </a:rPr>
              <a:t>Precio  vs  No precio</a:t>
            </a:r>
          </a:p>
          <a:p>
            <a:r>
              <a:rPr lang="es-ES_tradnl" sz="2000">
                <a:latin typeface="Times New Roman" pitchFamily="18" charset="0"/>
              </a:rPr>
              <a:t>* Otros factores ambientales</a:t>
            </a:r>
          </a:p>
          <a:p>
            <a:r>
              <a:rPr lang="es-ES_tradnl" sz="2000">
                <a:latin typeface="Times New Roman" pitchFamily="18" charset="0"/>
              </a:rPr>
              <a:t>(economía, revendedores,</a:t>
            </a:r>
          </a:p>
          <a:p>
            <a:r>
              <a:rPr lang="es-ES_tradnl" sz="2000">
                <a:latin typeface="Times New Roman" pitchFamily="18" charset="0"/>
              </a:rPr>
              <a:t>gobierno)</a:t>
            </a:r>
            <a:endParaRPr lang="es-ES" sz="2000">
              <a:latin typeface="Times New Roman" pitchFamily="18" charset="0"/>
            </a:endParaRPr>
          </a:p>
        </p:txBody>
      </p:sp>
      <p:grpSp>
        <p:nvGrpSpPr>
          <p:cNvPr id="2" name="Group 7"/>
          <p:cNvGrpSpPr>
            <a:grpSpLocks/>
          </p:cNvGrpSpPr>
          <p:nvPr/>
        </p:nvGrpSpPr>
        <p:grpSpPr bwMode="auto">
          <a:xfrm>
            <a:off x="533400" y="4556123"/>
            <a:ext cx="8305800" cy="1754188"/>
            <a:chOff x="144" y="3034"/>
            <a:chExt cx="5232" cy="1105"/>
          </a:xfrm>
        </p:grpSpPr>
        <p:sp>
          <p:nvSpPr>
            <p:cNvPr id="16389" name="Text Box 5"/>
            <p:cNvSpPr txBox="1">
              <a:spLocks noChangeArrowheads="1"/>
            </p:cNvSpPr>
            <p:nvPr/>
          </p:nvSpPr>
          <p:spPr bwMode="auto">
            <a:xfrm>
              <a:off x="144" y="3034"/>
              <a:ext cx="5232" cy="1105"/>
            </a:xfrm>
            <a:prstGeom prst="rect">
              <a:avLst/>
            </a:prstGeom>
            <a:noFill/>
            <a:ln w="12700" cap="sq">
              <a:solidFill>
                <a:schemeClr val="tx1"/>
              </a:solidFill>
              <a:miter lim="800000"/>
              <a:headEnd type="none" w="sm" len="sm"/>
              <a:tailEnd type="none" w="sm" len="sm"/>
            </a:ln>
            <a:effectLst/>
          </p:spPr>
          <p:txBody>
            <a:bodyPr>
              <a:spAutoFit/>
            </a:bodyPr>
            <a:lstStyle/>
            <a:p>
              <a:r>
                <a:rPr lang="es-ES_tradnl" sz="2000" b="1" dirty="0">
                  <a:latin typeface="Times New Roman" pitchFamily="18" charset="0"/>
                </a:rPr>
                <a:t>  Precio Bajo</a:t>
              </a:r>
              <a:r>
                <a:rPr lang="es-ES_tradnl" sz="2400" dirty="0">
                  <a:latin typeface="Times New Roman" pitchFamily="18" charset="0"/>
                </a:rPr>
                <a:t>		       </a:t>
              </a:r>
              <a:r>
                <a:rPr lang="es-ES_tradnl" sz="1600" dirty="0">
                  <a:latin typeface="Times New Roman" pitchFamily="18" charset="0"/>
                </a:rPr>
                <a:t>Precios de</a:t>
              </a:r>
              <a:r>
                <a:rPr lang="es-ES_tradnl" sz="2400" dirty="0">
                  <a:latin typeface="Times New Roman" pitchFamily="18" charset="0"/>
                </a:rPr>
                <a:t> 			    </a:t>
              </a:r>
              <a:r>
                <a:rPr lang="es-ES_tradnl" sz="2000" b="1" dirty="0">
                  <a:latin typeface="Times New Roman" pitchFamily="18" charset="0"/>
                </a:rPr>
                <a:t>Precio Alto</a:t>
              </a:r>
            </a:p>
            <a:p>
              <a:r>
                <a:rPr lang="es-ES_tradnl" sz="1600" dirty="0">
                  <a:latin typeface="Times New Roman" pitchFamily="18" charset="0"/>
                </a:rPr>
                <a:t>			          los competidores</a:t>
              </a:r>
            </a:p>
            <a:p>
              <a:r>
                <a:rPr lang="es-ES_tradnl" sz="1600" dirty="0">
                  <a:latin typeface="Times New Roman" pitchFamily="18" charset="0"/>
                </a:rPr>
                <a:t>  No hay		</a:t>
              </a:r>
              <a:r>
                <a:rPr lang="es-ES_tradnl" sz="2000" dirty="0">
                  <a:latin typeface="Times New Roman" pitchFamily="18" charset="0"/>
                </a:rPr>
                <a:t>     </a:t>
              </a:r>
              <a:r>
                <a:rPr lang="es-ES_tradnl" sz="1200" dirty="0">
                  <a:latin typeface="Times New Roman" pitchFamily="18" charset="0"/>
                </a:rPr>
                <a:t>Costos del         y otros factores                      Percepciones	   </a:t>
              </a:r>
              <a:r>
                <a:rPr lang="es-ES_tradnl" sz="1600" dirty="0">
                  <a:latin typeface="Times New Roman" pitchFamily="18" charset="0"/>
                </a:rPr>
                <a:t>No hay demanda </a:t>
              </a:r>
            </a:p>
            <a:p>
              <a:r>
                <a:rPr lang="es-ES_tradnl" sz="1600" dirty="0">
                  <a:latin typeface="Times New Roman" pitchFamily="18" charset="0"/>
                </a:rPr>
                <a:t>  utilidades posibles	      producto     externos e 	     del consumidor     posible a este </a:t>
              </a:r>
            </a:p>
            <a:p>
              <a:r>
                <a:rPr lang="es-ES_tradnl" sz="1600" dirty="0">
                  <a:latin typeface="Times New Roman" pitchFamily="18" charset="0"/>
                </a:rPr>
                <a:t>  a este precio                                         internos                  sobre el valor                     precio</a:t>
              </a:r>
              <a:r>
                <a:rPr lang="es-ES_tradnl" sz="700" dirty="0">
                  <a:latin typeface="Times New Roman" pitchFamily="18" charset="0"/>
                </a:rPr>
                <a:t>      </a:t>
              </a:r>
              <a:endParaRPr lang="es-ES_tradnl" sz="1600" dirty="0">
                <a:latin typeface="Times New Roman" pitchFamily="18" charset="0"/>
              </a:endParaRPr>
            </a:p>
            <a:p>
              <a:endParaRPr lang="es-ES" sz="1600" dirty="0">
                <a:latin typeface="Times New Roman" pitchFamily="18" charset="0"/>
              </a:endParaRPr>
            </a:p>
          </p:txBody>
        </p:sp>
        <p:sp>
          <p:nvSpPr>
            <p:cNvPr id="16390" name="Rectangle 6"/>
            <p:cNvSpPr>
              <a:spLocks noChangeArrowheads="1"/>
            </p:cNvSpPr>
            <p:nvPr/>
          </p:nvSpPr>
          <p:spPr bwMode="auto">
            <a:xfrm>
              <a:off x="1392" y="3072"/>
              <a:ext cx="2688" cy="1008"/>
            </a:xfrm>
            <a:prstGeom prst="rect">
              <a:avLst/>
            </a:prstGeom>
            <a:noFill/>
            <a:ln w="12700" cap="sq">
              <a:solidFill>
                <a:schemeClr val="tx1"/>
              </a:solidFill>
              <a:miter lim="800000"/>
              <a:headEnd type="none" w="sm" len="sm"/>
              <a:tailEnd type="none" w="sm" len="sm"/>
            </a:ln>
            <a:effectLst/>
          </p:spPr>
          <p:txBody>
            <a:bodyPr wrap="none" anchor="ctr"/>
            <a:lstStyle/>
            <a:p>
              <a:endParaRPr lang="es-MX"/>
            </a:p>
          </p:txBody>
        </p:sp>
      </p:gr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Grp="1" noChangeArrowheads="1"/>
          </p:cNvSpPr>
          <p:nvPr>
            <p:ph type="title"/>
          </p:nvPr>
        </p:nvSpPr>
        <p:spPr>
          <a:xfrm>
            <a:off x="685800" y="381000"/>
            <a:ext cx="7772400" cy="600075"/>
          </a:xfrm>
          <a:solidFill>
            <a:schemeClr val="bg1"/>
          </a:solidFill>
          <a:ln>
            <a:solidFill>
              <a:schemeClr val="bg1"/>
            </a:solidFill>
          </a:ln>
        </p:spPr>
        <p:txBody>
          <a:bodyPr/>
          <a:lstStyle/>
          <a:p>
            <a:pPr algn="l"/>
            <a:r>
              <a:rPr lang="es-ES_tradnl" sz="2400" b="1" u="sng" dirty="0">
                <a:solidFill>
                  <a:schemeClr val="tx1"/>
                </a:solidFill>
                <a:latin typeface="Arial" charset="0"/>
              </a:rPr>
              <a:t>Nivel de Precios</a:t>
            </a:r>
            <a:endParaRPr lang="es-ES" sz="2400" b="1" u="sng" dirty="0">
              <a:solidFill>
                <a:schemeClr val="tx1"/>
              </a:solidFill>
              <a:latin typeface="Arial" charset="0"/>
            </a:endParaRPr>
          </a:p>
        </p:txBody>
      </p:sp>
      <p:sp>
        <p:nvSpPr>
          <p:cNvPr id="26628" name="Rectangle 4"/>
          <p:cNvSpPr>
            <a:spLocks noChangeArrowheads="1"/>
          </p:cNvSpPr>
          <p:nvPr/>
        </p:nvSpPr>
        <p:spPr bwMode="auto">
          <a:xfrm>
            <a:off x="533400" y="1219200"/>
            <a:ext cx="7772400" cy="517525"/>
          </a:xfrm>
          <a:prstGeom prst="rect">
            <a:avLst/>
          </a:prstGeom>
          <a:noFill/>
          <a:ln w="9525">
            <a:noFill/>
            <a:miter lim="800000"/>
            <a:headEnd/>
            <a:tailEnd/>
          </a:ln>
          <a:effectLst/>
        </p:spPr>
        <p:txBody>
          <a:bodyPr>
            <a:spAutoFit/>
          </a:bodyPr>
          <a:lstStyle/>
          <a:p>
            <a:pPr algn="just"/>
            <a:r>
              <a:rPr lang="es-ES" sz="1400" b="1">
                <a:latin typeface="Arial" charset="0"/>
                <a:cs typeface="Tahoma" pitchFamily="34" charset="0"/>
              </a:rPr>
              <a:t>En términos generales, el nivel de</a:t>
            </a:r>
            <a:r>
              <a:rPr lang="es-MX" sz="1400" b="1">
                <a:latin typeface="Arial" charset="0"/>
                <a:cs typeface="Tahoma" pitchFamily="34" charset="0"/>
              </a:rPr>
              <a:t> </a:t>
            </a:r>
            <a:r>
              <a:rPr lang="es-ES" sz="1400" b="1">
                <a:latin typeface="Arial" charset="0"/>
                <a:cs typeface="Tahoma" pitchFamily="34" charset="0"/>
              </a:rPr>
              <a:t>precio de un producto o servicio tiende</a:t>
            </a:r>
            <a:r>
              <a:rPr lang="es-MX" sz="1400" b="1">
                <a:latin typeface="Arial" charset="0"/>
                <a:cs typeface="Tahoma" pitchFamily="34" charset="0"/>
              </a:rPr>
              <a:t> </a:t>
            </a:r>
            <a:r>
              <a:rPr lang="es-ES" sz="1400" b="1">
                <a:latin typeface="Arial" charset="0"/>
                <a:cs typeface="Tahoma" pitchFamily="34" charset="0"/>
              </a:rPr>
              <a:t>a ser :</a:t>
            </a:r>
            <a:endParaRPr lang="es-ES" sz="1400" b="1">
              <a:latin typeface="Arial" charset="0"/>
              <a:ea typeface="Arial Unicode MS" pitchFamily="34" charset="-128"/>
              <a:cs typeface="Arial Unicode MS" pitchFamily="34" charset="-128"/>
            </a:endParaRPr>
          </a:p>
          <a:p>
            <a:pPr eaLnBrk="0" hangingPunct="0"/>
            <a:endParaRPr lang="es-ES" sz="1400" b="1">
              <a:latin typeface="Arial" charset="0"/>
            </a:endParaRPr>
          </a:p>
        </p:txBody>
      </p:sp>
      <p:grpSp>
        <p:nvGrpSpPr>
          <p:cNvPr id="2" name="Group 26"/>
          <p:cNvGrpSpPr>
            <a:grpSpLocks/>
          </p:cNvGrpSpPr>
          <p:nvPr/>
        </p:nvGrpSpPr>
        <p:grpSpPr bwMode="auto">
          <a:xfrm>
            <a:off x="546100" y="1633538"/>
            <a:ext cx="7988300" cy="4943475"/>
            <a:chOff x="0" y="0"/>
            <a:chExt cx="3764" cy="3291"/>
          </a:xfrm>
        </p:grpSpPr>
        <p:grpSp>
          <p:nvGrpSpPr>
            <p:cNvPr id="3" name="Group 13"/>
            <p:cNvGrpSpPr>
              <a:grpSpLocks/>
            </p:cNvGrpSpPr>
            <p:nvPr/>
          </p:nvGrpSpPr>
          <p:grpSpPr bwMode="auto">
            <a:xfrm>
              <a:off x="0" y="0"/>
              <a:ext cx="1882" cy="500"/>
              <a:chOff x="0" y="0"/>
              <a:chExt cx="1882" cy="500"/>
            </a:xfrm>
          </p:grpSpPr>
          <p:sp>
            <p:nvSpPr>
              <p:cNvPr id="26629" name="Rectangle 5"/>
              <p:cNvSpPr>
                <a:spLocks noChangeArrowheads="1"/>
              </p:cNvSpPr>
              <p:nvPr/>
            </p:nvSpPr>
            <p:spPr bwMode="auto">
              <a:xfrm>
                <a:off x="43" y="0"/>
                <a:ext cx="1796" cy="500"/>
              </a:xfrm>
              <a:prstGeom prst="rect">
                <a:avLst/>
              </a:prstGeom>
              <a:noFill/>
              <a:ln w="9525">
                <a:solidFill>
                  <a:schemeClr val="tx1"/>
                </a:solidFill>
                <a:miter lim="800000"/>
                <a:headEnd/>
                <a:tailEnd/>
              </a:ln>
              <a:effectLst/>
            </p:spPr>
            <p:txBody>
              <a:bodyPr/>
              <a:lstStyle/>
              <a:p>
                <a:r>
                  <a:rPr lang="es-ES" sz="1400" b="1">
                    <a:cs typeface="Tahoma" pitchFamily="34" charset="0"/>
                  </a:rPr>
                  <a:t>BAJO,  cuando involucra en menor cantidad</a:t>
                </a:r>
                <a:endParaRPr lang="es-ES" sz="1400">
                  <a:latin typeface="Arial Unicode MS" pitchFamily="34" charset="-128"/>
                  <a:ea typeface="Arial Unicode MS" pitchFamily="34" charset="-128"/>
                  <a:cs typeface="Arial Unicode MS" pitchFamily="34" charset="-128"/>
                </a:endParaRPr>
              </a:p>
              <a:p>
                <a:pPr algn="ctr" eaLnBrk="0" hangingPunct="0"/>
                <a:endParaRPr lang="es-ES" sz="1400">
                  <a:latin typeface="Times New Roman" pitchFamily="18" charset="0"/>
                </a:endParaRPr>
              </a:p>
            </p:txBody>
          </p:sp>
          <p:sp>
            <p:nvSpPr>
              <p:cNvPr id="26636" name="Rectangle 12"/>
              <p:cNvSpPr>
                <a:spLocks noChangeArrowheads="1"/>
              </p:cNvSpPr>
              <p:nvPr/>
            </p:nvSpPr>
            <p:spPr bwMode="auto">
              <a:xfrm>
                <a:off x="0" y="0"/>
                <a:ext cx="1882" cy="500"/>
              </a:xfrm>
              <a:prstGeom prst="rect">
                <a:avLst/>
              </a:prstGeom>
              <a:noFill/>
              <a:ln w="7">
                <a:solidFill>
                  <a:schemeClr val="tx1"/>
                </a:solidFill>
                <a:miter lim="800000"/>
                <a:headEnd/>
                <a:tailEnd/>
              </a:ln>
              <a:effectLst/>
            </p:spPr>
            <p:txBody>
              <a:bodyPr/>
              <a:lstStyle/>
              <a:p>
                <a:endParaRPr lang="es-MX"/>
              </a:p>
            </p:txBody>
          </p:sp>
        </p:grpSp>
        <p:grpSp>
          <p:nvGrpSpPr>
            <p:cNvPr id="4" name="Group 15"/>
            <p:cNvGrpSpPr>
              <a:grpSpLocks/>
            </p:cNvGrpSpPr>
            <p:nvPr/>
          </p:nvGrpSpPr>
          <p:grpSpPr bwMode="auto">
            <a:xfrm>
              <a:off x="1882" y="0"/>
              <a:ext cx="1882" cy="1000"/>
              <a:chOff x="1882" y="0"/>
              <a:chExt cx="1882" cy="1000"/>
            </a:xfrm>
          </p:grpSpPr>
          <p:sp>
            <p:nvSpPr>
              <p:cNvPr id="26630" name="Rectangle 6"/>
              <p:cNvSpPr>
                <a:spLocks noChangeArrowheads="1"/>
              </p:cNvSpPr>
              <p:nvPr/>
            </p:nvSpPr>
            <p:spPr bwMode="auto">
              <a:xfrm>
                <a:off x="1925" y="0"/>
                <a:ext cx="1796" cy="1000"/>
              </a:xfrm>
              <a:prstGeom prst="rect">
                <a:avLst/>
              </a:prstGeom>
              <a:noFill/>
              <a:ln w="9525">
                <a:solidFill>
                  <a:schemeClr val="tx1"/>
                </a:solidFill>
                <a:miter lim="800000"/>
                <a:headEnd/>
                <a:tailEnd/>
              </a:ln>
              <a:effectLst/>
            </p:spPr>
            <p:txBody>
              <a:bodyPr/>
              <a:lstStyle/>
              <a:p>
                <a:r>
                  <a:rPr lang="es-ES" sz="1100" b="1" dirty="0">
                    <a:solidFill>
                      <a:srgbClr val="030107"/>
                    </a:solidFill>
                    <a:cs typeface="Tahoma" pitchFamily="34" charset="0"/>
                  </a:rPr>
                  <a:t> </a:t>
                </a:r>
                <a:r>
                  <a:rPr lang="es-ES" sz="1400" b="1" dirty="0">
                    <a:cs typeface="Tahoma" pitchFamily="34" charset="0"/>
                  </a:rPr>
                  <a:t>Calidad</a:t>
                </a:r>
                <a:endParaRPr lang="es-ES" sz="1400" dirty="0">
                  <a:latin typeface="Arial Unicode MS" pitchFamily="34" charset="-128"/>
                  <a:ea typeface="Arial Unicode MS" pitchFamily="34" charset="-128"/>
                  <a:cs typeface="Arial Unicode MS" pitchFamily="34" charset="-128"/>
                </a:endParaRPr>
              </a:p>
              <a:p>
                <a:r>
                  <a:rPr lang="es-ES" sz="1400" b="1" dirty="0">
                    <a:cs typeface="Tahoma" pitchFamily="34" charset="0"/>
                  </a:rPr>
                  <a:t>Vida útil</a:t>
                </a:r>
                <a:endParaRPr lang="es-ES" sz="1400" dirty="0">
                  <a:latin typeface="Arial Unicode MS" pitchFamily="34" charset="-128"/>
                  <a:ea typeface="Arial Unicode MS" pitchFamily="34" charset="-128"/>
                  <a:cs typeface="Arial Unicode MS" pitchFamily="34" charset="-128"/>
                </a:endParaRPr>
              </a:p>
              <a:p>
                <a:pPr eaLnBrk="0" hangingPunct="0"/>
                <a:r>
                  <a:rPr lang="es-ES" sz="1400" b="1" dirty="0">
                    <a:cs typeface="Tahoma" pitchFamily="34" charset="0"/>
                  </a:rPr>
                  <a:t>Promoción</a:t>
                </a:r>
                <a:endParaRPr lang="es-ES" sz="1400" dirty="0">
                  <a:latin typeface="Arial Unicode MS" pitchFamily="34" charset="-128"/>
                  <a:ea typeface="Arial Unicode MS" pitchFamily="34" charset="-128"/>
                  <a:cs typeface="Arial Unicode MS" pitchFamily="34" charset="-128"/>
                </a:endParaRPr>
              </a:p>
              <a:p>
                <a:pPr eaLnBrk="0" hangingPunct="0"/>
                <a:r>
                  <a:rPr lang="es-ES" sz="1400" b="1" dirty="0">
                    <a:cs typeface="Tahoma" pitchFamily="34" charset="0"/>
                  </a:rPr>
                  <a:t>Cambio tecnológico</a:t>
                </a:r>
                <a:endParaRPr lang="es-ES" sz="1400" dirty="0">
                  <a:latin typeface="Arial Unicode MS" pitchFamily="34" charset="-128"/>
                  <a:ea typeface="Arial Unicode MS" pitchFamily="34" charset="-128"/>
                  <a:cs typeface="Arial Unicode MS" pitchFamily="34" charset="-128"/>
                </a:endParaRPr>
              </a:p>
              <a:p>
                <a:pPr eaLnBrk="0" hangingPunct="0"/>
                <a:r>
                  <a:rPr lang="es-ES" sz="1400" b="1" dirty="0">
                    <a:cs typeface="Tahoma" pitchFamily="34" charset="0"/>
                  </a:rPr>
                  <a:t>Etapas en el canal</a:t>
                </a:r>
                <a:endParaRPr lang="es-ES" sz="1400" dirty="0">
                  <a:latin typeface="Arial Unicode MS" pitchFamily="34" charset="-128"/>
                  <a:ea typeface="Arial Unicode MS" pitchFamily="34" charset="-128"/>
                  <a:cs typeface="Arial Unicode MS" pitchFamily="34" charset="-128"/>
                </a:endParaRPr>
              </a:p>
              <a:p>
                <a:pPr eaLnBrk="0" hangingPunct="0"/>
                <a:r>
                  <a:rPr lang="es-ES" sz="1400" b="1" dirty="0">
                    <a:cs typeface="Tahoma" pitchFamily="34" charset="0"/>
                  </a:rPr>
                  <a:t>Servicios adicionales</a:t>
                </a:r>
                <a:endParaRPr lang="es-ES" sz="1400" dirty="0">
                  <a:latin typeface="Arial Unicode MS" pitchFamily="34" charset="-128"/>
                  <a:ea typeface="Arial Unicode MS" pitchFamily="34" charset="-128"/>
                  <a:cs typeface="Arial Unicode MS" pitchFamily="34" charset="-128"/>
                </a:endParaRPr>
              </a:p>
              <a:p>
                <a:pPr eaLnBrk="0" hangingPunct="0"/>
                <a:r>
                  <a:rPr lang="es-ES" sz="1300" dirty="0">
                    <a:latin typeface="Arial Unicode MS" pitchFamily="34" charset="-128"/>
                    <a:ea typeface="Arial Unicode MS" pitchFamily="34" charset="-128"/>
                    <a:cs typeface="Arial Unicode MS" pitchFamily="34" charset="-128"/>
                  </a:rPr>
                  <a:t> </a:t>
                </a:r>
              </a:p>
              <a:p>
                <a:pPr algn="just" eaLnBrk="0" hangingPunct="0"/>
                <a:endParaRPr lang="es-ES" sz="2400" dirty="0">
                  <a:latin typeface="Times New Roman" pitchFamily="18" charset="0"/>
                </a:endParaRPr>
              </a:p>
            </p:txBody>
          </p:sp>
          <p:sp>
            <p:nvSpPr>
              <p:cNvPr id="26638" name="Rectangle 14"/>
              <p:cNvSpPr>
                <a:spLocks noChangeArrowheads="1"/>
              </p:cNvSpPr>
              <p:nvPr/>
            </p:nvSpPr>
            <p:spPr bwMode="auto">
              <a:xfrm>
                <a:off x="1882" y="0"/>
                <a:ext cx="1882" cy="1000"/>
              </a:xfrm>
              <a:prstGeom prst="rect">
                <a:avLst/>
              </a:prstGeom>
              <a:noFill/>
              <a:ln w="7">
                <a:solidFill>
                  <a:schemeClr val="tx1"/>
                </a:solidFill>
                <a:miter lim="800000"/>
                <a:headEnd/>
                <a:tailEnd/>
              </a:ln>
              <a:effectLst/>
            </p:spPr>
            <p:txBody>
              <a:bodyPr/>
              <a:lstStyle/>
              <a:p>
                <a:endParaRPr lang="es-MX"/>
              </a:p>
            </p:txBody>
          </p:sp>
        </p:grpSp>
        <p:grpSp>
          <p:nvGrpSpPr>
            <p:cNvPr id="5" name="Group 17"/>
            <p:cNvGrpSpPr>
              <a:grpSpLocks/>
            </p:cNvGrpSpPr>
            <p:nvPr/>
          </p:nvGrpSpPr>
          <p:grpSpPr bwMode="auto">
            <a:xfrm>
              <a:off x="0" y="500"/>
              <a:ext cx="1882" cy="500"/>
              <a:chOff x="0" y="500"/>
              <a:chExt cx="1882" cy="500"/>
            </a:xfrm>
          </p:grpSpPr>
          <p:sp>
            <p:nvSpPr>
              <p:cNvPr id="26631" name="Rectangle 7"/>
              <p:cNvSpPr>
                <a:spLocks noChangeArrowheads="1"/>
              </p:cNvSpPr>
              <p:nvPr/>
            </p:nvSpPr>
            <p:spPr bwMode="auto">
              <a:xfrm>
                <a:off x="43" y="500"/>
                <a:ext cx="1796" cy="500"/>
              </a:xfrm>
              <a:prstGeom prst="rect">
                <a:avLst/>
              </a:prstGeom>
              <a:noFill/>
              <a:ln w="9525">
                <a:solidFill>
                  <a:schemeClr val="tx1"/>
                </a:solidFill>
                <a:miter lim="800000"/>
                <a:headEnd/>
                <a:tailEnd/>
              </a:ln>
              <a:effectLst/>
            </p:spPr>
            <p:txBody>
              <a:bodyPr/>
              <a:lstStyle/>
              <a:p>
                <a:pPr algn="just"/>
                <a:r>
                  <a:rPr lang="es-ES" sz="1400" b="1">
                    <a:cs typeface="Tahoma" pitchFamily="34" charset="0"/>
                  </a:rPr>
                  <a:t>ALTO, cuando involucra en mayor cantidad</a:t>
                </a:r>
                <a:endParaRPr lang="es-ES" sz="1400">
                  <a:latin typeface="Arial Unicode MS" pitchFamily="34" charset="-128"/>
                  <a:ea typeface="Arial Unicode MS" pitchFamily="34" charset="-128"/>
                  <a:cs typeface="Arial Unicode MS" pitchFamily="34" charset="-128"/>
                </a:endParaRPr>
              </a:p>
              <a:p>
                <a:pPr algn="just" eaLnBrk="0" hangingPunct="0"/>
                <a:endParaRPr lang="es-ES" sz="1400">
                  <a:latin typeface="Times New Roman" pitchFamily="18" charset="0"/>
                </a:endParaRPr>
              </a:p>
            </p:txBody>
          </p:sp>
          <p:sp>
            <p:nvSpPr>
              <p:cNvPr id="26640" name="Rectangle 16"/>
              <p:cNvSpPr>
                <a:spLocks noChangeArrowheads="1"/>
              </p:cNvSpPr>
              <p:nvPr/>
            </p:nvSpPr>
            <p:spPr bwMode="auto">
              <a:xfrm>
                <a:off x="0" y="500"/>
                <a:ext cx="1882" cy="500"/>
              </a:xfrm>
              <a:prstGeom prst="rect">
                <a:avLst/>
              </a:prstGeom>
              <a:noFill/>
              <a:ln w="7">
                <a:solidFill>
                  <a:schemeClr val="tx1"/>
                </a:solidFill>
                <a:miter lim="800000"/>
                <a:headEnd/>
                <a:tailEnd/>
              </a:ln>
              <a:effectLst/>
            </p:spPr>
            <p:txBody>
              <a:bodyPr/>
              <a:lstStyle/>
              <a:p>
                <a:endParaRPr lang="es-MX"/>
              </a:p>
            </p:txBody>
          </p:sp>
        </p:grpSp>
        <p:grpSp>
          <p:nvGrpSpPr>
            <p:cNvPr id="6" name="Group 19"/>
            <p:cNvGrpSpPr>
              <a:grpSpLocks/>
            </p:cNvGrpSpPr>
            <p:nvPr/>
          </p:nvGrpSpPr>
          <p:grpSpPr bwMode="auto">
            <a:xfrm>
              <a:off x="0" y="1000"/>
              <a:ext cx="1882" cy="1155"/>
              <a:chOff x="0" y="1000"/>
              <a:chExt cx="1882" cy="1155"/>
            </a:xfrm>
          </p:grpSpPr>
          <p:sp>
            <p:nvSpPr>
              <p:cNvPr id="26632" name="Rectangle 8"/>
              <p:cNvSpPr>
                <a:spLocks noChangeArrowheads="1"/>
              </p:cNvSpPr>
              <p:nvPr/>
            </p:nvSpPr>
            <p:spPr bwMode="auto">
              <a:xfrm>
                <a:off x="43" y="1000"/>
                <a:ext cx="1796" cy="1155"/>
              </a:xfrm>
              <a:prstGeom prst="rect">
                <a:avLst/>
              </a:prstGeom>
              <a:noFill/>
              <a:ln w="9525">
                <a:solidFill>
                  <a:schemeClr val="tx1"/>
                </a:solidFill>
                <a:miter lim="800000"/>
                <a:headEnd/>
                <a:tailEnd/>
              </a:ln>
              <a:effectLst/>
            </p:spPr>
            <p:txBody>
              <a:bodyPr/>
              <a:lstStyle/>
              <a:p>
                <a:pPr algn="just"/>
                <a:r>
                  <a:rPr lang="es-ES" sz="1400" b="1">
                    <a:cs typeface="Tahoma" pitchFamily="34" charset="0"/>
                  </a:rPr>
                  <a:t>Y tiende a ser BAJO también cuando involucra</a:t>
                </a:r>
                <a:endParaRPr lang="es-ES" sz="1400">
                  <a:latin typeface="Times New Roman" pitchFamily="18" charset="0"/>
                </a:endParaRPr>
              </a:p>
            </p:txBody>
          </p:sp>
          <p:sp>
            <p:nvSpPr>
              <p:cNvPr id="26642" name="Rectangle 18"/>
              <p:cNvSpPr>
                <a:spLocks noChangeArrowheads="1"/>
              </p:cNvSpPr>
              <p:nvPr/>
            </p:nvSpPr>
            <p:spPr bwMode="auto">
              <a:xfrm>
                <a:off x="0" y="1000"/>
                <a:ext cx="1882" cy="1155"/>
              </a:xfrm>
              <a:prstGeom prst="rect">
                <a:avLst/>
              </a:prstGeom>
              <a:noFill/>
              <a:ln w="7">
                <a:solidFill>
                  <a:schemeClr val="tx1"/>
                </a:solidFill>
                <a:miter lim="800000"/>
                <a:headEnd/>
                <a:tailEnd/>
              </a:ln>
              <a:effectLst/>
            </p:spPr>
            <p:txBody>
              <a:bodyPr/>
              <a:lstStyle/>
              <a:p>
                <a:endParaRPr lang="es-MX"/>
              </a:p>
            </p:txBody>
          </p:sp>
        </p:grpSp>
        <p:grpSp>
          <p:nvGrpSpPr>
            <p:cNvPr id="7" name="Group 21"/>
            <p:cNvGrpSpPr>
              <a:grpSpLocks/>
            </p:cNvGrpSpPr>
            <p:nvPr/>
          </p:nvGrpSpPr>
          <p:grpSpPr bwMode="auto">
            <a:xfrm>
              <a:off x="1882" y="1000"/>
              <a:ext cx="1882" cy="1155"/>
              <a:chOff x="1882" y="1000"/>
              <a:chExt cx="1882" cy="1155"/>
            </a:xfrm>
          </p:grpSpPr>
          <p:sp>
            <p:nvSpPr>
              <p:cNvPr id="26633" name="Rectangle 9"/>
              <p:cNvSpPr>
                <a:spLocks noChangeArrowheads="1"/>
              </p:cNvSpPr>
              <p:nvPr/>
            </p:nvSpPr>
            <p:spPr bwMode="auto">
              <a:xfrm>
                <a:off x="1925" y="1000"/>
                <a:ext cx="1796" cy="1155"/>
              </a:xfrm>
              <a:prstGeom prst="rect">
                <a:avLst/>
              </a:prstGeom>
              <a:noFill/>
              <a:ln w="9525">
                <a:solidFill>
                  <a:schemeClr val="tx1"/>
                </a:solidFill>
                <a:miter lim="800000"/>
                <a:headEnd/>
                <a:tailEnd/>
              </a:ln>
              <a:effectLst/>
            </p:spPr>
            <p:txBody>
              <a:bodyPr/>
              <a:lstStyle/>
              <a:p>
                <a:r>
                  <a:rPr lang="es-ES" sz="1400" b="1">
                    <a:cs typeface="Tahoma" pitchFamily="34" charset="0"/>
                  </a:rPr>
                  <a:t>Tiene alta rotación de ventas</a:t>
                </a:r>
                <a:endParaRPr lang="es-ES" sz="1400">
                  <a:latin typeface="Arial Unicode MS" pitchFamily="34" charset="-128"/>
                  <a:ea typeface="Arial Unicode MS" pitchFamily="34" charset="-128"/>
                  <a:cs typeface="Arial Unicode MS" pitchFamily="34" charset="-128"/>
                </a:endParaRPr>
              </a:p>
              <a:p>
                <a:pPr algn="just" eaLnBrk="0" hangingPunct="0"/>
                <a:r>
                  <a:rPr lang="es-ES" sz="1400" b="1">
                    <a:cs typeface="Tahoma" pitchFamily="34" charset="0"/>
                  </a:rPr>
                  <a:t>Su producción es masiva</a:t>
                </a:r>
                <a:endParaRPr lang="es-ES" sz="1400">
                  <a:latin typeface="Arial Unicode MS" pitchFamily="34" charset="-128"/>
                  <a:ea typeface="Arial Unicode MS" pitchFamily="34" charset="-128"/>
                  <a:cs typeface="Arial Unicode MS" pitchFamily="34" charset="-128"/>
                </a:endParaRPr>
              </a:p>
              <a:p>
                <a:pPr algn="just" eaLnBrk="0" hangingPunct="0"/>
                <a:r>
                  <a:rPr lang="es-ES" sz="1400" b="1">
                    <a:cs typeface="Tahoma" pitchFamily="34" charset="0"/>
                  </a:rPr>
                  <a:t>Requiere poca mano de obra</a:t>
                </a:r>
                <a:endParaRPr lang="es-ES" sz="1400">
                  <a:latin typeface="Arial Unicode MS" pitchFamily="34" charset="-128"/>
                  <a:ea typeface="Arial Unicode MS" pitchFamily="34" charset="-128"/>
                  <a:cs typeface="Arial Unicode MS" pitchFamily="34" charset="-128"/>
                </a:endParaRPr>
              </a:p>
              <a:p>
                <a:pPr algn="just" eaLnBrk="0" hangingPunct="0"/>
                <a:r>
                  <a:rPr lang="es-ES" sz="1400" b="1">
                    <a:cs typeface="Tahoma" pitchFamily="34" charset="0"/>
                  </a:rPr>
                  <a:t>Tiene un único uso final</a:t>
                </a:r>
                <a:endParaRPr lang="es-ES" sz="1400">
                  <a:latin typeface="Arial Unicode MS" pitchFamily="34" charset="-128"/>
                  <a:ea typeface="Arial Unicode MS" pitchFamily="34" charset="-128"/>
                  <a:cs typeface="Arial Unicode MS" pitchFamily="34" charset="-128"/>
                </a:endParaRPr>
              </a:p>
              <a:p>
                <a:pPr algn="just" eaLnBrk="0" hangingPunct="0"/>
                <a:r>
                  <a:rPr lang="es-ES" sz="1400" b="1">
                    <a:cs typeface="Tahoma" pitchFamily="34" charset="0"/>
                  </a:rPr>
                  <a:t>Contribuye mucho a las ventas</a:t>
                </a:r>
                <a:endParaRPr lang="es-ES" sz="1400">
                  <a:latin typeface="Arial Unicode MS" pitchFamily="34" charset="-128"/>
                  <a:ea typeface="Arial Unicode MS" pitchFamily="34" charset="-128"/>
                  <a:cs typeface="Arial Unicode MS" pitchFamily="34" charset="-128"/>
                </a:endParaRPr>
              </a:p>
              <a:p>
                <a:pPr algn="just" eaLnBrk="0" hangingPunct="0"/>
                <a:endParaRPr lang="es-ES" sz="1400">
                  <a:latin typeface="Times New Roman" pitchFamily="18" charset="0"/>
                </a:endParaRPr>
              </a:p>
            </p:txBody>
          </p:sp>
          <p:sp>
            <p:nvSpPr>
              <p:cNvPr id="26644" name="Rectangle 20"/>
              <p:cNvSpPr>
                <a:spLocks noChangeArrowheads="1"/>
              </p:cNvSpPr>
              <p:nvPr/>
            </p:nvSpPr>
            <p:spPr bwMode="auto">
              <a:xfrm>
                <a:off x="1882" y="1000"/>
                <a:ext cx="1882" cy="1155"/>
              </a:xfrm>
              <a:prstGeom prst="rect">
                <a:avLst/>
              </a:prstGeom>
              <a:noFill/>
              <a:ln w="7">
                <a:solidFill>
                  <a:schemeClr val="tx1"/>
                </a:solidFill>
                <a:miter lim="800000"/>
                <a:headEnd/>
                <a:tailEnd/>
              </a:ln>
              <a:effectLst/>
            </p:spPr>
            <p:txBody>
              <a:bodyPr/>
              <a:lstStyle/>
              <a:p>
                <a:endParaRPr lang="es-MX"/>
              </a:p>
            </p:txBody>
          </p:sp>
        </p:grpSp>
        <p:grpSp>
          <p:nvGrpSpPr>
            <p:cNvPr id="8" name="Group 23"/>
            <p:cNvGrpSpPr>
              <a:grpSpLocks/>
            </p:cNvGrpSpPr>
            <p:nvPr/>
          </p:nvGrpSpPr>
          <p:grpSpPr bwMode="auto">
            <a:xfrm>
              <a:off x="0" y="2155"/>
              <a:ext cx="1882" cy="1136"/>
              <a:chOff x="0" y="2155"/>
              <a:chExt cx="1882" cy="1136"/>
            </a:xfrm>
          </p:grpSpPr>
          <p:sp>
            <p:nvSpPr>
              <p:cNvPr id="26634" name="Rectangle 10"/>
              <p:cNvSpPr>
                <a:spLocks noChangeArrowheads="1"/>
              </p:cNvSpPr>
              <p:nvPr/>
            </p:nvSpPr>
            <p:spPr bwMode="auto">
              <a:xfrm>
                <a:off x="43" y="2155"/>
                <a:ext cx="1796" cy="1136"/>
              </a:xfrm>
              <a:prstGeom prst="rect">
                <a:avLst/>
              </a:prstGeom>
              <a:noFill/>
              <a:ln w="9525">
                <a:solidFill>
                  <a:schemeClr val="tx1"/>
                </a:solidFill>
                <a:miter lim="800000"/>
                <a:headEnd/>
                <a:tailEnd/>
              </a:ln>
              <a:effectLst/>
            </p:spPr>
            <p:txBody>
              <a:bodyPr/>
              <a:lstStyle/>
              <a:p>
                <a:pPr algn="just"/>
                <a:r>
                  <a:rPr lang="es-ES" sz="1400" b="1">
                    <a:cs typeface="Tahoma" pitchFamily="34" charset="0"/>
                  </a:rPr>
                  <a:t>Y tiende a ser ALTO también cuando involucra</a:t>
                </a:r>
                <a:endParaRPr lang="es-ES" sz="1400">
                  <a:latin typeface="Arial Unicode MS" pitchFamily="34" charset="-128"/>
                  <a:ea typeface="Arial Unicode MS" pitchFamily="34" charset="-128"/>
                  <a:cs typeface="Arial Unicode MS" pitchFamily="34" charset="-128"/>
                </a:endParaRPr>
              </a:p>
              <a:p>
                <a:pPr algn="just" eaLnBrk="0" hangingPunct="0"/>
                <a:endParaRPr lang="es-ES" sz="1400">
                  <a:latin typeface="Times New Roman" pitchFamily="18" charset="0"/>
                </a:endParaRPr>
              </a:p>
            </p:txBody>
          </p:sp>
          <p:sp>
            <p:nvSpPr>
              <p:cNvPr id="26646" name="Rectangle 22"/>
              <p:cNvSpPr>
                <a:spLocks noChangeArrowheads="1"/>
              </p:cNvSpPr>
              <p:nvPr/>
            </p:nvSpPr>
            <p:spPr bwMode="auto">
              <a:xfrm>
                <a:off x="0" y="2155"/>
                <a:ext cx="1882" cy="1136"/>
              </a:xfrm>
              <a:prstGeom prst="rect">
                <a:avLst/>
              </a:prstGeom>
              <a:noFill/>
              <a:ln w="7">
                <a:solidFill>
                  <a:schemeClr val="tx1"/>
                </a:solidFill>
                <a:miter lim="800000"/>
                <a:headEnd/>
                <a:tailEnd/>
              </a:ln>
              <a:effectLst/>
            </p:spPr>
            <p:txBody>
              <a:bodyPr/>
              <a:lstStyle/>
              <a:p>
                <a:endParaRPr lang="es-MX"/>
              </a:p>
            </p:txBody>
          </p:sp>
        </p:grpSp>
        <p:grpSp>
          <p:nvGrpSpPr>
            <p:cNvPr id="9" name="Group 25"/>
            <p:cNvGrpSpPr>
              <a:grpSpLocks/>
            </p:cNvGrpSpPr>
            <p:nvPr/>
          </p:nvGrpSpPr>
          <p:grpSpPr bwMode="auto">
            <a:xfrm>
              <a:off x="1882" y="2155"/>
              <a:ext cx="1882" cy="1136"/>
              <a:chOff x="1882" y="2155"/>
              <a:chExt cx="1882" cy="1136"/>
            </a:xfrm>
          </p:grpSpPr>
          <p:sp>
            <p:nvSpPr>
              <p:cNvPr id="26635" name="Rectangle 11"/>
              <p:cNvSpPr>
                <a:spLocks noChangeArrowheads="1"/>
              </p:cNvSpPr>
              <p:nvPr/>
            </p:nvSpPr>
            <p:spPr bwMode="auto">
              <a:xfrm>
                <a:off x="1925" y="2155"/>
                <a:ext cx="1796" cy="1136"/>
              </a:xfrm>
              <a:prstGeom prst="rect">
                <a:avLst/>
              </a:prstGeom>
              <a:noFill/>
              <a:ln w="9525">
                <a:solidFill>
                  <a:schemeClr val="tx1"/>
                </a:solidFill>
                <a:miter lim="800000"/>
                <a:headEnd/>
                <a:tailEnd/>
              </a:ln>
              <a:effectLst/>
            </p:spPr>
            <p:txBody>
              <a:bodyPr/>
              <a:lstStyle/>
              <a:p>
                <a:pPr algn="just"/>
                <a:r>
                  <a:rPr lang="es-ES" sz="1400" b="1">
                    <a:cs typeface="Tahoma" pitchFamily="34" charset="0"/>
                  </a:rPr>
                  <a:t>Tiene </a:t>
                </a:r>
                <a:r>
                  <a:rPr lang="es-MX" sz="1400" b="1">
                    <a:cs typeface="Tahoma" pitchFamily="34" charset="0"/>
                  </a:rPr>
                  <a:t>baja</a:t>
                </a:r>
                <a:r>
                  <a:rPr lang="es-ES" sz="1400" b="1">
                    <a:cs typeface="Tahoma" pitchFamily="34" charset="0"/>
                  </a:rPr>
                  <a:t> rotación de ventas</a:t>
                </a:r>
                <a:endParaRPr lang="es-ES" sz="1400">
                  <a:latin typeface="Arial Unicode MS" pitchFamily="34" charset="-128"/>
                  <a:ea typeface="Arial Unicode MS" pitchFamily="34" charset="-128"/>
                  <a:cs typeface="Arial Unicode MS" pitchFamily="34" charset="-128"/>
                </a:endParaRPr>
              </a:p>
              <a:p>
                <a:pPr algn="just" eaLnBrk="0" hangingPunct="0"/>
                <a:r>
                  <a:rPr lang="es-ES" sz="1400" b="1">
                    <a:cs typeface="Tahoma" pitchFamily="34" charset="0"/>
                  </a:rPr>
                  <a:t>S</a:t>
                </a:r>
                <a:r>
                  <a:rPr lang="es-MX" sz="1400" b="1">
                    <a:cs typeface="Tahoma" pitchFamily="34" charset="0"/>
                  </a:rPr>
                  <a:t>e</a:t>
                </a:r>
                <a:r>
                  <a:rPr lang="es-ES" sz="1400" b="1">
                    <a:cs typeface="Tahoma" pitchFamily="34" charset="0"/>
                  </a:rPr>
                  <a:t> produc</a:t>
                </a:r>
                <a:r>
                  <a:rPr lang="es-MX" sz="1400" b="1">
                    <a:cs typeface="Tahoma" pitchFamily="34" charset="0"/>
                  </a:rPr>
                  <a:t>e a la medida</a:t>
                </a:r>
                <a:endParaRPr lang="es-ES" sz="1400">
                  <a:latin typeface="Arial Unicode MS" pitchFamily="34" charset="-128"/>
                  <a:ea typeface="Arial Unicode MS" pitchFamily="34" charset="-128"/>
                  <a:cs typeface="Arial Unicode MS" pitchFamily="34" charset="-128"/>
                </a:endParaRPr>
              </a:p>
              <a:p>
                <a:pPr algn="just" eaLnBrk="0" hangingPunct="0"/>
                <a:r>
                  <a:rPr lang="es-ES" sz="1400" b="1">
                    <a:cs typeface="Tahoma" pitchFamily="34" charset="0"/>
                  </a:rPr>
                  <a:t>Requiere </a:t>
                </a:r>
                <a:r>
                  <a:rPr lang="es-MX" sz="1400" b="1">
                    <a:cs typeface="Tahoma" pitchFamily="34" charset="0"/>
                  </a:rPr>
                  <a:t>mucha</a:t>
                </a:r>
                <a:r>
                  <a:rPr lang="es-ES" sz="1400" b="1">
                    <a:cs typeface="Tahoma" pitchFamily="34" charset="0"/>
                  </a:rPr>
                  <a:t> mano de obra</a:t>
                </a:r>
                <a:endParaRPr lang="es-ES" sz="1400">
                  <a:latin typeface="Arial Unicode MS" pitchFamily="34" charset="-128"/>
                  <a:ea typeface="Arial Unicode MS" pitchFamily="34" charset="-128"/>
                  <a:cs typeface="Arial Unicode MS" pitchFamily="34" charset="-128"/>
                </a:endParaRPr>
              </a:p>
              <a:p>
                <a:pPr algn="just" eaLnBrk="0" hangingPunct="0"/>
                <a:r>
                  <a:rPr lang="es-ES" sz="1400" b="1">
                    <a:cs typeface="Tahoma" pitchFamily="34" charset="0"/>
                  </a:rPr>
                  <a:t>Tiene </a:t>
                </a:r>
                <a:r>
                  <a:rPr lang="es-MX" sz="1400" b="1">
                    <a:cs typeface="Tahoma" pitchFamily="34" charset="0"/>
                  </a:rPr>
                  <a:t>varios</a:t>
                </a:r>
                <a:r>
                  <a:rPr lang="es-ES" sz="1400" b="1">
                    <a:cs typeface="Tahoma" pitchFamily="34" charset="0"/>
                  </a:rPr>
                  <a:t> uso</a:t>
                </a:r>
                <a:r>
                  <a:rPr lang="es-MX" sz="1400" b="1">
                    <a:cs typeface="Tahoma" pitchFamily="34" charset="0"/>
                  </a:rPr>
                  <a:t>s</a:t>
                </a:r>
                <a:r>
                  <a:rPr lang="es-ES" sz="1400" b="1">
                    <a:cs typeface="Tahoma" pitchFamily="34" charset="0"/>
                  </a:rPr>
                  <a:t> final</a:t>
                </a:r>
                <a:r>
                  <a:rPr lang="es-MX" sz="1400" b="1">
                    <a:cs typeface="Tahoma" pitchFamily="34" charset="0"/>
                  </a:rPr>
                  <a:t>es</a:t>
                </a:r>
                <a:endParaRPr lang="es-ES" sz="1400">
                  <a:latin typeface="Arial Unicode MS" pitchFamily="34" charset="-128"/>
                  <a:ea typeface="Arial Unicode MS" pitchFamily="34" charset="-128"/>
                  <a:cs typeface="Arial Unicode MS" pitchFamily="34" charset="-128"/>
                </a:endParaRPr>
              </a:p>
              <a:p>
                <a:pPr algn="just" eaLnBrk="0" hangingPunct="0"/>
                <a:r>
                  <a:rPr lang="es-ES" sz="1400" b="1">
                    <a:cs typeface="Tahoma" pitchFamily="34" charset="0"/>
                  </a:rPr>
                  <a:t>Contribuye </a:t>
                </a:r>
                <a:r>
                  <a:rPr lang="es-MX" sz="1400" b="1">
                    <a:cs typeface="Tahoma" pitchFamily="34" charset="0"/>
                  </a:rPr>
                  <a:t>poco </a:t>
                </a:r>
                <a:r>
                  <a:rPr lang="es-ES" sz="1400" b="1">
                    <a:cs typeface="Tahoma" pitchFamily="34" charset="0"/>
                  </a:rPr>
                  <a:t>a las ventas</a:t>
                </a:r>
                <a:endParaRPr lang="es-ES" sz="1400">
                  <a:latin typeface="Times New Roman" pitchFamily="18" charset="0"/>
                </a:endParaRPr>
              </a:p>
            </p:txBody>
          </p:sp>
          <p:sp>
            <p:nvSpPr>
              <p:cNvPr id="26648" name="Rectangle 24"/>
              <p:cNvSpPr>
                <a:spLocks noChangeArrowheads="1"/>
              </p:cNvSpPr>
              <p:nvPr/>
            </p:nvSpPr>
            <p:spPr bwMode="auto">
              <a:xfrm>
                <a:off x="1882" y="2155"/>
                <a:ext cx="1882" cy="1136"/>
              </a:xfrm>
              <a:prstGeom prst="rect">
                <a:avLst/>
              </a:prstGeom>
              <a:noFill/>
              <a:ln w="7">
                <a:solidFill>
                  <a:schemeClr val="tx1"/>
                </a:solidFill>
                <a:miter lim="800000"/>
                <a:headEnd/>
                <a:tailEnd/>
              </a:ln>
              <a:effectLst/>
            </p:spPr>
            <p:txBody>
              <a:bodyPr/>
              <a:lstStyle/>
              <a:p>
                <a:endParaRPr lang="es-MX"/>
              </a:p>
            </p:txBody>
          </p:sp>
        </p:grpSp>
      </p:grpSp>
      <p:sp>
        <p:nvSpPr>
          <p:cNvPr id="26651" name="Rectangle 27"/>
          <p:cNvSpPr>
            <a:spLocks noChangeArrowheads="1"/>
          </p:cNvSpPr>
          <p:nvPr/>
        </p:nvSpPr>
        <p:spPr bwMode="auto">
          <a:xfrm>
            <a:off x="539750" y="1628775"/>
            <a:ext cx="8001000" cy="4953000"/>
          </a:xfrm>
          <a:prstGeom prst="rect">
            <a:avLst/>
          </a:prstGeom>
          <a:noFill/>
          <a:ln w="11112">
            <a:solidFill>
              <a:schemeClr val="tx1"/>
            </a:solidFill>
            <a:miter lim="800000"/>
            <a:headEnd/>
            <a:tailEnd/>
          </a:ln>
          <a:effectLst/>
        </p:spPr>
        <p:txBody>
          <a:bodyPr/>
          <a:lstStyle/>
          <a:p>
            <a:endParaRPr lang="es-MX"/>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BS00559_"/>
          <p:cNvPicPr>
            <a:picLocks noChangeAspect="1" noChangeArrowheads="1"/>
          </p:cNvPicPr>
          <p:nvPr/>
        </p:nvPicPr>
        <p:blipFill>
          <a:blip r:embed="rId2"/>
          <a:srcRect/>
          <a:stretch>
            <a:fillRect/>
          </a:stretch>
        </p:blipFill>
        <p:spPr bwMode="auto">
          <a:xfrm>
            <a:off x="7543800" y="5918200"/>
            <a:ext cx="1524000" cy="863600"/>
          </a:xfrm>
          <a:prstGeom prst="rect">
            <a:avLst/>
          </a:prstGeom>
          <a:noFill/>
        </p:spPr>
      </p:pic>
      <p:sp>
        <p:nvSpPr>
          <p:cNvPr id="17411" name="Text Box 3"/>
          <p:cNvSpPr txBox="1">
            <a:spLocks noChangeArrowheads="1"/>
          </p:cNvSpPr>
          <p:nvPr/>
        </p:nvSpPr>
        <p:spPr bwMode="auto">
          <a:xfrm>
            <a:off x="1143000" y="762000"/>
            <a:ext cx="6762750" cy="469900"/>
          </a:xfrm>
          <a:prstGeom prst="rect">
            <a:avLst/>
          </a:prstGeom>
          <a:solidFill>
            <a:schemeClr val="bg1"/>
          </a:solidFill>
          <a:ln w="12700" cap="sq">
            <a:solidFill>
              <a:schemeClr val="bg1"/>
            </a:solidFill>
            <a:miter lim="800000"/>
            <a:headEnd type="none" w="sm" len="sm"/>
            <a:tailEnd type="none" w="sm" len="sm"/>
          </a:ln>
          <a:effectLst/>
        </p:spPr>
        <p:txBody>
          <a:bodyPr wrap="none">
            <a:spAutoFit/>
          </a:bodyPr>
          <a:lstStyle/>
          <a:p>
            <a:r>
              <a:rPr lang="es-ES_tradnl" sz="2400" b="1" u="sng">
                <a:latin typeface="Arial" charset="0"/>
              </a:rPr>
              <a:t>Enfoques Generales de la Fijación de precios</a:t>
            </a:r>
            <a:endParaRPr lang="es-ES" sz="2400" b="1" u="sng">
              <a:latin typeface="Arial" charset="0"/>
            </a:endParaRPr>
          </a:p>
        </p:txBody>
      </p:sp>
      <p:sp>
        <p:nvSpPr>
          <p:cNvPr id="17412" name="Text Box 4"/>
          <p:cNvSpPr txBox="1">
            <a:spLocks noChangeArrowheads="1"/>
          </p:cNvSpPr>
          <p:nvPr/>
        </p:nvSpPr>
        <p:spPr bwMode="auto">
          <a:xfrm>
            <a:off x="762000" y="1752600"/>
            <a:ext cx="7772400" cy="4111625"/>
          </a:xfrm>
          <a:prstGeom prst="rect">
            <a:avLst/>
          </a:prstGeom>
          <a:noFill/>
          <a:ln w="12700" cap="sq">
            <a:noFill/>
            <a:miter lim="800000"/>
            <a:headEnd type="none" w="sm" len="sm"/>
            <a:tailEnd type="none" w="sm" len="sm"/>
          </a:ln>
          <a:effectLst/>
        </p:spPr>
        <p:txBody>
          <a:bodyPr>
            <a:spAutoFit/>
          </a:bodyPr>
          <a:lstStyle/>
          <a:p>
            <a:pPr marL="609600" indent="-609600">
              <a:buFontTx/>
              <a:buAutoNum type="romanUcPeriod"/>
            </a:pPr>
            <a:r>
              <a:rPr lang="es-ES_tradnl" sz="2200" b="1">
                <a:latin typeface="Arial" charset="0"/>
              </a:rPr>
              <a:t>Fijación de precios basadas en el costo mas la</a:t>
            </a:r>
          </a:p>
          <a:p>
            <a:pPr marL="609600" indent="-609600"/>
            <a:r>
              <a:rPr lang="es-ES_tradnl" sz="2200" b="1">
                <a:latin typeface="Arial" charset="0"/>
              </a:rPr>
              <a:t>        Utilidad</a:t>
            </a:r>
          </a:p>
          <a:p>
            <a:pPr marL="609600" indent="-609600"/>
            <a:r>
              <a:rPr lang="es-ES_tradnl" sz="2200" b="1">
                <a:latin typeface="Arial" charset="0"/>
              </a:rPr>
              <a:t>        (costo + utilidad = precio)</a:t>
            </a:r>
          </a:p>
          <a:p>
            <a:pPr marL="609600" indent="-609600"/>
            <a:endParaRPr lang="es-ES_tradnl" sz="2200" b="1">
              <a:latin typeface="Arial" charset="0"/>
            </a:endParaRPr>
          </a:p>
          <a:p>
            <a:pPr marL="609600" indent="-609600"/>
            <a:endParaRPr lang="es-ES_tradnl" sz="2200" b="1">
              <a:latin typeface="Arial" charset="0"/>
            </a:endParaRPr>
          </a:p>
          <a:p>
            <a:pPr marL="609600" indent="-609600"/>
            <a:r>
              <a:rPr lang="es-ES_tradnl" sz="2200" b="1">
                <a:latin typeface="Arial" charset="0"/>
              </a:rPr>
              <a:t>II.     Fijación de precios basada en el comprador</a:t>
            </a:r>
          </a:p>
          <a:p>
            <a:pPr marL="609600" indent="-609600"/>
            <a:r>
              <a:rPr lang="es-ES_tradnl" sz="2200" b="1">
                <a:latin typeface="Arial" charset="0"/>
              </a:rPr>
              <a:t>        (ejemp. Precios de los medicamentos)</a:t>
            </a:r>
          </a:p>
          <a:p>
            <a:pPr marL="609600" indent="-609600"/>
            <a:endParaRPr lang="es-ES_tradnl" sz="2200" b="1">
              <a:latin typeface="Arial" charset="0"/>
            </a:endParaRPr>
          </a:p>
          <a:p>
            <a:pPr marL="609600" indent="-609600"/>
            <a:endParaRPr lang="es-ES_tradnl" sz="2200" b="1">
              <a:latin typeface="Arial" charset="0"/>
            </a:endParaRPr>
          </a:p>
          <a:p>
            <a:pPr marL="609600" indent="-609600"/>
            <a:r>
              <a:rPr lang="es-ES_tradnl" sz="2200" b="1">
                <a:latin typeface="Arial" charset="0"/>
              </a:rPr>
              <a:t>III.    Fijación de precios basada en la competencia</a:t>
            </a:r>
          </a:p>
          <a:p>
            <a:pPr marL="609600" indent="-609600"/>
            <a:r>
              <a:rPr lang="es-ES_tradnl" sz="2200" b="1">
                <a:latin typeface="Arial" charset="0"/>
              </a:rPr>
              <a:t>	(ejemp. Coca-cola, Big-cola y Pepsi cola)</a:t>
            </a:r>
          </a:p>
          <a:p>
            <a:pPr marL="609600" indent="-609600"/>
            <a:endParaRPr lang="es-ES" sz="2200" b="1">
              <a:latin typeface="Arial" charset="0"/>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BS00559_"/>
          <p:cNvPicPr>
            <a:picLocks noChangeAspect="1" noChangeArrowheads="1"/>
          </p:cNvPicPr>
          <p:nvPr/>
        </p:nvPicPr>
        <p:blipFill>
          <a:blip r:embed="rId2"/>
          <a:srcRect/>
          <a:stretch>
            <a:fillRect/>
          </a:stretch>
        </p:blipFill>
        <p:spPr bwMode="auto">
          <a:xfrm>
            <a:off x="7467600" y="5918200"/>
            <a:ext cx="1524000" cy="863600"/>
          </a:xfrm>
          <a:prstGeom prst="rect">
            <a:avLst/>
          </a:prstGeom>
          <a:noFill/>
        </p:spPr>
      </p:pic>
      <p:sp>
        <p:nvSpPr>
          <p:cNvPr id="19460" name="Rectangle 4"/>
          <p:cNvSpPr>
            <a:spLocks noChangeArrowheads="1"/>
          </p:cNvSpPr>
          <p:nvPr/>
        </p:nvSpPr>
        <p:spPr bwMode="auto">
          <a:xfrm>
            <a:off x="609600" y="457200"/>
            <a:ext cx="8153400" cy="9571851"/>
          </a:xfrm>
          <a:prstGeom prst="rect">
            <a:avLst/>
          </a:prstGeom>
          <a:noFill/>
          <a:ln w="12700" cap="sq">
            <a:noFill/>
            <a:miter lim="800000"/>
            <a:headEnd type="none" w="sm" len="sm"/>
            <a:tailEnd type="none" w="sm" len="sm"/>
          </a:ln>
          <a:effectLst/>
        </p:spPr>
        <p:txBody>
          <a:bodyPr>
            <a:spAutoFit/>
          </a:bodyPr>
          <a:lstStyle/>
          <a:p>
            <a:pPr marL="609600" indent="-609600">
              <a:spcBef>
                <a:spcPct val="50000"/>
              </a:spcBef>
              <a:buFontTx/>
              <a:buAutoNum type="romanUcPeriod" startAt="2"/>
            </a:pPr>
            <a:r>
              <a:rPr lang="es-ES_tradnl" sz="2200" b="1" dirty="0">
                <a:latin typeface="Arial" charset="0"/>
              </a:rPr>
              <a:t>Fijación de precios basada en el comprador  (</a:t>
            </a:r>
            <a:r>
              <a:rPr lang="es-ES_tradnl" sz="2200" b="1" dirty="0" err="1">
                <a:latin typeface="Arial" charset="0"/>
              </a:rPr>
              <a:t>ejemp</a:t>
            </a:r>
            <a:r>
              <a:rPr lang="es-ES_tradnl" sz="2200" b="1" dirty="0">
                <a:latin typeface="Arial" charset="0"/>
              </a:rPr>
              <a:t>. Precios de los medicamentos)</a:t>
            </a:r>
          </a:p>
          <a:p>
            <a:pPr marL="609600" indent="-609600">
              <a:spcBef>
                <a:spcPct val="50000"/>
              </a:spcBef>
            </a:pPr>
            <a:endParaRPr lang="es-ES_tradnl" sz="2000" dirty="0">
              <a:latin typeface="Arial" charset="0"/>
            </a:endParaRPr>
          </a:p>
          <a:p>
            <a:pPr marL="609600" indent="-609600" algn="just">
              <a:spcBef>
                <a:spcPct val="50000"/>
              </a:spcBef>
            </a:pPr>
            <a:r>
              <a:rPr lang="es-ES_tradnl" sz="2000" dirty="0">
                <a:latin typeface="Arial" charset="0"/>
              </a:rPr>
              <a:t>Consiste en basar sus precios en el </a:t>
            </a:r>
            <a:r>
              <a:rPr lang="es-ES_tradnl" sz="2000" b="1" i="1" dirty="0">
                <a:latin typeface="Arial" charset="0"/>
              </a:rPr>
              <a:t>valor</a:t>
            </a:r>
            <a:r>
              <a:rPr lang="es-ES_tradnl" sz="2000" dirty="0">
                <a:latin typeface="Arial" charset="0"/>
              </a:rPr>
              <a:t> que el consumidor puede percibir del producto, lo que esta dispuesto a pagar por él ya sea por que le </a:t>
            </a:r>
            <a:r>
              <a:rPr lang="es-MX" sz="2000" dirty="0">
                <a:solidFill>
                  <a:srgbClr val="030107"/>
                </a:solidFill>
                <a:cs typeface="Tahoma" pitchFamily="34" charset="0"/>
              </a:rPr>
              <a:t>	</a:t>
            </a:r>
            <a:r>
              <a:rPr lang="es-MX" sz="2000" b="1" dirty="0">
                <a:latin typeface="Arial" charset="0"/>
                <a:cs typeface="Tahoma" pitchFamily="34" charset="0"/>
              </a:rPr>
              <a:t>ofrece algún</a:t>
            </a:r>
            <a:r>
              <a:rPr lang="es-ES" sz="2000" b="1" dirty="0">
                <a:latin typeface="Arial" charset="0"/>
                <a:cs typeface="Tahoma" pitchFamily="34" charset="0"/>
              </a:rPr>
              <a:t> beneficio, resuelve un problema, satisface una necesidad o le cumple un deseo.</a:t>
            </a:r>
            <a:endParaRPr lang="es-ES_tradnl" sz="2000" b="1" dirty="0">
              <a:latin typeface="Arial" charset="0"/>
            </a:endParaRPr>
          </a:p>
          <a:p>
            <a:pPr marL="609600" indent="-609600" algn="just"/>
            <a:endParaRPr lang="es-ES_tradnl" b="1" dirty="0">
              <a:latin typeface="Arial" charset="0"/>
            </a:endParaRPr>
          </a:p>
          <a:p>
            <a:pPr marL="609600" indent="-609600" algn="just"/>
            <a:endParaRPr lang="es-ES_tradnl" b="1" dirty="0">
              <a:latin typeface="Arial" charset="0"/>
            </a:endParaRPr>
          </a:p>
          <a:p>
            <a:pPr marL="609600" indent="-609600" algn="just"/>
            <a:endParaRPr lang="es-ES_tradnl" b="1" dirty="0">
              <a:latin typeface="Arial" charset="0"/>
            </a:endParaRPr>
          </a:p>
          <a:p>
            <a:pPr marL="609600" indent="-609600" algn="just"/>
            <a:endParaRPr lang="es-ES_tradnl" b="1" dirty="0">
              <a:latin typeface="Arial" charset="0"/>
            </a:endParaRPr>
          </a:p>
          <a:p>
            <a:pPr marL="609600" indent="-609600" algn="just"/>
            <a:endParaRPr lang="es-ES_tradnl" b="1" dirty="0">
              <a:latin typeface="Arial" charset="0"/>
            </a:endParaRPr>
          </a:p>
          <a:p>
            <a:pPr marL="609600" indent="-609600" algn="just"/>
            <a:endParaRPr lang="es-ES_tradnl" b="1" dirty="0">
              <a:latin typeface="Arial" charset="0"/>
            </a:endParaRPr>
          </a:p>
          <a:p>
            <a:pPr marL="609600" indent="-609600" algn="just"/>
            <a:endParaRPr lang="es-ES_tradnl" b="1" dirty="0">
              <a:latin typeface="Arial" charset="0"/>
            </a:endParaRPr>
          </a:p>
          <a:p>
            <a:pPr marL="609600" indent="-609600" algn="just"/>
            <a:endParaRPr lang="es-ES_tradnl" b="1" dirty="0">
              <a:latin typeface="Arial" charset="0"/>
            </a:endParaRPr>
          </a:p>
          <a:p>
            <a:pPr marL="609600" indent="-609600" algn="just"/>
            <a:r>
              <a:rPr lang="es-ES_tradnl" sz="2000" b="1" dirty="0">
                <a:latin typeface="Arial" charset="0"/>
              </a:rPr>
              <a:t>Para implementar estos métodos el vendedor debe </a:t>
            </a:r>
          </a:p>
          <a:p>
            <a:pPr marL="609600" indent="-609600" algn="just"/>
            <a:r>
              <a:rPr lang="es-ES_tradnl" sz="2000" b="1" dirty="0">
                <a:latin typeface="Arial" charset="0"/>
              </a:rPr>
              <a:t>preocuparse por conocer la percepción del </a:t>
            </a:r>
          </a:p>
          <a:p>
            <a:pPr marL="609600" indent="-609600" algn="just"/>
            <a:r>
              <a:rPr lang="es-ES_tradnl" sz="2000" b="1" dirty="0">
                <a:latin typeface="Arial" charset="0"/>
              </a:rPr>
              <a:t>consumidor sobre el valor del producto no los </a:t>
            </a:r>
          </a:p>
          <a:p>
            <a:pPr marL="609600" indent="-609600" algn="just"/>
            <a:r>
              <a:rPr lang="es-ES_tradnl" sz="2000" b="1" dirty="0">
                <a:latin typeface="Arial" charset="0"/>
              </a:rPr>
              <a:t>costos del mismo.</a:t>
            </a:r>
          </a:p>
        </p:txBody>
      </p:sp>
      <p:pic>
        <p:nvPicPr>
          <p:cNvPr id="22535" name="Picture 7" descr="A_TOMMY_HILFIGER_LOGO">
            <a:hlinkClick r:id="rId3"/>
          </p:cNvPr>
          <p:cNvPicPr>
            <a:picLocks noChangeAspect="1" noChangeArrowheads="1"/>
          </p:cNvPicPr>
          <p:nvPr/>
        </p:nvPicPr>
        <p:blipFill>
          <a:blip r:embed="rId4"/>
          <a:srcRect/>
          <a:stretch>
            <a:fillRect/>
          </a:stretch>
        </p:blipFill>
        <p:spPr bwMode="auto">
          <a:xfrm>
            <a:off x="1331913" y="3644900"/>
            <a:ext cx="1441450" cy="973138"/>
          </a:xfrm>
          <a:prstGeom prst="rect">
            <a:avLst/>
          </a:prstGeom>
          <a:noFill/>
        </p:spPr>
      </p:pic>
      <p:pic>
        <p:nvPicPr>
          <p:cNvPr id="22537" name="Picture 9" descr="hoteles">
            <a:hlinkClick r:id="rId5"/>
          </p:cNvPr>
          <p:cNvPicPr>
            <a:picLocks noChangeAspect="1" noChangeArrowheads="1"/>
          </p:cNvPicPr>
          <p:nvPr/>
        </p:nvPicPr>
        <p:blipFill>
          <a:blip r:embed="rId6"/>
          <a:srcRect/>
          <a:stretch>
            <a:fillRect/>
          </a:stretch>
        </p:blipFill>
        <p:spPr bwMode="auto">
          <a:xfrm>
            <a:off x="3708400" y="3314700"/>
            <a:ext cx="1684338" cy="1698625"/>
          </a:xfrm>
          <a:prstGeom prst="rect">
            <a:avLst/>
          </a:prstGeom>
          <a:noFill/>
          <a:ln w="9525">
            <a:solidFill>
              <a:schemeClr val="tx1"/>
            </a:solidFill>
            <a:miter lim="800000"/>
            <a:headEnd/>
            <a:tailEnd/>
          </a:ln>
        </p:spPr>
      </p:pic>
      <p:pic>
        <p:nvPicPr>
          <p:cNvPr id="22539" name="Picture 11" descr="306x267_animalitos">
            <a:hlinkClick r:id="rId7"/>
          </p:cNvPr>
          <p:cNvPicPr>
            <a:picLocks noChangeAspect="1" noChangeArrowheads="1"/>
          </p:cNvPicPr>
          <p:nvPr/>
        </p:nvPicPr>
        <p:blipFill>
          <a:blip r:embed="rId8"/>
          <a:srcRect/>
          <a:stretch>
            <a:fillRect/>
          </a:stretch>
        </p:blipFill>
        <p:spPr bwMode="auto">
          <a:xfrm>
            <a:off x="6588125" y="3475038"/>
            <a:ext cx="1512888" cy="1309687"/>
          </a:xfrm>
          <a:prstGeom prst="rect">
            <a:avLst/>
          </a:prstGeom>
          <a:noFill/>
          <a:ln w="9525">
            <a:solidFill>
              <a:schemeClr val="tx1"/>
            </a:solidFill>
            <a:miter lim="800000"/>
            <a:headEnd/>
            <a:tailEnd/>
          </a:ln>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BS00559_"/>
          <p:cNvPicPr>
            <a:picLocks noChangeAspect="1" noChangeArrowheads="1"/>
          </p:cNvPicPr>
          <p:nvPr/>
        </p:nvPicPr>
        <p:blipFill>
          <a:blip r:embed="rId2"/>
          <a:srcRect/>
          <a:stretch>
            <a:fillRect/>
          </a:stretch>
        </p:blipFill>
        <p:spPr bwMode="auto">
          <a:xfrm>
            <a:off x="7451725" y="5373688"/>
            <a:ext cx="1524000" cy="863600"/>
          </a:xfrm>
          <a:prstGeom prst="rect">
            <a:avLst/>
          </a:prstGeom>
          <a:noFill/>
        </p:spPr>
      </p:pic>
      <p:sp>
        <p:nvSpPr>
          <p:cNvPr id="20484" name="Rectangle 4"/>
          <p:cNvSpPr>
            <a:spLocks noChangeArrowheads="1"/>
          </p:cNvSpPr>
          <p:nvPr/>
        </p:nvSpPr>
        <p:spPr bwMode="auto">
          <a:xfrm>
            <a:off x="468313" y="685800"/>
            <a:ext cx="8218487" cy="5943600"/>
          </a:xfrm>
          <a:prstGeom prst="rect">
            <a:avLst/>
          </a:prstGeom>
          <a:noFill/>
          <a:ln w="12700" cap="sq">
            <a:noFill/>
            <a:miter lim="800000"/>
            <a:headEnd type="none" w="sm" len="sm"/>
            <a:tailEnd type="none" w="sm" len="sm"/>
          </a:ln>
          <a:effectLst/>
        </p:spPr>
        <p:txBody>
          <a:bodyPr>
            <a:spAutoFit/>
          </a:bodyPr>
          <a:lstStyle/>
          <a:p>
            <a:pPr marL="609600" indent="-609600">
              <a:buFontTx/>
              <a:buAutoNum type="romanUcPeriod" startAt="3"/>
            </a:pPr>
            <a:r>
              <a:rPr lang="es-ES_tradnl" sz="2200" b="1">
                <a:latin typeface="Arial" charset="0"/>
              </a:rPr>
              <a:t>Fijación de precios basada en la competencia</a:t>
            </a:r>
          </a:p>
          <a:p>
            <a:pPr marL="609600" indent="-609600"/>
            <a:r>
              <a:rPr lang="es-ES_tradnl" sz="2200" b="1">
                <a:latin typeface="Arial" charset="0"/>
              </a:rPr>
              <a:t>	(ejemp. Coca-cola, big-cola y pepsi cola)</a:t>
            </a:r>
          </a:p>
          <a:p>
            <a:pPr marL="609600" indent="-609600">
              <a:spcBef>
                <a:spcPct val="50000"/>
              </a:spcBef>
            </a:pPr>
            <a:endParaRPr lang="es-ES_tradnl" sz="2000" b="1" i="1">
              <a:latin typeface="Arial" charset="0"/>
            </a:endParaRPr>
          </a:p>
          <a:p>
            <a:pPr marL="609600" indent="-609600">
              <a:spcBef>
                <a:spcPct val="50000"/>
              </a:spcBef>
            </a:pPr>
            <a:r>
              <a:rPr lang="es-ES_tradnl" sz="2000" b="1" i="1">
                <a:latin typeface="Arial" charset="0"/>
              </a:rPr>
              <a:t>3.1 Fijación de precios a partir del nivel actual de precios</a:t>
            </a:r>
          </a:p>
          <a:p>
            <a:pPr marL="609600" indent="-609600" algn="just"/>
            <a:r>
              <a:rPr lang="es-ES_tradnl" sz="2000">
                <a:latin typeface="Arial" charset="0"/>
              </a:rPr>
              <a:t>Consiste en basarse principalmente los precios de la competencia prestando menos atención a sus costos o a la demanda.</a:t>
            </a:r>
          </a:p>
          <a:p>
            <a:pPr marL="609600" indent="-609600" algn="just">
              <a:spcBef>
                <a:spcPct val="50000"/>
              </a:spcBef>
            </a:pPr>
            <a:endParaRPr lang="es-ES_tradnl" sz="2000" b="1" i="1">
              <a:latin typeface="Arial" charset="0"/>
            </a:endParaRPr>
          </a:p>
          <a:p>
            <a:pPr marL="609600" indent="-609600" algn="just">
              <a:spcBef>
                <a:spcPct val="50000"/>
              </a:spcBef>
            </a:pPr>
            <a:endParaRPr lang="es-ES_tradnl" sz="2000" b="1" i="1">
              <a:latin typeface="Arial" charset="0"/>
            </a:endParaRPr>
          </a:p>
          <a:p>
            <a:pPr marL="609600" indent="-609600" algn="just">
              <a:spcBef>
                <a:spcPct val="50000"/>
              </a:spcBef>
            </a:pPr>
            <a:endParaRPr lang="es-ES_tradnl" sz="2000" b="1" i="1">
              <a:latin typeface="Arial" charset="0"/>
            </a:endParaRPr>
          </a:p>
          <a:p>
            <a:pPr marL="609600" indent="-609600" algn="just">
              <a:spcBef>
                <a:spcPct val="50000"/>
              </a:spcBef>
            </a:pPr>
            <a:r>
              <a:rPr lang="es-ES_tradnl" sz="2000" b="1" i="1">
                <a:latin typeface="Arial" charset="0"/>
              </a:rPr>
              <a:t>3.2 Fijación de precios por propuesta sellada</a:t>
            </a:r>
          </a:p>
          <a:p>
            <a:pPr marL="609600" indent="-609600" algn="just"/>
            <a:r>
              <a:rPr lang="es-ES_tradnl" sz="2000">
                <a:latin typeface="Arial" charset="0"/>
              </a:rPr>
              <a:t>La empresa basa sus precios en la expectativa sobre los precios</a:t>
            </a:r>
          </a:p>
          <a:p>
            <a:pPr marL="609600" indent="-609600" algn="just"/>
            <a:r>
              <a:rPr lang="es-ES_tradnl" sz="2000">
                <a:latin typeface="Arial" charset="0"/>
              </a:rPr>
              <a:t>de la competencia, los cuales no se conocen.</a:t>
            </a:r>
          </a:p>
          <a:p>
            <a:pPr marL="609600" indent="-609600" algn="just"/>
            <a:endParaRPr lang="es-ES_tradnl" sz="2000" b="1">
              <a:latin typeface="Arial" charset="0"/>
            </a:endParaRPr>
          </a:p>
          <a:p>
            <a:pPr marL="609600" indent="-609600" algn="just"/>
            <a:endParaRPr lang="es-ES_tradnl" sz="2000" b="1">
              <a:latin typeface="Arial" charset="0"/>
            </a:endParaRPr>
          </a:p>
          <a:p>
            <a:pPr marL="609600" indent="-609600" algn="just"/>
            <a:r>
              <a:rPr lang="es-ES_tradnl" sz="2000" b="1">
                <a:latin typeface="Arial" charset="0"/>
              </a:rPr>
              <a:t>Para implementar estos métodos el vendedor debe </a:t>
            </a:r>
          </a:p>
          <a:p>
            <a:pPr marL="609600" indent="-609600" algn="just"/>
            <a:r>
              <a:rPr lang="es-ES_tradnl" sz="2000" b="1">
                <a:latin typeface="Arial" charset="0"/>
              </a:rPr>
              <a:t>Preocuparse por conocer los precios de sus competidores.</a:t>
            </a:r>
          </a:p>
        </p:txBody>
      </p:sp>
      <p:pic>
        <p:nvPicPr>
          <p:cNvPr id="23559" name="Picture 7" descr="splash">
            <a:hlinkClick r:id="rId3"/>
          </p:cNvPr>
          <p:cNvPicPr>
            <a:picLocks noChangeAspect="1" noChangeArrowheads="1"/>
          </p:cNvPicPr>
          <p:nvPr/>
        </p:nvPicPr>
        <p:blipFill>
          <a:blip r:embed="rId4"/>
          <a:srcRect/>
          <a:stretch>
            <a:fillRect/>
          </a:stretch>
        </p:blipFill>
        <p:spPr bwMode="auto">
          <a:xfrm>
            <a:off x="1331913" y="3357563"/>
            <a:ext cx="962025" cy="819150"/>
          </a:xfrm>
          <a:prstGeom prst="rect">
            <a:avLst/>
          </a:prstGeom>
          <a:noFill/>
          <a:ln w="9525">
            <a:solidFill>
              <a:schemeClr val="tx1"/>
            </a:solidFill>
            <a:miter lim="800000"/>
            <a:headEnd/>
            <a:tailEnd/>
          </a:ln>
        </p:spPr>
      </p:pic>
      <p:pic>
        <p:nvPicPr>
          <p:cNvPr id="23561" name="Picture 9" descr="spot_pepsi">
            <a:hlinkClick r:id="rId5"/>
          </p:cNvPr>
          <p:cNvPicPr>
            <a:picLocks noChangeAspect="1" noChangeArrowheads="1"/>
          </p:cNvPicPr>
          <p:nvPr/>
        </p:nvPicPr>
        <p:blipFill>
          <a:blip r:embed="rId6"/>
          <a:srcRect/>
          <a:stretch>
            <a:fillRect/>
          </a:stretch>
        </p:blipFill>
        <p:spPr bwMode="auto">
          <a:xfrm>
            <a:off x="6588125" y="3213100"/>
            <a:ext cx="619125" cy="1076325"/>
          </a:xfrm>
          <a:prstGeom prst="rect">
            <a:avLst/>
          </a:prstGeom>
          <a:noFill/>
          <a:ln w="9525">
            <a:solidFill>
              <a:schemeClr val="tx1"/>
            </a:solidFill>
            <a:miter lim="800000"/>
            <a:headEnd/>
            <a:tailEnd/>
          </a:ln>
        </p:spPr>
      </p:pic>
      <p:pic>
        <p:nvPicPr>
          <p:cNvPr id="23563" name="Picture 11" descr="logo_bigcola">
            <a:hlinkClick r:id="rId7"/>
          </p:cNvPr>
          <p:cNvPicPr>
            <a:picLocks noChangeAspect="1" noChangeArrowheads="1"/>
          </p:cNvPicPr>
          <p:nvPr/>
        </p:nvPicPr>
        <p:blipFill>
          <a:blip r:embed="rId8"/>
          <a:srcRect/>
          <a:stretch>
            <a:fillRect/>
          </a:stretch>
        </p:blipFill>
        <p:spPr bwMode="auto">
          <a:xfrm>
            <a:off x="3779838" y="3284538"/>
            <a:ext cx="1133475" cy="876300"/>
          </a:xfrm>
          <a:prstGeom prst="rect">
            <a:avLst/>
          </a:prstGeom>
          <a:noFill/>
          <a:ln w="9525">
            <a:solidFill>
              <a:schemeClr val="tx1"/>
            </a:solid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692275" y="333375"/>
            <a:ext cx="5943600" cy="1143000"/>
          </a:xfrm>
        </p:spPr>
        <p:txBody>
          <a:bodyPr/>
          <a:lstStyle/>
          <a:p>
            <a:pPr eaLnBrk="1" hangingPunct="1"/>
            <a:r>
              <a:rPr lang="es-ES" sz="3600" b="1">
                <a:solidFill>
                  <a:schemeClr val="bg2"/>
                </a:solidFill>
                <a:latin typeface="Arial Rounded MT Bold" pitchFamily="34" charset="0"/>
              </a:rPr>
              <a:t>Definiciones de Mercado</a:t>
            </a:r>
          </a:p>
        </p:txBody>
      </p:sp>
      <p:sp>
        <p:nvSpPr>
          <p:cNvPr id="28675" name="Rectangle 3"/>
          <p:cNvSpPr>
            <a:spLocks noGrp="1" noChangeArrowheads="1"/>
          </p:cNvSpPr>
          <p:nvPr>
            <p:ph type="body" idx="1"/>
          </p:nvPr>
        </p:nvSpPr>
        <p:spPr>
          <a:xfrm>
            <a:off x="539750" y="1743075"/>
            <a:ext cx="7848600" cy="4710113"/>
          </a:xfrm>
        </p:spPr>
        <p:txBody>
          <a:bodyPr/>
          <a:lstStyle/>
          <a:p>
            <a:pPr algn="just" eaLnBrk="1" hangingPunct="1">
              <a:lnSpc>
                <a:spcPct val="90000"/>
              </a:lnSpc>
            </a:pPr>
            <a:r>
              <a:rPr lang="es-ES" sz="2400" b="1"/>
              <a:t>El mercado, en economía, es cualquier conjunto de transacciones, acuerdos o intercambios de bienes y servicios entre compradores y vendedores.</a:t>
            </a:r>
          </a:p>
          <a:p>
            <a:pPr algn="just" eaLnBrk="1" hangingPunct="1">
              <a:lnSpc>
                <a:spcPct val="90000"/>
              </a:lnSpc>
              <a:buFont typeface="Wingdings" pitchFamily="2" charset="2"/>
              <a:buNone/>
            </a:pPr>
            <a:endParaRPr lang="es-ES" sz="2400" b="1"/>
          </a:p>
          <a:p>
            <a:pPr algn="just" eaLnBrk="1" hangingPunct="1">
              <a:lnSpc>
                <a:spcPct val="90000"/>
              </a:lnSpc>
            </a:pPr>
            <a:r>
              <a:rPr lang="es-ES" sz="2400" b="1"/>
              <a:t>Lugar físico donde se reúnen oferentes y demandantes para llevar a cabo negociaciones</a:t>
            </a:r>
          </a:p>
          <a:p>
            <a:pPr algn="just" eaLnBrk="1" hangingPunct="1">
              <a:lnSpc>
                <a:spcPct val="90000"/>
              </a:lnSpc>
              <a:buFont typeface="Wingdings" pitchFamily="2" charset="2"/>
              <a:buNone/>
            </a:pPr>
            <a:endParaRPr lang="es-ES" sz="2400" b="1"/>
          </a:p>
          <a:p>
            <a:pPr algn="just" eaLnBrk="1" hangingPunct="1">
              <a:lnSpc>
                <a:spcPct val="90000"/>
              </a:lnSpc>
            </a:pPr>
            <a:r>
              <a:rPr lang="es-ES" sz="2400" b="1"/>
              <a:t>Espacio social en el que se disponen los bienes, los servicios y los factores productivos necesarios para que se pueda realizar su intercambio de forma libre.</a:t>
            </a:r>
          </a:p>
          <a:p>
            <a:pPr algn="just" eaLnBrk="1" hangingPunct="1">
              <a:lnSpc>
                <a:spcPct val="90000"/>
              </a:lnSpc>
              <a:buFont typeface="Wingdings" pitchFamily="2" charset="2"/>
              <a:buNone/>
            </a:pPr>
            <a:br>
              <a:rPr lang="es-ES" sz="2400" b="1"/>
            </a:br>
            <a:endParaRPr lang="es-ES" sz="2400" b="1"/>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685800" y="609600"/>
            <a:ext cx="3074988" cy="469900"/>
          </a:xfrm>
          <a:prstGeom prst="rect">
            <a:avLst/>
          </a:prstGeom>
          <a:solidFill>
            <a:schemeClr val="bg1"/>
          </a:solidFill>
          <a:ln w="12700" cap="sq">
            <a:solidFill>
              <a:schemeClr val="bg1"/>
            </a:solidFill>
            <a:miter lim="800000"/>
            <a:headEnd type="none" w="sm" len="sm"/>
            <a:tailEnd type="none" w="sm" len="sm"/>
          </a:ln>
          <a:effectLst/>
        </p:spPr>
        <p:txBody>
          <a:bodyPr wrap="none">
            <a:spAutoFit/>
          </a:bodyPr>
          <a:lstStyle/>
          <a:p>
            <a:r>
              <a:rPr lang="es-ES_tradnl" sz="2400" b="1" u="sng">
                <a:latin typeface="Arial" charset="0"/>
              </a:rPr>
              <a:t>Políticas de Precios</a:t>
            </a:r>
            <a:endParaRPr lang="es-ES" sz="2400" b="1" u="sng">
              <a:latin typeface="Arial" charset="0"/>
            </a:endParaRPr>
          </a:p>
        </p:txBody>
      </p:sp>
      <p:pic>
        <p:nvPicPr>
          <p:cNvPr id="21508" name="Picture 4" descr="BS00559_"/>
          <p:cNvPicPr>
            <a:picLocks noChangeAspect="1" noChangeArrowheads="1"/>
          </p:cNvPicPr>
          <p:nvPr/>
        </p:nvPicPr>
        <p:blipFill>
          <a:blip r:embed="rId2"/>
          <a:srcRect/>
          <a:stretch>
            <a:fillRect/>
          </a:stretch>
        </p:blipFill>
        <p:spPr bwMode="auto">
          <a:xfrm>
            <a:off x="7391400" y="5867400"/>
            <a:ext cx="1524000" cy="863600"/>
          </a:xfrm>
          <a:prstGeom prst="rect">
            <a:avLst/>
          </a:prstGeom>
          <a:noFill/>
        </p:spPr>
      </p:pic>
      <p:sp>
        <p:nvSpPr>
          <p:cNvPr id="21509" name="Text Box 5"/>
          <p:cNvSpPr txBox="1">
            <a:spLocks noChangeArrowheads="1"/>
          </p:cNvSpPr>
          <p:nvPr/>
        </p:nvSpPr>
        <p:spPr bwMode="auto">
          <a:xfrm>
            <a:off x="762000" y="1382713"/>
            <a:ext cx="7696200" cy="3870325"/>
          </a:xfrm>
          <a:prstGeom prst="rect">
            <a:avLst/>
          </a:prstGeom>
          <a:noFill/>
          <a:ln w="9525">
            <a:noFill/>
            <a:miter lim="800000"/>
            <a:headEnd/>
            <a:tailEnd/>
          </a:ln>
          <a:effectLst/>
        </p:spPr>
        <p:txBody>
          <a:bodyPr>
            <a:spAutoFit/>
          </a:bodyPr>
          <a:lstStyle/>
          <a:p>
            <a:pPr algn="just"/>
            <a:r>
              <a:rPr lang="es-ES_tradnl" sz="2000">
                <a:latin typeface="Arial" charset="0"/>
                <a:cs typeface="Tahoma" pitchFamily="34" charset="0"/>
              </a:rPr>
              <a:t>Las políticas de precios son un conjunto de normas fijadas por el oferente, que </a:t>
            </a:r>
            <a:r>
              <a:rPr lang="es-ES_tradnl" sz="2000" b="1">
                <a:latin typeface="Arial" charset="0"/>
                <a:cs typeface="Tahoma" pitchFamily="34" charset="0"/>
              </a:rPr>
              <a:t>afectan el </a:t>
            </a:r>
            <a:r>
              <a:rPr lang="es-ES_tradnl" sz="2000" b="1" i="1">
                <a:latin typeface="Arial" charset="0"/>
                <a:cs typeface="Tahoma" pitchFamily="34" charset="0"/>
              </a:rPr>
              <a:t>precio neto o de lista</a:t>
            </a:r>
            <a:r>
              <a:rPr lang="es-ES_tradnl" sz="2000">
                <a:latin typeface="Arial" charset="0"/>
                <a:cs typeface="Tahoma" pitchFamily="34" charset="0"/>
              </a:rPr>
              <a:t> de los bienes ofrecidos por éste y generando </a:t>
            </a:r>
            <a:r>
              <a:rPr lang="es-ES_tradnl" sz="2000" b="1" i="1">
                <a:latin typeface="Arial" charset="0"/>
                <a:cs typeface="Tahoma" pitchFamily="34" charset="0"/>
              </a:rPr>
              <a:t>precios finales</a:t>
            </a:r>
            <a:r>
              <a:rPr lang="es-ES_tradnl" sz="2000">
                <a:latin typeface="Arial" charset="0"/>
                <a:cs typeface="Tahoma" pitchFamily="34" charset="0"/>
              </a:rPr>
              <a:t> que son a los que los obtiene el comprador.</a:t>
            </a:r>
            <a:endParaRPr lang="es-ES" sz="2000">
              <a:latin typeface="Arial" charset="0"/>
              <a:ea typeface="Arial Unicode MS" pitchFamily="34" charset="-128"/>
              <a:cs typeface="Arial Unicode MS" pitchFamily="34" charset="-128"/>
            </a:endParaRPr>
          </a:p>
          <a:p>
            <a:pPr algn="just"/>
            <a:r>
              <a:rPr lang="es-ES_tradnl" sz="2000">
                <a:latin typeface="Arial" charset="0"/>
                <a:cs typeface="Tahoma" pitchFamily="34" charset="0"/>
              </a:rPr>
              <a:t> </a:t>
            </a:r>
          </a:p>
          <a:p>
            <a:pPr algn="just"/>
            <a:r>
              <a:rPr lang="es-ES_tradnl" sz="2000">
                <a:latin typeface="Arial" charset="0"/>
                <a:cs typeface="Tahoma" pitchFamily="34" charset="0"/>
              </a:rPr>
              <a:t>Estas nos permiten ajustar el precio al tipo de cliente o a la situación de compra que se enfrente y se aplican a través de las </a:t>
            </a:r>
            <a:r>
              <a:rPr lang="es-ES_tradnl" sz="2000" b="1" i="1"/>
              <a:t>Estrategias de Ajuste de precios</a:t>
            </a:r>
            <a:r>
              <a:rPr lang="es-ES_tradnl" sz="2000"/>
              <a:t> .</a:t>
            </a:r>
            <a:endParaRPr lang="es-ES" sz="2400">
              <a:latin typeface="Arial" charset="0"/>
              <a:ea typeface="Arial Unicode MS" pitchFamily="34" charset="-128"/>
              <a:cs typeface="Arial Unicode MS" pitchFamily="34" charset="-128"/>
            </a:endParaRPr>
          </a:p>
          <a:p>
            <a:endParaRPr lang="es-MX" sz="2400">
              <a:latin typeface="Arial" charset="0"/>
            </a:endParaRPr>
          </a:p>
          <a:p>
            <a:endParaRPr lang="es-MX" sz="2400">
              <a:latin typeface="Arial" charset="0"/>
            </a:endParaRPr>
          </a:p>
          <a:p>
            <a:endParaRPr lang="es-MX" sz="2000">
              <a:latin typeface="Arial" charset="0"/>
            </a:endParaRPr>
          </a:p>
          <a:p>
            <a:endParaRPr lang="es-ES" sz="2000">
              <a:latin typeface="Arial" charset="0"/>
            </a:endParaRPr>
          </a:p>
        </p:txBody>
      </p:sp>
      <p:sp>
        <p:nvSpPr>
          <p:cNvPr id="21510" name="Text Box 6"/>
          <p:cNvSpPr txBox="1">
            <a:spLocks noChangeArrowheads="1"/>
          </p:cNvSpPr>
          <p:nvPr/>
        </p:nvSpPr>
        <p:spPr bwMode="auto">
          <a:xfrm>
            <a:off x="1344613" y="4365625"/>
            <a:ext cx="5891212" cy="1736725"/>
          </a:xfrm>
          <a:prstGeom prst="rect">
            <a:avLst/>
          </a:prstGeom>
          <a:noFill/>
          <a:ln w="12700" cap="sq">
            <a:noFill/>
            <a:miter lim="800000"/>
            <a:headEnd type="none" w="sm" len="sm"/>
            <a:tailEnd type="none" w="sm" len="sm"/>
          </a:ln>
          <a:effectLst/>
        </p:spPr>
        <p:txBody>
          <a:bodyPr wrap="none">
            <a:spAutoFit/>
          </a:bodyPr>
          <a:lstStyle/>
          <a:p>
            <a:r>
              <a:rPr lang="es-ES_tradnl" sz="2400" b="1" i="1">
                <a:latin typeface="Arial" charset="0"/>
              </a:rPr>
              <a:t>	  			   Precio Neto </a:t>
            </a:r>
          </a:p>
          <a:p>
            <a:r>
              <a:rPr lang="es-ES_tradnl" sz="3600" b="1" i="1">
                <a:latin typeface="Arial" charset="0"/>
              </a:rPr>
              <a:t>+ </a:t>
            </a:r>
            <a:r>
              <a:rPr lang="es-ES_tradnl" sz="2400" b="1" i="1">
                <a:latin typeface="Arial" charset="0"/>
              </a:rPr>
              <a:t>   	Estrategias de Ajuste de precios </a:t>
            </a:r>
          </a:p>
          <a:p>
            <a:r>
              <a:rPr lang="es-ES_tradnl" sz="2400" b="1" i="1">
                <a:latin typeface="Arial" charset="0"/>
              </a:rPr>
              <a:t>				  </a:t>
            </a:r>
          </a:p>
          <a:p>
            <a:r>
              <a:rPr lang="es-ES_tradnl" sz="2400" b="1" i="1">
                <a:latin typeface="Arial" charset="0"/>
              </a:rPr>
              <a:t>				  Precio Final</a:t>
            </a:r>
            <a:endParaRPr lang="es-ES" sz="2400" b="1" i="1">
              <a:latin typeface="Arial" charset="0"/>
            </a:endParaRPr>
          </a:p>
        </p:txBody>
      </p:sp>
      <p:sp>
        <p:nvSpPr>
          <p:cNvPr id="24583" name="Line 7"/>
          <p:cNvSpPr>
            <a:spLocks noChangeShapeType="1"/>
          </p:cNvSpPr>
          <p:nvPr/>
        </p:nvSpPr>
        <p:spPr bwMode="auto">
          <a:xfrm>
            <a:off x="1489075" y="5445125"/>
            <a:ext cx="5543550" cy="0"/>
          </a:xfrm>
          <a:prstGeom prst="line">
            <a:avLst/>
          </a:prstGeom>
          <a:noFill/>
          <a:ln w="38100">
            <a:solidFill>
              <a:schemeClr val="tx1"/>
            </a:solidFill>
            <a:round/>
            <a:headEnd/>
            <a:tailEnd/>
          </a:ln>
          <a:effectLst/>
        </p:spPr>
        <p:txBody>
          <a:bodyPr/>
          <a:lstStyle/>
          <a:p>
            <a:endParaRPr lang="es-MX"/>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3"/>
          <p:cNvSpPr txBox="1">
            <a:spLocks noChangeArrowheads="1"/>
          </p:cNvSpPr>
          <p:nvPr/>
        </p:nvSpPr>
        <p:spPr bwMode="auto">
          <a:xfrm>
            <a:off x="762000" y="1371600"/>
            <a:ext cx="8153400" cy="3749675"/>
          </a:xfrm>
          <a:prstGeom prst="rect">
            <a:avLst/>
          </a:prstGeom>
          <a:noFill/>
          <a:ln w="12700" cap="sq">
            <a:noFill/>
            <a:miter lim="800000"/>
            <a:headEnd type="none" w="sm" len="sm"/>
            <a:tailEnd type="none" w="sm" len="sm"/>
          </a:ln>
          <a:effectLst/>
        </p:spPr>
        <p:txBody>
          <a:bodyPr>
            <a:spAutoFit/>
          </a:bodyPr>
          <a:lstStyle/>
          <a:p>
            <a:pPr marL="609600" indent="-609600">
              <a:buFontTx/>
              <a:buAutoNum type="romanUcPeriod"/>
            </a:pPr>
            <a:r>
              <a:rPr lang="es-ES_tradnl" sz="2000" b="1">
                <a:latin typeface="Arial" charset="0"/>
              </a:rPr>
              <a:t>Estrategias de fijación de precios para nuevos productos</a:t>
            </a:r>
          </a:p>
          <a:p>
            <a:pPr marL="609600" indent="-609600"/>
            <a:endParaRPr lang="es-ES_tradnl" sz="2000" b="1">
              <a:latin typeface="Arial" charset="0"/>
            </a:endParaRPr>
          </a:p>
          <a:p>
            <a:pPr marL="609600" indent="-609600"/>
            <a:r>
              <a:rPr lang="es-ES_tradnl" sz="2000" i="1">
                <a:latin typeface="Arial" charset="0"/>
              </a:rPr>
              <a:t>1.1 Fijación de precios de un producto innovador</a:t>
            </a:r>
          </a:p>
          <a:p>
            <a:pPr marL="609600" indent="-609600"/>
            <a:r>
              <a:rPr lang="es-ES_tradnl" sz="2000" b="1">
                <a:latin typeface="Arial" charset="0"/>
              </a:rPr>
              <a:t>		</a:t>
            </a:r>
            <a:r>
              <a:rPr lang="es-ES_tradnl" sz="2000">
                <a:latin typeface="Arial" charset="0"/>
              </a:rPr>
              <a:t>Por tamizado del producto</a:t>
            </a:r>
          </a:p>
          <a:p>
            <a:pPr marL="609600" indent="-609600"/>
            <a:r>
              <a:rPr lang="es-ES_tradnl" sz="2000">
                <a:latin typeface="Arial" charset="0"/>
              </a:rPr>
              <a:t>		Por penetración del producto</a:t>
            </a:r>
            <a:endParaRPr lang="es-ES_tradnl" sz="2400">
              <a:latin typeface="Arial" charset="0"/>
            </a:endParaRPr>
          </a:p>
          <a:p>
            <a:pPr marL="609600" indent="-609600"/>
            <a:endParaRPr lang="es-ES_tradnl" sz="2000" i="1">
              <a:latin typeface="Arial" charset="0"/>
            </a:endParaRPr>
          </a:p>
          <a:p>
            <a:pPr marL="609600" indent="-609600"/>
            <a:endParaRPr lang="es-ES_tradnl" sz="2000" i="1">
              <a:latin typeface="Arial" charset="0"/>
            </a:endParaRPr>
          </a:p>
          <a:p>
            <a:pPr marL="609600" indent="-609600"/>
            <a:endParaRPr lang="es-ES_tradnl" sz="2000" i="1">
              <a:latin typeface="Arial" charset="0"/>
            </a:endParaRPr>
          </a:p>
          <a:p>
            <a:pPr marL="609600" indent="-609600"/>
            <a:endParaRPr lang="es-ES_tradnl" sz="2000" i="1">
              <a:latin typeface="Arial" charset="0"/>
            </a:endParaRPr>
          </a:p>
          <a:p>
            <a:pPr marL="609600" indent="-609600"/>
            <a:endParaRPr lang="es-ES_tradnl" sz="2000" i="1">
              <a:latin typeface="Arial" charset="0"/>
            </a:endParaRPr>
          </a:p>
          <a:p>
            <a:pPr marL="609600" indent="-609600"/>
            <a:endParaRPr lang="es-ES_tradnl" sz="2000" i="1">
              <a:latin typeface="Arial" charset="0"/>
            </a:endParaRPr>
          </a:p>
          <a:p>
            <a:pPr marL="609600" indent="-609600"/>
            <a:r>
              <a:rPr lang="es-ES_tradnl" sz="2000" i="1">
                <a:latin typeface="Arial" charset="0"/>
              </a:rPr>
              <a:t>1.2 Fijación de precios de un producto nuevo imitativo</a:t>
            </a:r>
          </a:p>
        </p:txBody>
      </p:sp>
      <p:pic>
        <p:nvPicPr>
          <p:cNvPr id="27652" name="Picture 4" descr="BS00559_"/>
          <p:cNvPicPr>
            <a:picLocks noChangeAspect="1" noChangeArrowheads="1"/>
          </p:cNvPicPr>
          <p:nvPr/>
        </p:nvPicPr>
        <p:blipFill>
          <a:blip r:embed="rId2"/>
          <a:srcRect/>
          <a:stretch>
            <a:fillRect/>
          </a:stretch>
        </p:blipFill>
        <p:spPr bwMode="auto">
          <a:xfrm>
            <a:off x="7391400" y="5867400"/>
            <a:ext cx="1524000" cy="863600"/>
          </a:xfrm>
          <a:prstGeom prst="rect">
            <a:avLst/>
          </a:prstGeom>
          <a:noFill/>
        </p:spPr>
      </p:pic>
      <p:sp>
        <p:nvSpPr>
          <p:cNvPr id="27654" name="Text Box 6"/>
          <p:cNvSpPr txBox="1">
            <a:spLocks noChangeArrowheads="1"/>
          </p:cNvSpPr>
          <p:nvPr/>
        </p:nvSpPr>
        <p:spPr bwMode="auto">
          <a:xfrm>
            <a:off x="381000" y="457200"/>
            <a:ext cx="4905375" cy="469900"/>
          </a:xfrm>
          <a:prstGeom prst="rect">
            <a:avLst/>
          </a:prstGeom>
          <a:solidFill>
            <a:schemeClr val="bg1"/>
          </a:solidFill>
          <a:ln w="12700" cap="sq">
            <a:solidFill>
              <a:schemeClr val="bg1"/>
            </a:solidFill>
            <a:miter lim="800000"/>
            <a:headEnd type="none" w="sm" len="sm"/>
            <a:tailEnd type="none" w="sm" len="sm"/>
          </a:ln>
          <a:effectLst/>
        </p:spPr>
        <p:txBody>
          <a:bodyPr wrap="none">
            <a:spAutoFit/>
          </a:bodyPr>
          <a:lstStyle/>
          <a:p>
            <a:r>
              <a:rPr lang="es-ES_tradnl" sz="2400" b="1" u="sng">
                <a:latin typeface="Arial" charset="0"/>
              </a:rPr>
              <a:t>Estrategias de Ajuste de precios</a:t>
            </a:r>
            <a:endParaRPr lang="es-ES" sz="2400" b="1" u="sng">
              <a:latin typeface="Arial" charset="0"/>
            </a:endParaRPr>
          </a:p>
        </p:txBody>
      </p:sp>
      <p:sp>
        <p:nvSpPr>
          <p:cNvPr id="27655" name="AutoShape 7"/>
          <p:cNvSpPr>
            <a:spLocks noChangeArrowheads="1"/>
          </p:cNvSpPr>
          <p:nvPr/>
        </p:nvSpPr>
        <p:spPr bwMode="auto">
          <a:xfrm>
            <a:off x="5867400" y="2819400"/>
            <a:ext cx="1905000" cy="1600200"/>
          </a:xfrm>
          <a:prstGeom prst="triangle">
            <a:avLst>
              <a:gd name="adj" fmla="val 50000"/>
            </a:avLst>
          </a:prstGeom>
          <a:solidFill>
            <a:schemeClr val="accent1"/>
          </a:solidFill>
          <a:ln w="9525">
            <a:solidFill>
              <a:schemeClr val="tx1"/>
            </a:solidFill>
            <a:miter lim="800000"/>
            <a:headEnd/>
            <a:tailEnd/>
          </a:ln>
          <a:effectLst/>
        </p:spPr>
        <p:txBody>
          <a:bodyPr wrap="none" anchor="ctr"/>
          <a:lstStyle/>
          <a:p>
            <a:pPr algn="ctr"/>
            <a:endParaRPr lang="es-ES" sz="2400">
              <a:latin typeface="Times New Roman" pitchFamily="18" charset="0"/>
            </a:endParaRPr>
          </a:p>
          <a:p>
            <a:pPr algn="ctr"/>
            <a:r>
              <a:rPr lang="es-ES" sz="2400">
                <a:latin typeface="Times New Roman" pitchFamily="18" charset="0"/>
              </a:rPr>
              <a:t>Mercado</a:t>
            </a:r>
          </a:p>
        </p:txBody>
      </p:sp>
      <p:sp>
        <p:nvSpPr>
          <p:cNvPr id="27656" name="Line 8"/>
          <p:cNvSpPr>
            <a:spLocks noChangeShapeType="1"/>
          </p:cNvSpPr>
          <p:nvPr/>
        </p:nvSpPr>
        <p:spPr bwMode="auto">
          <a:xfrm>
            <a:off x="5562600" y="2971800"/>
            <a:ext cx="0" cy="990600"/>
          </a:xfrm>
          <a:prstGeom prst="line">
            <a:avLst/>
          </a:prstGeom>
          <a:noFill/>
          <a:ln w="9525">
            <a:solidFill>
              <a:schemeClr val="tx1"/>
            </a:solidFill>
            <a:round/>
            <a:headEnd/>
            <a:tailEnd type="triangle" w="med" len="med"/>
          </a:ln>
          <a:effectLst/>
        </p:spPr>
        <p:txBody>
          <a:bodyPr/>
          <a:lstStyle/>
          <a:p>
            <a:endParaRPr lang="es-MX"/>
          </a:p>
        </p:txBody>
      </p:sp>
      <p:sp>
        <p:nvSpPr>
          <p:cNvPr id="27657" name="Line 9"/>
          <p:cNvSpPr>
            <a:spLocks noChangeShapeType="1"/>
          </p:cNvSpPr>
          <p:nvPr/>
        </p:nvSpPr>
        <p:spPr bwMode="auto">
          <a:xfrm flipV="1">
            <a:off x="8077200" y="2971800"/>
            <a:ext cx="0" cy="990600"/>
          </a:xfrm>
          <a:prstGeom prst="line">
            <a:avLst/>
          </a:prstGeom>
          <a:noFill/>
          <a:ln w="9525">
            <a:solidFill>
              <a:schemeClr val="tx1"/>
            </a:solidFill>
            <a:round/>
            <a:headEnd/>
            <a:tailEnd type="triangle" w="med" len="med"/>
          </a:ln>
          <a:effectLst/>
        </p:spPr>
        <p:txBody>
          <a:bodyPr/>
          <a:lstStyle/>
          <a:p>
            <a:endParaRPr lang="es-MX"/>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65125" y="457200"/>
            <a:ext cx="4892675" cy="457200"/>
          </a:xfrm>
          <a:prstGeom prst="rect">
            <a:avLst/>
          </a:prstGeom>
          <a:noFill/>
          <a:ln w="12700" cap="sq">
            <a:noFill/>
            <a:miter lim="800000"/>
            <a:headEnd type="none" w="sm" len="sm"/>
            <a:tailEnd type="none" w="sm" len="sm"/>
          </a:ln>
          <a:effectLst/>
        </p:spPr>
        <p:txBody>
          <a:bodyPr wrap="none">
            <a:spAutoFit/>
          </a:bodyPr>
          <a:lstStyle/>
          <a:p>
            <a:r>
              <a:rPr lang="es-ES_tradnl" sz="2400" b="1" u="sng">
                <a:latin typeface="Arial" charset="0"/>
              </a:rPr>
              <a:t>Estrategias de Ajuste de precios</a:t>
            </a:r>
            <a:endParaRPr lang="es-ES" sz="2400" b="1" u="sng">
              <a:latin typeface="Arial" charset="0"/>
            </a:endParaRPr>
          </a:p>
        </p:txBody>
      </p:sp>
      <p:sp>
        <p:nvSpPr>
          <p:cNvPr id="22531" name="Text Box 3"/>
          <p:cNvSpPr txBox="1">
            <a:spLocks noChangeArrowheads="1"/>
          </p:cNvSpPr>
          <p:nvPr/>
        </p:nvSpPr>
        <p:spPr bwMode="auto">
          <a:xfrm>
            <a:off x="762000" y="1584325"/>
            <a:ext cx="7772400" cy="3140075"/>
          </a:xfrm>
          <a:prstGeom prst="rect">
            <a:avLst/>
          </a:prstGeom>
          <a:noFill/>
          <a:ln w="12700" cap="sq">
            <a:noFill/>
            <a:miter lim="800000"/>
            <a:headEnd type="none" w="sm" len="sm"/>
            <a:tailEnd type="none" w="sm" len="sm"/>
          </a:ln>
          <a:effectLst/>
        </p:spPr>
        <p:txBody>
          <a:bodyPr>
            <a:spAutoFit/>
          </a:bodyPr>
          <a:lstStyle/>
          <a:p>
            <a:pPr marL="609600" indent="-609600"/>
            <a:r>
              <a:rPr lang="es-ES_tradnl" sz="2000" b="1">
                <a:latin typeface="Arial" charset="0"/>
              </a:rPr>
              <a:t>II. Estrategia de fijación de precios por mezcla de productos</a:t>
            </a:r>
          </a:p>
          <a:p>
            <a:pPr marL="609600" indent="-609600"/>
            <a:endParaRPr lang="es-ES_tradnl" sz="2000" b="1">
              <a:latin typeface="Arial" charset="0"/>
            </a:endParaRPr>
          </a:p>
          <a:p>
            <a:pPr marL="609600" indent="-609600"/>
            <a:r>
              <a:rPr lang="es-ES_tradnl" sz="2000" i="1">
                <a:latin typeface="Arial" charset="0"/>
              </a:rPr>
              <a:t>2.1 Fijación de precios por líneas de productos</a:t>
            </a:r>
          </a:p>
          <a:p>
            <a:pPr marL="609600" indent="-609600"/>
            <a:endParaRPr lang="es-ES_tradnl" sz="2000" i="1">
              <a:latin typeface="Arial" charset="0"/>
            </a:endParaRPr>
          </a:p>
          <a:p>
            <a:pPr marL="609600" indent="-609600"/>
            <a:r>
              <a:rPr lang="es-ES_tradnl" sz="2000" i="1">
                <a:latin typeface="Arial" charset="0"/>
              </a:rPr>
              <a:t>2.2 Fijación de precios a productos opcionales</a:t>
            </a:r>
          </a:p>
          <a:p>
            <a:pPr marL="609600" indent="-609600"/>
            <a:endParaRPr lang="es-ES_tradnl" sz="2000" i="1">
              <a:latin typeface="Arial" charset="0"/>
            </a:endParaRPr>
          </a:p>
          <a:p>
            <a:pPr marL="609600" indent="-609600"/>
            <a:r>
              <a:rPr lang="es-ES_tradnl" sz="2000" i="1">
                <a:latin typeface="Arial" charset="0"/>
              </a:rPr>
              <a:t>2.3 Fijación de precios a productos cautivos</a:t>
            </a:r>
          </a:p>
          <a:p>
            <a:pPr marL="609600" indent="-609600"/>
            <a:endParaRPr lang="es-ES_tradnl" sz="2000" i="1">
              <a:latin typeface="Arial" charset="0"/>
            </a:endParaRPr>
          </a:p>
          <a:p>
            <a:pPr marL="609600" indent="-609600"/>
            <a:r>
              <a:rPr lang="es-ES_tradnl" sz="2000" i="1">
                <a:latin typeface="Arial" charset="0"/>
              </a:rPr>
              <a:t>2.4 Fijación de precios a productos accesorios</a:t>
            </a:r>
          </a:p>
          <a:p>
            <a:pPr marL="609600" indent="-609600"/>
            <a:endParaRPr lang="es-ES" sz="2000" i="1">
              <a:latin typeface="Arial" charset="0"/>
            </a:endParaRPr>
          </a:p>
        </p:txBody>
      </p:sp>
      <p:pic>
        <p:nvPicPr>
          <p:cNvPr id="22533" name="Picture 5" descr="f_corona"/>
          <p:cNvPicPr>
            <a:picLocks noChangeAspect="1" noChangeArrowheads="1"/>
          </p:cNvPicPr>
          <p:nvPr/>
        </p:nvPicPr>
        <p:blipFill>
          <a:blip r:embed="rId2"/>
          <a:srcRect/>
          <a:stretch>
            <a:fillRect/>
          </a:stretch>
        </p:blipFill>
        <p:spPr bwMode="auto">
          <a:xfrm>
            <a:off x="5181600" y="5029200"/>
            <a:ext cx="3276600" cy="1436688"/>
          </a:xfrm>
          <a:prstGeom prst="rect">
            <a:avLst/>
          </a:prstGeom>
          <a:noFill/>
          <a:ln w="9525">
            <a:solidFill>
              <a:schemeClr val="tx1"/>
            </a:solidFill>
            <a:miter lim="800000"/>
            <a:headEnd/>
            <a:tailEnd/>
          </a:ln>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BS00559_"/>
          <p:cNvPicPr>
            <a:picLocks noChangeAspect="1" noChangeArrowheads="1"/>
          </p:cNvPicPr>
          <p:nvPr/>
        </p:nvPicPr>
        <p:blipFill>
          <a:blip r:embed="rId2"/>
          <a:srcRect/>
          <a:stretch>
            <a:fillRect/>
          </a:stretch>
        </p:blipFill>
        <p:spPr bwMode="auto">
          <a:xfrm>
            <a:off x="7467600" y="5918200"/>
            <a:ext cx="1524000" cy="863600"/>
          </a:xfrm>
          <a:prstGeom prst="rect">
            <a:avLst/>
          </a:prstGeom>
          <a:noFill/>
        </p:spPr>
      </p:pic>
      <p:sp>
        <p:nvSpPr>
          <p:cNvPr id="23555" name="Text Box 3"/>
          <p:cNvSpPr txBox="1">
            <a:spLocks noChangeArrowheads="1"/>
          </p:cNvSpPr>
          <p:nvPr/>
        </p:nvSpPr>
        <p:spPr bwMode="auto">
          <a:xfrm>
            <a:off x="365125" y="457200"/>
            <a:ext cx="4892675" cy="457200"/>
          </a:xfrm>
          <a:prstGeom prst="rect">
            <a:avLst/>
          </a:prstGeom>
          <a:noFill/>
          <a:ln w="12700" cap="sq">
            <a:noFill/>
            <a:miter lim="800000"/>
            <a:headEnd type="none" w="sm" len="sm"/>
            <a:tailEnd type="none" w="sm" len="sm"/>
          </a:ln>
          <a:effectLst/>
        </p:spPr>
        <p:txBody>
          <a:bodyPr wrap="none">
            <a:spAutoFit/>
          </a:bodyPr>
          <a:lstStyle/>
          <a:p>
            <a:r>
              <a:rPr lang="es-ES_tradnl" sz="2400" b="1" u="sng">
                <a:latin typeface="Arial" charset="0"/>
              </a:rPr>
              <a:t>Estrategias de Ajuste de precios</a:t>
            </a:r>
            <a:endParaRPr lang="es-ES" sz="2400" b="1" u="sng">
              <a:latin typeface="Arial" charset="0"/>
            </a:endParaRPr>
          </a:p>
        </p:txBody>
      </p:sp>
      <p:sp>
        <p:nvSpPr>
          <p:cNvPr id="23556" name="Text Box 4"/>
          <p:cNvSpPr txBox="1">
            <a:spLocks noChangeArrowheads="1"/>
          </p:cNvSpPr>
          <p:nvPr/>
        </p:nvSpPr>
        <p:spPr bwMode="auto">
          <a:xfrm>
            <a:off x="528638" y="1295400"/>
            <a:ext cx="8081962" cy="4968875"/>
          </a:xfrm>
          <a:prstGeom prst="rect">
            <a:avLst/>
          </a:prstGeom>
          <a:noFill/>
          <a:ln w="12700" cap="sq">
            <a:noFill/>
            <a:miter lim="800000"/>
            <a:headEnd type="none" w="sm" len="sm"/>
            <a:tailEnd type="none" w="sm" len="sm"/>
          </a:ln>
          <a:effectLst/>
        </p:spPr>
        <p:txBody>
          <a:bodyPr>
            <a:spAutoFit/>
          </a:bodyPr>
          <a:lstStyle/>
          <a:p>
            <a:pPr marL="609600" indent="-609600"/>
            <a:r>
              <a:rPr lang="es-ES_tradnl" sz="2000" b="1">
                <a:latin typeface="Arial" charset="0"/>
              </a:rPr>
              <a:t>III. Estrategia de ajustes de precios por situación de compra o tipo de cliente</a:t>
            </a:r>
          </a:p>
          <a:p>
            <a:pPr marL="609600" indent="-609600"/>
            <a:endParaRPr lang="es-ES_tradnl" sz="2000" b="1">
              <a:latin typeface="Arial" charset="0"/>
            </a:endParaRPr>
          </a:p>
          <a:p>
            <a:pPr marL="609600" indent="-609600"/>
            <a:r>
              <a:rPr lang="es-ES_tradnl" sz="2000" i="1">
                <a:latin typeface="Arial" charset="0"/>
              </a:rPr>
              <a:t>3.1 Fijación de precios por descuentos y bonificaciones</a:t>
            </a:r>
          </a:p>
          <a:p>
            <a:pPr marL="609600" indent="-609600"/>
            <a:r>
              <a:rPr lang="es-ES_tradnl" sz="2000" i="1">
                <a:latin typeface="Arial" charset="0"/>
              </a:rPr>
              <a:t>	Descuentos por pronto pago</a:t>
            </a:r>
          </a:p>
          <a:p>
            <a:pPr marL="609600" indent="-609600"/>
            <a:r>
              <a:rPr lang="es-ES_tradnl" sz="2000" i="1">
                <a:latin typeface="Arial" charset="0"/>
              </a:rPr>
              <a:t>	Descuentos por cantidad (volumen)</a:t>
            </a:r>
          </a:p>
          <a:p>
            <a:pPr marL="609600" indent="-609600"/>
            <a:r>
              <a:rPr lang="es-ES_tradnl" sz="2000" i="1">
                <a:latin typeface="Arial" charset="0"/>
              </a:rPr>
              <a:t>	Descuentos funcionales</a:t>
            </a:r>
          </a:p>
          <a:p>
            <a:pPr marL="609600" indent="-609600"/>
            <a:r>
              <a:rPr lang="es-ES_tradnl" sz="2000" i="1">
                <a:latin typeface="Arial" charset="0"/>
              </a:rPr>
              <a:t>	Descuentos por temporada</a:t>
            </a:r>
          </a:p>
          <a:p>
            <a:pPr marL="609600" indent="-609600"/>
            <a:r>
              <a:rPr lang="es-ES_tradnl" sz="2000" i="1">
                <a:latin typeface="Arial" charset="0"/>
              </a:rPr>
              <a:t>	Descuentos por bonificación</a:t>
            </a:r>
          </a:p>
          <a:p>
            <a:pPr marL="609600" indent="-609600"/>
            <a:endParaRPr lang="es-ES_tradnl" sz="2000" i="1">
              <a:latin typeface="Arial" charset="0"/>
            </a:endParaRPr>
          </a:p>
          <a:p>
            <a:pPr marL="609600" indent="-609600"/>
            <a:r>
              <a:rPr lang="es-ES_tradnl" sz="2000" i="1">
                <a:latin typeface="Arial" charset="0"/>
              </a:rPr>
              <a:t>3.2 Fijación de precios discriminativa</a:t>
            </a:r>
          </a:p>
          <a:p>
            <a:pPr marL="609600" indent="-609600"/>
            <a:r>
              <a:rPr lang="es-ES_tradnl" sz="2000" i="1">
                <a:latin typeface="Arial" charset="0"/>
              </a:rPr>
              <a:t>	Con base en el cliente		          </a:t>
            </a:r>
            <a:r>
              <a:rPr lang="es-ES_tradnl" sz="2000" b="1" i="1">
                <a:solidFill>
                  <a:srgbClr val="0A10F6"/>
                </a:solidFill>
                <a:latin typeface="Arial" charset="0"/>
              </a:rPr>
              <a:t>Precios especiales</a:t>
            </a:r>
          </a:p>
          <a:p>
            <a:pPr marL="609600" indent="-609600"/>
            <a:r>
              <a:rPr lang="es-ES_tradnl" sz="2000" i="1">
                <a:latin typeface="Arial" charset="0"/>
              </a:rPr>
              <a:t>	Con base en la forma del producto	         </a:t>
            </a:r>
            <a:r>
              <a:rPr lang="es-ES_tradnl" sz="2000" b="1" i="1">
                <a:solidFill>
                  <a:srgbClr val="0A10F6"/>
                </a:solidFill>
                <a:latin typeface="Arial" charset="0"/>
              </a:rPr>
              <a:t>a los </a:t>
            </a:r>
            <a:r>
              <a:rPr lang="es-ES_tradnl" sz="2000" b="1" i="1" u="sng">
                <a:solidFill>
                  <a:srgbClr val="0A10F6"/>
                </a:solidFill>
                <a:latin typeface="Arial" charset="0"/>
              </a:rPr>
              <a:t>adultos mayores</a:t>
            </a:r>
          </a:p>
          <a:p>
            <a:pPr marL="609600" indent="-609600"/>
            <a:r>
              <a:rPr lang="es-ES_tradnl" sz="2000" i="1">
                <a:latin typeface="Arial" charset="0"/>
              </a:rPr>
              <a:t>	Con base en el lugar</a:t>
            </a:r>
          </a:p>
          <a:p>
            <a:pPr marL="609600" indent="-609600"/>
            <a:r>
              <a:rPr lang="es-ES_tradnl" sz="2000" i="1">
                <a:latin typeface="Arial" charset="0"/>
              </a:rPr>
              <a:t>	Con base en el tiempo</a:t>
            </a:r>
          </a:p>
          <a:p>
            <a:pPr marL="609600" indent="-609600"/>
            <a:endParaRPr lang="es-ES" sz="2000" i="1">
              <a:latin typeface="Arial" charset="0"/>
            </a:endParaRPr>
          </a:p>
        </p:txBody>
      </p:sp>
      <p:sp>
        <p:nvSpPr>
          <p:cNvPr id="23557" name="WordArt 5"/>
          <p:cNvSpPr>
            <a:spLocks noChangeArrowheads="1" noChangeShapeType="1" noTextEdit="1"/>
          </p:cNvSpPr>
          <p:nvPr/>
        </p:nvSpPr>
        <p:spPr bwMode="auto">
          <a:xfrm>
            <a:off x="5838825" y="3135313"/>
            <a:ext cx="2009775" cy="579437"/>
          </a:xfrm>
          <a:prstGeom prst="rect">
            <a:avLst/>
          </a:prstGeom>
        </p:spPr>
        <p:txBody>
          <a:bodyPr wrap="none" fromWordArt="1">
            <a:prstTxWarp prst="textSlantUp">
              <a:avLst>
                <a:gd name="adj" fmla="val 55556"/>
              </a:avLst>
            </a:prstTxWarp>
          </a:bodyPr>
          <a:lstStyle/>
          <a:p>
            <a:pPr algn="ctr"/>
            <a:r>
              <a:rPr lang="es-MX" kern="10">
                <a:ln w="9525">
                  <a:solidFill>
                    <a:srgbClr val="0A10F6"/>
                  </a:solidFill>
                  <a:round/>
                  <a:headEnd/>
                  <a:tailEnd/>
                </a:ln>
                <a:solidFill>
                  <a:srgbClr val="0A10F6"/>
                </a:solidFill>
                <a:latin typeface="Arial"/>
                <a:cs typeface="Arial"/>
              </a:rPr>
              <a:t>¡Precios de Mayoreo!</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BS00559_"/>
          <p:cNvPicPr>
            <a:picLocks noChangeAspect="1" noChangeArrowheads="1"/>
          </p:cNvPicPr>
          <p:nvPr/>
        </p:nvPicPr>
        <p:blipFill>
          <a:blip r:embed="rId2"/>
          <a:srcRect/>
          <a:stretch>
            <a:fillRect/>
          </a:stretch>
        </p:blipFill>
        <p:spPr bwMode="auto">
          <a:xfrm>
            <a:off x="7467600" y="5918200"/>
            <a:ext cx="1524000" cy="863600"/>
          </a:xfrm>
          <a:prstGeom prst="rect">
            <a:avLst/>
          </a:prstGeom>
          <a:noFill/>
        </p:spPr>
      </p:pic>
      <p:sp>
        <p:nvSpPr>
          <p:cNvPr id="24579" name="Text Box 3"/>
          <p:cNvSpPr txBox="1">
            <a:spLocks noChangeArrowheads="1"/>
          </p:cNvSpPr>
          <p:nvPr/>
        </p:nvSpPr>
        <p:spPr bwMode="auto">
          <a:xfrm>
            <a:off x="365125" y="457200"/>
            <a:ext cx="4892675" cy="457200"/>
          </a:xfrm>
          <a:prstGeom prst="rect">
            <a:avLst/>
          </a:prstGeom>
          <a:noFill/>
          <a:ln w="12700" cap="sq">
            <a:noFill/>
            <a:miter lim="800000"/>
            <a:headEnd type="none" w="sm" len="sm"/>
            <a:tailEnd type="none" w="sm" len="sm"/>
          </a:ln>
          <a:effectLst/>
        </p:spPr>
        <p:txBody>
          <a:bodyPr wrap="none">
            <a:spAutoFit/>
          </a:bodyPr>
          <a:lstStyle/>
          <a:p>
            <a:r>
              <a:rPr lang="es-ES_tradnl" sz="2400" b="1" u="sng">
                <a:latin typeface="Arial" charset="0"/>
              </a:rPr>
              <a:t>Estrategias de Ajuste de precios</a:t>
            </a:r>
            <a:endParaRPr lang="es-ES" sz="2400" b="1" u="sng">
              <a:latin typeface="Arial" charset="0"/>
            </a:endParaRPr>
          </a:p>
        </p:txBody>
      </p:sp>
      <p:sp>
        <p:nvSpPr>
          <p:cNvPr id="24580" name="Text Box 4"/>
          <p:cNvSpPr txBox="1">
            <a:spLocks noChangeArrowheads="1"/>
          </p:cNvSpPr>
          <p:nvPr/>
        </p:nvSpPr>
        <p:spPr bwMode="auto">
          <a:xfrm>
            <a:off x="533400" y="1600200"/>
            <a:ext cx="8077200" cy="4359275"/>
          </a:xfrm>
          <a:prstGeom prst="rect">
            <a:avLst/>
          </a:prstGeom>
          <a:noFill/>
          <a:ln w="12700" cap="sq">
            <a:noFill/>
            <a:miter lim="800000"/>
            <a:headEnd type="none" w="sm" len="sm"/>
            <a:tailEnd type="none" w="sm" len="sm"/>
          </a:ln>
          <a:effectLst/>
        </p:spPr>
        <p:txBody>
          <a:bodyPr>
            <a:spAutoFit/>
          </a:bodyPr>
          <a:lstStyle/>
          <a:p>
            <a:pPr marL="609600" indent="-609600"/>
            <a:r>
              <a:rPr lang="es-ES_tradnl" sz="2000" b="1">
                <a:latin typeface="Arial" charset="0"/>
              </a:rPr>
              <a:t>III. Estrategia de ajustes de precios por situación de compra o tipo de cliente</a:t>
            </a:r>
          </a:p>
          <a:p>
            <a:pPr marL="609600" indent="-609600"/>
            <a:endParaRPr lang="es-ES_tradnl" sz="2000" b="1">
              <a:latin typeface="Arial" charset="0"/>
            </a:endParaRPr>
          </a:p>
          <a:p>
            <a:pPr marL="609600" indent="-609600"/>
            <a:r>
              <a:rPr lang="es-ES_tradnl" sz="2000" i="1">
                <a:latin typeface="Arial" charset="0"/>
              </a:rPr>
              <a:t>3.3 Fijación de precios psicológica</a:t>
            </a:r>
          </a:p>
          <a:p>
            <a:pPr marL="609600" indent="-609600"/>
            <a:endParaRPr lang="es-ES_tradnl" sz="2000" i="1">
              <a:latin typeface="Arial" charset="0"/>
            </a:endParaRPr>
          </a:p>
          <a:p>
            <a:pPr marL="609600" indent="-609600"/>
            <a:r>
              <a:rPr lang="es-ES_tradnl" sz="2000" i="1">
                <a:latin typeface="Arial" charset="0"/>
              </a:rPr>
              <a:t>3.4 Fijación de precios promocional</a:t>
            </a:r>
          </a:p>
          <a:p>
            <a:pPr marL="609600" indent="-609600"/>
            <a:endParaRPr lang="es-ES_tradnl" sz="2000" i="1">
              <a:latin typeface="Arial" charset="0"/>
            </a:endParaRPr>
          </a:p>
          <a:p>
            <a:pPr marL="609600" indent="-609600"/>
            <a:r>
              <a:rPr lang="es-ES_tradnl" sz="2000" i="1">
                <a:latin typeface="Arial" charset="0"/>
              </a:rPr>
              <a:t>3.5 Fijación de precios geográfica</a:t>
            </a:r>
          </a:p>
          <a:p>
            <a:pPr marL="609600" indent="-609600"/>
            <a:r>
              <a:rPr lang="es-ES_tradnl" sz="2000" i="1">
                <a:latin typeface="Arial" charset="0"/>
              </a:rPr>
              <a:t>	Fijación de precios de origen LAB</a:t>
            </a:r>
          </a:p>
          <a:p>
            <a:pPr marL="609600" indent="-609600"/>
            <a:r>
              <a:rPr lang="es-ES_tradnl" sz="2000" i="1">
                <a:latin typeface="Arial" charset="0"/>
              </a:rPr>
              <a:t>	Fijación de precios por entrega uniforme</a:t>
            </a:r>
          </a:p>
          <a:p>
            <a:pPr marL="609600" indent="-609600"/>
            <a:r>
              <a:rPr lang="es-ES_tradnl" sz="2000" i="1">
                <a:latin typeface="Arial" charset="0"/>
              </a:rPr>
              <a:t>	Fijación de precios por zona</a:t>
            </a:r>
          </a:p>
          <a:p>
            <a:pPr marL="609600" indent="-609600"/>
            <a:r>
              <a:rPr lang="es-ES_tradnl" sz="2000" i="1">
                <a:latin typeface="Arial" charset="0"/>
              </a:rPr>
              <a:t>	Fijación de precios a partir de un punto básico</a:t>
            </a:r>
          </a:p>
          <a:p>
            <a:pPr marL="609600" indent="-609600"/>
            <a:r>
              <a:rPr lang="es-ES_tradnl" sz="2000" i="1">
                <a:latin typeface="Arial" charset="0"/>
              </a:rPr>
              <a:t>	Fijación de precios por adsorción del flete</a:t>
            </a:r>
          </a:p>
          <a:p>
            <a:pPr marL="609600" indent="-609600"/>
            <a:r>
              <a:rPr lang="es-ES_tradnl" sz="2000" i="1">
                <a:latin typeface="Arial" charset="0"/>
              </a:rPr>
              <a:t>	</a:t>
            </a:r>
            <a:endParaRPr lang="es-ES" sz="2000" i="1">
              <a:latin typeface="Arial" charset="0"/>
            </a:endParaRPr>
          </a:p>
        </p:txBody>
      </p:sp>
      <p:sp>
        <p:nvSpPr>
          <p:cNvPr id="24581" name="WordArt 5"/>
          <p:cNvSpPr>
            <a:spLocks noChangeArrowheads="1" noChangeShapeType="1" noTextEdit="1"/>
          </p:cNvSpPr>
          <p:nvPr/>
        </p:nvSpPr>
        <p:spPr bwMode="auto">
          <a:xfrm>
            <a:off x="5581650" y="2774950"/>
            <a:ext cx="2647950" cy="1416050"/>
          </a:xfrm>
          <a:prstGeom prst="rect">
            <a:avLst/>
          </a:prstGeom>
        </p:spPr>
        <p:txBody>
          <a:bodyPr wrap="none" fromWordArt="1">
            <a:prstTxWarp prst="textWave1">
              <a:avLst>
                <a:gd name="adj1" fmla="val 13005"/>
                <a:gd name="adj2" fmla="val 0"/>
              </a:avLst>
            </a:prstTxWarp>
          </a:bodyPr>
          <a:lstStyle/>
          <a:p>
            <a:pPr algn="ctr"/>
            <a:r>
              <a:rPr lang="es-MX" sz="3600" kern="10">
                <a:ln w="9525">
                  <a:noFill/>
                  <a:round/>
                  <a:headEnd/>
                  <a:tailEnd/>
                </a:ln>
                <a:solidFill>
                  <a:srgbClr val="0A10F6"/>
                </a:solidFill>
                <a:effectLst>
                  <a:outerShdw dist="53882" dir="2700000" algn="ctr" rotWithShape="0">
                    <a:srgbClr val="C0C0C0"/>
                  </a:outerShdw>
                </a:effectLst>
                <a:latin typeface="Times New Roman"/>
                <a:cs typeface="Times New Roman"/>
              </a:rPr>
              <a:t>Sólo por HOY</a:t>
            </a:r>
          </a:p>
          <a:p>
            <a:pPr algn="ctr"/>
            <a:r>
              <a:rPr lang="es-MX" sz="3600" kern="10">
                <a:ln w="9525">
                  <a:noFill/>
                  <a:round/>
                  <a:headEnd/>
                  <a:tailEnd/>
                </a:ln>
                <a:solidFill>
                  <a:srgbClr val="0A10F6"/>
                </a:solidFill>
                <a:effectLst>
                  <a:outerShdw dist="53882" dir="2700000" algn="ctr" rotWithShape="0">
                    <a:srgbClr val="C0C0C0"/>
                  </a:outerShdw>
                </a:effectLst>
                <a:latin typeface="Times New Roman"/>
                <a:cs typeface="Times New Roman"/>
              </a:rPr>
              <a:t>a $ 99.99</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auto">
          <a:xfrm>
            <a:off x="1951038" y="823913"/>
            <a:ext cx="5357812" cy="588962"/>
          </a:xfrm>
          <a:prstGeom prst="rect">
            <a:avLst/>
          </a:prstGeom>
          <a:solidFill>
            <a:schemeClr val="bg1"/>
          </a:solidFill>
          <a:ln w="9525">
            <a:solidFill>
              <a:schemeClr val="bg1"/>
            </a:solidFill>
            <a:miter lim="800000"/>
            <a:headEnd/>
            <a:tailEnd/>
          </a:ln>
          <a:effectLst/>
        </p:spPr>
        <p:txBody>
          <a:bodyPr wrap="none">
            <a:spAutoFit/>
          </a:bodyPr>
          <a:lstStyle/>
          <a:p>
            <a:r>
              <a:rPr lang="es-ES_tradnl" sz="3200" b="1">
                <a:effectLst>
                  <a:outerShdw blurRad="38100" dist="38100" dir="2700000" algn="tl">
                    <a:srgbClr val="000000"/>
                  </a:outerShdw>
                </a:effectLst>
                <a:latin typeface="Arial" charset="0"/>
              </a:rPr>
              <a:t>Establecimiento del Precio</a:t>
            </a:r>
            <a:endParaRPr lang="es-ES" sz="3200" b="1">
              <a:effectLst>
                <a:outerShdw blurRad="38100" dist="38100" dir="2700000" algn="tl">
                  <a:srgbClr val="000000"/>
                </a:outerShdw>
              </a:effectLst>
              <a:latin typeface="Arial" charset="0"/>
            </a:endParaRPr>
          </a:p>
        </p:txBody>
      </p:sp>
      <p:pic>
        <p:nvPicPr>
          <p:cNvPr id="96259" name="Picture 3" descr="BD07305_"/>
          <p:cNvPicPr>
            <a:picLocks noGrp="1" noChangeAspect="1" noChangeArrowheads="1"/>
          </p:cNvPicPr>
          <p:nvPr>
            <p:ph type="body" idx="1"/>
          </p:nvPr>
        </p:nvPicPr>
        <p:blipFill>
          <a:blip r:embed="rId2"/>
          <a:srcRect/>
          <a:stretch>
            <a:fillRect/>
          </a:stretch>
        </p:blipFill>
        <p:spPr>
          <a:xfrm>
            <a:off x="2362200" y="2057400"/>
            <a:ext cx="4140200" cy="4114800"/>
          </a:xfrm>
          <a:noFill/>
          <a:ln/>
        </p:spPr>
      </p:pic>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a:grpSpLocks/>
          </p:cNvGrpSpPr>
          <p:nvPr/>
        </p:nvGrpSpPr>
        <p:grpSpPr bwMode="auto">
          <a:xfrm>
            <a:off x="914400" y="1447800"/>
            <a:ext cx="7659688" cy="4616450"/>
            <a:chOff x="761" y="1104"/>
            <a:chExt cx="4825" cy="2908"/>
          </a:xfrm>
        </p:grpSpPr>
        <p:sp>
          <p:nvSpPr>
            <p:cNvPr id="45065" name="Text Box 9"/>
            <p:cNvSpPr txBox="1">
              <a:spLocks noChangeArrowheads="1"/>
            </p:cNvSpPr>
            <p:nvPr/>
          </p:nvSpPr>
          <p:spPr bwMode="auto">
            <a:xfrm>
              <a:off x="761" y="3264"/>
              <a:ext cx="2119" cy="748"/>
            </a:xfrm>
            <a:prstGeom prst="rect">
              <a:avLst/>
            </a:prstGeom>
            <a:noFill/>
            <a:ln w="12700" cap="sq">
              <a:noFill/>
              <a:miter lim="800000"/>
              <a:headEnd type="none" w="sm" len="sm"/>
              <a:tailEnd type="none" w="sm" len="sm"/>
            </a:ln>
            <a:effectLst/>
          </p:spPr>
          <p:txBody>
            <a:bodyPr wrap="none">
              <a:spAutoFit/>
            </a:bodyPr>
            <a:lstStyle/>
            <a:p>
              <a:pPr algn="ctr"/>
              <a:r>
                <a:rPr lang="es-ES_tradnl" sz="2400">
                  <a:latin typeface="Times New Roman" pitchFamily="18" charset="0"/>
                </a:rPr>
                <a:t>Flujo de productos y </a:t>
              </a:r>
            </a:p>
            <a:p>
              <a:pPr algn="ctr"/>
              <a:r>
                <a:rPr lang="es-ES_tradnl" sz="2400">
                  <a:latin typeface="Times New Roman" pitchFamily="18" charset="0"/>
                </a:rPr>
                <a:t>Servicios entre individuos</a:t>
              </a:r>
            </a:p>
            <a:p>
              <a:pPr algn="ctr"/>
              <a:r>
                <a:rPr lang="es-ES_tradnl" sz="2400">
                  <a:latin typeface="Times New Roman" pitchFamily="18" charset="0"/>
                </a:rPr>
                <a:t>y organizaciones</a:t>
              </a:r>
              <a:endParaRPr lang="es-ES" sz="2400">
                <a:latin typeface="Times New Roman" pitchFamily="18" charset="0"/>
              </a:endParaRPr>
            </a:p>
          </p:txBody>
        </p:sp>
        <p:grpSp>
          <p:nvGrpSpPr>
            <p:cNvPr id="3" name="Group 12"/>
            <p:cNvGrpSpPr>
              <a:grpSpLocks/>
            </p:cNvGrpSpPr>
            <p:nvPr/>
          </p:nvGrpSpPr>
          <p:grpSpPr bwMode="auto">
            <a:xfrm>
              <a:off x="816" y="1104"/>
              <a:ext cx="4770" cy="2908"/>
              <a:chOff x="864" y="1104"/>
              <a:chExt cx="4770" cy="2908"/>
            </a:xfrm>
          </p:grpSpPr>
          <p:sp>
            <p:nvSpPr>
              <p:cNvPr id="45059" name="Text Box 3"/>
              <p:cNvSpPr txBox="1">
                <a:spLocks noChangeArrowheads="1"/>
              </p:cNvSpPr>
              <p:nvPr/>
            </p:nvSpPr>
            <p:spPr bwMode="auto">
              <a:xfrm>
                <a:off x="912" y="1104"/>
                <a:ext cx="4421" cy="288"/>
              </a:xfrm>
              <a:prstGeom prst="rect">
                <a:avLst/>
              </a:prstGeom>
              <a:noFill/>
              <a:ln w="12700" cap="sq">
                <a:noFill/>
                <a:miter lim="800000"/>
                <a:headEnd type="none" w="sm" len="sm"/>
                <a:tailEnd type="none" w="sm" len="sm"/>
              </a:ln>
              <a:effectLst/>
            </p:spPr>
            <p:txBody>
              <a:bodyPr wrap="none">
                <a:spAutoFit/>
              </a:bodyPr>
              <a:lstStyle/>
              <a:p>
                <a:r>
                  <a:rPr lang="es-ES_tradnl" sz="2400">
                    <a:latin typeface="Times New Roman" pitchFamily="18" charset="0"/>
                  </a:rPr>
                  <a:t>Microcomercialización	    Macrocomercialización</a:t>
                </a:r>
                <a:endParaRPr lang="es-ES" sz="2400">
                  <a:latin typeface="Times New Roman" pitchFamily="18" charset="0"/>
                </a:endParaRPr>
              </a:p>
            </p:txBody>
          </p:sp>
          <p:grpSp>
            <p:nvGrpSpPr>
              <p:cNvPr id="4" name="Group 4"/>
              <p:cNvGrpSpPr>
                <a:grpSpLocks/>
              </p:cNvGrpSpPr>
              <p:nvPr/>
            </p:nvGrpSpPr>
            <p:grpSpPr bwMode="auto">
              <a:xfrm>
                <a:off x="3552" y="1632"/>
                <a:ext cx="1584" cy="1488"/>
                <a:chOff x="1632" y="1248"/>
                <a:chExt cx="2682" cy="2286"/>
              </a:xfrm>
            </p:grpSpPr>
            <p:sp>
              <p:nvSpPr>
                <p:cNvPr id="45061"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s-MX"/>
                </a:p>
              </p:txBody>
            </p:sp>
            <p:sp>
              <p:nvSpPr>
                <p:cNvPr id="45062" name="AutoShape 6"/>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s-MX"/>
                </a:p>
              </p:txBody>
            </p:sp>
            <p:sp>
              <p:nvSpPr>
                <p:cNvPr id="45063" name="AutoShape 7"/>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a:flatTx/>
                </a:bodyPr>
                <a:lstStyle/>
                <a:p>
                  <a:endParaRPr lang="es-MX"/>
                </a:p>
              </p:txBody>
            </p:sp>
          </p:grpSp>
          <p:pic>
            <p:nvPicPr>
              <p:cNvPr id="45064" name="Picture 8" descr="BL00381_"/>
              <p:cNvPicPr>
                <a:picLocks noChangeAspect="1" noChangeArrowheads="1"/>
              </p:cNvPicPr>
              <p:nvPr/>
            </p:nvPicPr>
            <p:blipFill>
              <a:blip r:embed="rId2"/>
              <a:srcRect/>
              <a:stretch>
                <a:fillRect/>
              </a:stretch>
            </p:blipFill>
            <p:spPr bwMode="auto">
              <a:xfrm>
                <a:off x="864" y="1776"/>
                <a:ext cx="1968" cy="1100"/>
              </a:xfrm>
              <a:prstGeom prst="rect">
                <a:avLst/>
              </a:prstGeom>
              <a:noFill/>
            </p:spPr>
          </p:pic>
          <p:sp>
            <p:nvSpPr>
              <p:cNvPr id="45066" name="Text Box 10"/>
              <p:cNvSpPr txBox="1">
                <a:spLocks noChangeArrowheads="1"/>
              </p:cNvSpPr>
              <p:nvPr/>
            </p:nvSpPr>
            <p:spPr bwMode="auto">
              <a:xfrm>
                <a:off x="3360" y="3264"/>
                <a:ext cx="2274" cy="748"/>
              </a:xfrm>
              <a:prstGeom prst="rect">
                <a:avLst/>
              </a:prstGeom>
              <a:noFill/>
              <a:ln w="12700" cap="sq">
                <a:noFill/>
                <a:miter lim="800000"/>
                <a:headEnd type="none" w="sm" len="sm"/>
                <a:tailEnd type="none" w="sm" len="sm"/>
              </a:ln>
              <a:effectLst/>
            </p:spPr>
            <p:txBody>
              <a:bodyPr wrap="none">
                <a:spAutoFit/>
              </a:bodyPr>
              <a:lstStyle/>
              <a:p>
                <a:pPr algn="ctr"/>
                <a:r>
                  <a:rPr lang="es-ES_tradnl" sz="2400">
                    <a:latin typeface="Times New Roman" pitchFamily="18" charset="0"/>
                  </a:rPr>
                  <a:t>Proceso social donde fluyen</a:t>
                </a:r>
              </a:p>
              <a:p>
                <a:pPr algn="ctr"/>
                <a:r>
                  <a:rPr lang="es-ES_tradnl" sz="2400">
                    <a:latin typeface="Times New Roman" pitchFamily="18" charset="0"/>
                  </a:rPr>
                  <a:t>Bienes y servicios en la </a:t>
                </a:r>
              </a:p>
              <a:p>
                <a:pPr algn="ctr"/>
                <a:r>
                  <a:rPr lang="es-ES_tradnl" sz="2400">
                    <a:latin typeface="Times New Roman" pitchFamily="18" charset="0"/>
                  </a:rPr>
                  <a:t>Economía de un país</a:t>
                </a:r>
                <a:endParaRPr lang="es-ES" sz="2400">
                  <a:latin typeface="Times New Roman" pitchFamily="18" charset="0"/>
                </a:endParaRPr>
              </a:p>
            </p:txBody>
          </p:sp>
        </p:grpSp>
      </p:grpSp>
      <p:sp>
        <p:nvSpPr>
          <p:cNvPr id="45067" name="Text Box 11"/>
          <p:cNvSpPr txBox="1">
            <a:spLocks noChangeArrowheads="1"/>
          </p:cNvSpPr>
          <p:nvPr/>
        </p:nvSpPr>
        <p:spPr bwMode="auto">
          <a:xfrm>
            <a:off x="1066800" y="228600"/>
            <a:ext cx="7772400" cy="1143000"/>
          </a:xfrm>
          <a:prstGeom prst="rect">
            <a:avLst/>
          </a:prstGeom>
          <a:noFill/>
          <a:ln w="9525">
            <a:noFill/>
            <a:miter lim="800000"/>
            <a:headEnd/>
            <a:tailEnd/>
          </a:ln>
          <a:effectLst/>
        </p:spPr>
        <p:txBody>
          <a:bodyPr anchor="ctr"/>
          <a:lstStyle/>
          <a:p>
            <a:pPr algn="r"/>
            <a:r>
              <a:rPr lang="es-ES_tradnl" sz="3200" b="1">
                <a:effectLst>
                  <a:outerShdw blurRad="38100" dist="38100" dir="2700000" algn="tl">
                    <a:srgbClr val="000000"/>
                  </a:outerShdw>
                </a:effectLst>
                <a:latin typeface="Arial" charset="0"/>
              </a:rPr>
              <a:t>10. COMERCIALIZACION</a:t>
            </a:r>
            <a:endParaRPr lang="es-ES" sz="3200" b="1">
              <a:effectLst>
                <a:outerShdw blurRad="38100" dist="38100" dir="2700000" algn="tl">
                  <a:srgbClr val="000000"/>
                </a:outerShdw>
              </a:effectLst>
              <a:latin typeface="Arial" charset="0"/>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3124200" y="1295400"/>
            <a:ext cx="3282950" cy="457200"/>
          </a:xfrm>
          <a:prstGeom prst="rect">
            <a:avLst/>
          </a:prstGeom>
          <a:noFill/>
          <a:ln w="9525">
            <a:noFill/>
            <a:miter lim="800000"/>
            <a:headEnd/>
            <a:tailEnd/>
          </a:ln>
          <a:effectLst/>
        </p:spPr>
        <p:txBody>
          <a:bodyPr wrap="none">
            <a:spAutoFit/>
          </a:bodyPr>
          <a:lstStyle/>
          <a:p>
            <a:r>
              <a:rPr lang="es-ES" sz="2400" b="1">
                <a:effectLst>
                  <a:outerShdw blurRad="38100" dist="38100" dir="2700000" algn="tl">
                    <a:srgbClr val="000000"/>
                  </a:outerShdw>
                </a:effectLst>
                <a:latin typeface="Arial" charset="0"/>
              </a:rPr>
              <a:t>COMERCIALIZACION</a:t>
            </a:r>
          </a:p>
        </p:txBody>
      </p:sp>
      <p:sp>
        <p:nvSpPr>
          <p:cNvPr id="55299" name="Text Box 3"/>
          <p:cNvSpPr txBox="1">
            <a:spLocks noChangeArrowheads="1"/>
          </p:cNvSpPr>
          <p:nvPr/>
        </p:nvSpPr>
        <p:spPr bwMode="auto">
          <a:xfrm>
            <a:off x="1079500" y="2286000"/>
            <a:ext cx="7378700" cy="2654300"/>
          </a:xfrm>
          <a:prstGeom prst="rect">
            <a:avLst/>
          </a:prstGeom>
          <a:noFill/>
          <a:ln w="9525">
            <a:noFill/>
            <a:miter lim="800000"/>
            <a:headEnd/>
            <a:tailEnd/>
          </a:ln>
          <a:effectLst/>
        </p:spPr>
        <p:txBody>
          <a:bodyPr>
            <a:spAutoFit/>
          </a:bodyPr>
          <a:lstStyle/>
          <a:p>
            <a:pPr algn="just"/>
            <a:r>
              <a:rPr lang="es-ES" sz="2800">
                <a:latin typeface="Arial" charset="0"/>
              </a:rPr>
              <a:t>Es la realización de las actividades comerciales</a:t>
            </a:r>
            <a:r>
              <a:rPr lang="es-ES_tradnl" sz="2800">
                <a:latin typeface="Arial" charset="0"/>
              </a:rPr>
              <a:t> </a:t>
            </a:r>
            <a:r>
              <a:rPr lang="es-ES" sz="2800">
                <a:latin typeface="Arial" charset="0"/>
              </a:rPr>
              <a:t>que orientan al flujo de bienes y servicios del productor al consumidor o usuarios, con el fin de</a:t>
            </a:r>
            <a:r>
              <a:rPr lang="es-ES_tradnl" sz="2800">
                <a:latin typeface="Arial" charset="0"/>
              </a:rPr>
              <a:t> </a:t>
            </a:r>
            <a:r>
              <a:rPr lang="es-ES" sz="2800">
                <a:latin typeface="Arial" charset="0"/>
              </a:rPr>
              <a:t>satisfacer a los clientes y realizar los objetivos de</a:t>
            </a:r>
            <a:r>
              <a:rPr lang="es-ES_tradnl" sz="2800">
                <a:latin typeface="Arial" charset="0"/>
              </a:rPr>
              <a:t> </a:t>
            </a:r>
            <a:r>
              <a:rPr lang="es-ES" sz="2800">
                <a:latin typeface="Arial" charset="0"/>
              </a:rPr>
              <a:t>la empresa.</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0" name="Text Box 8"/>
          <p:cNvSpPr txBox="1">
            <a:spLocks noChangeArrowheads="1"/>
          </p:cNvSpPr>
          <p:nvPr/>
        </p:nvSpPr>
        <p:spPr bwMode="auto">
          <a:xfrm>
            <a:off x="1355725" y="1752600"/>
            <a:ext cx="184150" cy="457200"/>
          </a:xfrm>
          <a:prstGeom prst="rect">
            <a:avLst/>
          </a:prstGeom>
          <a:noFill/>
          <a:ln w="12700" cap="sq">
            <a:noFill/>
            <a:miter lim="800000"/>
            <a:headEnd type="none" w="sm" len="sm"/>
            <a:tailEnd type="none" w="sm" len="sm"/>
          </a:ln>
          <a:effectLst/>
        </p:spPr>
        <p:txBody>
          <a:bodyPr wrap="none">
            <a:spAutoFit/>
          </a:bodyPr>
          <a:lstStyle/>
          <a:p>
            <a:endParaRPr lang="es-MX" sz="2400">
              <a:latin typeface="Times New Roman" pitchFamily="18" charset="0"/>
            </a:endParaRPr>
          </a:p>
        </p:txBody>
      </p:sp>
      <p:grpSp>
        <p:nvGrpSpPr>
          <p:cNvPr id="2" name="Group 11"/>
          <p:cNvGrpSpPr>
            <a:grpSpLocks/>
          </p:cNvGrpSpPr>
          <p:nvPr/>
        </p:nvGrpSpPr>
        <p:grpSpPr bwMode="auto">
          <a:xfrm>
            <a:off x="1143000" y="1658938"/>
            <a:ext cx="7162800" cy="4360862"/>
            <a:chOff x="1008" y="805"/>
            <a:chExt cx="4512" cy="2747"/>
          </a:xfrm>
        </p:grpSpPr>
        <p:sp>
          <p:nvSpPr>
            <p:cNvPr id="54274" name="Text Box 2"/>
            <p:cNvSpPr txBox="1">
              <a:spLocks noChangeArrowheads="1"/>
            </p:cNvSpPr>
            <p:nvPr/>
          </p:nvSpPr>
          <p:spPr bwMode="auto">
            <a:xfrm>
              <a:off x="1056" y="805"/>
              <a:ext cx="4464" cy="2248"/>
            </a:xfrm>
            <a:prstGeom prst="rect">
              <a:avLst/>
            </a:prstGeom>
            <a:noFill/>
            <a:ln w="12700" cap="sq">
              <a:noFill/>
              <a:miter lim="800000"/>
              <a:headEnd type="none" w="sm" len="sm"/>
              <a:tailEnd type="none" w="sm" len="sm"/>
            </a:ln>
            <a:effectLst/>
          </p:spPr>
          <p:txBody>
            <a:bodyPr>
              <a:spAutoFit/>
            </a:bodyPr>
            <a:lstStyle/>
            <a:p>
              <a:r>
                <a:rPr lang="es-ES_tradnl" sz="2800">
                  <a:latin typeface="Arial" charset="0"/>
                </a:rPr>
                <a:t>Mercadotecnia			     </a:t>
              </a:r>
            </a:p>
            <a:p>
              <a:endParaRPr lang="es-ES_tradnl" sz="2800">
                <a:latin typeface="Arial" charset="0"/>
              </a:endParaRPr>
            </a:p>
            <a:p>
              <a:r>
                <a:rPr lang="es-ES_tradnl" sz="2000">
                  <a:latin typeface="Arial" charset="0"/>
                </a:rPr>
                <a:t>    (estratégico)</a:t>
              </a:r>
            </a:p>
            <a:p>
              <a:endParaRPr lang="es-ES_tradnl" sz="2000">
                <a:latin typeface="Arial" charset="0"/>
              </a:endParaRPr>
            </a:p>
            <a:p>
              <a:r>
                <a:rPr lang="es-ES_tradnl" sz="2800">
                  <a:latin typeface="Arial" charset="0"/>
                </a:rPr>
                <a:t>		   Comercialización</a:t>
              </a:r>
            </a:p>
            <a:p>
              <a:r>
                <a:rPr lang="es-ES_tradnl" sz="2800">
                  <a:latin typeface="Arial" charset="0"/>
                </a:rPr>
                <a:t>			</a:t>
              </a:r>
            </a:p>
            <a:p>
              <a:r>
                <a:rPr lang="es-ES_tradnl" sz="2800">
                  <a:latin typeface="Arial" charset="0"/>
                </a:rPr>
                <a:t>                            </a:t>
              </a:r>
              <a:r>
                <a:rPr lang="es-ES_tradnl" sz="2000">
                  <a:latin typeface="Arial" charset="0"/>
                </a:rPr>
                <a:t>(operativo)</a:t>
              </a:r>
            </a:p>
            <a:p>
              <a:endParaRPr lang="es-ES_tradnl" sz="2000">
                <a:latin typeface="Arial" charset="0"/>
              </a:endParaRPr>
            </a:p>
            <a:p>
              <a:r>
                <a:rPr lang="es-ES_tradnl" sz="2800">
                  <a:latin typeface="Arial" charset="0"/>
                </a:rPr>
                <a:t>                      		                  Ventas</a:t>
              </a:r>
              <a:endParaRPr lang="es-ES" sz="2800">
                <a:latin typeface="Arial" charset="0"/>
              </a:endParaRPr>
            </a:p>
          </p:txBody>
        </p:sp>
        <p:sp>
          <p:nvSpPr>
            <p:cNvPr id="54275" name="Line 3"/>
            <p:cNvSpPr>
              <a:spLocks noChangeShapeType="1"/>
            </p:cNvSpPr>
            <p:nvPr/>
          </p:nvSpPr>
          <p:spPr bwMode="auto">
            <a:xfrm>
              <a:off x="1008" y="1152"/>
              <a:ext cx="1584" cy="0"/>
            </a:xfrm>
            <a:prstGeom prst="line">
              <a:avLst/>
            </a:prstGeom>
            <a:noFill/>
            <a:ln w="12700" cap="sq">
              <a:solidFill>
                <a:schemeClr val="tx1"/>
              </a:solidFill>
              <a:miter lim="800000"/>
              <a:headEnd type="none" w="sm" len="sm"/>
              <a:tailEnd type="none" w="sm" len="sm"/>
            </a:ln>
            <a:effectLst/>
          </p:spPr>
          <p:txBody>
            <a:bodyPr wrap="none"/>
            <a:lstStyle/>
            <a:p>
              <a:endParaRPr lang="es-MX"/>
            </a:p>
          </p:txBody>
        </p:sp>
        <p:sp>
          <p:nvSpPr>
            <p:cNvPr id="54276" name="Line 4"/>
            <p:cNvSpPr>
              <a:spLocks noChangeShapeType="1"/>
            </p:cNvSpPr>
            <p:nvPr/>
          </p:nvSpPr>
          <p:spPr bwMode="auto">
            <a:xfrm>
              <a:off x="2400" y="2064"/>
              <a:ext cx="1824" cy="0"/>
            </a:xfrm>
            <a:prstGeom prst="line">
              <a:avLst/>
            </a:prstGeom>
            <a:noFill/>
            <a:ln w="12700" cap="sq">
              <a:solidFill>
                <a:schemeClr val="tx1"/>
              </a:solidFill>
              <a:miter lim="800000"/>
              <a:headEnd type="none" w="sm" len="sm"/>
              <a:tailEnd type="none" w="sm" len="sm"/>
            </a:ln>
            <a:effectLst/>
          </p:spPr>
          <p:txBody>
            <a:bodyPr wrap="none"/>
            <a:lstStyle/>
            <a:p>
              <a:endParaRPr lang="es-MX"/>
            </a:p>
          </p:txBody>
        </p:sp>
        <p:sp>
          <p:nvSpPr>
            <p:cNvPr id="54277" name="Line 5"/>
            <p:cNvSpPr>
              <a:spLocks noChangeShapeType="1"/>
            </p:cNvSpPr>
            <p:nvPr/>
          </p:nvSpPr>
          <p:spPr bwMode="auto">
            <a:xfrm>
              <a:off x="4512" y="3120"/>
              <a:ext cx="768" cy="0"/>
            </a:xfrm>
            <a:prstGeom prst="line">
              <a:avLst/>
            </a:prstGeom>
            <a:noFill/>
            <a:ln w="12700" cap="sq">
              <a:solidFill>
                <a:schemeClr val="tx1"/>
              </a:solidFill>
              <a:miter lim="800000"/>
              <a:headEnd type="none" w="sm" len="sm"/>
              <a:tailEnd type="none" w="sm" len="sm"/>
            </a:ln>
            <a:effectLst/>
          </p:spPr>
          <p:txBody>
            <a:bodyPr wrap="none"/>
            <a:lstStyle/>
            <a:p>
              <a:endParaRPr lang="es-MX"/>
            </a:p>
          </p:txBody>
        </p:sp>
        <p:sp>
          <p:nvSpPr>
            <p:cNvPr id="54278" name="AutoShape 6"/>
            <p:cNvSpPr>
              <a:spLocks noChangeArrowheads="1"/>
            </p:cNvSpPr>
            <p:nvPr/>
          </p:nvSpPr>
          <p:spPr bwMode="auto">
            <a:xfrm rot="5400000">
              <a:off x="1536" y="1680"/>
              <a:ext cx="576" cy="576"/>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1"/>
            </a:solidFill>
            <a:ln w="12700" cap="sq">
              <a:solidFill>
                <a:schemeClr val="tx1"/>
              </a:solidFill>
              <a:miter lim="800000"/>
              <a:headEnd type="none" w="sm" len="sm"/>
              <a:tailEnd type="none" w="sm" len="sm"/>
            </a:ln>
            <a:effectLst/>
          </p:spPr>
          <p:txBody>
            <a:bodyPr wrap="none" anchor="ctr"/>
            <a:lstStyle/>
            <a:p>
              <a:endParaRPr lang="es-MX"/>
            </a:p>
          </p:txBody>
        </p:sp>
        <p:sp>
          <p:nvSpPr>
            <p:cNvPr id="54279" name="AutoShape 7"/>
            <p:cNvSpPr>
              <a:spLocks noChangeArrowheads="1"/>
            </p:cNvSpPr>
            <p:nvPr/>
          </p:nvSpPr>
          <p:spPr bwMode="auto">
            <a:xfrm rot="5400000">
              <a:off x="3648" y="2688"/>
              <a:ext cx="576" cy="576"/>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accent1"/>
            </a:solidFill>
            <a:ln w="12700" cap="sq">
              <a:solidFill>
                <a:schemeClr val="tx1"/>
              </a:solidFill>
              <a:miter lim="800000"/>
              <a:headEnd type="none" w="sm" len="sm"/>
              <a:tailEnd type="none" w="sm" len="sm"/>
            </a:ln>
            <a:effectLst/>
          </p:spPr>
          <p:txBody>
            <a:bodyPr wrap="none" anchor="ctr"/>
            <a:lstStyle/>
            <a:p>
              <a:endParaRPr lang="es-MX"/>
            </a:p>
          </p:txBody>
        </p:sp>
        <p:sp>
          <p:nvSpPr>
            <p:cNvPr id="54281" name="Text Box 9"/>
            <p:cNvSpPr txBox="1">
              <a:spLocks noChangeArrowheads="1"/>
            </p:cNvSpPr>
            <p:nvPr/>
          </p:nvSpPr>
          <p:spPr bwMode="auto">
            <a:xfrm>
              <a:off x="4512" y="3302"/>
              <a:ext cx="728" cy="250"/>
            </a:xfrm>
            <a:prstGeom prst="rect">
              <a:avLst/>
            </a:prstGeom>
            <a:noFill/>
            <a:ln w="12700" cap="sq">
              <a:noFill/>
              <a:miter lim="800000"/>
              <a:headEnd type="none" w="sm" len="sm"/>
              <a:tailEnd type="none" w="sm" len="sm"/>
            </a:ln>
            <a:effectLst/>
          </p:spPr>
          <p:txBody>
            <a:bodyPr wrap="none">
              <a:spAutoFit/>
            </a:bodyPr>
            <a:lstStyle/>
            <a:p>
              <a:r>
                <a:rPr lang="es-ES_tradnl" sz="2000">
                  <a:latin typeface="Arial" charset="0"/>
                </a:rPr>
                <a:t> (táctico)</a:t>
              </a:r>
              <a:endParaRPr lang="es-ES" sz="2000">
                <a:latin typeface="Arial" charset="0"/>
              </a:endParaRPr>
            </a:p>
          </p:txBody>
        </p:sp>
      </p:grpSp>
      <p:sp>
        <p:nvSpPr>
          <p:cNvPr id="54282" name="Text Box 10"/>
          <p:cNvSpPr txBox="1">
            <a:spLocks noChangeArrowheads="1"/>
          </p:cNvSpPr>
          <p:nvPr/>
        </p:nvSpPr>
        <p:spPr bwMode="auto">
          <a:xfrm>
            <a:off x="838200" y="420688"/>
            <a:ext cx="7631113" cy="822325"/>
          </a:xfrm>
          <a:prstGeom prst="rect">
            <a:avLst/>
          </a:prstGeom>
          <a:noFill/>
          <a:ln w="9525">
            <a:noFill/>
            <a:miter lim="800000"/>
            <a:headEnd/>
            <a:tailEnd/>
          </a:ln>
          <a:effectLst/>
        </p:spPr>
        <p:txBody>
          <a:bodyPr wrap="none">
            <a:spAutoFit/>
          </a:bodyPr>
          <a:lstStyle/>
          <a:p>
            <a:r>
              <a:rPr lang="es-ES" sz="2400">
                <a:latin typeface="Arial" charset="0"/>
              </a:rPr>
              <a:t>Localización de la Comercialización en la estructura de</a:t>
            </a:r>
          </a:p>
          <a:p>
            <a:r>
              <a:rPr lang="es-ES" sz="2400">
                <a:latin typeface="Arial" charset="0"/>
              </a:rPr>
              <a:t>mercado de una empresa.</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057400" y="912813"/>
            <a:ext cx="5416550" cy="457200"/>
          </a:xfrm>
          <a:prstGeom prst="rect">
            <a:avLst/>
          </a:prstGeom>
          <a:noFill/>
          <a:ln w="9525">
            <a:noFill/>
            <a:miter lim="800000"/>
            <a:headEnd/>
            <a:tailEnd/>
          </a:ln>
          <a:effectLst/>
        </p:spPr>
        <p:txBody>
          <a:bodyPr wrap="none">
            <a:spAutoFit/>
          </a:bodyPr>
          <a:lstStyle/>
          <a:p>
            <a:r>
              <a:rPr lang="es-ES" sz="2400" b="1">
                <a:effectLst>
                  <a:outerShdw blurRad="38100" dist="38100" dir="2700000" algn="tl">
                    <a:srgbClr val="000000"/>
                  </a:outerShdw>
                </a:effectLst>
                <a:latin typeface="Arial" charset="0"/>
              </a:rPr>
              <a:t>Retos de la Comercialización Actual</a:t>
            </a:r>
          </a:p>
        </p:txBody>
      </p:sp>
      <p:sp>
        <p:nvSpPr>
          <p:cNvPr id="48131" name="Text Box 3"/>
          <p:cNvSpPr txBox="1">
            <a:spLocks noChangeArrowheads="1"/>
          </p:cNvSpPr>
          <p:nvPr/>
        </p:nvSpPr>
        <p:spPr bwMode="auto">
          <a:xfrm>
            <a:off x="762000" y="1828800"/>
            <a:ext cx="7696200" cy="4446588"/>
          </a:xfrm>
          <a:prstGeom prst="rect">
            <a:avLst/>
          </a:prstGeom>
          <a:noFill/>
          <a:ln w="9525">
            <a:noFill/>
            <a:miter lim="800000"/>
            <a:headEnd/>
            <a:tailEnd/>
          </a:ln>
          <a:effectLst/>
        </p:spPr>
        <p:txBody>
          <a:bodyPr>
            <a:spAutoFit/>
          </a:bodyPr>
          <a:lstStyle/>
          <a:p>
            <a:pPr algn="just"/>
            <a:r>
              <a:rPr lang="es-ES" sz="2200">
                <a:latin typeface="Arial" charset="0"/>
              </a:rPr>
              <a:t>Los procesos de comercialización se hacen cada vez mas complejos.</a:t>
            </a:r>
          </a:p>
          <a:p>
            <a:pPr algn="just"/>
            <a:endParaRPr lang="es-ES" sz="2200">
              <a:latin typeface="Arial" charset="0"/>
            </a:endParaRPr>
          </a:p>
          <a:p>
            <a:pPr algn="just"/>
            <a:r>
              <a:rPr lang="es-ES" sz="2200">
                <a:latin typeface="Arial" charset="0"/>
              </a:rPr>
              <a:t>Los fabricantes pierden contacto con los consumidores en la medida en que se alarga la cadena de comercialización.</a:t>
            </a:r>
          </a:p>
          <a:p>
            <a:pPr algn="just"/>
            <a:endParaRPr lang="es-ES" sz="2200">
              <a:latin typeface="Arial" charset="0"/>
            </a:endParaRPr>
          </a:p>
          <a:p>
            <a:pPr algn="just"/>
            <a:r>
              <a:rPr lang="es-ES" sz="2200">
                <a:latin typeface="Arial" charset="0"/>
              </a:rPr>
              <a:t>Al mismo tiempo, crece el margen de comercialización</a:t>
            </a:r>
          </a:p>
          <a:p>
            <a:pPr algn="just"/>
            <a:endParaRPr lang="es-ES" sz="2200">
              <a:latin typeface="Arial" charset="0"/>
            </a:endParaRPr>
          </a:p>
          <a:p>
            <a:pPr algn="just"/>
            <a:r>
              <a:rPr lang="es-ES" sz="2200">
                <a:latin typeface="Arial" charset="0"/>
              </a:rPr>
              <a:t>Se entiende así la necesidad de contar con un sistema Comercial </a:t>
            </a:r>
            <a:r>
              <a:rPr lang="es-ES" sz="2200" u="sng">
                <a:latin typeface="Arial" charset="0"/>
              </a:rPr>
              <a:t>eficiente.</a:t>
            </a:r>
          </a:p>
          <a:p>
            <a:pPr algn="just"/>
            <a:endParaRPr lang="es-ES" sz="2200" u="sng">
              <a:latin typeface="Arial" charset="0"/>
            </a:endParaRPr>
          </a:p>
          <a:p>
            <a:pPr algn="just"/>
            <a:r>
              <a:rPr lang="es-ES" sz="2200">
                <a:latin typeface="Arial" charset="0"/>
              </a:rPr>
              <a:t>El principal factor que afecta el nivel de bienestar de Productores y consumidores es el Precio.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148263" y="765175"/>
            <a:ext cx="3168650" cy="1516063"/>
          </a:xfrm>
          <a:solidFill>
            <a:schemeClr val="bg2"/>
          </a:solidFill>
          <a:ln>
            <a:solidFill>
              <a:schemeClr val="bg1"/>
            </a:solidFill>
          </a:ln>
        </p:spPr>
        <p:txBody>
          <a:bodyPr/>
          <a:lstStyle/>
          <a:p>
            <a:pPr algn="ctr" eaLnBrk="1" hangingPunct="1"/>
            <a:r>
              <a:rPr lang="es-ES" sz="3600">
                <a:solidFill>
                  <a:schemeClr val="bg1"/>
                </a:solidFill>
              </a:rPr>
              <a:t>El Mercado de un proyecto</a:t>
            </a:r>
          </a:p>
        </p:txBody>
      </p:sp>
      <p:sp>
        <p:nvSpPr>
          <p:cNvPr id="29699" name="Rectangle 3"/>
          <p:cNvSpPr>
            <a:spLocks noGrp="1" noChangeArrowheads="1"/>
          </p:cNvSpPr>
          <p:nvPr>
            <p:ph type="body" idx="1"/>
          </p:nvPr>
        </p:nvSpPr>
        <p:spPr>
          <a:xfrm>
            <a:off x="457200" y="2708275"/>
            <a:ext cx="8229600" cy="3886200"/>
          </a:xfrm>
        </p:spPr>
        <p:txBody>
          <a:bodyPr/>
          <a:lstStyle/>
          <a:p>
            <a:pPr algn="just" eaLnBrk="1" hangingPunct="1"/>
            <a:r>
              <a:rPr lang="es-ES"/>
              <a:t>Personas u organizaciones que tienen necesidades que satisfacer, deseo de satisfacerlas y recursos económicos para poder hacerlo.</a:t>
            </a:r>
          </a:p>
          <a:p>
            <a:pPr algn="just" eaLnBrk="1" hangingPunct="1">
              <a:buFont typeface="Wingdings" pitchFamily="2" charset="2"/>
              <a:buNone/>
            </a:pPr>
            <a:endParaRPr lang="es-ES" sz="1000"/>
          </a:p>
          <a:p>
            <a:pPr algn="just" eaLnBrk="1" hangingPunct="1"/>
            <a:r>
              <a:rPr lang="es-ES"/>
              <a:t>Conjunto de compradores reales y potenciales de un producto</a:t>
            </a:r>
          </a:p>
          <a:p>
            <a:pPr algn="just" eaLnBrk="1" hangingPunct="1"/>
            <a:endParaRPr lang="es-ES"/>
          </a:p>
        </p:txBody>
      </p:sp>
      <p:pic>
        <p:nvPicPr>
          <p:cNvPr id="29700" name="Picture 4" descr="mercados">
            <a:hlinkClick r:id="rId2"/>
          </p:cNvPr>
          <p:cNvPicPr>
            <a:picLocks noChangeAspect="1" noChangeArrowheads="1"/>
          </p:cNvPicPr>
          <p:nvPr/>
        </p:nvPicPr>
        <p:blipFill>
          <a:blip r:embed="rId3"/>
          <a:srcRect/>
          <a:stretch>
            <a:fillRect/>
          </a:stretch>
        </p:blipFill>
        <p:spPr bwMode="auto">
          <a:xfrm>
            <a:off x="1331913" y="620713"/>
            <a:ext cx="2447925" cy="1751012"/>
          </a:xfrm>
          <a:prstGeom prst="rect">
            <a:avLst/>
          </a:prstGeom>
          <a:noFill/>
          <a:ln w="9525">
            <a:noFill/>
            <a:miter lim="800000"/>
            <a:headEnd/>
            <a:tailEnd/>
          </a:ln>
        </p:spPr>
      </p:pic>
      <p:sp>
        <p:nvSpPr>
          <p:cNvPr id="382981" name="Text Box 5"/>
          <p:cNvSpPr txBox="1">
            <a:spLocks noChangeArrowheads="1"/>
          </p:cNvSpPr>
          <p:nvPr/>
        </p:nvSpPr>
        <p:spPr bwMode="auto">
          <a:xfrm>
            <a:off x="3214688" y="6226175"/>
            <a:ext cx="5821362" cy="609600"/>
          </a:xfrm>
          <a:prstGeom prst="rect">
            <a:avLst/>
          </a:prstGeom>
          <a:noFill/>
          <a:ln w="9525">
            <a:noFill/>
            <a:miter lim="800000"/>
            <a:headEnd/>
            <a:tailEnd/>
          </a:ln>
          <a:effectLst/>
        </p:spPr>
        <p:txBody>
          <a:bodyPr wrap="none">
            <a:spAutoFit/>
          </a:bodyPr>
          <a:lstStyle/>
          <a:p>
            <a:pPr>
              <a:defRPr/>
            </a:pPr>
            <a:r>
              <a:rPr lang="es-MX" sz="3400" dirty="0">
                <a:effectLst>
                  <a:outerShdw blurRad="38100" dist="38100" dir="2700000" algn="tl">
                    <a:srgbClr val="C0C0C0"/>
                  </a:outerShdw>
                </a:effectLst>
              </a:rPr>
              <a:t>Quiénes son, cuántos son?</a:t>
            </a:r>
            <a:endParaRPr lang="es-ES" sz="3400" dirty="0">
              <a:effectLst>
                <a:outerShdw blurRad="38100" dist="38100" dir="2700000" algn="tl">
                  <a:srgbClr val="C0C0C0"/>
                </a:outerShdw>
              </a:effectLst>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990600" y="1981200"/>
            <a:ext cx="7543800" cy="4111625"/>
          </a:xfrm>
          <a:prstGeom prst="rect">
            <a:avLst/>
          </a:prstGeom>
          <a:noFill/>
          <a:ln w="9525">
            <a:noFill/>
            <a:miter lim="800000"/>
            <a:headEnd/>
            <a:tailEnd/>
          </a:ln>
          <a:effectLst/>
        </p:spPr>
        <p:txBody>
          <a:bodyPr>
            <a:spAutoFit/>
          </a:bodyPr>
          <a:lstStyle/>
          <a:p>
            <a:pPr algn="just"/>
            <a:r>
              <a:rPr lang="es-ES" sz="2200">
                <a:latin typeface="Arial" charset="0"/>
              </a:rPr>
              <a:t>Es deseable aumentar los ingresos de los productores al mismo tiempo que disminuyan los costos para los consumidores de bienes, para así aumentar su nivel de vida.</a:t>
            </a:r>
            <a:endParaRPr lang="es-ES_tradnl" sz="2200">
              <a:latin typeface="Arial" charset="0"/>
            </a:endParaRPr>
          </a:p>
          <a:p>
            <a:pPr algn="just"/>
            <a:endParaRPr lang="es-ES_tradnl" sz="2200">
              <a:latin typeface="Arial" charset="0"/>
            </a:endParaRPr>
          </a:p>
          <a:p>
            <a:pPr algn="just"/>
            <a:r>
              <a:rPr lang="es-ES" sz="2200">
                <a:latin typeface="Arial" charset="0"/>
              </a:rPr>
              <a:t>La eficiencia del proceso de comercialización compatibiliza el logro simultáneo de ambos objetivos.</a:t>
            </a:r>
          </a:p>
          <a:p>
            <a:pPr algn="just"/>
            <a:endParaRPr lang="es-ES" sz="2200">
              <a:latin typeface="Arial" charset="0"/>
            </a:endParaRPr>
          </a:p>
          <a:p>
            <a:pPr algn="just"/>
            <a:r>
              <a:rPr lang="es-ES" sz="2200">
                <a:latin typeface="Arial" charset="0"/>
              </a:rPr>
              <a:t>Un sistema de producción moderno de alta tecnología no puede funcionar sin un sistema de comercialización capaz de administrar los insumos necesarios y absorber el aumento de la producción.</a:t>
            </a:r>
          </a:p>
        </p:txBody>
      </p:sp>
      <p:sp>
        <p:nvSpPr>
          <p:cNvPr id="49155" name="Text Box 3"/>
          <p:cNvSpPr txBox="1">
            <a:spLocks noChangeArrowheads="1"/>
          </p:cNvSpPr>
          <p:nvPr/>
        </p:nvSpPr>
        <p:spPr bwMode="auto">
          <a:xfrm>
            <a:off x="2203450" y="1066800"/>
            <a:ext cx="5416550" cy="457200"/>
          </a:xfrm>
          <a:prstGeom prst="rect">
            <a:avLst/>
          </a:prstGeom>
          <a:noFill/>
          <a:ln w="9525">
            <a:noFill/>
            <a:miter lim="800000"/>
            <a:headEnd/>
            <a:tailEnd/>
          </a:ln>
          <a:effectLst/>
        </p:spPr>
        <p:txBody>
          <a:bodyPr wrap="none">
            <a:spAutoFit/>
          </a:bodyPr>
          <a:lstStyle/>
          <a:p>
            <a:r>
              <a:rPr lang="es-ES" sz="2400" b="1">
                <a:effectLst>
                  <a:outerShdw blurRad="38100" dist="38100" dir="2700000" algn="tl">
                    <a:srgbClr val="000000"/>
                  </a:outerShdw>
                </a:effectLst>
                <a:latin typeface="Arial" charset="0"/>
              </a:rPr>
              <a:t>Retos de la Comercialización Actual</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2057400" y="762000"/>
            <a:ext cx="6259513" cy="822325"/>
          </a:xfrm>
          <a:prstGeom prst="rect">
            <a:avLst/>
          </a:prstGeom>
          <a:noFill/>
          <a:ln w="9525">
            <a:noFill/>
            <a:miter lim="800000"/>
            <a:headEnd/>
            <a:tailEnd/>
          </a:ln>
          <a:effectLst/>
        </p:spPr>
        <p:txBody>
          <a:bodyPr wrap="none">
            <a:spAutoFit/>
          </a:bodyPr>
          <a:lstStyle/>
          <a:p>
            <a:pPr algn="ctr"/>
            <a:r>
              <a:rPr lang="es-ES" sz="2400" b="1">
                <a:effectLst>
                  <a:outerShdw blurRad="38100" dist="38100" dir="2700000" algn="tl">
                    <a:srgbClr val="000000"/>
                  </a:outerShdw>
                </a:effectLst>
                <a:latin typeface="Arial" charset="0"/>
              </a:rPr>
              <a:t>Variables que inciden en los Procesos de </a:t>
            </a:r>
            <a:endParaRPr lang="es-ES_tradnl" sz="2400" b="1">
              <a:effectLst>
                <a:outerShdw blurRad="38100" dist="38100" dir="2700000" algn="tl">
                  <a:srgbClr val="000000"/>
                </a:outerShdw>
              </a:effectLst>
              <a:latin typeface="Arial" charset="0"/>
            </a:endParaRPr>
          </a:p>
          <a:p>
            <a:pPr algn="ctr"/>
            <a:r>
              <a:rPr lang="es-ES" sz="2400" b="1">
                <a:effectLst>
                  <a:outerShdw blurRad="38100" dist="38100" dir="2700000" algn="tl">
                    <a:srgbClr val="000000"/>
                  </a:outerShdw>
                </a:effectLst>
                <a:latin typeface="Arial" charset="0"/>
              </a:rPr>
              <a:t>Comercialización</a:t>
            </a:r>
          </a:p>
        </p:txBody>
      </p:sp>
      <p:sp>
        <p:nvSpPr>
          <p:cNvPr id="51203" name="Text Box 3"/>
          <p:cNvSpPr txBox="1">
            <a:spLocks noChangeArrowheads="1"/>
          </p:cNvSpPr>
          <p:nvPr/>
        </p:nvSpPr>
        <p:spPr bwMode="auto">
          <a:xfrm>
            <a:off x="1524000" y="1981200"/>
            <a:ext cx="7467600" cy="3441700"/>
          </a:xfrm>
          <a:prstGeom prst="rect">
            <a:avLst/>
          </a:prstGeom>
          <a:noFill/>
          <a:ln w="9525">
            <a:noFill/>
            <a:miter lim="800000"/>
            <a:headEnd/>
            <a:tailEnd/>
          </a:ln>
          <a:effectLst/>
        </p:spPr>
        <p:txBody>
          <a:bodyPr>
            <a:spAutoFit/>
          </a:bodyPr>
          <a:lstStyle/>
          <a:p>
            <a:pPr>
              <a:buFontTx/>
              <a:buChar char="•"/>
            </a:pPr>
            <a:r>
              <a:rPr lang="es-ES" sz="2200">
                <a:latin typeface="Arial" charset="0"/>
              </a:rPr>
              <a:t>El nivel de desarrollo tecnológico</a:t>
            </a:r>
          </a:p>
          <a:p>
            <a:endParaRPr lang="es-ES" sz="2200">
              <a:latin typeface="Arial" charset="0"/>
            </a:endParaRPr>
          </a:p>
          <a:p>
            <a:pPr>
              <a:buFontTx/>
              <a:buChar char="•"/>
            </a:pPr>
            <a:r>
              <a:rPr lang="es-ES" sz="2200">
                <a:latin typeface="Arial" charset="0"/>
              </a:rPr>
              <a:t>Nivel de apertura comercial</a:t>
            </a:r>
          </a:p>
          <a:p>
            <a:endParaRPr lang="es-ES" sz="2200">
              <a:latin typeface="Arial" charset="0"/>
            </a:endParaRPr>
          </a:p>
          <a:p>
            <a:pPr>
              <a:buFontTx/>
              <a:buChar char="•"/>
            </a:pPr>
            <a:r>
              <a:rPr lang="es-ES" sz="2200">
                <a:latin typeface="Arial" charset="0"/>
              </a:rPr>
              <a:t>Grado de Urbanización e Infraestructura</a:t>
            </a:r>
          </a:p>
          <a:p>
            <a:pPr>
              <a:buFontTx/>
              <a:buChar char="•"/>
            </a:pPr>
            <a:endParaRPr lang="es-ES" sz="2200">
              <a:latin typeface="Arial" charset="0"/>
            </a:endParaRPr>
          </a:p>
          <a:p>
            <a:pPr>
              <a:buFontTx/>
              <a:buChar char="•"/>
            </a:pPr>
            <a:r>
              <a:rPr lang="es-ES" sz="2200">
                <a:latin typeface="Arial" charset="0"/>
              </a:rPr>
              <a:t>Nivel y distribución del Ingreso</a:t>
            </a:r>
          </a:p>
          <a:p>
            <a:pPr>
              <a:buFontTx/>
              <a:buChar char="•"/>
            </a:pPr>
            <a:endParaRPr lang="es-ES" sz="2200">
              <a:latin typeface="Arial" charset="0"/>
            </a:endParaRPr>
          </a:p>
          <a:p>
            <a:pPr>
              <a:buFontTx/>
              <a:buChar char="•"/>
            </a:pPr>
            <a:r>
              <a:rPr lang="es-ES" sz="2200">
                <a:latin typeface="Arial" charset="0"/>
              </a:rPr>
              <a:t>Tamaño y distribución de la población y Tasa de crecimiento demográfico.</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2209800" y="685800"/>
            <a:ext cx="4953000" cy="457200"/>
          </a:xfrm>
          <a:prstGeom prst="rect">
            <a:avLst/>
          </a:prstGeom>
          <a:noFill/>
          <a:ln w="9525">
            <a:noFill/>
            <a:miter lim="800000"/>
            <a:headEnd/>
            <a:tailEnd/>
          </a:ln>
          <a:effectLst/>
        </p:spPr>
        <p:txBody>
          <a:bodyPr>
            <a:spAutoFit/>
          </a:bodyPr>
          <a:lstStyle/>
          <a:p>
            <a:pPr algn="ctr">
              <a:spcBef>
                <a:spcPct val="50000"/>
              </a:spcBef>
            </a:pPr>
            <a:r>
              <a:rPr lang="es-ES" sz="2400" b="1">
                <a:effectLst>
                  <a:outerShdw blurRad="38100" dist="38100" dir="2700000" algn="tl">
                    <a:srgbClr val="000000"/>
                  </a:outerShdw>
                </a:effectLst>
                <a:latin typeface="Arial" charset="0"/>
              </a:rPr>
              <a:t>F</a:t>
            </a:r>
            <a:r>
              <a:rPr lang="es-ES_tradnl" sz="2400" b="1">
                <a:effectLst>
                  <a:outerShdw blurRad="38100" dist="38100" dir="2700000" algn="tl">
                    <a:srgbClr val="000000"/>
                  </a:outerShdw>
                </a:effectLst>
                <a:latin typeface="Arial" charset="0"/>
              </a:rPr>
              <a:t>unciones</a:t>
            </a:r>
            <a:r>
              <a:rPr lang="es-ES" sz="2400" b="1">
                <a:effectLst>
                  <a:outerShdw blurRad="38100" dist="38100" dir="2700000" algn="tl">
                    <a:srgbClr val="000000"/>
                  </a:outerShdw>
                </a:effectLst>
                <a:latin typeface="Arial" charset="0"/>
              </a:rPr>
              <a:t> de </a:t>
            </a:r>
            <a:r>
              <a:rPr lang="es-ES_tradnl" sz="2400" b="1">
                <a:effectLst>
                  <a:outerShdw blurRad="38100" dist="38100" dir="2700000" algn="tl">
                    <a:srgbClr val="000000"/>
                  </a:outerShdw>
                </a:effectLst>
                <a:latin typeface="Arial" charset="0"/>
              </a:rPr>
              <a:t>C</a:t>
            </a:r>
            <a:r>
              <a:rPr lang="es-ES" sz="2400" b="1">
                <a:effectLst>
                  <a:outerShdw blurRad="38100" dist="38100" dir="2700000" algn="tl">
                    <a:srgbClr val="000000"/>
                  </a:outerShdw>
                </a:effectLst>
                <a:latin typeface="Arial" charset="0"/>
              </a:rPr>
              <a:t>omercialización</a:t>
            </a:r>
          </a:p>
        </p:txBody>
      </p:sp>
      <p:sp>
        <p:nvSpPr>
          <p:cNvPr id="59395" name="Text Box 3"/>
          <p:cNvSpPr txBox="1">
            <a:spLocks noChangeArrowheads="1"/>
          </p:cNvSpPr>
          <p:nvPr/>
        </p:nvSpPr>
        <p:spPr bwMode="auto">
          <a:xfrm>
            <a:off x="1295400" y="1897063"/>
            <a:ext cx="7010400" cy="4656137"/>
          </a:xfrm>
          <a:prstGeom prst="rect">
            <a:avLst/>
          </a:prstGeom>
          <a:noFill/>
          <a:ln w="9525">
            <a:noFill/>
            <a:miter lim="800000"/>
            <a:headEnd/>
            <a:tailEnd/>
          </a:ln>
          <a:effectLst/>
        </p:spPr>
        <p:txBody>
          <a:bodyPr>
            <a:spAutoFit/>
          </a:bodyPr>
          <a:lstStyle/>
          <a:p>
            <a:pPr algn="just">
              <a:spcBef>
                <a:spcPct val="50000"/>
              </a:spcBef>
            </a:pPr>
            <a:r>
              <a:rPr lang="es-ES" sz="2400"/>
              <a:t>Las funciones de comercialización pueden clasificarse en tres tipos (formas):</a:t>
            </a:r>
          </a:p>
          <a:p>
            <a:pPr>
              <a:spcBef>
                <a:spcPct val="50000"/>
              </a:spcBef>
            </a:pPr>
            <a:endParaRPr lang="es-ES" sz="2400"/>
          </a:p>
          <a:p>
            <a:pPr>
              <a:spcBef>
                <a:spcPct val="50000"/>
              </a:spcBef>
              <a:buFontTx/>
              <a:buChar char="•"/>
            </a:pPr>
            <a:r>
              <a:rPr lang="es-ES" sz="2400"/>
              <a:t>Funciones de intercambio</a:t>
            </a:r>
          </a:p>
          <a:p>
            <a:pPr>
              <a:spcBef>
                <a:spcPct val="50000"/>
              </a:spcBef>
              <a:buFontTx/>
              <a:buChar char="•"/>
            </a:pPr>
            <a:endParaRPr lang="es-ES" sz="2400"/>
          </a:p>
          <a:p>
            <a:pPr>
              <a:spcBef>
                <a:spcPct val="50000"/>
              </a:spcBef>
              <a:buFontTx/>
              <a:buChar char="•"/>
            </a:pPr>
            <a:r>
              <a:rPr lang="es-ES" sz="2400"/>
              <a:t>Funciones físicas</a:t>
            </a:r>
          </a:p>
          <a:p>
            <a:pPr>
              <a:spcBef>
                <a:spcPct val="50000"/>
              </a:spcBef>
              <a:buFontTx/>
              <a:buChar char="•"/>
            </a:pPr>
            <a:endParaRPr lang="es-ES" sz="2400"/>
          </a:p>
          <a:p>
            <a:pPr>
              <a:spcBef>
                <a:spcPct val="50000"/>
              </a:spcBef>
              <a:buFontTx/>
              <a:buChar char="•"/>
            </a:pPr>
            <a:r>
              <a:rPr lang="es-ES" sz="2400"/>
              <a:t>Funciones de facilitamiento</a:t>
            </a:r>
          </a:p>
          <a:p>
            <a:pPr>
              <a:spcBef>
                <a:spcPct val="50000"/>
              </a:spcBef>
            </a:pPr>
            <a:endParaRPr lang="es-ES" sz="2400"/>
          </a:p>
        </p:txBody>
      </p:sp>
      <p:pic>
        <p:nvPicPr>
          <p:cNvPr id="59396" name="Picture 4" descr="PE01561_"/>
          <p:cNvPicPr>
            <a:picLocks noChangeAspect="1" noChangeArrowheads="1"/>
          </p:cNvPicPr>
          <p:nvPr/>
        </p:nvPicPr>
        <p:blipFill>
          <a:blip r:embed="rId2"/>
          <a:srcRect/>
          <a:stretch>
            <a:fillRect/>
          </a:stretch>
        </p:blipFill>
        <p:spPr bwMode="auto">
          <a:xfrm>
            <a:off x="5246688" y="3429000"/>
            <a:ext cx="3516312" cy="2333625"/>
          </a:xfrm>
          <a:prstGeom prst="rect">
            <a:avLst/>
          </a:prstGeom>
          <a:noFill/>
        </p:spPr>
      </p:pic>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2095500" y="914400"/>
            <a:ext cx="4953000" cy="457200"/>
          </a:xfrm>
          <a:prstGeom prst="rect">
            <a:avLst/>
          </a:prstGeom>
          <a:noFill/>
          <a:ln w="9525">
            <a:noFill/>
            <a:miter lim="800000"/>
            <a:headEnd/>
            <a:tailEnd/>
          </a:ln>
          <a:effectLst/>
        </p:spPr>
        <p:txBody>
          <a:bodyPr>
            <a:spAutoFit/>
          </a:bodyPr>
          <a:lstStyle/>
          <a:p>
            <a:pPr algn="ctr">
              <a:spcBef>
                <a:spcPct val="50000"/>
              </a:spcBef>
            </a:pPr>
            <a:r>
              <a:rPr lang="es-ES" sz="2400" b="1">
                <a:effectLst>
                  <a:outerShdw blurRad="38100" dist="38100" dir="2700000" algn="tl">
                    <a:srgbClr val="000000"/>
                  </a:outerShdw>
                </a:effectLst>
                <a:latin typeface="Arial" charset="0"/>
              </a:rPr>
              <a:t>Funciones de </a:t>
            </a:r>
            <a:r>
              <a:rPr lang="es-ES_tradnl" sz="2400" b="1">
                <a:effectLst>
                  <a:outerShdw blurRad="38100" dist="38100" dir="2700000" algn="tl">
                    <a:srgbClr val="000000"/>
                  </a:outerShdw>
                </a:effectLst>
                <a:latin typeface="Arial" charset="0"/>
              </a:rPr>
              <a:t>I</a:t>
            </a:r>
            <a:r>
              <a:rPr lang="es-ES" sz="2400" b="1">
                <a:effectLst>
                  <a:outerShdw blurRad="38100" dist="38100" dir="2700000" algn="tl">
                    <a:srgbClr val="000000"/>
                  </a:outerShdw>
                </a:effectLst>
                <a:latin typeface="Arial" charset="0"/>
              </a:rPr>
              <a:t>ntercambio</a:t>
            </a:r>
          </a:p>
        </p:txBody>
      </p:sp>
      <p:sp>
        <p:nvSpPr>
          <p:cNvPr id="60419" name="Text Box 3"/>
          <p:cNvSpPr txBox="1">
            <a:spLocks noChangeArrowheads="1"/>
          </p:cNvSpPr>
          <p:nvPr/>
        </p:nvSpPr>
        <p:spPr bwMode="auto">
          <a:xfrm>
            <a:off x="1219200" y="2057400"/>
            <a:ext cx="7162800" cy="701675"/>
          </a:xfrm>
          <a:prstGeom prst="rect">
            <a:avLst/>
          </a:prstGeom>
          <a:noFill/>
          <a:ln w="9525">
            <a:noFill/>
            <a:miter lim="800000"/>
            <a:headEnd/>
            <a:tailEnd/>
          </a:ln>
          <a:effectLst/>
        </p:spPr>
        <p:txBody>
          <a:bodyPr>
            <a:spAutoFit/>
          </a:bodyPr>
          <a:lstStyle/>
          <a:p>
            <a:pPr algn="just">
              <a:spcBef>
                <a:spcPct val="50000"/>
              </a:spcBef>
            </a:pPr>
            <a:r>
              <a:rPr lang="es-ES" sz="2000">
                <a:latin typeface="Arial" charset="0"/>
              </a:rPr>
              <a:t>Son consideradas funciones críticas al implicar el cambio de propiedad del bien y la determinación del precio.</a:t>
            </a:r>
          </a:p>
        </p:txBody>
      </p:sp>
      <p:graphicFrame>
        <p:nvGraphicFramePr>
          <p:cNvPr id="60420" name="Group 4"/>
          <p:cNvGraphicFramePr>
            <a:graphicFrameLocks noGrp="1"/>
          </p:cNvGraphicFramePr>
          <p:nvPr/>
        </p:nvGraphicFramePr>
        <p:xfrm>
          <a:off x="914400" y="3186113"/>
          <a:ext cx="7162800" cy="2987040"/>
        </p:xfrm>
        <a:graphic>
          <a:graphicData uri="http://schemas.openxmlformats.org/drawingml/2006/table">
            <a:tbl>
              <a:tblPr/>
              <a:tblGrid>
                <a:gridCol w="35814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1371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200" b="1" i="0" u="none" strike="noStrike" cap="none" normalizeH="0" baseline="0">
                          <a:ln>
                            <a:noFill/>
                          </a:ln>
                          <a:solidFill>
                            <a:schemeClr val="tx1"/>
                          </a:solidFill>
                          <a:effectLst>
                            <a:outerShdw blurRad="38100" dist="38100" dir="2700000" algn="tl">
                              <a:srgbClr val="000000"/>
                            </a:outerShdw>
                          </a:effectLst>
                          <a:latin typeface="Arial" charset="0"/>
                        </a:rPr>
                        <a:t>Compra</a:t>
                      </a:r>
                    </a:p>
                  </a:txBody>
                  <a:tcPr horzOverflow="overflow">
                    <a:lnL cap="flat">
                      <a:noFill/>
                    </a:lnL>
                    <a:lnR>
                      <a:noFill/>
                    </a:lnR>
                    <a:lnT cap="flat">
                      <a:noFill/>
                    </a:lnT>
                    <a:lnB>
                      <a:noFill/>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000" b="0" i="0" u="none" strike="noStrike" cap="none" normalizeH="0" baseline="0">
                          <a:ln>
                            <a:noFill/>
                          </a:ln>
                          <a:solidFill>
                            <a:schemeClr val="tx1"/>
                          </a:solidFill>
                          <a:effectLst>
                            <a:outerShdw blurRad="38100" dist="38100" dir="2700000" algn="tl">
                              <a:srgbClr val="000000"/>
                            </a:outerShdw>
                          </a:effectLst>
                          <a:latin typeface="Arial" charset="0"/>
                        </a:rPr>
                        <a:t>Incluye todas las actividades de quien adquiere un bien, sea éste materia prima o producto final</a:t>
                      </a:r>
                    </a:p>
                  </a:txBody>
                  <a:tcP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371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200" b="1" i="0" u="none" strike="noStrike" cap="none" normalizeH="0" baseline="0">
                          <a:ln>
                            <a:noFill/>
                          </a:ln>
                          <a:solidFill>
                            <a:schemeClr val="tx1"/>
                          </a:solidFill>
                          <a:effectLst>
                            <a:outerShdw blurRad="38100" dist="38100" dir="2700000" algn="tl">
                              <a:srgbClr val="000000"/>
                            </a:outerShdw>
                          </a:effectLst>
                          <a:latin typeface="Arial" charset="0"/>
                        </a:rPr>
                        <a:t>Venta</a:t>
                      </a: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s-ES" sz="2000" b="0" i="0" u="none" strike="noStrike" cap="none" normalizeH="0" baseline="0">
                          <a:ln>
                            <a:noFill/>
                          </a:ln>
                          <a:solidFill>
                            <a:schemeClr val="tx1"/>
                          </a:solidFill>
                          <a:effectLst>
                            <a:outerShdw blurRad="38100" dist="38100" dir="2700000" algn="tl">
                              <a:srgbClr val="000000"/>
                            </a:outerShdw>
                          </a:effectLst>
                          <a:latin typeface="Arial" charset="0"/>
                        </a:rPr>
                        <a:t>Acciones realizadas con el fin de colocar el producto en el mercado a disposición del consumidor o procesador de la materia prima</a:t>
                      </a: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2095500" y="609600"/>
            <a:ext cx="4953000" cy="457200"/>
          </a:xfrm>
          <a:prstGeom prst="rect">
            <a:avLst/>
          </a:prstGeom>
          <a:noFill/>
          <a:ln w="9525">
            <a:noFill/>
            <a:miter lim="800000"/>
            <a:headEnd/>
            <a:tailEnd/>
          </a:ln>
          <a:effectLst/>
        </p:spPr>
        <p:txBody>
          <a:bodyPr>
            <a:spAutoFit/>
          </a:bodyPr>
          <a:lstStyle/>
          <a:p>
            <a:pPr algn="ctr">
              <a:spcBef>
                <a:spcPct val="50000"/>
              </a:spcBef>
            </a:pPr>
            <a:r>
              <a:rPr lang="es-ES" sz="2400" b="1">
                <a:effectLst>
                  <a:outerShdw blurRad="38100" dist="38100" dir="2700000" algn="tl">
                    <a:srgbClr val="000000"/>
                  </a:outerShdw>
                </a:effectLst>
                <a:latin typeface="Arial" charset="0"/>
              </a:rPr>
              <a:t>Funciones de </a:t>
            </a:r>
            <a:r>
              <a:rPr lang="es-ES_tradnl" sz="2400" b="1">
                <a:effectLst>
                  <a:outerShdw blurRad="38100" dist="38100" dir="2700000" algn="tl">
                    <a:srgbClr val="000000"/>
                  </a:outerShdw>
                </a:effectLst>
                <a:latin typeface="Arial" charset="0"/>
              </a:rPr>
              <a:t>I</a:t>
            </a:r>
            <a:r>
              <a:rPr lang="es-ES" sz="2400" b="1">
                <a:effectLst>
                  <a:outerShdw blurRad="38100" dist="38100" dir="2700000" algn="tl">
                    <a:srgbClr val="000000"/>
                  </a:outerShdw>
                </a:effectLst>
                <a:latin typeface="Arial" charset="0"/>
              </a:rPr>
              <a:t>ntercambio</a:t>
            </a:r>
          </a:p>
        </p:txBody>
      </p:sp>
      <p:sp>
        <p:nvSpPr>
          <p:cNvPr id="61443" name="Text Box 3"/>
          <p:cNvSpPr txBox="1">
            <a:spLocks noChangeArrowheads="1"/>
          </p:cNvSpPr>
          <p:nvPr/>
        </p:nvSpPr>
        <p:spPr bwMode="auto">
          <a:xfrm>
            <a:off x="1676400" y="1981200"/>
            <a:ext cx="1295400" cy="396875"/>
          </a:xfrm>
          <a:prstGeom prst="rect">
            <a:avLst/>
          </a:prstGeom>
          <a:noFill/>
          <a:ln w="9525">
            <a:noFill/>
            <a:miter lim="800000"/>
            <a:headEnd/>
            <a:tailEnd/>
          </a:ln>
          <a:effectLst/>
        </p:spPr>
        <p:txBody>
          <a:bodyPr>
            <a:spAutoFit/>
          </a:bodyPr>
          <a:lstStyle/>
          <a:p>
            <a:pPr algn="ctr">
              <a:spcBef>
                <a:spcPct val="50000"/>
              </a:spcBef>
            </a:pPr>
            <a:r>
              <a:rPr lang="es-ES" sz="2000"/>
              <a:t>Compra</a:t>
            </a:r>
          </a:p>
        </p:txBody>
      </p:sp>
      <p:sp>
        <p:nvSpPr>
          <p:cNvPr id="61444" name="Text Box 4"/>
          <p:cNvSpPr txBox="1">
            <a:spLocks noChangeArrowheads="1"/>
          </p:cNvSpPr>
          <p:nvPr/>
        </p:nvSpPr>
        <p:spPr bwMode="auto">
          <a:xfrm>
            <a:off x="5867400" y="1981200"/>
            <a:ext cx="990600" cy="396875"/>
          </a:xfrm>
          <a:prstGeom prst="rect">
            <a:avLst/>
          </a:prstGeom>
          <a:noFill/>
          <a:ln w="9525">
            <a:noFill/>
            <a:miter lim="800000"/>
            <a:headEnd/>
            <a:tailEnd/>
          </a:ln>
          <a:effectLst/>
        </p:spPr>
        <p:txBody>
          <a:bodyPr>
            <a:spAutoFit/>
          </a:bodyPr>
          <a:lstStyle/>
          <a:p>
            <a:pPr algn="ctr">
              <a:spcBef>
                <a:spcPct val="50000"/>
              </a:spcBef>
            </a:pPr>
            <a:r>
              <a:rPr lang="es-ES" sz="2000"/>
              <a:t>Venta</a:t>
            </a:r>
          </a:p>
        </p:txBody>
      </p:sp>
      <p:sp>
        <p:nvSpPr>
          <p:cNvPr id="61445" name="Text Box 5"/>
          <p:cNvSpPr txBox="1">
            <a:spLocks noChangeArrowheads="1"/>
          </p:cNvSpPr>
          <p:nvPr/>
        </p:nvSpPr>
        <p:spPr bwMode="auto">
          <a:xfrm>
            <a:off x="1219200" y="3367088"/>
            <a:ext cx="3352800" cy="1433512"/>
          </a:xfrm>
          <a:prstGeom prst="rect">
            <a:avLst/>
          </a:prstGeom>
          <a:noFill/>
          <a:ln w="9525">
            <a:noFill/>
            <a:miter lim="800000"/>
            <a:headEnd/>
            <a:tailEnd/>
          </a:ln>
          <a:effectLst/>
        </p:spPr>
        <p:txBody>
          <a:bodyPr>
            <a:spAutoFit/>
          </a:bodyPr>
          <a:lstStyle/>
          <a:p>
            <a:pPr>
              <a:spcBef>
                <a:spcPct val="50000"/>
              </a:spcBef>
              <a:buFontTx/>
              <a:buChar char="•"/>
            </a:pPr>
            <a:r>
              <a:rPr lang="es-ES" sz="2200"/>
              <a:t>Información de mercado</a:t>
            </a:r>
          </a:p>
          <a:p>
            <a:pPr>
              <a:spcBef>
                <a:spcPct val="50000"/>
              </a:spcBef>
              <a:buFontTx/>
              <a:buChar char="•"/>
            </a:pPr>
            <a:r>
              <a:rPr lang="es-ES" sz="2200"/>
              <a:t>Acopio de producto</a:t>
            </a:r>
          </a:p>
          <a:p>
            <a:pPr>
              <a:spcBef>
                <a:spcPct val="50000"/>
              </a:spcBef>
              <a:buFontTx/>
              <a:buChar char="•"/>
            </a:pPr>
            <a:r>
              <a:rPr lang="es-ES" sz="2200"/>
              <a:t>Oportunidad</a:t>
            </a:r>
          </a:p>
        </p:txBody>
      </p:sp>
      <p:sp>
        <p:nvSpPr>
          <p:cNvPr id="61446" name="Text Box 6"/>
          <p:cNvSpPr txBox="1">
            <a:spLocks noChangeArrowheads="1"/>
          </p:cNvSpPr>
          <p:nvPr/>
        </p:nvSpPr>
        <p:spPr bwMode="auto">
          <a:xfrm>
            <a:off x="5257800" y="3351213"/>
            <a:ext cx="3352800" cy="2439987"/>
          </a:xfrm>
          <a:prstGeom prst="rect">
            <a:avLst/>
          </a:prstGeom>
          <a:noFill/>
          <a:ln w="9525">
            <a:noFill/>
            <a:miter lim="800000"/>
            <a:headEnd/>
            <a:tailEnd/>
          </a:ln>
          <a:effectLst/>
        </p:spPr>
        <p:txBody>
          <a:bodyPr>
            <a:spAutoFit/>
          </a:bodyPr>
          <a:lstStyle/>
          <a:p>
            <a:pPr>
              <a:spcBef>
                <a:spcPct val="50000"/>
              </a:spcBef>
              <a:buFontTx/>
              <a:buChar char="•"/>
            </a:pPr>
            <a:r>
              <a:rPr lang="es-ES" sz="2200"/>
              <a:t>Información de mercado</a:t>
            </a:r>
          </a:p>
          <a:p>
            <a:pPr>
              <a:spcBef>
                <a:spcPct val="50000"/>
              </a:spcBef>
              <a:buFontTx/>
              <a:buChar char="•"/>
            </a:pPr>
            <a:r>
              <a:rPr lang="es-ES" sz="2200"/>
              <a:t>Presentación</a:t>
            </a:r>
          </a:p>
          <a:p>
            <a:pPr>
              <a:spcBef>
                <a:spcPct val="50000"/>
              </a:spcBef>
              <a:buFontTx/>
              <a:buChar char="•"/>
            </a:pPr>
            <a:r>
              <a:rPr lang="es-ES" sz="2200"/>
              <a:t>Promoción</a:t>
            </a:r>
          </a:p>
          <a:p>
            <a:pPr>
              <a:spcBef>
                <a:spcPct val="50000"/>
              </a:spcBef>
              <a:buFontTx/>
              <a:buChar char="•"/>
            </a:pPr>
            <a:r>
              <a:rPr lang="es-ES" sz="2200"/>
              <a:t>Publicidad</a:t>
            </a:r>
          </a:p>
          <a:p>
            <a:pPr>
              <a:spcBef>
                <a:spcPct val="50000"/>
              </a:spcBef>
              <a:buFontTx/>
              <a:buChar char="•"/>
            </a:pPr>
            <a:r>
              <a:rPr lang="es-ES" sz="2200"/>
              <a:t>Oportunidad</a:t>
            </a:r>
          </a:p>
        </p:txBody>
      </p:sp>
      <p:sp>
        <p:nvSpPr>
          <p:cNvPr id="61447" name="AutoShape 7"/>
          <p:cNvSpPr>
            <a:spLocks noChangeArrowheads="1"/>
          </p:cNvSpPr>
          <p:nvPr/>
        </p:nvSpPr>
        <p:spPr bwMode="auto">
          <a:xfrm>
            <a:off x="2133600" y="2514600"/>
            <a:ext cx="381000" cy="762000"/>
          </a:xfrm>
          <a:prstGeom prst="downArrow">
            <a:avLst>
              <a:gd name="adj1" fmla="val 50000"/>
              <a:gd name="adj2" fmla="val 50000"/>
            </a:avLst>
          </a:prstGeom>
          <a:solidFill>
            <a:srgbClr val="969696"/>
          </a:solidFill>
          <a:ln w="9525">
            <a:noFill/>
            <a:miter lim="800000"/>
            <a:headEnd/>
            <a:tailEnd/>
          </a:ln>
          <a:effectLst/>
        </p:spPr>
        <p:txBody>
          <a:bodyPr wrap="none" anchor="ctr"/>
          <a:lstStyle/>
          <a:p>
            <a:endParaRPr lang="es-MX"/>
          </a:p>
        </p:txBody>
      </p:sp>
      <p:sp>
        <p:nvSpPr>
          <p:cNvPr id="61448" name="AutoShape 8"/>
          <p:cNvSpPr>
            <a:spLocks noChangeArrowheads="1"/>
          </p:cNvSpPr>
          <p:nvPr/>
        </p:nvSpPr>
        <p:spPr bwMode="auto">
          <a:xfrm>
            <a:off x="6172200" y="2514600"/>
            <a:ext cx="381000" cy="762000"/>
          </a:xfrm>
          <a:prstGeom prst="downArrow">
            <a:avLst>
              <a:gd name="adj1" fmla="val 50000"/>
              <a:gd name="adj2" fmla="val 50000"/>
            </a:avLst>
          </a:prstGeom>
          <a:solidFill>
            <a:srgbClr val="969696"/>
          </a:solidFill>
          <a:ln w="9525">
            <a:noFill/>
            <a:miter lim="800000"/>
            <a:headEnd/>
            <a:tailEnd/>
          </a:ln>
          <a:effectLst/>
        </p:spPr>
        <p:txBody>
          <a:bodyPr wrap="none" anchor="ctr"/>
          <a:lstStyle/>
          <a:p>
            <a:endParaRPr lang="es-MX"/>
          </a:p>
        </p:txBody>
      </p:sp>
      <p:pic>
        <p:nvPicPr>
          <p:cNvPr id="61449" name="Picture 9" descr="BD06670_"/>
          <p:cNvPicPr>
            <a:picLocks noChangeAspect="1" noChangeArrowheads="1"/>
          </p:cNvPicPr>
          <p:nvPr/>
        </p:nvPicPr>
        <p:blipFill>
          <a:blip r:embed="rId2"/>
          <a:srcRect/>
          <a:stretch>
            <a:fillRect/>
          </a:stretch>
        </p:blipFill>
        <p:spPr bwMode="auto">
          <a:xfrm>
            <a:off x="3008313" y="4754563"/>
            <a:ext cx="1792287" cy="1798637"/>
          </a:xfrm>
          <a:prstGeom prst="rect">
            <a:avLst/>
          </a:prstGeom>
          <a:noFill/>
        </p:spPr>
      </p:pic>
      <p:pic>
        <p:nvPicPr>
          <p:cNvPr id="61450" name="Picture 10" descr="BS00508_"/>
          <p:cNvPicPr>
            <a:picLocks noChangeAspect="1" noChangeArrowheads="1"/>
          </p:cNvPicPr>
          <p:nvPr/>
        </p:nvPicPr>
        <p:blipFill>
          <a:blip r:embed="rId3"/>
          <a:srcRect/>
          <a:stretch>
            <a:fillRect/>
          </a:stretch>
        </p:blipFill>
        <p:spPr bwMode="auto">
          <a:xfrm>
            <a:off x="3967163" y="1981200"/>
            <a:ext cx="1214437" cy="1281113"/>
          </a:xfrm>
          <a:prstGeom prst="rect">
            <a:avLst/>
          </a:prstGeom>
          <a:noFill/>
        </p:spPr>
      </p:pic>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PE02002_"/>
          <p:cNvPicPr>
            <a:picLocks noChangeAspect="1" noChangeArrowheads="1"/>
          </p:cNvPicPr>
          <p:nvPr/>
        </p:nvPicPr>
        <p:blipFill>
          <a:blip r:embed="rId2"/>
          <a:srcRect/>
          <a:stretch>
            <a:fillRect/>
          </a:stretch>
        </p:blipFill>
        <p:spPr bwMode="auto">
          <a:xfrm>
            <a:off x="6784975" y="0"/>
            <a:ext cx="2359025" cy="2362200"/>
          </a:xfrm>
          <a:prstGeom prst="rect">
            <a:avLst/>
          </a:prstGeom>
          <a:noFill/>
        </p:spPr>
      </p:pic>
      <p:sp>
        <p:nvSpPr>
          <p:cNvPr id="62467" name="Text Box 3"/>
          <p:cNvSpPr txBox="1">
            <a:spLocks noChangeArrowheads="1"/>
          </p:cNvSpPr>
          <p:nvPr/>
        </p:nvSpPr>
        <p:spPr bwMode="auto">
          <a:xfrm>
            <a:off x="838200" y="685800"/>
            <a:ext cx="3962400" cy="457200"/>
          </a:xfrm>
          <a:prstGeom prst="rect">
            <a:avLst/>
          </a:prstGeom>
          <a:noFill/>
          <a:ln w="9525">
            <a:noFill/>
            <a:miter lim="800000"/>
            <a:headEnd/>
            <a:tailEnd/>
          </a:ln>
          <a:effectLst/>
        </p:spPr>
        <p:txBody>
          <a:bodyPr>
            <a:spAutoFit/>
          </a:bodyPr>
          <a:lstStyle/>
          <a:p>
            <a:pPr algn="ctr">
              <a:spcBef>
                <a:spcPct val="50000"/>
              </a:spcBef>
            </a:pPr>
            <a:r>
              <a:rPr lang="es-ES" sz="2400" b="1">
                <a:effectLst>
                  <a:outerShdw blurRad="38100" dist="38100" dir="2700000" algn="tl">
                    <a:srgbClr val="000000"/>
                  </a:outerShdw>
                </a:effectLst>
                <a:latin typeface="Arial" charset="0"/>
              </a:rPr>
              <a:t>Funciones </a:t>
            </a:r>
            <a:r>
              <a:rPr lang="es-ES_tradnl" sz="2400" b="1">
                <a:effectLst>
                  <a:outerShdw blurRad="38100" dist="38100" dir="2700000" algn="tl">
                    <a:srgbClr val="000000"/>
                  </a:outerShdw>
                </a:effectLst>
                <a:latin typeface="Arial" charset="0"/>
              </a:rPr>
              <a:t>F</a:t>
            </a:r>
            <a:r>
              <a:rPr lang="es-ES" sz="2400" b="1">
                <a:effectLst>
                  <a:outerShdw blurRad="38100" dist="38100" dir="2700000" algn="tl">
                    <a:srgbClr val="000000"/>
                  </a:outerShdw>
                </a:effectLst>
                <a:latin typeface="Arial" charset="0"/>
              </a:rPr>
              <a:t>ísicas</a:t>
            </a:r>
          </a:p>
        </p:txBody>
      </p:sp>
      <p:sp>
        <p:nvSpPr>
          <p:cNvPr id="62468" name="Text Box 4"/>
          <p:cNvSpPr txBox="1">
            <a:spLocks noChangeArrowheads="1"/>
          </p:cNvSpPr>
          <p:nvPr/>
        </p:nvSpPr>
        <p:spPr bwMode="auto">
          <a:xfrm>
            <a:off x="4953000" y="457200"/>
            <a:ext cx="2286000" cy="930275"/>
          </a:xfrm>
          <a:prstGeom prst="rect">
            <a:avLst/>
          </a:prstGeom>
          <a:noFill/>
          <a:ln w="9525">
            <a:noFill/>
            <a:miter lim="800000"/>
            <a:headEnd/>
            <a:tailEnd/>
          </a:ln>
          <a:effectLst/>
        </p:spPr>
        <p:txBody>
          <a:bodyPr>
            <a:spAutoFit/>
          </a:bodyPr>
          <a:lstStyle/>
          <a:p>
            <a:pPr>
              <a:spcBef>
                <a:spcPct val="50000"/>
              </a:spcBef>
            </a:pPr>
            <a:r>
              <a:rPr lang="es-ES" sz="2200"/>
              <a:t>Manipulación</a:t>
            </a:r>
          </a:p>
          <a:p>
            <a:pPr>
              <a:spcBef>
                <a:spcPct val="50000"/>
              </a:spcBef>
            </a:pPr>
            <a:r>
              <a:rPr lang="es-ES" sz="2200"/>
              <a:t>Movimiento</a:t>
            </a:r>
          </a:p>
        </p:txBody>
      </p:sp>
      <p:sp>
        <p:nvSpPr>
          <p:cNvPr id="62469" name="AutoShape 5"/>
          <p:cNvSpPr>
            <a:spLocks/>
          </p:cNvSpPr>
          <p:nvPr/>
        </p:nvSpPr>
        <p:spPr bwMode="auto">
          <a:xfrm>
            <a:off x="4572000" y="533400"/>
            <a:ext cx="304800" cy="838200"/>
          </a:xfrm>
          <a:prstGeom prst="leftBrace">
            <a:avLst>
              <a:gd name="adj1" fmla="val 22917"/>
              <a:gd name="adj2" fmla="val 50000"/>
            </a:avLst>
          </a:prstGeom>
          <a:noFill/>
          <a:ln w="9525">
            <a:solidFill>
              <a:schemeClr val="tx1"/>
            </a:solidFill>
            <a:miter lim="800000"/>
            <a:headEnd/>
            <a:tailEnd/>
          </a:ln>
          <a:effectLst/>
        </p:spPr>
        <p:txBody>
          <a:bodyPr wrap="none" anchor="ctr"/>
          <a:lstStyle/>
          <a:p>
            <a:endParaRPr lang="es-MX"/>
          </a:p>
        </p:txBody>
      </p:sp>
      <p:sp>
        <p:nvSpPr>
          <p:cNvPr id="62470" name="AutoShape 6"/>
          <p:cNvSpPr>
            <a:spLocks noChangeArrowheads="1"/>
          </p:cNvSpPr>
          <p:nvPr/>
        </p:nvSpPr>
        <p:spPr bwMode="auto">
          <a:xfrm>
            <a:off x="2438400" y="1371600"/>
            <a:ext cx="381000" cy="762000"/>
          </a:xfrm>
          <a:prstGeom prst="downArrow">
            <a:avLst>
              <a:gd name="adj1" fmla="val 50000"/>
              <a:gd name="adj2" fmla="val 50000"/>
            </a:avLst>
          </a:prstGeom>
          <a:solidFill>
            <a:srgbClr val="969696"/>
          </a:solidFill>
          <a:ln w="9525">
            <a:noFill/>
            <a:miter lim="800000"/>
            <a:headEnd/>
            <a:tailEnd/>
          </a:ln>
          <a:effectLst/>
        </p:spPr>
        <p:txBody>
          <a:bodyPr wrap="none" anchor="ctr"/>
          <a:lstStyle/>
          <a:p>
            <a:endParaRPr lang="es-MX"/>
          </a:p>
        </p:txBody>
      </p:sp>
      <p:sp>
        <p:nvSpPr>
          <p:cNvPr id="62471" name="Text Box 7"/>
          <p:cNvSpPr txBox="1">
            <a:spLocks noChangeArrowheads="1"/>
          </p:cNvSpPr>
          <p:nvPr/>
        </p:nvSpPr>
        <p:spPr bwMode="auto">
          <a:xfrm>
            <a:off x="1540543" y="2698750"/>
            <a:ext cx="2031325" cy="369332"/>
          </a:xfrm>
          <a:prstGeom prst="rect">
            <a:avLst/>
          </a:prstGeom>
          <a:noFill/>
          <a:ln w="9525">
            <a:noFill/>
            <a:miter lim="800000"/>
            <a:headEnd/>
            <a:tailEnd/>
          </a:ln>
          <a:effectLst/>
        </p:spPr>
        <p:txBody>
          <a:bodyPr wrap="none">
            <a:spAutoFit/>
          </a:bodyPr>
          <a:lstStyle/>
          <a:p>
            <a:pPr algn="ctr"/>
            <a:r>
              <a:rPr lang="es-ES" sz="1800" dirty="0"/>
              <a:t>Almacenamiento</a:t>
            </a:r>
          </a:p>
        </p:txBody>
      </p:sp>
      <p:sp>
        <p:nvSpPr>
          <p:cNvPr id="62472" name="Oval 8"/>
          <p:cNvSpPr>
            <a:spLocks noChangeArrowheads="1"/>
          </p:cNvSpPr>
          <p:nvPr/>
        </p:nvSpPr>
        <p:spPr bwMode="auto">
          <a:xfrm>
            <a:off x="1524000" y="2514600"/>
            <a:ext cx="2057400" cy="838200"/>
          </a:xfrm>
          <a:prstGeom prst="ellipse">
            <a:avLst/>
          </a:prstGeom>
          <a:noFill/>
          <a:ln w="9525">
            <a:solidFill>
              <a:schemeClr val="tx1"/>
            </a:solidFill>
            <a:miter lim="800000"/>
            <a:headEnd/>
            <a:tailEnd/>
          </a:ln>
          <a:effectLst/>
        </p:spPr>
        <p:txBody>
          <a:bodyPr wrap="none" anchor="ctr"/>
          <a:lstStyle/>
          <a:p>
            <a:endParaRPr lang="es-MX" sz="1800"/>
          </a:p>
        </p:txBody>
      </p:sp>
      <p:sp>
        <p:nvSpPr>
          <p:cNvPr id="62473" name="Text Box 9"/>
          <p:cNvSpPr txBox="1">
            <a:spLocks noChangeArrowheads="1"/>
          </p:cNvSpPr>
          <p:nvPr/>
        </p:nvSpPr>
        <p:spPr bwMode="auto">
          <a:xfrm>
            <a:off x="1837314" y="4129088"/>
            <a:ext cx="1377364" cy="369332"/>
          </a:xfrm>
          <a:prstGeom prst="rect">
            <a:avLst/>
          </a:prstGeom>
          <a:noFill/>
          <a:ln w="9525">
            <a:noFill/>
            <a:miter lim="800000"/>
            <a:headEnd/>
            <a:tailEnd/>
          </a:ln>
          <a:effectLst/>
        </p:spPr>
        <p:txBody>
          <a:bodyPr wrap="none">
            <a:spAutoFit/>
          </a:bodyPr>
          <a:lstStyle/>
          <a:p>
            <a:pPr algn="ctr"/>
            <a:r>
              <a:rPr lang="es-ES" sz="1800"/>
              <a:t>Transporte</a:t>
            </a:r>
          </a:p>
        </p:txBody>
      </p:sp>
      <p:sp>
        <p:nvSpPr>
          <p:cNvPr id="62474" name="Text Box 10"/>
          <p:cNvSpPr txBox="1">
            <a:spLocks noChangeArrowheads="1"/>
          </p:cNvSpPr>
          <p:nvPr/>
        </p:nvSpPr>
        <p:spPr bwMode="auto">
          <a:xfrm>
            <a:off x="1584456" y="5348288"/>
            <a:ext cx="1915974" cy="369332"/>
          </a:xfrm>
          <a:prstGeom prst="rect">
            <a:avLst/>
          </a:prstGeom>
          <a:noFill/>
          <a:ln w="9525">
            <a:noFill/>
            <a:miter lim="800000"/>
            <a:headEnd/>
            <a:tailEnd/>
          </a:ln>
          <a:effectLst/>
        </p:spPr>
        <p:txBody>
          <a:bodyPr wrap="none">
            <a:spAutoFit/>
          </a:bodyPr>
          <a:lstStyle/>
          <a:p>
            <a:pPr algn="ctr"/>
            <a:r>
              <a:rPr lang="es-ES" sz="1800" dirty="0"/>
              <a:t>Transformación</a:t>
            </a:r>
          </a:p>
        </p:txBody>
      </p:sp>
      <p:sp>
        <p:nvSpPr>
          <p:cNvPr id="62475" name="Oval 11"/>
          <p:cNvSpPr>
            <a:spLocks noChangeArrowheads="1"/>
          </p:cNvSpPr>
          <p:nvPr/>
        </p:nvSpPr>
        <p:spPr bwMode="auto">
          <a:xfrm>
            <a:off x="1524000" y="3886200"/>
            <a:ext cx="2057400" cy="838200"/>
          </a:xfrm>
          <a:prstGeom prst="ellipse">
            <a:avLst/>
          </a:prstGeom>
          <a:noFill/>
          <a:ln w="9525">
            <a:solidFill>
              <a:schemeClr val="tx1"/>
            </a:solidFill>
            <a:miter lim="800000"/>
            <a:headEnd/>
            <a:tailEnd/>
          </a:ln>
          <a:effectLst/>
        </p:spPr>
        <p:txBody>
          <a:bodyPr wrap="none" anchor="ctr"/>
          <a:lstStyle/>
          <a:p>
            <a:endParaRPr lang="es-MX" sz="1800"/>
          </a:p>
        </p:txBody>
      </p:sp>
      <p:sp>
        <p:nvSpPr>
          <p:cNvPr id="62476" name="Oval 12"/>
          <p:cNvSpPr>
            <a:spLocks noChangeArrowheads="1"/>
          </p:cNvSpPr>
          <p:nvPr/>
        </p:nvSpPr>
        <p:spPr bwMode="auto">
          <a:xfrm>
            <a:off x="1524000" y="5181600"/>
            <a:ext cx="2057400" cy="838200"/>
          </a:xfrm>
          <a:prstGeom prst="ellipse">
            <a:avLst/>
          </a:prstGeom>
          <a:noFill/>
          <a:ln w="9525">
            <a:solidFill>
              <a:schemeClr val="tx1"/>
            </a:solidFill>
            <a:miter lim="800000"/>
            <a:headEnd/>
            <a:tailEnd/>
          </a:ln>
          <a:effectLst/>
        </p:spPr>
        <p:txBody>
          <a:bodyPr wrap="none" anchor="ctr"/>
          <a:lstStyle/>
          <a:p>
            <a:endParaRPr lang="es-MX" sz="1800"/>
          </a:p>
        </p:txBody>
      </p:sp>
      <p:sp>
        <p:nvSpPr>
          <p:cNvPr id="62477" name="Text Box 13"/>
          <p:cNvSpPr txBox="1">
            <a:spLocks noChangeArrowheads="1"/>
          </p:cNvSpPr>
          <p:nvPr/>
        </p:nvSpPr>
        <p:spPr bwMode="auto">
          <a:xfrm>
            <a:off x="4267200" y="2590800"/>
            <a:ext cx="3657600" cy="1015663"/>
          </a:xfrm>
          <a:prstGeom prst="rect">
            <a:avLst/>
          </a:prstGeom>
          <a:noFill/>
          <a:ln w="9525">
            <a:noFill/>
            <a:miter lim="800000"/>
            <a:headEnd/>
            <a:tailEnd/>
          </a:ln>
          <a:effectLst/>
        </p:spPr>
        <p:txBody>
          <a:bodyPr>
            <a:spAutoFit/>
          </a:bodyPr>
          <a:lstStyle/>
          <a:p>
            <a:pPr algn="just">
              <a:spcBef>
                <a:spcPct val="50000"/>
              </a:spcBef>
            </a:pPr>
            <a:r>
              <a:rPr lang="es-ES" sz="2000"/>
              <a:t>Hace disponibles los productos en el </a:t>
            </a:r>
            <a:r>
              <a:rPr lang="es-ES" sz="2000" u="sng"/>
              <a:t>momento</a:t>
            </a:r>
            <a:r>
              <a:rPr lang="es-ES" sz="2000"/>
              <a:t> deseado</a:t>
            </a:r>
          </a:p>
        </p:txBody>
      </p:sp>
      <p:sp>
        <p:nvSpPr>
          <p:cNvPr id="62478" name="Text Box 14"/>
          <p:cNvSpPr txBox="1">
            <a:spLocks noChangeArrowheads="1"/>
          </p:cNvSpPr>
          <p:nvPr/>
        </p:nvSpPr>
        <p:spPr bwMode="auto">
          <a:xfrm>
            <a:off x="4267200" y="3886200"/>
            <a:ext cx="3733800" cy="1015663"/>
          </a:xfrm>
          <a:prstGeom prst="rect">
            <a:avLst/>
          </a:prstGeom>
          <a:noFill/>
          <a:ln w="9525">
            <a:noFill/>
            <a:miter lim="800000"/>
            <a:headEnd/>
            <a:tailEnd/>
          </a:ln>
          <a:effectLst/>
        </p:spPr>
        <p:txBody>
          <a:bodyPr>
            <a:spAutoFit/>
          </a:bodyPr>
          <a:lstStyle/>
          <a:p>
            <a:pPr algn="just">
              <a:spcBef>
                <a:spcPct val="50000"/>
              </a:spcBef>
            </a:pPr>
            <a:r>
              <a:rPr lang="es-ES" sz="2000"/>
              <a:t>Hace disponibles los productos en el </a:t>
            </a:r>
            <a:r>
              <a:rPr lang="es-ES" sz="2000" u="sng"/>
              <a:t>lugar </a:t>
            </a:r>
            <a:r>
              <a:rPr lang="es-ES" sz="2000"/>
              <a:t>apropiado</a:t>
            </a:r>
          </a:p>
        </p:txBody>
      </p:sp>
      <p:sp>
        <p:nvSpPr>
          <p:cNvPr id="62479" name="Text Box 15"/>
          <p:cNvSpPr txBox="1">
            <a:spLocks noChangeArrowheads="1"/>
          </p:cNvSpPr>
          <p:nvPr/>
        </p:nvSpPr>
        <p:spPr bwMode="auto">
          <a:xfrm>
            <a:off x="4267200" y="5103813"/>
            <a:ext cx="3733800" cy="1015663"/>
          </a:xfrm>
          <a:prstGeom prst="rect">
            <a:avLst/>
          </a:prstGeom>
          <a:noFill/>
          <a:ln w="9525">
            <a:noFill/>
            <a:miter lim="800000"/>
            <a:headEnd/>
            <a:tailEnd/>
          </a:ln>
          <a:effectLst/>
        </p:spPr>
        <p:txBody>
          <a:bodyPr>
            <a:spAutoFit/>
          </a:bodyPr>
          <a:lstStyle/>
          <a:p>
            <a:pPr algn="just">
              <a:spcBef>
                <a:spcPct val="50000"/>
              </a:spcBef>
            </a:pPr>
            <a:r>
              <a:rPr lang="es-ES" sz="2000"/>
              <a:t>Hace disponibles los productos en la forma requerida por el consumidor</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BD05552_"/>
          <p:cNvPicPr>
            <a:picLocks noChangeAspect="1" noChangeArrowheads="1"/>
          </p:cNvPicPr>
          <p:nvPr/>
        </p:nvPicPr>
        <p:blipFill>
          <a:blip r:embed="rId2"/>
          <a:srcRect/>
          <a:stretch>
            <a:fillRect/>
          </a:stretch>
        </p:blipFill>
        <p:spPr bwMode="auto">
          <a:xfrm>
            <a:off x="6858000" y="4364038"/>
            <a:ext cx="1828800" cy="1503362"/>
          </a:xfrm>
          <a:prstGeom prst="rect">
            <a:avLst/>
          </a:prstGeom>
          <a:noFill/>
        </p:spPr>
      </p:pic>
      <p:sp>
        <p:nvSpPr>
          <p:cNvPr id="63491" name="Text Box 3"/>
          <p:cNvSpPr txBox="1">
            <a:spLocks noChangeArrowheads="1"/>
          </p:cNvSpPr>
          <p:nvPr/>
        </p:nvSpPr>
        <p:spPr bwMode="auto">
          <a:xfrm>
            <a:off x="500034" y="428604"/>
            <a:ext cx="3962400" cy="822325"/>
          </a:xfrm>
          <a:prstGeom prst="rect">
            <a:avLst/>
          </a:prstGeom>
          <a:noFill/>
          <a:ln w="9525">
            <a:noFill/>
            <a:miter lim="800000"/>
            <a:headEnd/>
            <a:tailEnd/>
          </a:ln>
          <a:effectLst/>
        </p:spPr>
        <p:txBody>
          <a:bodyPr>
            <a:spAutoFit/>
          </a:bodyPr>
          <a:lstStyle/>
          <a:p>
            <a:pPr algn="ctr">
              <a:spcBef>
                <a:spcPct val="50000"/>
              </a:spcBef>
            </a:pPr>
            <a:r>
              <a:rPr lang="es-ES" sz="2400" b="1">
                <a:effectLst>
                  <a:outerShdw blurRad="38100" dist="38100" dir="2700000" algn="tl">
                    <a:srgbClr val="000000"/>
                  </a:outerShdw>
                </a:effectLst>
                <a:latin typeface="Arial" charset="0"/>
              </a:rPr>
              <a:t>Funciones de </a:t>
            </a:r>
            <a:r>
              <a:rPr lang="es-ES_tradnl" sz="2400" b="1">
                <a:effectLst>
                  <a:outerShdw blurRad="38100" dist="38100" dir="2700000" algn="tl">
                    <a:srgbClr val="000000"/>
                  </a:outerShdw>
                </a:effectLst>
                <a:latin typeface="Arial" charset="0"/>
              </a:rPr>
              <a:t>F</a:t>
            </a:r>
            <a:r>
              <a:rPr lang="es-ES" sz="2400" b="1">
                <a:effectLst>
                  <a:outerShdw blurRad="38100" dist="38100" dir="2700000" algn="tl">
                    <a:srgbClr val="000000"/>
                  </a:outerShdw>
                </a:effectLst>
                <a:latin typeface="Arial" charset="0"/>
              </a:rPr>
              <a:t>acilitamiento</a:t>
            </a:r>
          </a:p>
        </p:txBody>
      </p:sp>
      <p:sp>
        <p:nvSpPr>
          <p:cNvPr id="63492" name="Text Box 4"/>
          <p:cNvSpPr txBox="1">
            <a:spLocks noChangeArrowheads="1"/>
          </p:cNvSpPr>
          <p:nvPr/>
        </p:nvSpPr>
        <p:spPr bwMode="auto">
          <a:xfrm>
            <a:off x="5072066" y="571480"/>
            <a:ext cx="3443318" cy="646331"/>
          </a:xfrm>
          <a:prstGeom prst="rect">
            <a:avLst/>
          </a:prstGeom>
          <a:noFill/>
          <a:ln w="9525">
            <a:noFill/>
            <a:miter lim="800000"/>
            <a:headEnd/>
            <a:tailEnd/>
          </a:ln>
          <a:effectLst/>
        </p:spPr>
        <p:txBody>
          <a:bodyPr wrap="square">
            <a:spAutoFit/>
          </a:bodyPr>
          <a:lstStyle/>
          <a:p>
            <a:pPr>
              <a:spcBef>
                <a:spcPct val="50000"/>
              </a:spcBef>
            </a:pPr>
            <a:r>
              <a:rPr lang="es-ES" sz="1800" dirty="0"/>
              <a:t>Hacen posible (facilitan) el proceso de  comercialización</a:t>
            </a:r>
          </a:p>
        </p:txBody>
      </p:sp>
      <p:sp>
        <p:nvSpPr>
          <p:cNvPr id="63493" name="AutoShape 5"/>
          <p:cNvSpPr>
            <a:spLocks noChangeArrowheads="1"/>
          </p:cNvSpPr>
          <p:nvPr/>
        </p:nvSpPr>
        <p:spPr bwMode="auto">
          <a:xfrm>
            <a:off x="1643042" y="1428736"/>
            <a:ext cx="285752" cy="500066"/>
          </a:xfrm>
          <a:prstGeom prst="downArrow">
            <a:avLst>
              <a:gd name="adj1" fmla="val 50000"/>
              <a:gd name="adj2" fmla="val 50000"/>
            </a:avLst>
          </a:prstGeom>
          <a:solidFill>
            <a:srgbClr val="969696"/>
          </a:solidFill>
          <a:ln w="9525">
            <a:noFill/>
            <a:miter lim="800000"/>
            <a:headEnd/>
            <a:tailEnd/>
          </a:ln>
          <a:effectLst/>
        </p:spPr>
        <p:txBody>
          <a:bodyPr wrap="none" anchor="ctr"/>
          <a:lstStyle/>
          <a:p>
            <a:endParaRPr lang="es-MX"/>
          </a:p>
        </p:txBody>
      </p:sp>
      <p:sp>
        <p:nvSpPr>
          <p:cNvPr id="63494" name="Text Box 6"/>
          <p:cNvSpPr txBox="1">
            <a:spLocks noChangeArrowheads="1"/>
          </p:cNvSpPr>
          <p:nvPr/>
        </p:nvSpPr>
        <p:spPr bwMode="auto">
          <a:xfrm>
            <a:off x="552421" y="2286000"/>
            <a:ext cx="2629246" cy="461665"/>
          </a:xfrm>
          <a:prstGeom prst="rect">
            <a:avLst/>
          </a:prstGeom>
          <a:noFill/>
          <a:ln w="9525">
            <a:noFill/>
            <a:miter lim="800000"/>
            <a:headEnd/>
            <a:tailEnd/>
          </a:ln>
          <a:effectLst/>
        </p:spPr>
        <p:txBody>
          <a:bodyPr wrap="none">
            <a:spAutoFit/>
          </a:bodyPr>
          <a:lstStyle/>
          <a:p>
            <a:r>
              <a:rPr lang="es-ES" sz="2400"/>
              <a:t>1. Normalización</a:t>
            </a:r>
          </a:p>
        </p:txBody>
      </p:sp>
      <p:sp>
        <p:nvSpPr>
          <p:cNvPr id="63495" name="Text Box 7"/>
          <p:cNvSpPr txBox="1">
            <a:spLocks noChangeArrowheads="1"/>
          </p:cNvSpPr>
          <p:nvPr/>
        </p:nvSpPr>
        <p:spPr bwMode="auto">
          <a:xfrm>
            <a:off x="519084" y="3124200"/>
            <a:ext cx="2781531" cy="461665"/>
          </a:xfrm>
          <a:prstGeom prst="rect">
            <a:avLst/>
          </a:prstGeom>
          <a:noFill/>
          <a:ln w="9525">
            <a:noFill/>
            <a:miter lim="800000"/>
            <a:headEnd/>
            <a:tailEnd/>
          </a:ln>
          <a:effectLst/>
        </p:spPr>
        <p:txBody>
          <a:bodyPr wrap="none">
            <a:spAutoFit/>
          </a:bodyPr>
          <a:lstStyle/>
          <a:p>
            <a:r>
              <a:rPr lang="es-ES" sz="2400"/>
              <a:t>2. Financiamiento</a:t>
            </a:r>
          </a:p>
        </p:txBody>
      </p:sp>
      <p:sp>
        <p:nvSpPr>
          <p:cNvPr id="63496" name="Text Box 8"/>
          <p:cNvSpPr txBox="1">
            <a:spLocks noChangeArrowheads="1"/>
          </p:cNvSpPr>
          <p:nvPr/>
        </p:nvSpPr>
        <p:spPr bwMode="auto">
          <a:xfrm>
            <a:off x="504796" y="3962400"/>
            <a:ext cx="5439370" cy="461665"/>
          </a:xfrm>
          <a:prstGeom prst="rect">
            <a:avLst/>
          </a:prstGeom>
          <a:noFill/>
          <a:ln w="9525">
            <a:noFill/>
            <a:miter lim="800000"/>
            <a:headEnd/>
            <a:tailEnd/>
          </a:ln>
          <a:effectLst/>
        </p:spPr>
        <p:txBody>
          <a:bodyPr wrap="square">
            <a:spAutoFit/>
          </a:bodyPr>
          <a:lstStyle/>
          <a:p>
            <a:r>
              <a:rPr lang="es-ES" sz="2400" dirty="0"/>
              <a:t>3. Aceptación de riesgos</a:t>
            </a:r>
          </a:p>
        </p:txBody>
      </p:sp>
      <p:sp>
        <p:nvSpPr>
          <p:cNvPr id="63497" name="Text Box 9"/>
          <p:cNvSpPr txBox="1">
            <a:spLocks noChangeArrowheads="1"/>
          </p:cNvSpPr>
          <p:nvPr/>
        </p:nvSpPr>
        <p:spPr bwMode="auto">
          <a:xfrm>
            <a:off x="1928786" y="5443381"/>
            <a:ext cx="1928834" cy="1200329"/>
          </a:xfrm>
          <a:prstGeom prst="rect">
            <a:avLst/>
          </a:prstGeom>
          <a:noFill/>
          <a:ln w="9525">
            <a:noFill/>
            <a:miter lim="800000"/>
            <a:headEnd/>
            <a:tailEnd/>
          </a:ln>
          <a:effectLst/>
        </p:spPr>
        <p:txBody>
          <a:bodyPr wrap="square">
            <a:spAutoFit/>
          </a:bodyPr>
          <a:lstStyle/>
          <a:p>
            <a:pPr algn="just">
              <a:spcBef>
                <a:spcPct val="50000"/>
              </a:spcBef>
              <a:buFontTx/>
              <a:buChar char="•"/>
            </a:pPr>
            <a:r>
              <a:rPr lang="es-ES" sz="1800" dirty="0"/>
              <a:t>Obtener</a:t>
            </a:r>
          </a:p>
          <a:p>
            <a:pPr algn="just">
              <a:spcBef>
                <a:spcPct val="50000"/>
              </a:spcBef>
              <a:buFontTx/>
              <a:buChar char="•"/>
            </a:pPr>
            <a:r>
              <a:rPr lang="es-ES" sz="1800" dirty="0"/>
              <a:t>Interpretar</a:t>
            </a:r>
          </a:p>
          <a:p>
            <a:pPr algn="just">
              <a:spcBef>
                <a:spcPct val="50000"/>
              </a:spcBef>
              <a:buFontTx/>
              <a:buChar char="•"/>
            </a:pPr>
            <a:r>
              <a:rPr lang="es-ES" sz="1800" dirty="0"/>
              <a:t>Diseminar</a:t>
            </a:r>
          </a:p>
        </p:txBody>
      </p:sp>
      <p:sp>
        <p:nvSpPr>
          <p:cNvPr id="63498" name="AutoShape 10"/>
          <p:cNvSpPr>
            <a:spLocks noChangeArrowheads="1"/>
          </p:cNvSpPr>
          <p:nvPr/>
        </p:nvSpPr>
        <p:spPr bwMode="auto">
          <a:xfrm rot="-5400000">
            <a:off x="4262434" y="452418"/>
            <a:ext cx="381000" cy="762000"/>
          </a:xfrm>
          <a:prstGeom prst="downArrow">
            <a:avLst>
              <a:gd name="adj1" fmla="val 50000"/>
              <a:gd name="adj2" fmla="val 50000"/>
            </a:avLst>
          </a:prstGeom>
          <a:solidFill>
            <a:srgbClr val="969696"/>
          </a:solidFill>
          <a:ln w="9525">
            <a:noFill/>
            <a:miter lim="800000"/>
            <a:headEnd/>
            <a:tailEnd/>
          </a:ln>
          <a:effectLst/>
        </p:spPr>
        <p:txBody>
          <a:bodyPr wrap="none" anchor="ctr"/>
          <a:lstStyle/>
          <a:p>
            <a:endParaRPr lang="es-MX"/>
          </a:p>
        </p:txBody>
      </p:sp>
      <p:sp>
        <p:nvSpPr>
          <p:cNvPr id="63499" name="Rectangle 11"/>
          <p:cNvSpPr>
            <a:spLocks noChangeArrowheads="1"/>
          </p:cNvSpPr>
          <p:nvPr/>
        </p:nvSpPr>
        <p:spPr bwMode="auto">
          <a:xfrm>
            <a:off x="428596" y="2133600"/>
            <a:ext cx="2714644" cy="609600"/>
          </a:xfrm>
          <a:prstGeom prst="rect">
            <a:avLst/>
          </a:prstGeom>
          <a:noFill/>
          <a:ln w="9525">
            <a:solidFill>
              <a:schemeClr val="tx1"/>
            </a:solidFill>
            <a:miter lim="800000"/>
            <a:headEnd/>
            <a:tailEnd/>
          </a:ln>
          <a:effectLst/>
        </p:spPr>
        <p:txBody>
          <a:bodyPr wrap="none" anchor="ctr"/>
          <a:lstStyle/>
          <a:p>
            <a:endParaRPr lang="es-MX" sz="2400"/>
          </a:p>
        </p:txBody>
      </p:sp>
      <p:sp>
        <p:nvSpPr>
          <p:cNvPr id="63500" name="Rectangle 12"/>
          <p:cNvSpPr>
            <a:spLocks noChangeArrowheads="1"/>
          </p:cNvSpPr>
          <p:nvPr/>
        </p:nvSpPr>
        <p:spPr bwMode="auto">
          <a:xfrm>
            <a:off x="428596" y="2971800"/>
            <a:ext cx="2786082" cy="609600"/>
          </a:xfrm>
          <a:prstGeom prst="rect">
            <a:avLst/>
          </a:prstGeom>
          <a:noFill/>
          <a:ln w="9525">
            <a:solidFill>
              <a:schemeClr val="tx1"/>
            </a:solidFill>
            <a:miter lim="800000"/>
            <a:headEnd/>
            <a:tailEnd/>
          </a:ln>
          <a:effectLst/>
        </p:spPr>
        <p:txBody>
          <a:bodyPr wrap="none" anchor="ctr"/>
          <a:lstStyle/>
          <a:p>
            <a:endParaRPr lang="es-MX" sz="2400"/>
          </a:p>
        </p:txBody>
      </p:sp>
      <p:sp>
        <p:nvSpPr>
          <p:cNvPr id="63501" name="Rectangle 13"/>
          <p:cNvSpPr>
            <a:spLocks noChangeArrowheads="1"/>
          </p:cNvSpPr>
          <p:nvPr/>
        </p:nvSpPr>
        <p:spPr bwMode="auto">
          <a:xfrm>
            <a:off x="428596" y="3810000"/>
            <a:ext cx="3929090" cy="609600"/>
          </a:xfrm>
          <a:prstGeom prst="rect">
            <a:avLst/>
          </a:prstGeom>
          <a:noFill/>
          <a:ln w="9525">
            <a:solidFill>
              <a:schemeClr val="tx1"/>
            </a:solidFill>
            <a:miter lim="800000"/>
            <a:headEnd/>
            <a:tailEnd/>
          </a:ln>
          <a:effectLst/>
        </p:spPr>
        <p:txBody>
          <a:bodyPr wrap="none" anchor="ctr"/>
          <a:lstStyle/>
          <a:p>
            <a:endParaRPr lang="es-MX" sz="2400"/>
          </a:p>
        </p:txBody>
      </p:sp>
      <p:sp>
        <p:nvSpPr>
          <p:cNvPr id="63502" name="Rectangle 14"/>
          <p:cNvSpPr>
            <a:spLocks noChangeArrowheads="1"/>
          </p:cNvSpPr>
          <p:nvPr/>
        </p:nvSpPr>
        <p:spPr bwMode="auto">
          <a:xfrm>
            <a:off x="428596" y="4648200"/>
            <a:ext cx="4143404" cy="609600"/>
          </a:xfrm>
          <a:prstGeom prst="rect">
            <a:avLst/>
          </a:prstGeom>
          <a:noFill/>
          <a:ln w="9525">
            <a:solidFill>
              <a:schemeClr val="tx1"/>
            </a:solidFill>
            <a:miter lim="800000"/>
            <a:headEnd/>
            <a:tailEnd/>
          </a:ln>
          <a:effectLst/>
        </p:spPr>
        <p:txBody>
          <a:bodyPr wrap="none" anchor="ctr"/>
          <a:lstStyle/>
          <a:p>
            <a:endParaRPr lang="es-MX" sz="2400"/>
          </a:p>
        </p:txBody>
      </p:sp>
      <p:sp>
        <p:nvSpPr>
          <p:cNvPr id="63503" name="Text Box 15"/>
          <p:cNvSpPr txBox="1">
            <a:spLocks noChangeArrowheads="1"/>
          </p:cNvSpPr>
          <p:nvPr/>
        </p:nvSpPr>
        <p:spPr bwMode="auto">
          <a:xfrm>
            <a:off x="472801" y="4800600"/>
            <a:ext cx="4099199" cy="461665"/>
          </a:xfrm>
          <a:prstGeom prst="rect">
            <a:avLst/>
          </a:prstGeom>
          <a:noFill/>
          <a:ln w="9525">
            <a:noFill/>
            <a:miter lim="800000"/>
            <a:headEnd/>
            <a:tailEnd/>
          </a:ln>
          <a:effectLst/>
        </p:spPr>
        <p:txBody>
          <a:bodyPr wrap="none">
            <a:spAutoFit/>
          </a:bodyPr>
          <a:lstStyle/>
          <a:p>
            <a:r>
              <a:rPr lang="es-ES" sz="2400" dirty="0"/>
              <a:t>4. Información de mercado</a:t>
            </a:r>
          </a:p>
        </p:txBody>
      </p:sp>
      <p:sp>
        <p:nvSpPr>
          <p:cNvPr id="63504" name="Text Box 16"/>
          <p:cNvSpPr txBox="1">
            <a:spLocks noChangeArrowheads="1"/>
          </p:cNvSpPr>
          <p:nvPr/>
        </p:nvSpPr>
        <p:spPr bwMode="auto">
          <a:xfrm>
            <a:off x="4648200" y="5881688"/>
            <a:ext cx="3581400" cy="646331"/>
          </a:xfrm>
          <a:prstGeom prst="rect">
            <a:avLst/>
          </a:prstGeom>
          <a:noFill/>
          <a:ln w="9525">
            <a:noFill/>
            <a:miter lim="800000"/>
            <a:headEnd/>
            <a:tailEnd/>
          </a:ln>
          <a:effectLst/>
        </p:spPr>
        <p:txBody>
          <a:bodyPr>
            <a:spAutoFit/>
          </a:bodyPr>
          <a:lstStyle/>
          <a:p>
            <a:pPr>
              <a:spcBef>
                <a:spcPct val="50000"/>
              </a:spcBef>
            </a:pPr>
            <a:r>
              <a:rPr lang="es-ES" sz="1800"/>
              <a:t>Mejorar la eficiencia de mercado</a:t>
            </a:r>
          </a:p>
        </p:txBody>
      </p:sp>
      <p:sp>
        <p:nvSpPr>
          <p:cNvPr id="63505" name="AutoShape 17"/>
          <p:cNvSpPr>
            <a:spLocks/>
          </p:cNvSpPr>
          <p:nvPr/>
        </p:nvSpPr>
        <p:spPr bwMode="auto">
          <a:xfrm>
            <a:off x="3657600" y="5486400"/>
            <a:ext cx="457200" cy="1143000"/>
          </a:xfrm>
          <a:prstGeom prst="rightBrace">
            <a:avLst>
              <a:gd name="adj1" fmla="val 20833"/>
              <a:gd name="adj2" fmla="val 50000"/>
            </a:avLst>
          </a:prstGeom>
          <a:noFill/>
          <a:ln w="9525">
            <a:solidFill>
              <a:schemeClr val="tx1"/>
            </a:solidFill>
            <a:miter lim="800000"/>
            <a:headEnd/>
            <a:tailEnd/>
          </a:ln>
          <a:effectLst/>
        </p:spPr>
        <p:txBody>
          <a:bodyPr wrap="none" anchor="ctr"/>
          <a:lstStyle/>
          <a:p>
            <a:endParaRPr lang="es-MX" sz="2400"/>
          </a:p>
        </p:txBody>
      </p:sp>
      <p:sp>
        <p:nvSpPr>
          <p:cNvPr id="63506" name="Text Box 18"/>
          <p:cNvSpPr txBox="1">
            <a:spLocks noChangeArrowheads="1"/>
          </p:cNvSpPr>
          <p:nvPr/>
        </p:nvSpPr>
        <p:spPr bwMode="auto">
          <a:xfrm>
            <a:off x="4648200" y="2041525"/>
            <a:ext cx="3657600" cy="646331"/>
          </a:xfrm>
          <a:prstGeom prst="rect">
            <a:avLst/>
          </a:prstGeom>
          <a:noFill/>
          <a:ln w="9525">
            <a:noFill/>
            <a:miter lim="800000"/>
            <a:headEnd/>
            <a:tailEnd/>
          </a:ln>
          <a:effectLst/>
        </p:spPr>
        <p:txBody>
          <a:bodyPr>
            <a:spAutoFit/>
          </a:bodyPr>
          <a:lstStyle/>
          <a:p>
            <a:pPr algn="just">
              <a:spcBef>
                <a:spcPct val="50000"/>
              </a:spcBef>
            </a:pPr>
            <a:r>
              <a:rPr lang="es-ES" sz="1800" dirty="0"/>
              <a:t>El establecimiento de NORMAS DE CALIDAD</a:t>
            </a:r>
          </a:p>
        </p:txBody>
      </p:sp>
      <p:sp>
        <p:nvSpPr>
          <p:cNvPr id="63507" name="Rectangle 19"/>
          <p:cNvSpPr>
            <a:spLocks noChangeArrowheads="1"/>
          </p:cNvSpPr>
          <p:nvPr/>
        </p:nvSpPr>
        <p:spPr bwMode="auto">
          <a:xfrm>
            <a:off x="4648200" y="2895600"/>
            <a:ext cx="4419600" cy="923330"/>
          </a:xfrm>
          <a:prstGeom prst="rect">
            <a:avLst/>
          </a:prstGeom>
          <a:noFill/>
          <a:ln w="12700" cap="sq">
            <a:noFill/>
            <a:miter lim="800000"/>
            <a:headEnd type="none" w="sm" len="sm"/>
            <a:tailEnd type="none" w="sm" len="sm"/>
          </a:ln>
          <a:effectLst/>
        </p:spPr>
        <p:txBody>
          <a:bodyPr>
            <a:spAutoFit/>
          </a:bodyPr>
          <a:lstStyle/>
          <a:p>
            <a:pPr>
              <a:spcBef>
                <a:spcPct val="50000"/>
              </a:spcBef>
            </a:pPr>
            <a:r>
              <a:rPr lang="es-ES" sz="1800" dirty="0"/>
              <a:t>La disponibilidad de recursos económicos para enfrentar el desfase inversión-ingresos</a:t>
            </a:r>
          </a:p>
        </p:txBody>
      </p:sp>
      <p:sp>
        <p:nvSpPr>
          <p:cNvPr id="63508" name="Text Box 20"/>
          <p:cNvSpPr txBox="1">
            <a:spLocks noChangeArrowheads="1"/>
          </p:cNvSpPr>
          <p:nvPr/>
        </p:nvSpPr>
        <p:spPr bwMode="auto">
          <a:xfrm>
            <a:off x="4714876" y="3854239"/>
            <a:ext cx="3733800" cy="646331"/>
          </a:xfrm>
          <a:prstGeom prst="rect">
            <a:avLst/>
          </a:prstGeom>
          <a:noFill/>
          <a:ln w="9525">
            <a:noFill/>
            <a:miter lim="800000"/>
            <a:headEnd/>
            <a:tailEnd/>
          </a:ln>
          <a:effectLst/>
        </p:spPr>
        <p:txBody>
          <a:bodyPr>
            <a:spAutoFit/>
          </a:bodyPr>
          <a:lstStyle/>
          <a:p>
            <a:pPr algn="just">
              <a:spcBef>
                <a:spcPct val="50000"/>
              </a:spcBef>
            </a:pPr>
            <a:r>
              <a:rPr lang="es-ES" sz="1800" dirty="0"/>
              <a:t>Atribuible al riesgo comercial físico y de mercado</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a:t>9. PROMOCION</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838200" y="2206624"/>
            <a:ext cx="3657600" cy="3816429"/>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s-ES" sz="2200" dirty="0">
                <a:solidFill>
                  <a:srgbClr val="FF0000"/>
                </a:solidFill>
                <a:latin typeface="Arial" charset="0"/>
              </a:rPr>
              <a:t>La promoción es un elemento de la mezcla de Mercadotecnia encaminado a informar, persuadir y recordar la existencia del producto y su venta a los consumidores con el objetivo de influir en sus creencias, sentimientos y comportamientos</a:t>
            </a:r>
          </a:p>
        </p:txBody>
      </p:sp>
      <p:pic>
        <p:nvPicPr>
          <p:cNvPr id="29700" name="Picture 4" descr="BS00559_"/>
          <p:cNvPicPr>
            <a:picLocks noChangeAspect="1" noChangeArrowheads="1"/>
          </p:cNvPicPr>
          <p:nvPr/>
        </p:nvPicPr>
        <p:blipFill>
          <a:blip r:embed="rId2"/>
          <a:srcRect/>
          <a:stretch>
            <a:fillRect/>
          </a:stretch>
        </p:blipFill>
        <p:spPr bwMode="auto">
          <a:xfrm>
            <a:off x="7391400" y="5791200"/>
            <a:ext cx="1524000" cy="863600"/>
          </a:xfrm>
          <a:prstGeom prst="rect">
            <a:avLst/>
          </a:prstGeom>
          <a:noFill/>
        </p:spPr>
      </p:pic>
      <p:sp>
        <p:nvSpPr>
          <p:cNvPr id="29701" name="Rectangle 5"/>
          <p:cNvSpPr>
            <a:spLocks noChangeArrowheads="1"/>
          </p:cNvSpPr>
          <p:nvPr/>
        </p:nvSpPr>
        <p:spPr bwMode="auto">
          <a:xfrm>
            <a:off x="609600" y="1905000"/>
            <a:ext cx="4343400" cy="4648200"/>
          </a:xfrm>
          <a:prstGeom prst="rect">
            <a:avLst/>
          </a:prstGeom>
          <a:noFill/>
          <a:ln w="9525">
            <a:solidFill>
              <a:schemeClr val="tx1"/>
            </a:solidFill>
            <a:miter lim="800000"/>
            <a:headEnd/>
            <a:tailEnd/>
          </a:ln>
          <a:effectLst>
            <a:outerShdw dist="107763" dir="13500000" algn="ctr" rotWithShape="0">
              <a:schemeClr val="bg2"/>
            </a:outerShdw>
          </a:effectLst>
        </p:spPr>
        <p:txBody>
          <a:bodyPr wrap="none" anchor="ctr"/>
          <a:lstStyle/>
          <a:p>
            <a:endParaRPr lang="es-MX"/>
          </a:p>
        </p:txBody>
      </p:sp>
      <p:sp>
        <p:nvSpPr>
          <p:cNvPr id="29702" name="Rectangle 6"/>
          <p:cNvSpPr>
            <a:spLocks noChangeArrowheads="1"/>
          </p:cNvSpPr>
          <p:nvPr/>
        </p:nvSpPr>
        <p:spPr bwMode="auto">
          <a:xfrm>
            <a:off x="3767138" y="2908300"/>
            <a:ext cx="9144000" cy="0"/>
          </a:xfrm>
          <a:prstGeom prst="rect">
            <a:avLst/>
          </a:prstGeom>
          <a:noFill/>
          <a:ln w="9525">
            <a:noFill/>
            <a:miter lim="800000"/>
            <a:headEnd/>
            <a:tailEnd/>
          </a:ln>
          <a:effectLst/>
        </p:spPr>
        <p:txBody>
          <a:bodyPr>
            <a:spAutoFit/>
          </a:bodyPr>
          <a:lstStyle/>
          <a:p>
            <a:endParaRPr lang="es-MX"/>
          </a:p>
        </p:txBody>
      </p:sp>
      <p:sp>
        <p:nvSpPr>
          <p:cNvPr id="29703" name="Rectangle 7"/>
          <p:cNvSpPr>
            <a:spLocks noChangeArrowheads="1"/>
          </p:cNvSpPr>
          <p:nvPr/>
        </p:nvSpPr>
        <p:spPr bwMode="auto">
          <a:xfrm>
            <a:off x="4013200" y="2732088"/>
            <a:ext cx="9144000" cy="0"/>
          </a:xfrm>
          <a:prstGeom prst="rect">
            <a:avLst/>
          </a:prstGeom>
          <a:noFill/>
          <a:ln w="9525">
            <a:noFill/>
            <a:miter lim="800000"/>
            <a:headEnd/>
            <a:tailEnd/>
          </a:ln>
          <a:effectLst/>
        </p:spPr>
        <p:txBody>
          <a:bodyPr>
            <a:spAutoFit/>
          </a:bodyPr>
          <a:lstStyle/>
          <a:p>
            <a:endParaRPr lang="es-MX"/>
          </a:p>
        </p:txBody>
      </p:sp>
      <p:sp>
        <p:nvSpPr>
          <p:cNvPr id="29704" name="Rectangle 8"/>
          <p:cNvSpPr>
            <a:spLocks noChangeArrowheads="1"/>
          </p:cNvSpPr>
          <p:nvPr/>
        </p:nvSpPr>
        <p:spPr bwMode="auto">
          <a:xfrm>
            <a:off x="3916363" y="2760663"/>
            <a:ext cx="9144000" cy="0"/>
          </a:xfrm>
          <a:prstGeom prst="rect">
            <a:avLst/>
          </a:prstGeom>
          <a:noFill/>
          <a:ln w="9525">
            <a:noFill/>
            <a:miter lim="800000"/>
            <a:headEnd/>
            <a:tailEnd/>
          </a:ln>
          <a:effectLst/>
        </p:spPr>
        <p:txBody>
          <a:bodyPr>
            <a:spAutoFit/>
          </a:bodyPr>
          <a:lstStyle/>
          <a:p>
            <a:endParaRPr lang="es-MX"/>
          </a:p>
        </p:txBody>
      </p:sp>
      <p:grpSp>
        <p:nvGrpSpPr>
          <p:cNvPr id="2" name="Group 9"/>
          <p:cNvGrpSpPr>
            <a:grpSpLocks/>
          </p:cNvGrpSpPr>
          <p:nvPr/>
        </p:nvGrpSpPr>
        <p:grpSpPr bwMode="auto">
          <a:xfrm>
            <a:off x="6621463" y="3429000"/>
            <a:ext cx="5045075" cy="0"/>
            <a:chOff x="0" y="4320"/>
            <a:chExt cx="3178" cy="0"/>
          </a:xfrm>
        </p:grpSpPr>
        <p:sp>
          <p:nvSpPr>
            <p:cNvPr id="29706" name="Rectangle 10"/>
            <p:cNvSpPr>
              <a:spLocks noChangeArrowheads="1"/>
            </p:cNvSpPr>
            <p:nvPr/>
          </p:nvSpPr>
          <p:spPr bwMode="auto">
            <a:xfrm>
              <a:off x="0" y="4320"/>
              <a:ext cx="3178" cy="0"/>
            </a:xfrm>
            <a:prstGeom prst="rect">
              <a:avLst/>
            </a:prstGeom>
            <a:noFill/>
            <a:ln w="12700" cap="sq">
              <a:noFill/>
              <a:miter lim="800000"/>
              <a:headEnd type="none" w="sm" len="sm"/>
              <a:tailEnd type="none" w="sm" len="sm"/>
            </a:ln>
            <a:effectLst/>
          </p:spPr>
          <p:txBody>
            <a:bodyPr>
              <a:spAutoFit/>
            </a:bodyPr>
            <a:lstStyle/>
            <a:p>
              <a:endParaRPr lang="es-MX"/>
            </a:p>
          </p:txBody>
        </p:sp>
        <p:grpSp>
          <p:nvGrpSpPr>
            <p:cNvPr id="3" name="Group 11"/>
            <p:cNvGrpSpPr>
              <a:grpSpLocks/>
            </p:cNvGrpSpPr>
            <p:nvPr/>
          </p:nvGrpSpPr>
          <p:grpSpPr bwMode="auto">
            <a:xfrm>
              <a:off x="0" y="4320"/>
              <a:ext cx="2346" cy="0"/>
              <a:chOff x="0" y="8640"/>
              <a:chExt cx="2346" cy="0"/>
            </a:xfrm>
          </p:grpSpPr>
          <p:sp>
            <p:nvSpPr>
              <p:cNvPr id="29708" name="Rectangle 12"/>
              <p:cNvSpPr>
                <a:spLocks noChangeArrowheads="1"/>
              </p:cNvSpPr>
              <p:nvPr/>
            </p:nvSpPr>
            <p:spPr bwMode="auto">
              <a:xfrm>
                <a:off x="0" y="8640"/>
                <a:ext cx="2346" cy="0"/>
              </a:xfrm>
              <a:prstGeom prst="rect">
                <a:avLst/>
              </a:prstGeom>
              <a:noFill/>
              <a:ln w="12700" cap="sq">
                <a:noFill/>
                <a:miter lim="800000"/>
                <a:headEnd type="none" w="sm" len="sm"/>
                <a:tailEnd type="none" w="sm" len="sm"/>
              </a:ln>
              <a:effectLst/>
            </p:spPr>
            <p:txBody>
              <a:bodyPr>
                <a:spAutoFit/>
              </a:bodyPr>
              <a:lstStyle/>
              <a:p>
                <a:endParaRPr lang="es-MX"/>
              </a:p>
            </p:txBody>
          </p:sp>
          <p:sp>
            <p:nvSpPr>
              <p:cNvPr id="29709" name="Rectangle 13"/>
              <p:cNvSpPr>
                <a:spLocks noChangeArrowheads="1" noTextEdit="1"/>
              </p:cNvSpPr>
              <p:nvPr/>
            </p:nvSpPr>
            <p:spPr bwMode="auto">
              <a:xfrm>
                <a:off x="0" y="8640"/>
                <a:ext cx="2346" cy="0"/>
              </a:xfrm>
              <a:prstGeom prst="rect">
                <a:avLst/>
              </a:prstGeom>
              <a:noFill/>
              <a:ln w="12700" cap="sq">
                <a:noFill/>
                <a:miter lim="800000"/>
                <a:headEnd type="none" w="sm" len="sm"/>
                <a:tailEnd type="none" w="sm" len="sm"/>
              </a:ln>
              <a:effectLst/>
            </p:spPr>
            <p:txBody>
              <a:bodyPr>
                <a:spAutoFit/>
              </a:bodyPr>
              <a:lstStyle/>
              <a:p>
                <a:endParaRPr lang="es-MX"/>
              </a:p>
            </p:txBody>
          </p:sp>
        </p:grpSp>
      </p:grpSp>
      <p:grpSp>
        <p:nvGrpSpPr>
          <p:cNvPr id="4" name="Group 14"/>
          <p:cNvGrpSpPr>
            <a:grpSpLocks/>
          </p:cNvGrpSpPr>
          <p:nvPr/>
        </p:nvGrpSpPr>
        <p:grpSpPr bwMode="auto">
          <a:xfrm>
            <a:off x="6621463" y="3429000"/>
            <a:ext cx="5045075" cy="0"/>
            <a:chOff x="0" y="4320"/>
            <a:chExt cx="3178" cy="0"/>
          </a:xfrm>
        </p:grpSpPr>
        <p:sp>
          <p:nvSpPr>
            <p:cNvPr id="29711" name="Rectangle 15"/>
            <p:cNvSpPr>
              <a:spLocks noChangeArrowheads="1"/>
            </p:cNvSpPr>
            <p:nvPr/>
          </p:nvSpPr>
          <p:spPr bwMode="auto">
            <a:xfrm>
              <a:off x="0" y="4320"/>
              <a:ext cx="3178" cy="0"/>
            </a:xfrm>
            <a:prstGeom prst="rect">
              <a:avLst/>
            </a:prstGeom>
            <a:noFill/>
            <a:ln w="12700" cap="sq">
              <a:noFill/>
              <a:miter lim="800000"/>
              <a:headEnd type="none" w="sm" len="sm"/>
              <a:tailEnd type="none" w="sm" len="sm"/>
            </a:ln>
            <a:effectLst/>
          </p:spPr>
          <p:txBody>
            <a:bodyPr>
              <a:spAutoFit/>
            </a:bodyPr>
            <a:lstStyle/>
            <a:p>
              <a:endParaRPr lang="es-MX"/>
            </a:p>
          </p:txBody>
        </p:sp>
        <p:grpSp>
          <p:nvGrpSpPr>
            <p:cNvPr id="5" name="Group 16"/>
            <p:cNvGrpSpPr>
              <a:grpSpLocks/>
            </p:cNvGrpSpPr>
            <p:nvPr/>
          </p:nvGrpSpPr>
          <p:grpSpPr bwMode="auto">
            <a:xfrm>
              <a:off x="0" y="4320"/>
              <a:ext cx="2346" cy="0"/>
              <a:chOff x="0" y="8640"/>
              <a:chExt cx="2346" cy="0"/>
            </a:xfrm>
          </p:grpSpPr>
          <p:sp>
            <p:nvSpPr>
              <p:cNvPr id="29713" name="Rectangle 17"/>
              <p:cNvSpPr>
                <a:spLocks noChangeArrowheads="1"/>
              </p:cNvSpPr>
              <p:nvPr/>
            </p:nvSpPr>
            <p:spPr bwMode="auto">
              <a:xfrm>
                <a:off x="0" y="8640"/>
                <a:ext cx="2346" cy="0"/>
              </a:xfrm>
              <a:prstGeom prst="rect">
                <a:avLst/>
              </a:prstGeom>
              <a:noFill/>
              <a:ln w="12700" cap="sq">
                <a:noFill/>
                <a:miter lim="800000"/>
                <a:headEnd type="none" w="sm" len="sm"/>
                <a:tailEnd type="none" w="sm" len="sm"/>
              </a:ln>
              <a:effectLst/>
            </p:spPr>
            <p:txBody>
              <a:bodyPr>
                <a:spAutoFit/>
              </a:bodyPr>
              <a:lstStyle/>
              <a:p>
                <a:endParaRPr lang="es-MX"/>
              </a:p>
            </p:txBody>
          </p:sp>
          <p:sp>
            <p:nvSpPr>
              <p:cNvPr id="29714" name="Rectangle 18"/>
              <p:cNvSpPr>
                <a:spLocks noChangeArrowheads="1" noTextEdit="1"/>
              </p:cNvSpPr>
              <p:nvPr/>
            </p:nvSpPr>
            <p:spPr bwMode="auto">
              <a:xfrm>
                <a:off x="0" y="8640"/>
                <a:ext cx="2346" cy="0"/>
              </a:xfrm>
              <a:prstGeom prst="rect">
                <a:avLst/>
              </a:prstGeom>
              <a:noFill/>
              <a:ln w="12700" cap="sq">
                <a:noFill/>
                <a:miter lim="800000"/>
                <a:headEnd type="none" w="sm" len="sm"/>
                <a:tailEnd type="none" w="sm" len="sm"/>
              </a:ln>
              <a:effectLst/>
            </p:spPr>
            <p:txBody>
              <a:bodyPr>
                <a:spAutoFit/>
              </a:bodyPr>
              <a:lstStyle/>
              <a:p>
                <a:endParaRPr lang="es-MX"/>
              </a:p>
            </p:txBody>
          </p:sp>
        </p:grpSp>
      </p:grpSp>
      <p:pic>
        <p:nvPicPr>
          <p:cNvPr id="29715" name="Picture 19" descr="21-gansito"/>
          <p:cNvPicPr>
            <a:picLocks noChangeAspect="1" noChangeArrowheads="1"/>
          </p:cNvPicPr>
          <p:nvPr/>
        </p:nvPicPr>
        <p:blipFill>
          <a:blip r:embed="rId3"/>
          <a:srcRect/>
          <a:stretch>
            <a:fillRect/>
          </a:stretch>
        </p:blipFill>
        <p:spPr bwMode="auto">
          <a:xfrm>
            <a:off x="5500694" y="2217738"/>
            <a:ext cx="3200400" cy="2125662"/>
          </a:xfrm>
          <a:prstGeom prst="rect">
            <a:avLst/>
          </a:prstGeom>
          <a:noFill/>
          <a:ln w="9525">
            <a:solidFill>
              <a:schemeClr val="tx1"/>
            </a:solidFill>
            <a:miter lim="800000"/>
            <a:headEnd/>
            <a:tailEnd/>
          </a:ln>
        </p:spPr>
      </p:pic>
      <p:sp>
        <p:nvSpPr>
          <p:cNvPr id="29716" name="Text Box 20"/>
          <p:cNvSpPr txBox="1">
            <a:spLocks noChangeArrowheads="1"/>
          </p:cNvSpPr>
          <p:nvPr/>
        </p:nvSpPr>
        <p:spPr bwMode="auto">
          <a:xfrm>
            <a:off x="6215074" y="4689475"/>
            <a:ext cx="2028825" cy="457200"/>
          </a:xfrm>
          <a:prstGeom prst="rect">
            <a:avLst/>
          </a:prstGeom>
          <a:noFill/>
          <a:ln w="12700" cap="sq">
            <a:noFill/>
            <a:miter lim="800000"/>
            <a:headEnd type="none" w="sm" len="sm"/>
            <a:tailEnd type="none" w="sm" len="sm"/>
          </a:ln>
          <a:effectLst/>
        </p:spPr>
        <p:txBody>
          <a:bodyPr wrap="none">
            <a:spAutoFit/>
          </a:bodyPr>
          <a:lstStyle/>
          <a:p>
            <a:r>
              <a:rPr lang="es-ES" sz="2400" b="1">
                <a:latin typeface="Times New Roman" pitchFamily="18" charset="0"/>
              </a:rPr>
              <a:t>¡Recuérdame¡</a:t>
            </a:r>
          </a:p>
        </p:txBody>
      </p:sp>
      <p:sp>
        <p:nvSpPr>
          <p:cNvPr id="29717" name="Text Box 21"/>
          <p:cNvSpPr txBox="1">
            <a:spLocks noChangeArrowheads="1"/>
          </p:cNvSpPr>
          <p:nvPr/>
        </p:nvSpPr>
        <p:spPr bwMode="auto">
          <a:xfrm>
            <a:off x="1000100" y="500042"/>
            <a:ext cx="2914616" cy="1143000"/>
          </a:xfrm>
          <a:prstGeom prst="rect">
            <a:avLst/>
          </a:prstGeom>
          <a:solidFill>
            <a:schemeClr val="bg1"/>
          </a:solidFill>
          <a:ln w="9525">
            <a:noFill/>
            <a:miter lim="800000"/>
            <a:headEnd/>
            <a:tailEnd/>
          </a:ln>
          <a:effectLst/>
        </p:spPr>
        <p:txBody>
          <a:bodyPr anchor="ctr"/>
          <a:lstStyle/>
          <a:p>
            <a:pPr algn="r"/>
            <a:r>
              <a:rPr lang="es-ES_tradnl" sz="3200" b="1" dirty="0">
                <a:solidFill>
                  <a:srgbClr val="FF0000"/>
                </a:solidFill>
                <a:effectLst>
                  <a:outerShdw blurRad="38100" dist="38100" dir="2700000" algn="tl">
                    <a:srgbClr val="000000"/>
                  </a:outerShdw>
                </a:effectLst>
                <a:latin typeface="Arial" charset="0"/>
              </a:rPr>
              <a:t> PROMOCION </a:t>
            </a:r>
            <a:endParaRPr lang="es-ES" sz="3200" b="1" dirty="0">
              <a:solidFill>
                <a:srgbClr val="FF0000"/>
              </a:solidFill>
              <a:effectLst>
                <a:outerShdw blurRad="38100" dist="38100" dir="2700000" algn="tl">
                  <a:srgbClr val="000000"/>
                </a:outerShdw>
              </a:effectLst>
              <a:latin typeface="Arial" charset="0"/>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071538" y="463535"/>
            <a:ext cx="7620000" cy="830997"/>
          </a:xfrm>
          <a:prstGeom prst="rect">
            <a:avLst/>
          </a:prstGeom>
          <a:noFill/>
          <a:ln w="12700" cap="sq">
            <a:noFill/>
            <a:miter lim="800000"/>
            <a:headEnd type="none" w="sm" len="sm"/>
            <a:tailEnd type="none" w="sm" len="sm"/>
          </a:ln>
          <a:effectLst/>
        </p:spPr>
        <p:txBody>
          <a:bodyPr>
            <a:spAutoFit/>
          </a:bodyPr>
          <a:lstStyle/>
          <a:p>
            <a:pPr algn="ctr"/>
            <a:r>
              <a:rPr lang="es-ES" sz="2400" dirty="0">
                <a:solidFill>
                  <a:srgbClr val="FF0000"/>
                </a:solidFill>
                <a:latin typeface="Arial" charset="0"/>
              </a:rPr>
              <a:t>La promoción cumple sus objetivos a través de la</a:t>
            </a:r>
          </a:p>
          <a:p>
            <a:pPr algn="ctr"/>
            <a:r>
              <a:rPr lang="es-ES" sz="2400" b="1" dirty="0">
                <a:solidFill>
                  <a:srgbClr val="FF0000"/>
                </a:solidFill>
                <a:effectLst>
                  <a:outerShdw blurRad="38100" dist="38100" dir="2700000" algn="tl">
                    <a:srgbClr val="000000"/>
                  </a:outerShdw>
                </a:effectLst>
                <a:latin typeface="Arial" charset="0"/>
              </a:rPr>
              <a:t>Mezcla Promocional:</a:t>
            </a:r>
          </a:p>
        </p:txBody>
      </p:sp>
      <p:sp>
        <p:nvSpPr>
          <p:cNvPr id="30723" name="Text Box 3"/>
          <p:cNvSpPr txBox="1">
            <a:spLocks noChangeArrowheads="1"/>
          </p:cNvSpPr>
          <p:nvPr/>
        </p:nvSpPr>
        <p:spPr bwMode="auto">
          <a:xfrm>
            <a:off x="457200" y="1576409"/>
            <a:ext cx="8305800" cy="4924425"/>
          </a:xfrm>
          <a:prstGeom prst="rect">
            <a:avLst/>
          </a:prstGeom>
          <a:noFill/>
          <a:ln w="12700" cap="sq">
            <a:noFill/>
            <a:miter lim="800000"/>
            <a:headEnd type="none" w="sm" len="sm"/>
            <a:tailEnd type="none" w="sm" len="sm"/>
          </a:ln>
          <a:effectLst/>
        </p:spPr>
        <p:txBody>
          <a:bodyPr>
            <a:spAutoFit/>
          </a:bodyPr>
          <a:lstStyle/>
          <a:p>
            <a:pPr algn="just"/>
            <a:r>
              <a:rPr lang="es-ES" sz="1800" b="1" dirty="0">
                <a:solidFill>
                  <a:srgbClr val="FF0000"/>
                </a:solidFill>
                <a:effectLst>
                  <a:outerShdw blurRad="38100" dist="38100" dir="2700000" algn="tl">
                    <a:srgbClr val="000000"/>
                  </a:outerShdw>
                </a:effectLst>
                <a:latin typeface="Arial" charset="0"/>
              </a:rPr>
              <a:t>Publicidad</a:t>
            </a:r>
            <a:r>
              <a:rPr lang="es-ES" sz="1800" dirty="0">
                <a:solidFill>
                  <a:srgbClr val="FF0000"/>
                </a:solidFill>
                <a:latin typeface="Arial" charset="0"/>
              </a:rPr>
              <a:t>:</a:t>
            </a:r>
            <a:r>
              <a:rPr lang="es-ES" sz="1800" dirty="0">
                <a:latin typeface="Arial" charset="0"/>
              </a:rPr>
              <a:t> Comunicación masiva, impersonal y pagada de un mensaje publicitario. Su principal fin es </a:t>
            </a:r>
            <a:r>
              <a:rPr lang="es-ES" sz="1800" b="1" u="sng" dirty="0">
                <a:latin typeface="Arial" charset="0"/>
              </a:rPr>
              <a:t>Informar.</a:t>
            </a:r>
          </a:p>
          <a:p>
            <a:pPr algn="just"/>
            <a:endParaRPr lang="es-ES" sz="1800" b="1" dirty="0">
              <a:effectLst>
                <a:outerShdw blurRad="38100" dist="38100" dir="2700000" algn="tl">
                  <a:srgbClr val="000000"/>
                </a:outerShdw>
              </a:effectLst>
              <a:latin typeface="Arial" charset="0"/>
            </a:endParaRPr>
          </a:p>
          <a:p>
            <a:pPr algn="just"/>
            <a:r>
              <a:rPr lang="es-ES" sz="1800" b="1" dirty="0">
                <a:solidFill>
                  <a:srgbClr val="FF0000"/>
                </a:solidFill>
                <a:effectLst>
                  <a:outerShdw blurRad="38100" dist="38100" dir="2700000" algn="tl">
                    <a:srgbClr val="000000"/>
                  </a:outerShdw>
                </a:effectLst>
                <a:latin typeface="Arial" charset="0"/>
              </a:rPr>
              <a:t>Promoción de ventas</a:t>
            </a:r>
            <a:r>
              <a:rPr lang="es-ES" sz="1800" dirty="0">
                <a:latin typeface="Arial" charset="0"/>
              </a:rPr>
              <a:t>: Actividades estimuladoras de la demanda,</a:t>
            </a:r>
            <a:r>
              <a:rPr lang="es-ES_tradnl" sz="1800" dirty="0">
                <a:latin typeface="Arial" charset="0"/>
              </a:rPr>
              <a:t> </a:t>
            </a:r>
            <a:r>
              <a:rPr lang="es-ES" sz="1800" dirty="0">
                <a:latin typeface="Arial" charset="0"/>
              </a:rPr>
              <a:t>cuya finalidad es complementar la Publicidad y facilitar la venta personal. Su objetivo es </a:t>
            </a:r>
            <a:r>
              <a:rPr lang="es-ES" sz="1800" b="1" u="sng" dirty="0">
                <a:latin typeface="Arial" charset="0"/>
              </a:rPr>
              <a:t>aumentar la ventas</a:t>
            </a:r>
            <a:r>
              <a:rPr lang="es-ES" sz="1800" dirty="0">
                <a:latin typeface="Arial" charset="0"/>
              </a:rPr>
              <a:t> inmediatamente.</a:t>
            </a:r>
          </a:p>
          <a:p>
            <a:pPr algn="just"/>
            <a:endParaRPr lang="es-ES" sz="1800" b="1" dirty="0">
              <a:effectLst>
                <a:outerShdw blurRad="38100" dist="38100" dir="2700000" algn="tl">
                  <a:srgbClr val="000000"/>
                </a:outerShdw>
              </a:effectLst>
              <a:latin typeface="Arial" charset="0"/>
            </a:endParaRPr>
          </a:p>
          <a:p>
            <a:pPr algn="just"/>
            <a:r>
              <a:rPr lang="es-ES" sz="1800" b="1" dirty="0">
                <a:solidFill>
                  <a:srgbClr val="FF0000"/>
                </a:solidFill>
                <a:effectLst>
                  <a:outerShdw blurRad="38100" dist="38100" dir="2700000" algn="tl">
                    <a:srgbClr val="000000"/>
                  </a:outerShdw>
                </a:effectLst>
                <a:latin typeface="Arial" charset="0"/>
              </a:rPr>
              <a:t>Ventas Personales</a:t>
            </a:r>
            <a:r>
              <a:rPr lang="es-ES" sz="1800" dirty="0">
                <a:solidFill>
                  <a:srgbClr val="FF0000"/>
                </a:solidFill>
                <a:latin typeface="Arial" charset="0"/>
              </a:rPr>
              <a:t>: </a:t>
            </a:r>
            <a:r>
              <a:rPr lang="es-ES" sz="1800" dirty="0">
                <a:latin typeface="Arial" charset="0"/>
              </a:rPr>
              <a:t>presentación directa del producto por un</a:t>
            </a:r>
            <a:r>
              <a:rPr lang="es-ES_tradnl" sz="1800" dirty="0">
                <a:latin typeface="Arial" charset="0"/>
              </a:rPr>
              <a:t> </a:t>
            </a:r>
            <a:r>
              <a:rPr lang="es-ES" sz="1800" dirty="0">
                <a:latin typeface="Arial" charset="0"/>
              </a:rPr>
              <a:t>representante del fabricante al consumidor potencial. </a:t>
            </a:r>
          </a:p>
          <a:p>
            <a:pPr algn="just"/>
            <a:endParaRPr lang="es-ES" sz="1800" dirty="0">
              <a:latin typeface="Arial" charset="0"/>
            </a:endParaRPr>
          </a:p>
          <a:p>
            <a:pPr algn="just"/>
            <a:r>
              <a:rPr lang="es-ES" sz="1800" b="1" dirty="0">
                <a:solidFill>
                  <a:srgbClr val="FF0000"/>
                </a:solidFill>
                <a:effectLst>
                  <a:outerShdw blurRad="38100" dist="38100" dir="2700000" algn="tl">
                    <a:srgbClr val="000000"/>
                  </a:outerShdw>
                </a:effectLst>
                <a:latin typeface="Arial" charset="0"/>
              </a:rPr>
              <a:t>Relaciones Públicas</a:t>
            </a:r>
            <a:r>
              <a:rPr lang="es-ES" sz="1800" dirty="0">
                <a:solidFill>
                  <a:srgbClr val="FF0000"/>
                </a:solidFill>
                <a:latin typeface="Arial" charset="0"/>
              </a:rPr>
              <a:t>:</a:t>
            </a:r>
            <a:r>
              <a:rPr lang="es-ES" sz="1800" dirty="0">
                <a:latin typeface="Arial" charset="0"/>
              </a:rPr>
              <a:t> </a:t>
            </a:r>
            <a:r>
              <a:rPr lang="es-ES" sz="1800" dirty="0" err="1">
                <a:latin typeface="Arial" charset="0"/>
              </a:rPr>
              <a:t>acts</a:t>
            </a:r>
            <a:r>
              <a:rPr lang="es-ES" sz="1800" dirty="0">
                <a:latin typeface="Arial" charset="0"/>
              </a:rPr>
              <a:t>. comunicativas que contribuyen a</a:t>
            </a:r>
            <a:r>
              <a:rPr lang="es-ES_tradnl" sz="1800" dirty="0">
                <a:latin typeface="Arial" charset="0"/>
              </a:rPr>
              <a:t> </a:t>
            </a:r>
            <a:r>
              <a:rPr lang="es-ES" sz="1800" dirty="0">
                <a:latin typeface="Arial" charset="0"/>
              </a:rPr>
              <a:t>generar actitudes y opiniones positivas hacia la empresa o el</a:t>
            </a:r>
            <a:r>
              <a:rPr lang="es-ES_tradnl" sz="1800" dirty="0">
                <a:latin typeface="Arial" charset="0"/>
              </a:rPr>
              <a:t> </a:t>
            </a:r>
            <a:r>
              <a:rPr lang="es-ES" sz="1800" dirty="0">
                <a:latin typeface="Arial" charset="0"/>
              </a:rPr>
              <a:t>Producto. </a:t>
            </a:r>
            <a:r>
              <a:rPr lang="es-ES" sz="1800" b="1" u="sng" dirty="0">
                <a:latin typeface="Arial" charset="0"/>
              </a:rPr>
              <a:t>Crea una buena opinión</a:t>
            </a:r>
            <a:r>
              <a:rPr lang="es-ES" sz="1800" dirty="0">
                <a:latin typeface="Arial" charset="0"/>
              </a:rPr>
              <a:t> acerca de la empresa.</a:t>
            </a:r>
          </a:p>
          <a:p>
            <a:pPr algn="just"/>
            <a:endParaRPr lang="es-ES" sz="1800" b="1" dirty="0">
              <a:effectLst>
                <a:outerShdw blurRad="38100" dist="38100" dir="2700000" algn="tl">
                  <a:srgbClr val="000000"/>
                </a:outerShdw>
              </a:effectLst>
              <a:latin typeface="Arial" charset="0"/>
            </a:endParaRPr>
          </a:p>
          <a:p>
            <a:pPr algn="just"/>
            <a:r>
              <a:rPr lang="es-ES" sz="1800" b="1" dirty="0">
                <a:solidFill>
                  <a:srgbClr val="FF0000"/>
                </a:solidFill>
                <a:effectLst>
                  <a:outerShdw blurRad="38100" dist="38100" dir="2700000" algn="tl">
                    <a:srgbClr val="000000"/>
                  </a:outerShdw>
                </a:effectLst>
                <a:latin typeface="Arial" charset="0"/>
              </a:rPr>
              <a:t>Publicidad No Pagada</a:t>
            </a:r>
            <a:r>
              <a:rPr lang="es-ES" sz="1800" dirty="0">
                <a:solidFill>
                  <a:srgbClr val="FF0000"/>
                </a:solidFill>
                <a:latin typeface="Arial" charset="0"/>
              </a:rPr>
              <a:t>: </a:t>
            </a:r>
            <a:r>
              <a:rPr lang="es-ES" sz="1800" dirty="0">
                <a:latin typeface="Arial" charset="0"/>
              </a:rPr>
              <a:t>recomendaciones, noticias o reportajes</a:t>
            </a:r>
            <a:r>
              <a:rPr lang="es-ES_tradnl" sz="1800" dirty="0">
                <a:latin typeface="Arial" charset="0"/>
              </a:rPr>
              <a:t> s</a:t>
            </a:r>
            <a:r>
              <a:rPr lang="es-ES" sz="1800" dirty="0">
                <a:latin typeface="Arial" charset="0"/>
              </a:rPr>
              <a:t>obre una organización o sus producto</a:t>
            </a:r>
            <a:r>
              <a:rPr lang="es-ES" sz="2000" dirty="0">
                <a:latin typeface="Times New Roman" pitchFamily="18" charset="0"/>
              </a:rPr>
              <a:t>. </a:t>
            </a:r>
            <a:r>
              <a:rPr lang="es-ES" sz="1800" dirty="0">
                <a:latin typeface="Arial" charset="0"/>
              </a:rPr>
              <a:t>A través de estas se </a:t>
            </a:r>
            <a:r>
              <a:rPr lang="es-ES" sz="1800" b="1" u="sng" dirty="0">
                <a:latin typeface="Arial" charset="0"/>
              </a:rPr>
              <a:t>Convence y rebaten objeciones</a:t>
            </a:r>
            <a:endParaRPr lang="es-ES" sz="2000" b="1" u="sng" dirty="0">
              <a:latin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ChangeArrowheads="1"/>
          </p:cNvSpPr>
          <p:nvPr/>
        </p:nvSpPr>
        <p:spPr bwMode="auto">
          <a:xfrm>
            <a:off x="609600" y="1700213"/>
            <a:ext cx="7924800" cy="2968625"/>
          </a:xfrm>
          <a:prstGeom prst="rect">
            <a:avLst/>
          </a:prstGeom>
          <a:noFill/>
          <a:ln w="9525">
            <a:noFill/>
            <a:miter lim="800000"/>
            <a:headEnd/>
            <a:tailEnd/>
          </a:ln>
          <a:effectLst/>
        </p:spPr>
        <p:txBody>
          <a:bodyPr bIns="0">
            <a:spAutoFit/>
          </a:bodyPr>
          <a:lstStyle/>
          <a:p>
            <a:pPr indent="449263">
              <a:defRPr/>
            </a:pPr>
            <a:r>
              <a:rPr lang="es-ES_tradnl" sz="2800">
                <a:effectLst>
                  <a:outerShdw blurRad="38100" dist="38100" dir="2700000" algn="tl">
                    <a:srgbClr val="C0C0C0"/>
                  </a:outerShdw>
                </a:effectLst>
                <a:latin typeface="Helvetica" pitchFamily="34" charset="0"/>
                <a:cs typeface="Times New Roman" pitchFamily="18" charset="0"/>
              </a:rPr>
              <a:t>                  MERCADO DE CONSUMIDORES</a:t>
            </a:r>
          </a:p>
          <a:p>
            <a:pPr indent="449263">
              <a:defRPr/>
            </a:pPr>
            <a:endParaRPr lang="es-ES_tradnl" sz="2400">
              <a:latin typeface="Helvetica" pitchFamily="34" charset="0"/>
              <a:cs typeface="Times New Roman" pitchFamily="18" charset="0"/>
            </a:endParaRPr>
          </a:p>
          <a:p>
            <a:pPr indent="449263" algn="just" eaLnBrk="0" hangingPunct="0">
              <a:defRPr/>
            </a:pPr>
            <a:r>
              <a:rPr lang="es-ES_tradnl" sz="2400" b="0">
                <a:solidFill>
                  <a:srgbClr val="000000"/>
                </a:solidFill>
                <a:cs typeface="Arial" charset="0"/>
              </a:rPr>
              <a:t>Son todos aquellos que adquieren productos y/o servicios con la finalidad de ser consumidos por ellos o por sus familias.</a:t>
            </a:r>
            <a:endParaRPr lang="es-ES" sz="2400" b="0">
              <a:solidFill>
                <a:srgbClr val="000000"/>
              </a:solidFill>
              <a:latin typeface="Arial Unicode MS" pitchFamily="34" charset="-128"/>
              <a:ea typeface="Arial Unicode MS" pitchFamily="34" charset="-128"/>
              <a:cs typeface="Arial Unicode MS" pitchFamily="34" charset="-128"/>
            </a:endParaRPr>
          </a:p>
          <a:p>
            <a:pPr indent="449263" algn="just" eaLnBrk="0" hangingPunct="0">
              <a:defRPr/>
            </a:pPr>
            <a:r>
              <a:rPr lang="es-ES_tradnl" sz="2400" b="0">
                <a:solidFill>
                  <a:srgbClr val="000000"/>
                </a:solidFill>
                <a:cs typeface="Arial" charset="0"/>
              </a:rPr>
              <a:t> </a:t>
            </a:r>
            <a:endParaRPr lang="es-ES" sz="2400" b="0">
              <a:solidFill>
                <a:srgbClr val="000000"/>
              </a:solidFill>
              <a:latin typeface="Arial Unicode MS" pitchFamily="34" charset="-128"/>
              <a:ea typeface="Arial Unicode MS" pitchFamily="34" charset="-128"/>
              <a:cs typeface="Arial Unicode MS" pitchFamily="34" charset="-128"/>
            </a:endParaRPr>
          </a:p>
          <a:p>
            <a:pPr indent="449263" eaLnBrk="0" hangingPunct="0">
              <a:defRPr/>
            </a:pPr>
            <a:endParaRPr lang="es-ES" sz="4400" b="0">
              <a:latin typeface="Times New Roman" pitchFamily="18" charset="0"/>
            </a:endParaRPr>
          </a:p>
        </p:txBody>
      </p:sp>
      <p:pic>
        <p:nvPicPr>
          <p:cNvPr id="30723" name="Picture 4" descr="amigos-compras">
            <a:hlinkClick r:id="rId2"/>
          </p:cNvPr>
          <p:cNvPicPr>
            <a:picLocks noChangeAspect="1" noChangeArrowheads="1"/>
          </p:cNvPicPr>
          <p:nvPr/>
        </p:nvPicPr>
        <p:blipFill>
          <a:blip r:embed="rId3"/>
          <a:srcRect/>
          <a:stretch>
            <a:fillRect/>
          </a:stretch>
        </p:blipFill>
        <p:spPr bwMode="auto">
          <a:xfrm>
            <a:off x="5148263" y="3789363"/>
            <a:ext cx="2147887" cy="2362200"/>
          </a:xfrm>
          <a:prstGeom prst="rect">
            <a:avLst/>
          </a:prstGeom>
          <a:noFill/>
          <a:ln w="9525">
            <a:noFill/>
            <a:miter lim="800000"/>
            <a:headEnd/>
            <a:tailEnd/>
          </a:ln>
        </p:spPr>
      </p:pic>
      <p:sp>
        <p:nvSpPr>
          <p:cNvPr id="30724" name="Rectangle 6"/>
          <p:cNvSpPr>
            <a:spLocks noChangeArrowheads="1"/>
          </p:cNvSpPr>
          <p:nvPr/>
        </p:nvSpPr>
        <p:spPr bwMode="auto">
          <a:xfrm>
            <a:off x="457200" y="257175"/>
            <a:ext cx="8229600" cy="1371600"/>
          </a:xfrm>
          <a:prstGeom prst="rect">
            <a:avLst/>
          </a:prstGeom>
          <a:noFill/>
          <a:ln w="9525">
            <a:noFill/>
            <a:miter lim="800000"/>
            <a:headEnd/>
            <a:tailEnd/>
          </a:ln>
        </p:spPr>
        <p:txBody>
          <a:bodyPr anchor="ctr"/>
          <a:lstStyle/>
          <a:p>
            <a:r>
              <a:rPr lang="es-ES" sz="4400">
                <a:solidFill>
                  <a:schemeClr val="bg2"/>
                </a:solidFill>
              </a:rPr>
              <a:t>* Mercados Básicos</a:t>
            </a:r>
          </a:p>
        </p:txBody>
      </p:sp>
      <p:sp>
        <p:nvSpPr>
          <p:cNvPr id="518151" name="Text Box 7"/>
          <p:cNvSpPr txBox="1">
            <a:spLocks noChangeArrowheads="1"/>
          </p:cNvSpPr>
          <p:nvPr/>
        </p:nvSpPr>
        <p:spPr bwMode="auto">
          <a:xfrm>
            <a:off x="1835150" y="4076700"/>
            <a:ext cx="2736850" cy="731838"/>
          </a:xfrm>
          <a:prstGeom prst="rect">
            <a:avLst/>
          </a:prstGeom>
          <a:noFill/>
          <a:ln w="9525">
            <a:noFill/>
            <a:miter lim="800000"/>
            <a:headEnd/>
            <a:tailEnd/>
          </a:ln>
          <a:effectLst/>
        </p:spPr>
        <p:txBody>
          <a:bodyPr>
            <a:spAutoFit/>
          </a:bodyPr>
          <a:lstStyle/>
          <a:p>
            <a:pPr>
              <a:defRPr/>
            </a:pPr>
            <a:r>
              <a:rPr lang="es-MX" sz="4200">
                <a:solidFill>
                  <a:srgbClr val="6666FF"/>
                </a:solidFill>
                <a:effectLst>
                  <a:outerShdw blurRad="38100" dist="38100" dir="2700000" algn="tl">
                    <a:srgbClr val="C0C0C0"/>
                  </a:outerShdw>
                </a:effectLst>
              </a:rPr>
              <a:t>Personas</a:t>
            </a:r>
            <a:endParaRPr lang="es-ES" sz="4200">
              <a:solidFill>
                <a:srgbClr val="6666FF"/>
              </a:solidFill>
              <a:effectLst>
                <a:outerShdw blurRad="38100" dist="38100" dir="2700000" algn="tl">
                  <a:srgbClr val="C0C0C0"/>
                </a:outerShdw>
              </a:effectLst>
            </a:endParaRPr>
          </a:p>
        </p:txBody>
      </p:sp>
      <p:sp>
        <p:nvSpPr>
          <p:cNvPr id="518158" name="Text Box 14"/>
          <p:cNvSpPr txBox="1">
            <a:spLocks noChangeArrowheads="1"/>
          </p:cNvSpPr>
          <p:nvPr/>
        </p:nvSpPr>
        <p:spPr bwMode="auto">
          <a:xfrm>
            <a:off x="827088" y="5229225"/>
            <a:ext cx="2319337" cy="731838"/>
          </a:xfrm>
          <a:prstGeom prst="rect">
            <a:avLst/>
          </a:prstGeom>
          <a:noFill/>
          <a:ln w="9525">
            <a:noFill/>
            <a:miter lim="800000"/>
            <a:headEnd/>
            <a:tailEnd/>
          </a:ln>
          <a:effectLst/>
        </p:spPr>
        <p:txBody>
          <a:bodyPr wrap="none">
            <a:spAutoFit/>
          </a:bodyPr>
          <a:lstStyle/>
          <a:p>
            <a:pPr>
              <a:defRPr/>
            </a:pPr>
            <a:r>
              <a:rPr lang="es-MX" sz="4200">
                <a:solidFill>
                  <a:srgbClr val="6666FF"/>
                </a:solidFill>
                <a:effectLst>
                  <a:outerShdw blurRad="38100" dist="38100" dir="2700000" algn="tl">
                    <a:srgbClr val="C0C0C0"/>
                  </a:outerShdw>
                </a:effectLst>
              </a:rPr>
              <a:t>Hogares</a:t>
            </a:r>
            <a:endParaRPr lang="es-ES" sz="4200">
              <a:solidFill>
                <a:srgbClr val="6666FF"/>
              </a:solidFill>
              <a:effectLst>
                <a:outerShdw blurRad="38100" dist="38100" dir="2700000" algn="tl">
                  <a:srgbClr val="C0C0C0"/>
                </a:outerShdw>
              </a:effectLst>
            </a:endParaRPr>
          </a:p>
        </p:txBody>
      </p:sp>
      <p:sp>
        <p:nvSpPr>
          <p:cNvPr id="518163" name="Text Box 19"/>
          <p:cNvSpPr txBox="1">
            <a:spLocks noChangeArrowheads="1"/>
          </p:cNvSpPr>
          <p:nvPr/>
        </p:nvSpPr>
        <p:spPr bwMode="auto">
          <a:xfrm>
            <a:off x="5775325" y="5910263"/>
            <a:ext cx="184150" cy="793750"/>
          </a:xfrm>
          <a:prstGeom prst="rect">
            <a:avLst/>
          </a:prstGeom>
          <a:noFill/>
          <a:ln w="9525">
            <a:noFill/>
            <a:miter lim="800000"/>
            <a:headEnd/>
            <a:tailEnd/>
          </a:ln>
          <a:effectLst/>
        </p:spPr>
        <p:txBody>
          <a:bodyPr wrap="none">
            <a:spAutoFit/>
          </a:bodyPr>
          <a:lstStyle/>
          <a:p>
            <a:pPr>
              <a:defRPr/>
            </a:pPr>
            <a:endParaRPr lang="es-MX">
              <a:effectLst>
                <a:outerShdw blurRad="38100" dist="38100" dir="2700000" algn="tl">
                  <a:srgbClr val="C0C0C0"/>
                </a:outerShdw>
              </a:effectLst>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143000" y="542908"/>
            <a:ext cx="2892425" cy="457200"/>
          </a:xfrm>
          <a:prstGeom prst="rect">
            <a:avLst/>
          </a:prstGeom>
          <a:noFill/>
          <a:ln w="12700" cap="sq">
            <a:noFill/>
            <a:miter lim="800000"/>
            <a:headEnd type="none" w="sm" len="sm"/>
            <a:tailEnd type="none" w="sm" len="sm"/>
          </a:ln>
          <a:effectLst/>
        </p:spPr>
        <p:txBody>
          <a:bodyPr>
            <a:spAutoFit/>
          </a:bodyPr>
          <a:lstStyle/>
          <a:p>
            <a:r>
              <a:rPr lang="es-ES" sz="2400" b="1" u="sng" dirty="0">
                <a:solidFill>
                  <a:srgbClr val="FF0000"/>
                </a:solidFill>
                <a:effectLst>
                  <a:outerShdw blurRad="38100" dist="38100" dir="2700000" algn="tl">
                    <a:srgbClr val="000000"/>
                  </a:outerShdw>
                </a:effectLst>
                <a:latin typeface="Arial" charset="0"/>
              </a:rPr>
              <a:t>Publicidad</a:t>
            </a:r>
            <a:endParaRPr lang="es-ES" sz="2400" u="sng" dirty="0">
              <a:latin typeface="Arial" charset="0"/>
            </a:endParaRPr>
          </a:p>
        </p:txBody>
      </p:sp>
      <p:pic>
        <p:nvPicPr>
          <p:cNvPr id="31747" name="Picture 3" descr="publicidad">
            <a:hlinkClick r:id="rId2"/>
          </p:cNvPr>
          <p:cNvPicPr>
            <a:picLocks noChangeAspect="1" noChangeArrowheads="1"/>
          </p:cNvPicPr>
          <p:nvPr/>
        </p:nvPicPr>
        <p:blipFill>
          <a:blip r:embed="rId3"/>
          <a:srcRect/>
          <a:stretch>
            <a:fillRect/>
          </a:stretch>
        </p:blipFill>
        <p:spPr bwMode="auto">
          <a:xfrm>
            <a:off x="6500826" y="523868"/>
            <a:ext cx="1828800" cy="1905000"/>
          </a:xfrm>
          <a:prstGeom prst="rect">
            <a:avLst/>
          </a:prstGeom>
          <a:noFill/>
          <a:ln w="9525">
            <a:solidFill>
              <a:schemeClr val="tx1"/>
            </a:solidFill>
            <a:miter lim="800000"/>
            <a:headEnd/>
            <a:tailEnd/>
          </a:ln>
        </p:spPr>
      </p:pic>
      <p:sp>
        <p:nvSpPr>
          <p:cNvPr id="31748" name="Text Box 4"/>
          <p:cNvSpPr txBox="1">
            <a:spLocks noChangeArrowheads="1"/>
          </p:cNvSpPr>
          <p:nvPr/>
        </p:nvSpPr>
        <p:spPr bwMode="auto">
          <a:xfrm>
            <a:off x="681066" y="1246892"/>
            <a:ext cx="7962900" cy="3539430"/>
          </a:xfrm>
          <a:prstGeom prst="rect">
            <a:avLst/>
          </a:prstGeom>
          <a:noFill/>
          <a:ln w="12700" cap="sq">
            <a:noFill/>
            <a:miter lim="800000"/>
            <a:headEnd type="none" w="sm" len="sm"/>
            <a:tailEnd type="none" w="sm" len="sm"/>
          </a:ln>
          <a:effectLst/>
        </p:spPr>
        <p:txBody>
          <a:bodyPr>
            <a:spAutoFit/>
          </a:bodyPr>
          <a:lstStyle/>
          <a:p>
            <a:pPr algn="just"/>
            <a:r>
              <a:rPr lang="es-ES" sz="1600" dirty="0">
                <a:latin typeface="Arial" charset="0"/>
              </a:rPr>
              <a:t>La principal </a:t>
            </a:r>
            <a:r>
              <a:rPr lang="es-ES" sz="1600" b="1" dirty="0">
                <a:effectLst>
                  <a:outerShdw blurRad="38100" dist="38100" dir="2700000" algn="tl">
                    <a:srgbClr val="000000"/>
                  </a:outerShdw>
                </a:effectLst>
                <a:latin typeface="Arial" charset="0"/>
              </a:rPr>
              <a:t>ventaja</a:t>
            </a:r>
            <a:r>
              <a:rPr lang="es-ES" sz="1600" dirty="0">
                <a:latin typeface="Arial" charset="0"/>
              </a:rPr>
              <a:t> que presenta la publicidad </a:t>
            </a:r>
          </a:p>
          <a:p>
            <a:pPr algn="just"/>
            <a:r>
              <a:rPr lang="es-ES" sz="1600" dirty="0">
                <a:latin typeface="Arial" charset="0"/>
              </a:rPr>
              <a:t>es que te permite difundir el mensaje publicitario</a:t>
            </a:r>
          </a:p>
          <a:p>
            <a:pPr algn="just"/>
            <a:r>
              <a:rPr lang="es-ES" sz="1600" dirty="0">
                <a:latin typeface="Arial" charset="0"/>
              </a:rPr>
              <a:t>de manera escrita o verbal utilizando un sinfín de </a:t>
            </a:r>
          </a:p>
          <a:p>
            <a:pPr algn="just"/>
            <a:r>
              <a:rPr lang="es-ES" sz="1600" dirty="0">
                <a:latin typeface="Arial" charset="0"/>
              </a:rPr>
              <a:t>recursos tecnológicos para poder impactar a una </a:t>
            </a:r>
          </a:p>
          <a:p>
            <a:pPr algn="just"/>
            <a:r>
              <a:rPr lang="es-ES" sz="1600" dirty="0">
                <a:latin typeface="Arial" charset="0"/>
              </a:rPr>
              <a:t>gran cantidad de consumidores.</a:t>
            </a:r>
          </a:p>
          <a:p>
            <a:pPr algn="just"/>
            <a:endParaRPr lang="es-ES" sz="1600" dirty="0">
              <a:latin typeface="Arial" charset="0"/>
            </a:endParaRPr>
          </a:p>
          <a:p>
            <a:pPr algn="just"/>
            <a:r>
              <a:rPr lang="es-ES" sz="1600" dirty="0">
                <a:latin typeface="Arial" charset="0"/>
              </a:rPr>
              <a:t>Al ser impersonal, su </a:t>
            </a:r>
            <a:r>
              <a:rPr lang="es-ES" sz="1600" b="1" dirty="0">
                <a:effectLst>
                  <a:outerShdw blurRad="38100" dist="38100" dir="2700000" algn="tl">
                    <a:srgbClr val="000000"/>
                  </a:outerShdw>
                </a:effectLst>
                <a:latin typeface="Arial" charset="0"/>
              </a:rPr>
              <a:t>desventaja</a:t>
            </a:r>
            <a:r>
              <a:rPr lang="es-ES" sz="1600" dirty="0">
                <a:latin typeface="Arial" charset="0"/>
              </a:rPr>
              <a:t> es que no permite que haya una retro-alimentación con los clientes, no se puede ampliar la información, ni</a:t>
            </a:r>
            <a:r>
              <a:rPr lang="es-ES_tradnl" sz="1600" dirty="0">
                <a:latin typeface="Arial" charset="0"/>
              </a:rPr>
              <a:t> </a:t>
            </a:r>
            <a:r>
              <a:rPr lang="es-ES" sz="1600" dirty="0">
                <a:latin typeface="Arial" charset="0"/>
              </a:rPr>
              <a:t>aclarar dudas y no se tiene mayor oportunidad de convencer de la compra.</a:t>
            </a:r>
          </a:p>
          <a:p>
            <a:pPr algn="just"/>
            <a:endParaRPr lang="es-ES" sz="1600" dirty="0">
              <a:latin typeface="Arial" charset="0"/>
            </a:endParaRPr>
          </a:p>
          <a:p>
            <a:pPr algn="just"/>
            <a:r>
              <a:rPr lang="es-ES" sz="1600" dirty="0">
                <a:latin typeface="Arial" charset="0"/>
              </a:rPr>
              <a:t>El costo de las inversiones publicitarias son elevadas pero sin embargo</a:t>
            </a:r>
            <a:r>
              <a:rPr lang="es-ES_tradnl" sz="1600" dirty="0">
                <a:latin typeface="Arial" charset="0"/>
              </a:rPr>
              <a:t> </a:t>
            </a:r>
            <a:r>
              <a:rPr lang="es-ES" sz="1600" dirty="0">
                <a:latin typeface="Arial" charset="0"/>
              </a:rPr>
              <a:t>no se considera que sea el instrumento mas caro ya que el gran numero</a:t>
            </a:r>
          </a:p>
          <a:p>
            <a:pPr algn="just"/>
            <a:r>
              <a:rPr lang="es-ES" sz="1600" dirty="0">
                <a:latin typeface="Arial" charset="0"/>
              </a:rPr>
              <a:t>de consumidores a los que uno puede tener alcance por medio de ella las justifica. </a:t>
            </a:r>
          </a:p>
        </p:txBody>
      </p:sp>
      <p:sp>
        <p:nvSpPr>
          <p:cNvPr id="31749" name="Text Box 5"/>
          <p:cNvSpPr txBox="1">
            <a:spLocks noChangeArrowheads="1"/>
          </p:cNvSpPr>
          <p:nvPr/>
        </p:nvSpPr>
        <p:spPr bwMode="auto">
          <a:xfrm>
            <a:off x="1096933" y="5470525"/>
            <a:ext cx="2008187" cy="396875"/>
          </a:xfrm>
          <a:prstGeom prst="rect">
            <a:avLst/>
          </a:prstGeom>
          <a:noFill/>
          <a:ln w="12700" cap="sq">
            <a:noFill/>
            <a:miter lim="800000"/>
            <a:headEnd type="none" w="sm" len="sm"/>
            <a:tailEnd type="none" w="sm" len="sm"/>
          </a:ln>
          <a:effectLst/>
        </p:spPr>
        <p:txBody>
          <a:bodyPr wrap="none">
            <a:spAutoFit/>
          </a:bodyPr>
          <a:lstStyle/>
          <a:p>
            <a:r>
              <a:rPr lang="es-ES" sz="2000" b="1">
                <a:effectLst>
                  <a:outerShdw blurRad="38100" dist="38100" dir="2700000" algn="tl">
                    <a:srgbClr val="000000"/>
                  </a:outerShdw>
                </a:effectLst>
                <a:latin typeface="Times New Roman" pitchFamily="18" charset="0"/>
              </a:rPr>
              <a:t>Medios impresos</a:t>
            </a:r>
          </a:p>
        </p:txBody>
      </p:sp>
      <p:sp>
        <p:nvSpPr>
          <p:cNvPr id="31750" name="Text Box 6"/>
          <p:cNvSpPr txBox="1">
            <a:spLocks noChangeArrowheads="1"/>
          </p:cNvSpPr>
          <p:nvPr/>
        </p:nvSpPr>
        <p:spPr bwMode="auto">
          <a:xfrm>
            <a:off x="5451445" y="5394325"/>
            <a:ext cx="2374900" cy="396875"/>
          </a:xfrm>
          <a:prstGeom prst="rect">
            <a:avLst/>
          </a:prstGeom>
          <a:noFill/>
          <a:ln w="12700" cap="sq">
            <a:noFill/>
            <a:miter lim="800000"/>
            <a:headEnd type="none" w="sm" len="sm"/>
            <a:tailEnd type="none" w="sm" len="sm"/>
          </a:ln>
          <a:effectLst/>
        </p:spPr>
        <p:txBody>
          <a:bodyPr wrap="none">
            <a:spAutoFit/>
          </a:bodyPr>
          <a:lstStyle/>
          <a:p>
            <a:r>
              <a:rPr lang="es-ES" sz="2000" b="1">
                <a:effectLst>
                  <a:outerShdw blurRad="38100" dist="38100" dir="2700000" algn="tl">
                    <a:srgbClr val="000000"/>
                  </a:outerShdw>
                </a:effectLst>
                <a:latin typeface="Times New Roman" pitchFamily="18" charset="0"/>
              </a:rPr>
              <a:t>Medios Electrónicos</a:t>
            </a:r>
          </a:p>
        </p:txBody>
      </p:sp>
      <p:sp>
        <p:nvSpPr>
          <p:cNvPr id="31751" name="Text Box 7"/>
          <p:cNvSpPr txBox="1">
            <a:spLocks noChangeArrowheads="1"/>
          </p:cNvSpPr>
          <p:nvPr/>
        </p:nvSpPr>
        <p:spPr bwMode="auto">
          <a:xfrm>
            <a:off x="4879945" y="5927725"/>
            <a:ext cx="3635375" cy="701675"/>
          </a:xfrm>
          <a:prstGeom prst="rect">
            <a:avLst/>
          </a:prstGeom>
          <a:noFill/>
          <a:ln w="12700" cap="sq">
            <a:noFill/>
            <a:miter lim="800000"/>
            <a:headEnd type="none" w="sm" len="sm"/>
            <a:tailEnd type="none" w="sm" len="sm"/>
          </a:ln>
          <a:effectLst/>
        </p:spPr>
        <p:txBody>
          <a:bodyPr wrap="none">
            <a:spAutoFit/>
          </a:bodyPr>
          <a:lstStyle/>
          <a:p>
            <a:r>
              <a:rPr lang="es-ES" sz="2000">
                <a:latin typeface="Times New Roman" pitchFamily="18" charset="0"/>
              </a:rPr>
              <a:t>Televisión, Radio, Cine, Pantallas</a:t>
            </a:r>
          </a:p>
          <a:p>
            <a:r>
              <a:rPr lang="es-ES" sz="2000">
                <a:latin typeface="Times New Roman" pitchFamily="18" charset="0"/>
              </a:rPr>
              <a:t>Electrónicas, Internet</a:t>
            </a:r>
          </a:p>
        </p:txBody>
      </p:sp>
      <p:sp>
        <p:nvSpPr>
          <p:cNvPr id="31752" name="Text Box 8"/>
          <p:cNvSpPr txBox="1">
            <a:spLocks noChangeArrowheads="1"/>
          </p:cNvSpPr>
          <p:nvPr/>
        </p:nvSpPr>
        <p:spPr bwMode="auto">
          <a:xfrm>
            <a:off x="596870" y="5927725"/>
            <a:ext cx="3346450" cy="701675"/>
          </a:xfrm>
          <a:prstGeom prst="rect">
            <a:avLst/>
          </a:prstGeom>
          <a:noFill/>
          <a:ln w="12700" cap="sq">
            <a:noFill/>
            <a:miter lim="800000"/>
            <a:headEnd type="none" w="sm" len="sm"/>
            <a:tailEnd type="none" w="sm" len="sm"/>
          </a:ln>
          <a:effectLst/>
        </p:spPr>
        <p:txBody>
          <a:bodyPr wrap="none">
            <a:spAutoFit/>
          </a:bodyPr>
          <a:lstStyle/>
          <a:p>
            <a:r>
              <a:rPr lang="es-ES" sz="2000">
                <a:latin typeface="Times New Roman" pitchFamily="18" charset="0"/>
              </a:rPr>
              <a:t>Periódicos, Revistas, Volantes,</a:t>
            </a:r>
          </a:p>
          <a:p>
            <a:r>
              <a:rPr lang="es-ES" sz="2000">
                <a:latin typeface="Times New Roman" pitchFamily="18" charset="0"/>
              </a:rPr>
              <a:t>Secc. Amarilla, Correo Directo</a:t>
            </a:r>
          </a:p>
        </p:txBody>
      </p:sp>
      <p:sp>
        <p:nvSpPr>
          <p:cNvPr id="31753" name="Rectangle 9"/>
          <p:cNvSpPr>
            <a:spLocks noChangeArrowheads="1"/>
          </p:cNvSpPr>
          <p:nvPr/>
        </p:nvSpPr>
        <p:spPr bwMode="auto">
          <a:xfrm>
            <a:off x="285720" y="5334000"/>
            <a:ext cx="8501122" cy="1371600"/>
          </a:xfrm>
          <a:prstGeom prst="rect">
            <a:avLst/>
          </a:prstGeom>
          <a:noFill/>
          <a:ln w="12700" cap="sq">
            <a:solidFill>
              <a:schemeClr val="tx1"/>
            </a:solidFill>
            <a:miter lim="800000"/>
            <a:headEnd type="none" w="sm" len="sm"/>
            <a:tailEnd type="none" w="sm" len="sm"/>
          </a:ln>
          <a:effectLst/>
        </p:spPr>
        <p:txBody>
          <a:bodyPr wrap="none" anchor="ctr"/>
          <a:lstStyle/>
          <a:p>
            <a:endParaRPr lang="es-MX"/>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BS00559_"/>
          <p:cNvPicPr>
            <a:picLocks noChangeAspect="1" noChangeArrowheads="1"/>
          </p:cNvPicPr>
          <p:nvPr/>
        </p:nvPicPr>
        <p:blipFill>
          <a:blip r:embed="rId2"/>
          <a:srcRect/>
          <a:stretch>
            <a:fillRect/>
          </a:stretch>
        </p:blipFill>
        <p:spPr bwMode="auto">
          <a:xfrm>
            <a:off x="7543800" y="5918200"/>
            <a:ext cx="1524000" cy="863600"/>
          </a:xfrm>
          <a:prstGeom prst="rect">
            <a:avLst/>
          </a:prstGeom>
          <a:noFill/>
        </p:spPr>
      </p:pic>
      <p:sp>
        <p:nvSpPr>
          <p:cNvPr id="32771" name="Rectangle 3"/>
          <p:cNvSpPr>
            <a:spLocks noChangeArrowheads="1"/>
          </p:cNvSpPr>
          <p:nvPr/>
        </p:nvSpPr>
        <p:spPr bwMode="auto">
          <a:xfrm>
            <a:off x="4422775" y="531813"/>
            <a:ext cx="3382963" cy="457200"/>
          </a:xfrm>
          <a:prstGeom prst="rect">
            <a:avLst/>
          </a:prstGeom>
          <a:noFill/>
          <a:ln w="12700" cap="sq">
            <a:noFill/>
            <a:miter lim="800000"/>
            <a:headEnd type="none" w="sm" len="sm"/>
            <a:tailEnd type="none" w="sm" len="sm"/>
          </a:ln>
          <a:effectLst/>
        </p:spPr>
        <p:txBody>
          <a:bodyPr wrap="none">
            <a:spAutoFit/>
          </a:bodyPr>
          <a:lstStyle/>
          <a:p>
            <a:r>
              <a:rPr lang="es-ES" sz="2400" b="1" u="sng" dirty="0">
                <a:solidFill>
                  <a:srgbClr val="FF0000"/>
                </a:solidFill>
                <a:effectLst>
                  <a:outerShdw blurRad="38100" dist="38100" dir="2700000" algn="tl">
                    <a:srgbClr val="000000"/>
                  </a:outerShdw>
                </a:effectLst>
                <a:latin typeface="Arial" charset="0"/>
              </a:rPr>
              <a:t>Promoción de Ventas</a:t>
            </a:r>
            <a:r>
              <a:rPr lang="es-ES" sz="2400" u="sng" dirty="0">
                <a:solidFill>
                  <a:srgbClr val="FF0000"/>
                </a:solidFill>
                <a:latin typeface="Arial" charset="0"/>
              </a:rPr>
              <a:t>:</a:t>
            </a:r>
          </a:p>
        </p:txBody>
      </p:sp>
      <p:sp>
        <p:nvSpPr>
          <p:cNvPr id="32772" name="Text Box 4"/>
          <p:cNvSpPr txBox="1">
            <a:spLocks noChangeArrowheads="1"/>
          </p:cNvSpPr>
          <p:nvPr/>
        </p:nvSpPr>
        <p:spPr bwMode="auto">
          <a:xfrm>
            <a:off x="1279525" y="955675"/>
            <a:ext cx="184150" cy="457200"/>
          </a:xfrm>
          <a:prstGeom prst="rect">
            <a:avLst/>
          </a:prstGeom>
          <a:noFill/>
          <a:ln w="12700" cap="sq">
            <a:noFill/>
            <a:miter lim="800000"/>
            <a:headEnd type="none" w="sm" len="sm"/>
            <a:tailEnd type="none" w="sm" len="sm"/>
          </a:ln>
          <a:effectLst/>
        </p:spPr>
        <p:txBody>
          <a:bodyPr wrap="none">
            <a:spAutoFit/>
          </a:bodyPr>
          <a:lstStyle/>
          <a:p>
            <a:endParaRPr lang="es-MX" sz="2400">
              <a:latin typeface="Times New Roman" pitchFamily="18" charset="0"/>
            </a:endParaRPr>
          </a:p>
        </p:txBody>
      </p:sp>
      <p:pic>
        <p:nvPicPr>
          <p:cNvPr id="32773" name="Picture 5" descr="Fotos%255Cplan%2520puntos%25201-promocion%2520puntos">
            <a:hlinkClick r:id="rId3"/>
          </p:cNvPr>
          <p:cNvPicPr>
            <a:picLocks noChangeAspect="1" noChangeArrowheads="1"/>
          </p:cNvPicPr>
          <p:nvPr/>
        </p:nvPicPr>
        <p:blipFill>
          <a:blip r:embed="rId4"/>
          <a:srcRect/>
          <a:stretch>
            <a:fillRect/>
          </a:stretch>
        </p:blipFill>
        <p:spPr bwMode="auto">
          <a:xfrm>
            <a:off x="1066800" y="838200"/>
            <a:ext cx="1120775" cy="1589088"/>
          </a:xfrm>
          <a:prstGeom prst="rect">
            <a:avLst/>
          </a:prstGeom>
          <a:noFill/>
          <a:ln w="9525">
            <a:solidFill>
              <a:schemeClr val="tx1"/>
            </a:solidFill>
            <a:miter lim="800000"/>
            <a:headEnd/>
            <a:tailEnd/>
          </a:ln>
        </p:spPr>
      </p:pic>
      <p:sp>
        <p:nvSpPr>
          <p:cNvPr id="32774" name="Text Box 6"/>
          <p:cNvSpPr txBox="1">
            <a:spLocks noChangeArrowheads="1"/>
          </p:cNvSpPr>
          <p:nvPr/>
        </p:nvSpPr>
        <p:spPr bwMode="auto">
          <a:xfrm>
            <a:off x="2590800" y="1295400"/>
            <a:ext cx="6019800" cy="1006475"/>
          </a:xfrm>
          <a:prstGeom prst="rect">
            <a:avLst/>
          </a:prstGeom>
          <a:noFill/>
          <a:ln w="12700" cap="sq">
            <a:noFill/>
            <a:miter lim="800000"/>
            <a:headEnd type="none" w="sm" len="sm"/>
            <a:tailEnd type="none" w="sm" len="sm"/>
          </a:ln>
          <a:effectLst/>
        </p:spPr>
        <p:txBody>
          <a:bodyPr>
            <a:spAutoFit/>
          </a:bodyPr>
          <a:lstStyle/>
          <a:p>
            <a:pPr algn="just"/>
            <a:r>
              <a:rPr lang="es-ES" sz="2000">
                <a:latin typeface="Arial" charset="0"/>
              </a:rPr>
              <a:t>La promoción de ventas son actividades estimuladoras de la demanda consiste en otorgar incentivos Temporales que motiven la compra. </a:t>
            </a:r>
            <a:endParaRPr lang="es-ES" sz="2400">
              <a:latin typeface="Times New Roman" pitchFamily="18" charset="0"/>
            </a:endParaRPr>
          </a:p>
        </p:txBody>
      </p:sp>
      <p:sp>
        <p:nvSpPr>
          <p:cNvPr id="32775" name="Text Box 7"/>
          <p:cNvSpPr txBox="1">
            <a:spLocks noChangeArrowheads="1"/>
          </p:cNvSpPr>
          <p:nvPr/>
        </p:nvSpPr>
        <p:spPr bwMode="auto">
          <a:xfrm>
            <a:off x="1143000" y="2727325"/>
            <a:ext cx="7205663" cy="1006475"/>
          </a:xfrm>
          <a:prstGeom prst="rect">
            <a:avLst/>
          </a:prstGeom>
          <a:noFill/>
          <a:ln w="12700" cap="sq">
            <a:noFill/>
            <a:miter lim="800000"/>
            <a:headEnd type="none" w="sm" len="sm"/>
            <a:tailEnd type="none" w="sm" len="sm"/>
          </a:ln>
          <a:effectLst/>
        </p:spPr>
        <p:txBody>
          <a:bodyPr wrap="none">
            <a:spAutoFit/>
          </a:bodyPr>
          <a:lstStyle/>
          <a:p>
            <a:pPr algn="just"/>
            <a:r>
              <a:rPr lang="es-ES" sz="2000">
                <a:latin typeface="Arial" charset="0"/>
              </a:rPr>
              <a:t>La promoción de ventas deberá ser temporal, deberá hacerse </a:t>
            </a:r>
          </a:p>
          <a:p>
            <a:pPr algn="just"/>
            <a:r>
              <a:rPr lang="es-ES" sz="2000">
                <a:latin typeface="Arial" charset="0"/>
              </a:rPr>
              <a:t>sobre cosas que causen impacto en nuestros consumidores y</a:t>
            </a:r>
            <a:endParaRPr lang="es-ES_tradnl" sz="2000">
              <a:latin typeface="Arial" charset="0"/>
            </a:endParaRPr>
          </a:p>
          <a:p>
            <a:pPr algn="just"/>
            <a:r>
              <a:rPr lang="es-ES" sz="2000">
                <a:latin typeface="Arial" charset="0"/>
              </a:rPr>
              <a:t>deberá provocar volumen en las ventas.</a:t>
            </a:r>
          </a:p>
        </p:txBody>
      </p:sp>
      <p:sp>
        <p:nvSpPr>
          <p:cNvPr id="32776" name="Text Box 8"/>
          <p:cNvSpPr txBox="1">
            <a:spLocks noChangeArrowheads="1"/>
          </p:cNvSpPr>
          <p:nvPr/>
        </p:nvSpPr>
        <p:spPr bwMode="auto">
          <a:xfrm>
            <a:off x="1143000" y="4054475"/>
            <a:ext cx="7162800" cy="1736725"/>
          </a:xfrm>
          <a:prstGeom prst="rect">
            <a:avLst/>
          </a:prstGeom>
          <a:noFill/>
          <a:ln w="12700" cap="sq">
            <a:noFill/>
            <a:miter lim="800000"/>
            <a:headEnd type="none" w="sm" len="sm"/>
            <a:tailEnd type="none" w="sm" len="sm"/>
          </a:ln>
          <a:effectLst/>
        </p:spPr>
        <p:txBody>
          <a:bodyPr>
            <a:spAutoFit/>
          </a:bodyPr>
          <a:lstStyle/>
          <a:p>
            <a:pPr algn="just"/>
            <a:r>
              <a:rPr lang="es-ES" sz="2000">
                <a:latin typeface="Arial" charset="0"/>
              </a:rPr>
              <a:t>Puede haber diferentes forma de hacer promoción: degustaciones, muestras, rifas, concursos, sorteos, mas producto al mismo precio, menos precio por el mismo producto, cupones, 2 x 1, etc.).</a:t>
            </a:r>
            <a:r>
              <a:rPr lang="es-ES" sz="2400">
                <a:latin typeface="Times New Roman" pitchFamily="18" charset="0"/>
              </a:rPr>
              <a:t> </a:t>
            </a:r>
          </a:p>
          <a:p>
            <a:pPr algn="just"/>
            <a:endParaRPr lang="es-ES" sz="2400">
              <a:latin typeface="Times New Roman" pitchFamily="18" charset="0"/>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3"/>
          <p:cNvSpPr txBox="1">
            <a:spLocks noChangeArrowheads="1"/>
          </p:cNvSpPr>
          <p:nvPr/>
        </p:nvSpPr>
        <p:spPr bwMode="auto">
          <a:xfrm>
            <a:off x="646106" y="685784"/>
            <a:ext cx="2997200" cy="457200"/>
          </a:xfrm>
          <a:prstGeom prst="rect">
            <a:avLst/>
          </a:prstGeom>
          <a:noFill/>
          <a:ln w="12700" cap="sq">
            <a:noFill/>
            <a:miter lim="800000"/>
            <a:headEnd type="none" w="sm" len="sm"/>
            <a:tailEnd type="none" w="sm" len="sm"/>
          </a:ln>
          <a:effectLst/>
        </p:spPr>
        <p:txBody>
          <a:bodyPr wrap="none">
            <a:spAutoFit/>
          </a:bodyPr>
          <a:lstStyle/>
          <a:p>
            <a:r>
              <a:rPr lang="es-ES" sz="2400" b="1" u="sng" dirty="0">
                <a:solidFill>
                  <a:srgbClr val="FF0000"/>
                </a:solidFill>
                <a:effectLst>
                  <a:outerShdw blurRad="38100" dist="38100" dir="2700000" algn="tl">
                    <a:srgbClr val="000000"/>
                  </a:outerShdw>
                </a:effectLst>
                <a:latin typeface="Arial" charset="0"/>
              </a:rPr>
              <a:t>Ventas Personales</a:t>
            </a:r>
            <a:r>
              <a:rPr lang="es-ES" sz="2400" b="1" u="sng" dirty="0">
                <a:solidFill>
                  <a:srgbClr val="FF0000"/>
                </a:solidFill>
                <a:effectLst>
                  <a:outerShdw blurRad="38100" dist="38100" dir="2700000" algn="tl">
                    <a:srgbClr val="000000"/>
                  </a:outerShdw>
                </a:effectLst>
                <a:latin typeface="Times New Roman" pitchFamily="18" charset="0"/>
              </a:rPr>
              <a:t>:</a:t>
            </a:r>
          </a:p>
        </p:txBody>
      </p:sp>
      <p:sp>
        <p:nvSpPr>
          <p:cNvPr id="33796" name="Text Box 4"/>
          <p:cNvSpPr txBox="1">
            <a:spLocks noChangeArrowheads="1"/>
          </p:cNvSpPr>
          <p:nvPr/>
        </p:nvSpPr>
        <p:spPr bwMode="auto">
          <a:xfrm>
            <a:off x="914400" y="1447800"/>
            <a:ext cx="7620000" cy="2835275"/>
          </a:xfrm>
          <a:prstGeom prst="rect">
            <a:avLst/>
          </a:prstGeom>
          <a:noFill/>
          <a:ln w="12700" cap="sq">
            <a:noFill/>
            <a:miter lim="800000"/>
            <a:headEnd type="none" w="sm" len="sm"/>
            <a:tailEnd type="none" w="sm" len="sm"/>
          </a:ln>
          <a:effectLst/>
        </p:spPr>
        <p:txBody>
          <a:bodyPr>
            <a:spAutoFit/>
          </a:bodyPr>
          <a:lstStyle/>
          <a:p>
            <a:pPr algn="just"/>
            <a:r>
              <a:rPr lang="es-MX" sz="2000">
                <a:latin typeface="Arial" charset="0"/>
              </a:rPr>
              <a:t>Pocas empresas pueden escaparse de las ventas personales, su aplicación depende generalmente del tipo de producto que se maneje. Este elemento de la mezcla </a:t>
            </a:r>
            <a:r>
              <a:rPr lang="es-MX" sz="2000" b="1">
                <a:latin typeface="Arial" charset="0"/>
              </a:rPr>
              <a:t>cumple con todos los objetivos de la promocion al informar, persuadir o recordar a los consumidores la venta del producto y sus condiciones.</a:t>
            </a:r>
          </a:p>
          <a:p>
            <a:pPr algn="just"/>
            <a:endParaRPr lang="es-MX" sz="2000" b="1">
              <a:latin typeface="Arial" charset="0"/>
            </a:endParaRPr>
          </a:p>
          <a:p>
            <a:pPr algn="just"/>
            <a:r>
              <a:rPr lang="es-MX" sz="2000">
                <a:latin typeface="Arial" charset="0"/>
              </a:rPr>
              <a:t>La principal limitante para la aplicación de este recurso es su costo para las empresas, al considerarse que es el elemento que requiere la mayor inversión por cliente.</a:t>
            </a:r>
            <a:endParaRPr lang="es-ES" sz="2000">
              <a:latin typeface="Arial" charset="0"/>
            </a:endParaRPr>
          </a:p>
        </p:txBody>
      </p:sp>
      <p:graphicFrame>
        <p:nvGraphicFramePr>
          <p:cNvPr id="38922" name="Object 1034"/>
          <p:cNvGraphicFramePr>
            <a:graphicFrameLocks noChangeAspect="1"/>
          </p:cNvGraphicFramePr>
          <p:nvPr/>
        </p:nvGraphicFramePr>
        <p:xfrm>
          <a:off x="5867400" y="4725988"/>
          <a:ext cx="2514600" cy="1866900"/>
        </p:xfrm>
        <a:graphic>
          <a:graphicData uri="http://schemas.openxmlformats.org/presentationml/2006/ole">
            <mc:AlternateContent xmlns:mc="http://schemas.openxmlformats.org/markup-compatibility/2006">
              <mc:Choice xmlns:v="urn:schemas-microsoft-com:vml" Requires="v">
                <p:oleObj name="Fotografía de Photo Editor" r:id="rId2" imgW="961905" imgH="657317" progId="">
                  <p:embed/>
                </p:oleObj>
              </mc:Choice>
              <mc:Fallback>
                <p:oleObj name="Fotografía de Photo Editor" r:id="rId2" imgW="961905" imgH="657317"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4725988"/>
                        <a:ext cx="2514600" cy="18669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BS00559_"/>
          <p:cNvPicPr>
            <a:picLocks noChangeAspect="1" noChangeArrowheads="1"/>
          </p:cNvPicPr>
          <p:nvPr/>
        </p:nvPicPr>
        <p:blipFill>
          <a:blip r:embed="rId2"/>
          <a:srcRect/>
          <a:stretch>
            <a:fillRect/>
          </a:stretch>
        </p:blipFill>
        <p:spPr bwMode="auto">
          <a:xfrm>
            <a:off x="7391400" y="5765800"/>
            <a:ext cx="1524000" cy="863600"/>
          </a:xfrm>
          <a:prstGeom prst="rect">
            <a:avLst/>
          </a:prstGeom>
          <a:noFill/>
        </p:spPr>
      </p:pic>
      <p:sp>
        <p:nvSpPr>
          <p:cNvPr id="34819" name="Text Box 3"/>
          <p:cNvSpPr txBox="1">
            <a:spLocks noChangeArrowheads="1"/>
          </p:cNvSpPr>
          <p:nvPr/>
        </p:nvSpPr>
        <p:spPr bwMode="auto">
          <a:xfrm>
            <a:off x="625470" y="828660"/>
            <a:ext cx="3232150" cy="457200"/>
          </a:xfrm>
          <a:prstGeom prst="rect">
            <a:avLst/>
          </a:prstGeom>
          <a:noFill/>
          <a:ln w="12700" cap="sq">
            <a:noFill/>
            <a:miter lim="800000"/>
            <a:headEnd type="none" w="sm" len="sm"/>
            <a:tailEnd type="none" w="sm" len="sm"/>
          </a:ln>
          <a:effectLst/>
        </p:spPr>
        <p:txBody>
          <a:bodyPr wrap="none">
            <a:spAutoFit/>
          </a:bodyPr>
          <a:lstStyle/>
          <a:p>
            <a:r>
              <a:rPr lang="es-ES_tradnl" sz="2400" b="1" u="sng" dirty="0">
                <a:solidFill>
                  <a:srgbClr val="FF0000"/>
                </a:solidFill>
                <a:effectLst>
                  <a:outerShdw blurRad="38100" dist="38100" dir="2700000" algn="tl">
                    <a:srgbClr val="000000"/>
                  </a:outerShdw>
                </a:effectLst>
                <a:latin typeface="Arial" charset="0"/>
              </a:rPr>
              <a:t>Relaciones Públicas:</a:t>
            </a:r>
            <a:endParaRPr lang="es-ES" sz="2400" b="1" u="sng" dirty="0">
              <a:solidFill>
                <a:srgbClr val="FF0000"/>
              </a:solidFill>
              <a:effectLst>
                <a:outerShdw blurRad="38100" dist="38100" dir="2700000" algn="tl">
                  <a:srgbClr val="000000"/>
                </a:outerShdw>
              </a:effectLst>
              <a:latin typeface="Arial" charset="0"/>
            </a:endParaRPr>
          </a:p>
        </p:txBody>
      </p:sp>
      <p:sp>
        <p:nvSpPr>
          <p:cNvPr id="34820" name="Text Box 4"/>
          <p:cNvSpPr txBox="1">
            <a:spLocks noChangeArrowheads="1"/>
          </p:cNvSpPr>
          <p:nvPr/>
        </p:nvSpPr>
        <p:spPr bwMode="auto">
          <a:xfrm>
            <a:off x="1054100" y="1535113"/>
            <a:ext cx="7175500" cy="2530475"/>
          </a:xfrm>
          <a:prstGeom prst="rect">
            <a:avLst/>
          </a:prstGeom>
          <a:noFill/>
          <a:ln w="12700" cap="sq">
            <a:noFill/>
            <a:miter lim="800000"/>
            <a:headEnd type="none" w="sm" len="sm"/>
            <a:tailEnd type="none" w="sm" len="sm"/>
          </a:ln>
          <a:effectLst/>
        </p:spPr>
        <p:txBody>
          <a:bodyPr>
            <a:spAutoFit/>
          </a:bodyPr>
          <a:lstStyle/>
          <a:p>
            <a:pPr algn="just"/>
            <a:r>
              <a:rPr lang="es-ES" sz="2000">
                <a:latin typeface="Arial" charset="0"/>
              </a:rPr>
              <a:t>Su fin primordial es generar impresiones positivas sobre la empresa y sus productos en algún grupo de</a:t>
            </a:r>
            <a:r>
              <a:rPr lang="es-ES_tradnl" sz="2000">
                <a:latin typeface="Arial" charset="0"/>
              </a:rPr>
              <a:t> </a:t>
            </a:r>
            <a:r>
              <a:rPr lang="es-ES" sz="2000">
                <a:latin typeface="Arial" charset="0"/>
              </a:rPr>
              <a:t>interés especial. Pueden ser desde clientes, accionistas,</a:t>
            </a:r>
            <a:r>
              <a:rPr lang="es-ES_tradnl" sz="2000">
                <a:latin typeface="Arial" charset="0"/>
              </a:rPr>
              <a:t> d</a:t>
            </a:r>
            <a:r>
              <a:rPr lang="es-ES" sz="2000">
                <a:latin typeface="Arial" charset="0"/>
              </a:rPr>
              <a:t>ependencias gubernamentales, etc.</a:t>
            </a:r>
          </a:p>
          <a:p>
            <a:pPr algn="just"/>
            <a:endParaRPr lang="es-ES" sz="2000">
              <a:latin typeface="Arial" charset="0"/>
            </a:endParaRPr>
          </a:p>
          <a:p>
            <a:pPr algn="just"/>
            <a:r>
              <a:rPr lang="es-ES" sz="2000">
                <a:latin typeface="Arial" charset="0"/>
              </a:rPr>
              <a:t>Pueden tener muchas formas: patrocinios y participación, en eventos sociales y deportivos, boletines, informes</a:t>
            </a:r>
            <a:r>
              <a:rPr lang="es-ES_tradnl" sz="2000">
                <a:latin typeface="Arial" charset="0"/>
              </a:rPr>
              <a:t> a</a:t>
            </a:r>
            <a:r>
              <a:rPr lang="es-ES" sz="2000">
                <a:latin typeface="Arial" charset="0"/>
              </a:rPr>
              <a:t>nuales, apoyo a instituciones cívicas o caritativas, etc.</a:t>
            </a:r>
          </a:p>
        </p:txBody>
      </p:sp>
      <p:pic>
        <p:nvPicPr>
          <p:cNvPr id="34821" name="Picture 5" descr="index_r5_c2"/>
          <p:cNvPicPr>
            <a:picLocks noChangeAspect="1" noChangeArrowheads="1"/>
          </p:cNvPicPr>
          <p:nvPr/>
        </p:nvPicPr>
        <p:blipFill>
          <a:blip r:embed="rId3"/>
          <a:srcRect/>
          <a:stretch>
            <a:fillRect/>
          </a:stretch>
        </p:blipFill>
        <p:spPr bwMode="auto">
          <a:xfrm>
            <a:off x="4114800" y="4876800"/>
            <a:ext cx="2092325" cy="1177925"/>
          </a:xfrm>
          <a:prstGeom prst="rect">
            <a:avLst/>
          </a:prstGeom>
          <a:noFill/>
          <a:ln w="9525">
            <a:solidFill>
              <a:schemeClr val="tx1"/>
            </a:solidFill>
            <a:miter lim="800000"/>
            <a:headEnd/>
            <a:tailEnd/>
          </a:ln>
        </p:spPr>
      </p:pic>
      <p:grpSp>
        <p:nvGrpSpPr>
          <p:cNvPr id="2" name="Group 6"/>
          <p:cNvGrpSpPr>
            <a:grpSpLocks/>
          </p:cNvGrpSpPr>
          <p:nvPr/>
        </p:nvGrpSpPr>
        <p:grpSpPr bwMode="auto">
          <a:xfrm>
            <a:off x="4275138" y="2967038"/>
            <a:ext cx="5803900" cy="0"/>
            <a:chOff x="0" y="0"/>
            <a:chExt cx="3656" cy="0"/>
          </a:xfrm>
        </p:grpSpPr>
        <p:sp>
          <p:nvSpPr>
            <p:cNvPr id="34823" name="Rectangle 7"/>
            <p:cNvSpPr>
              <a:spLocks noChangeArrowheads="1"/>
            </p:cNvSpPr>
            <p:nvPr/>
          </p:nvSpPr>
          <p:spPr bwMode="auto">
            <a:xfrm>
              <a:off x="0" y="0"/>
              <a:ext cx="3656" cy="0"/>
            </a:xfrm>
            <a:prstGeom prst="rect">
              <a:avLst/>
            </a:prstGeom>
            <a:noFill/>
            <a:ln w="12700" cap="sq">
              <a:noFill/>
              <a:miter lim="800000"/>
              <a:headEnd type="none" w="sm" len="sm"/>
              <a:tailEnd type="none" w="sm" len="sm"/>
            </a:ln>
            <a:effectLst/>
          </p:spPr>
          <p:txBody>
            <a:bodyPr>
              <a:spAutoFit/>
            </a:bodyPr>
            <a:lstStyle/>
            <a:p>
              <a:endParaRPr lang="es-MX"/>
            </a:p>
          </p:txBody>
        </p:sp>
        <p:grpSp>
          <p:nvGrpSpPr>
            <p:cNvPr id="3" name="Group 8"/>
            <p:cNvGrpSpPr>
              <a:grpSpLocks/>
            </p:cNvGrpSpPr>
            <p:nvPr/>
          </p:nvGrpSpPr>
          <p:grpSpPr bwMode="auto">
            <a:xfrm>
              <a:off x="0" y="0"/>
              <a:ext cx="3628" cy="0"/>
              <a:chOff x="0" y="0"/>
              <a:chExt cx="3628" cy="0"/>
            </a:xfrm>
          </p:grpSpPr>
          <p:sp>
            <p:nvSpPr>
              <p:cNvPr id="34825" name="Rectangle 9"/>
              <p:cNvSpPr>
                <a:spLocks noChangeArrowheads="1"/>
              </p:cNvSpPr>
              <p:nvPr/>
            </p:nvSpPr>
            <p:spPr bwMode="auto">
              <a:xfrm>
                <a:off x="0" y="0"/>
                <a:ext cx="3628" cy="0"/>
              </a:xfrm>
              <a:prstGeom prst="rect">
                <a:avLst/>
              </a:prstGeom>
              <a:solidFill>
                <a:srgbClr val="FFFFFF"/>
              </a:solidFill>
              <a:ln w="12700" cap="sq">
                <a:noFill/>
                <a:miter lim="800000"/>
                <a:headEnd type="none" w="sm" len="sm"/>
                <a:tailEnd type="none" w="sm" len="sm"/>
              </a:ln>
              <a:effectLst/>
            </p:spPr>
            <p:txBody>
              <a:bodyPr wrap="none"/>
              <a:lstStyle/>
              <a:p>
                <a:endParaRPr lang="es-MX"/>
              </a:p>
            </p:txBody>
          </p:sp>
          <p:grpSp>
            <p:nvGrpSpPr>
              <p:cNvPr id="4" name="Group 10"/>
              <p:cNvGrpSpPr>
                <a:grpSpLocks/>
              </p:cNvGrpSpPr>
              <p:nvPr/>
            </p:nvGrpSpPr>
            <p:grpSpPr bwMode="auto">
              <a:xfrm>
                <a:off x="0" y="0"/>
                <a:ext cx="3628" cy="0"/>
                <a:chOff x="0" y="0"/>
                <a:chExt cx="3628" cy="0"/>
              </a:xfrm>
            </p:grpSpPr>
            <p:sp>
              <p:nvSpPr>
                <p:cNvPr id="34827" name="Rectangle 11"/>
                <p:cNvSpPr>
                  <a:spLocks noChangeArrowheads="1"/>
                </p:cNvSpPr>
                <p:nvPr/>
              </p:nvSpPr>
              <p:spPr bwMode="auto">
                <a:xfrm>
                  <a:off x="0" y="0"/>
                  <a:ext cx="3628" cy="0"/>
                </a:xfrm>
                <a:prstGeom prst="rect">
                  <a:avLst/>
                </a:prstGeom>
                <a:solidFill>
                  <a:srgbClr val="FFFFFF"/>
                </a:solidFill>
                <a:ln w="12700" cap="sq">
                  <a:noFill/>
                  <a:miter lim="800000"/>
                  <a:headEnd type="none" w="sm" len="sm"/>
                  <a:tailEnd type="none" w="sm" len="sm"/>
                </a:ln>
                <a:effectLst/>
              </p:spPr>
              <p:txBody>
                <a:bodyPr>
                  <a:spAutoFit/>
                </a:bodyPr>
                <a:lstStyle/>
                <a:p>
                  <a:endParaRPr lang="es-MX"/>
                </a:p>
              </p:txBody>
            </p:sp>
            <p:sp>
              <p:nvSpPr>
                <p:cNvPr id="34828" name="Rectangle 12"/>
                <p:cNvSpPr>
                  <a:spLocks noChangeArrowheads="1"/>
                </p:cNvSpPr>
                <p:nvPr/>
              </p:nvSpPr>
              <p:spPr bwMode="auto">
                <a:xfrm>
                  <a:off x="0" y="0"/>
                  <a:ext cx="3628" cy="0"/>
                </a:xfrm>
                <a:prstGeom prst="rect">
                  <a:avLst/>
                </a:prstGeom>
                <a:solidFill>
                  <a:srgbClr val="FFFFFF"/>
                </a:solidFill>
                <a:ln w="12700" cap="sq">
                  <a:noFill/>
                  <a:miter lim="800000"/>
                  <a:headEnd type="none" w="sm" len="sm"/>
                  <a:tailEnd type="none" w="sm" len="sm"/>
                </a:ln>
                <a:effectLst/>
              </p:spPr>
              <p:txBody>
                <a:bodyPr>
                  <a:spAutoFit/>
                </a:bodyPr>
                <a:lstStyle/>
                <a:p>
                  <a:endParaRPr lang="es-MX"/>
                </a:p>
              </p:txBody>
            </p:sp>
          </p:grpSp>
        </p:grpSp>
      </p:grpSp>
      <p:pic>
        <p:nvPicPr>
          <p:cNvPr id="34829" name="Picture 13" descr="TELETON MEXICO"/>
          <p:cNvPicPr>
            <a:picLocks noChangeAspect="1" noChangeArrowheads="1"/>
          </p:cNvPicPr>
          <p:nvPr/>
        </p:nvPicPr>
        <p:blipFill>
          <a:blip r:embed="rId4"/>
          <a:srcRect/>
          <a:stretch>
            <a:fillRect/>
          </a:stretch>
        </p:blipFill>
        <p:spPr bwMode="auto">
          <a:xfrm>
            <a:off x="1905000" y="4789488"/>
            <a:ext cx="1066800" cy="1306512"/>
          </a:xfrm>
          <a:prstGeom prst="rect">
            <a:avLst/>
          </a:prstGeom>
          <a:noFill/>
          <a:ln w="9525">
            <a:solidFill>
              <a:schemeClr val="tx1"/>
            </a:solidFill>
            <a:miter lim="800000"/>
            <a:headEnd/>
            <a:tailEnd/>
          </a:ln>
        </p:spPr>
      </p:pic>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BS00559_"/>
          <p:cNvPicPr>
            <a:picLocks noChangeAspect="1" noChangeArrowheads="1"/>
          </p:cNvPicPr>
          <p:nvPr/>
        </p:nvPicPr>
        <p:blipFill>
          <a:blip r:embed="rId2"/>
          <a:srcRect/>
          <a:stretch>
            <a:fillRect/>
          </a:stretch>
        </p:blipFill>
        <p:spPr bwMode="auto">
          <a:xfrm>
            <a:off x="7467600" y="5918200"/>
            <a:ext cx="1524000" cy="863600"/>
          </a:xfrm>
          <a:prstGeom prst="rect">
            <a:avLst/>
          </a:prstGeom>
          <a:noFill/>
        </p:spPr>
      </p:pic>
      <p:sp>
        <p:nvSpPr>
          <p:cNvPr id="35843" name="Rectangle 3"/>
          <p:cNvSpPr>
            <a:spLocks noChangeArrowheads="1"/>
          </p:cNvSpPr>
          <p:nvPr/>
        </p:nvSpPr>
        <p:spPr bwMode="auto">
          <a:xfrm>
            <a:off x="985846" y="1257288"/>
            <a:ext cx="48006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s-ES_tradnl" sz="2400" b="1" u="sng" dirty="0">
                <a:solidFill>
                  <a:srgbClr val="FF0000"/>
                </a:solidFill>
                <a:effectLst>
                  <a:outerShdw blurRad="38100" dist="38100" dir="2700000" algn="tl">
                    <a:srgbClr val="000000"/>
                  </a:outerShdw>
                </a:effectLst>
                <a:latin typeface="Times New Roman" pitchFamily="18" charset="0"/>
              </a:rPr>
              <a:t>Publicidad No Pagada</a:t>
            </a:r>
            <a:endParaRPr lang="es-ES" sz="2400" b="1" u="sng" dirty="0">
              <a:solidFill>
                <a:srgbClr val="FF0000"/>
              </a:solidFill>
              <a:effectLst>
                <a:outerShdw blurRad="38100" dist="38100" dir="2700000" algn="tl">
                  <a:srgbClr val="000000"/>
                </a:outerShdw>
              </a:effectLst>
              <a:latin typeface="Times New Roman" pitchFamily="18" charset="0"/>
            </a:endParaRPr>
          </a:p>
        </p:txBody>
      </p:sp>
      <p:sp>
        <p:nvSpPr>
          <p:cNvPr id="35844" name="Text Box 4"/>
          <p:cNvSpPr txBox="1">
            <a:spLocks noChangeArrowheads="1"/>
          </p:cNvSpPr>
          <p:nvPr/>
        </p:nvSpPr>
        <p:spPr bwMode="auto">
          <a:xfrm>
            <a:off x="2041525" y="1641475"/>
            <a:ext cx="184150" cy="457200"/>
          </a:xfrm>
          <a:prstGeom prst="rect">
            <a:avLst/>
          </a:prstGeom>
          <a:noFill/>
          <a:ln w="12700" cap="sq">
            <a:noFill/>
            <a:miter lim="800000"/>
            <a:headEnd type="none" w="sm" len="sm"/>
            <a:tailEnd type="none" w="sm" len="sm"/>
          </a:ln>
          <a:effectLst/>
        </p:spPr>
        <p:txBody>
          <a:bodyPr wrap="none">
            <a:spAutoFit/>
          </a:bodyPr>
          <a:lstStyle/>
          <a:p>
            <a:endParaRPr lang="es-MX" sz="2400">
              <a:latin typeface="Times New Roman" pitchFamily="18" charset="0"/>
            </a:endParaRPr>
          </a:p>
        </p:txBody>
      </p:sp>
      <p:sp>
        <p:nvSpPr>
          <p:cNvPr id="35845" name="Text Box 5"/>
          <p:cNvSpPr txBox="1">
            <a:spLocks noChangeArrowheads="1"/>
          </p:cNvSpPr>
          <p:nvPr/>
        </p:nvSpPr>
        <p:spPr bwMode="auto">
          <a:xfrm>
            <a:off x="990600" y="2117725"/>
            <a:ext cx="7467600" cy="2530475"/>
          </a:xfrm>
          <a:prstGeom prst="rect">
            <a:avLst/>
          </a:prstGeom>
          <a:noFill/>
          <a:ln w="12700" cap="sq">
            <a:noFill/>
            <a:miter lim="800000"/>
            <a:headEnd type="none" w="sm" len="sm"/>
            <a:tailEnd type="none" w="sm" len="sm"/>
          </a:ln>
          <a:effectLst/>
        </p:spPr>
        <p:txBody>
          <a:bodyPr>
            <a:spAutoFit/>
          </a:bodyPr>
          <a:lstStyle/>
          <a:p>
            <a:pPr algn="just"/>
            <a:r>
              <a:rPr lang="es-MX" sz="2000">
                <a:latin typeface="Arial" charset="0"/>
              </a:rPr>
              <a:t>Este elemento de la venta promocional es poco usado en las empresas a pesar de ser muy útil para la labor de venta y de no representar desembolsos para las mismas.</a:t>
            </a:r>
          </a:p>
          <a:p>
            <a:pPr algn="just"/>
            <a:endParaRPr lang="es-MX" sz="2000">
              <a:latin typeface="Arial" charset="0"/>
            </a:endParaRPr>
          </a:p>
          <a:p>
            <a:pPr algn="just"/>
            <a:r>
              <a:rPr lang="es-MX" sz="2000">
                <a:latin typeface="Arial" charset="0"/>
              </a:rPr>
              <a:t>Las recomendaciones y el publicity son sus principales formas y estos apoyan a rebatir las posible objeciones de los clientes, brindandoles certidumbre y seguridad lo que facilita la labor de venta de los productos.</a:t>
            </a:r>
            <a:endParaRPr lang="es-ES" sz="2000">
              <a:latin typeface="Arial" charset="0"/>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p:cNvSpPr/>
          <p:nvPr/>
        </p:nvSpPr>
        <p:spPr bwMode="auto">
          <a:xfrm>
            <a:off x="4643438" y="1357298"/>
            <a:ext cx="4071966" cy="3857652"/>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4600" b="1" i="0"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9" name="8 Rectángulo"/>
          <p:cNvSpPr/>
          <p:nvPr/>
        </p:nvSpPr>
        <p:spPr bwMode="auto">
          <a:xfrm>
            <a:off x="357158" y="1357298"/>
            <a:ext cx="3929090" cy="2928958"/>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4600" b="1" i="0"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151554" name="Text Box 2"/>
          <p:cNvSpPr txBox="1">
            <a:spLocks noChangeArrowheads="1"/>
          </p:cNvSpPr>
          <p:nvPr/>
        </p:nvSpPr>
        <p:spPr bwMode="auto">
          <a:xfrm>
            <a:off x="533400" y="2209800"/>
            <a:ext cx="3581400" cy="1558925"/>
          </a:xfrm>
          <a:prstGeom prst="rect">
            <a:avLst/>
          </a:prstGeom>
          <a:noFill/>
          <a:ln w="9525">
            <a:noFill/>
            <a:miter lim="800000"/>
            <a:headEnd/>
            <a:tailEnd/>
          </a:ln>
          <a:effectLst/>
        </p:spPr>
        <p:txBody>
          <a:bodyPr>
            <a:spAutoFit/>
          </a:bodyPr>
          <a:lstStyle/>
          <a:p>
            <a:pPr algn="just"/>
            <a:r>
              <a:rPr lang="en-US" sz="1600">
                <a:latin typeface="Arial" charset="0"/>
                <a:ea typeface="Arial Unicode MS" pitchFamily="34" charset="-128"/>
                <a:cs typeface="Arial Unicode MS" pitchFamily="34" charset="-128"/>
              </a:rPr>
              <a:t>La comunicación interpersonal es directa, cara a cara, entre dos o más personas. Al comunicarse frente a frente, las personas observan las reacciones de las otras y responden casi de inmediato. </a:t>
            </a:r>
            <a:endParaRPr lang="es-ES" sz="1600" b="1">
              <a:latin typeface="Times New Roman" pitchFamily="18" charset="0"/>
            </a:endParaRPr>
          </a:p>
        </p:txBody>
      </p:sp>
      <p:sp>
        <p:nvSpPr>
          <p:cNvPr id="151555" name="Text Box 3"/>
          <p:cNvSpPr txBox="1">
            <a:spLocks noChangeArrowheads="1"/>
          </p:cNvSpPr>
          <p:nvPr/>
        </p:nvSpPr>
        <p:spPr bwMode="auto">
          <a:xfrm>
            <a:off x="4800600" y="2219325"/>
            <a:ext cx="3581400" cy="2200275"/>
          </a:xfrm>
          <a:prstGeom prst="rect">
            <a:avLst/>
          </a:prstGeom>
          <a:noFill/>
          <a:ln w="9525">
            <a:noFill/>
            <a:miter lim="800000"/>
            <a:headEnd/>
            <a:tailEnd/>
          </a:ln>
          <a:effectLst/>
        </p:spPr>
        <p:txBody>
          <a:bodyPr lIns="0" tIns="0" rIns="0" bIns="0">
            <a:spAutoFit/>
          </a:bodyPr>
          <a:lstStyle/>
          <a:p>
            <a:pPr algn="just"/>
            <a:r>
              <a:rPr lang="en-US" sz="1600" dirty="0" err="1">
                <a:latin typeface="Arial" charset="0"/>
                <a:ea typeface="Arial Unicode MS" pitchFamily="34" charset="-128"/>
                <a:cs typeface="Arial Unicode MS" pitchFamily="34" charset="-128"/>
              </a:rPr>
              <a:t>Comunicación</a:t>
            </a:r>
            <a:r>
              <a:rPr lang="en-US" sz="1600" dirty="0">
                <a:latin typeface="Arial" charset="0"/>
                <a:ea typeface="Arial Unicode MS" pitchFamily="34" charset="-128"/>
                <a:cs typeface="Arial Unicode MS" pitchFamily="34" charset="-128"/>
              </a:rPr>
              <a:t> </a:t>
            </a:r>
            <a:r>
              <a:rPr lang="en-US" sz="1600" dirty="0" err="1">
                <a:latin typeface="Arial" charset="0"/>
                <a:ea typeface="Arial Unicode MS" pitchFamily="34" charset="-128"/>
                <a:cs typeface="Arial Unicode MS" pitchFamily="34" charset="-128"/>
              </a:rPr>
              <a:t>masiva</a:t>
            </a:r>
            <a:r>
              <a:rPr lang="en-US" sz="1600" dirty="0">
                <a:latin typeface="Arial" charset="0"/>
                <a:ea typeface="Arial Unicode MS" pitchFamily="34" charset="-128"/>
                <a:cs typeface="Arial Unicode MS" pitchFamily="34" charset="-128"/>
              </a:rPr>
              <a:t> se </a:t>
            </a:r>
            <a:r>
              <a:rPr lang="en-US" sz="1600" dirty="0" err="1">
                <a:latin typeface="Arial" charset="0"/>
                <a:ea typeface="Arial Unicode MS" pitchFamily="34" charset="-128"/>
                <a:cs typeface="Arial Unicode MS" pitchFamily="34" charset="-128"/>
              </a:rPr>
              <a:t>refiere</a:t>
            </a:r>
            <a:r>
              <a:rPr lang="en-US" sz="1600" dirty="0">
                <a:latin typeface="Arial" charset="0"/>
                <a:ea typeface="Arial Unicode MS" pitchFamily="34" charset="-128"/>
                <a:cs typeface="Arial Unicode MS" pitchFamily="34" charset="-128"/>
              </a:rPr>
              <a:t> a la </a:t>
            </a:r>
            <a:r>
              <a:rPr lang="en-US" sz="1600" dirty="0" err="1">
                <a:latin typeface="Arial" charset="0"/>
                <a:ea typeface="Arial Unicode MS" pitchFamily="34" charset="-128"/>
                <a:cs typeface="Arial Unicode MS" pitchFamily="34" charset="-128"/>
              </a:rPr>
              <a:t>comunicación</a:t>
            </a:r>
            <a:r>
              <a:rPr lang="en-US" sz="1600" dirty="0">
                <a:latin typeface="Arial" charset="0"/>
                <a:ea typeface="Arial Unicode MS" pitchFamily="34" charset="-128"/>
                <a:cs typeface="Arial Unicode MS" pitchFamily="34" charset="-128"/>
              </a:rPr>
              <a:t> con </a:t>
            </a:r>
            <a:r>
              <a:rPr lang="en-US" sz="1600" dirty="0" err="1">
                <a:latin typeface="Arial" charset="0"/>
                <a:ea typeface="Arial Unicode MS" pitchFamily="34" charset="-128"/>
                <a:cs typeface="Arial Unicode MS" pitchFamily="34" charset="-128"/>
              </a:rPr>
              <a:t>grandes</a:t>
            </a:r>
            <a:r>
              <a:rPr lang="en-US" sz="1600" dirty="0">
                <a:latin typeface="Arial" charset="0"/>
                <a:ea typeface="Arial Unicode MS" pitchFamily="34" charset="-128"/>
                <a:cs typeface="Arial Unicode MS" pitchFamily="34" charset="-128"/>
              </a:rPr>
              <a:t> </a:t>
            </a:r>
            <a:r>
              <a:rPr lang="en-US" sz="1600" dirty="0" err="1">
                <a:latin typeface="Arial" charset="0"/>
                <a:ea typeface="Arial Unicode MS" pitchFamily="34" charset="-128"/>
                <a:cs typeface="Arial Unicode MS" pitchFamily="34" charset="-128"/>
              </a:rPr>
              <a:t>audiencias</a:t>
            </a:r>
            <a:r>
              <a:rPr lang="en-US" sz="1600" dirty="0">
                <a:latin typeface="Arial" charset="0"/>
                <a:ea typeface="Arial Unicode MS" pitchFamily="34" charset="-128"/>
                <a:cs typeface="Arial Unicode MS" pitchFamily="34" charset="-128"/>
              </a:rPr>
              <a:t>. La </a:t>
            </a:r>
            <a:r>
              <a:rPr lang="en-US" sz="1600" dirty="0" err="1">
                <a:latin typeface="Arial" charset="0"/>
                <a:ea typeface="Arial Unicode MS" pitchFamily="34" charset="-128"/>
                <a:cs typeface="Arial Unicode MS" pitchFamily="34" charset="-128"/>
              </a:rPr>
              <a:t>compañía</a:t>
            </a:r>
            <a:r>
              <a:rPr lang="en-US" sz="1600" dirty="0">
                <a:latin typeface="Arial" charset="0"/>
                <a:ea typeface="Arial Unicode MS" pitchFamily="34" charset="-128"/>
                <a:cs typeface="Arial Unicode MS" pitchFamily="34" charset="-128"/>
              </a:rPr>
              <a:t> no </a:t>
            </a:r>
            <a:r>
              <a:rPr lang="en-US" sz="1600" dirty="0" err="1">
                <a:latin typeface="Arial" charset="0"/>
                <a:ea typeface="Arial Unicode MS" pitchFamily="34" charset="-128"/>
                <a:cs typeface="Arial Unicode MS" pitchFamily="34" charset="-128"/>
              </a:rPr>
              <a:t>es</a:t>
            </a:r>
            <a:r>
              <a:rPr lang="en-US" sz="1600" dirty="0">
                <a:latin typeface="Arial" charset="0"/>
                <a:ea typeface="Arial Unicode MS" pitchFamily="34" charset="-128"/>
                <a:cs typeface="Arial Unicode MS" pitchFamily="34" charset="-128"/>
              </a:rPr>
              <a:t> </a:t>
            </a:r>
            <a:r>
              <a:rPr lang="en-US" sz="1600" dirty="0" err="1">
                <a:latin typeface="Arial" charset="0"/>
                <a:ea typeface="Arial Unicode MS" pitchFamily="34" charset="-128"/>
                <a:cs typeface="Arial Unicode MS" pitchFamily="34" charset="-128"/>
              </a:rPr>
              <a:t>capaz</a:t>
            </a:r>
            <a:r>
              <a:rPr lang="en-US" sz="1600" dirty="0">
                <a:latin typeface="Arial" charset="0"/>
                <a:ea typeface="Arial Unicode MS" pitchFamily="34" charset="-128"/>
                <a:cs typeface="Arial Unicode MS" pitchFamily="34" charset="-128"/>
              </a:rPr>
              <a:t> de responder de </a:t>
            </a:r>
            <a:r>
              <a:rPr lang="en-US" sz="1600" dirty="0" err="1">
                <a:latin typeface="Arial" charset="0"/>
                <a:ea typeface="Arial Unicode MS" pitchFamily="34" charset="-128"/>
                <a:cs typeface="Arial Unicode MS" pitchFamily="34" charset="-128"/>
              </a:rPr>
              <a:t>inmediato</a:t>
            </a:r>
            <a:r>
              <a:rPr lang="en-US" sz="1600" dirty="0">
                <a:latin typeface="Arial" charset="0"/>
                <a:ea typeface="Arial Unicode MS" pitchFamily="34" charset="-128"/>
                <a:cs typeface="Arial Unicode MS" pitchFamily="34" charset="-128"/>
              </a:rPr>
              <a:t> a </a:t>
            </a:r>
            <a:r>
              <a:rPr lang="en-US" sz="1600" dirty="0" err="1">
                <a:latin typeface="Arial" charset="0"/>
                <a:ea typeface="Arial Unicode MS" pitchFamily="34" charset="-128"/>
                <a:cs typeface="Arial Unicode MS" pitchFamily="34" charset="-128"/>
              </a:rPr>
              <a:t>las</a:t>
            </a:r>
            <a:r>
              <a:rPr lang="en-US" sz="1600" dirty="0">
                <a:latin typeface="Arial" charset="0"/>
                <a:ea typeface="Arial Unicode MS" pitchFamily="34" charset="-128"/>
                <a:cs typeface="Arial Unicode MS" pitchFamily="34" charset="-128"/>
              </a:rPr>
              <a:t> </a:t>
            </a:r>
            <a:r>
              <a:rPr lang="en-US" sz="1600" dirty="0" err="1">
                <a:latin typeface="Arial" charset="0"/>
                <a:ea typeface="Arial Unicode MS" pitchFamily="34" charset="-128"/>
                <a:cs typeface="Arial Unicode MS" pitchFamily="34" charset="-128"/>
              </a:rPr>
              <a:t>reacciones</a:t>
            </a:r>
            <a:r>
              <a:rPr lang="en-US" sz="1600" dirty="0">
                <a:latin typeface="Arial" charset="0"/>
                <a:ea typeface="Arial Unicode MS" pitchFamily="34" charset="-128"/>
                <a:cs typeface="Arial Unicode MS" pitchFamily="34" charset="-128"/>
              </a:rPr>
              <a:t> de los </a:t>
            </a:r>
            <a:r>
              <a:rPr lang="en-US" sz="1600" dirty="0" err="1">
                <a:latin typeface="Arial" charset="0"/>
                <a:ea typeface="Arial Unicode MS" pitchFamily="34" charset="-128"/>
                <a:cs typeface="Arial Unicode MS" pitchFamily="34" charset="-128"/>
              </a:rPr>
              <a:t>consumidores</a:t>
            </a:r>
            <a:r>
              <a:rPr lang="en-US" sz="1600" dirty="0">
                <a:latin typeface="Arial" charset="0"/>
                <a:ea typeface="Arial Unicode MS" pitchFamily="34" charset="-128"/>
                <a:cs typeface="Arial Unicode MS" pitchFamily="34" charset="-128"/>
              </a:rPr>
              <a:t> </a:t>
            </a:r>
            <a:r>
              <a:rPr lang="en-US" sz="1600" dirty="0" err="1">
                <a:latin typeface="Arial" charset="0"/>
                <a:ea typeface="Arial Unicode MS" pitchFamily="34" charset="-128"/>
                <a:cs typeface="Arial Unicode MS" pitchFamily="34" charset="-128"/>
              </a:rPr>
              <a:t>frente</a:t>
            </a:r>
            <a:r>
              <a:rPr lang="en-US" sz="1600" dirty="0">
                <a:latin typeface="Arial" charset="0"/>
                <a:ea typeface="Arial Unicode MS" pitchFamily="34" charset="-128"/>
                <a:cs typeface="Arial Unicode MS" pitchFamily="34" charset="-128"/>
              </a:rPr>
              <a:t> a </a:t>
            </a:r>
            <a:r>
              <a:rPr lang="en-US" sz="1600" dirty="0" err="1">
                <a:latin typeface="Arial" charset="0"/>
                <a:ea typeface="Arial Unicode MS" pitchFamily="34" charset="-128"/>
                <a:cs typeface="Arial Unicode MS" pitchFamily="34" charset="-128"/>
              </a:rPr>
              <a:t>su</a:t>
            </a:r>
            <a:r>
              <a:rPr lang="en-US" sz="1600" dirty="0">
                <a:latin typeface="Arial" charset="0"/>
                <a:ea typeface="Arial Unicode MS" pitchFamily="34" charset="-128"/>
                <a:cs typeface="Arial Unicode MS" pitchFamily="34" charset="-128"/>
              </a:rPr>
              <a:t> </a:t>
            </a:r>
            <a:r>
              <a:rPr lang="en-US" sz="1600" dirty="0" err="1">
                <a:latin typeface="Arial" charset="0"/>
                <a:ea typeface="Arial Unicode MS" pitchFamily="34" charset="-128"/>
                <a:cs typeface="Arial Unicode MS" pitchFamily="34" charset="-128"/>
              </a:rPr>
              <a:t>mensaje</a:t>
            </a:r>
            <a:r>
              <a:rPr lang="en-US" sz="1600" dirty="0">
                <a:latin typeface="Arial" charset="0"/>
                <a:ea typeface="Arial Unicode MS" pitchFamily="34" charset="-128"/>
                <a:cs typeface="Arial Unicode MS" pitchFamily="34" charset="-128"/>
              </a:rPr>
              <a:t>. En </a:t>
            </a:r>
            <a:r>
              <a:rPr lang="en-US" sz="1600" dirty="0" err="1">
                <a:latin typeface="Arial" charset="0"/>
                <a:ea typeface="Arial Unicode MS" pitchFamily="34" charset="-128"/>
                <a:cs typeface="Arial Unicode MS" pitchFamily="34" charset="-128"/>
              </a:rPr>
              <a:t>lugar</a:t>
            </a:r>
            <a:r>
              <a:rPr lang="en-US" sz="1600" dirty="0">
                <a:latin typeface="Arial" charset="0"/>
                <a:ea typeface="Arial Unicode MS" pitchFamily="34" charset="-128"/>
                <a:cs typeface="Arial Unicode MS" pitchFamily="34" charset="-128"/>
              </a:rPr>
              <a:t> de </a:t>
            </a:r>
            <a:r>
              <a:rPr lang="en-US" sz="1600" dirty="0" err="1">
                <a:latin typeface="Arial" charset="0"/>
                <a:ea typeface="Arial Unicode MS" pitchFamily="34" charset="-128"/>
                <a:cs typeface="Arial Unicode MS" pitchFamily="34" charset="-128"/>
              </a:rPr>
              <a:t>ello</a:t>
            </a:r>
            <a:r>
              <a:rPr lang="en-US" sz="1600" dirty="0">
                <a:latin typeface="Arial" charset="0"/>
                <a:ea typeface="Arial Unicode MS" pitchFamily="34" charset="-128"/>
                <a:cs typeface="Arial Unicode MS" pitchFamily="34" charset="-128"/>
              </a:rPr>
              <a:t>, la </a:t>
            </a:r>
            <a:r>
              <a:rPr lang="en-US" sz="1600" dirty="0" err="1">
                <a:latin typeface="Arial" charset="0"/>
                <a:ea typeface="Arial Unicode MS" pitchFamily="34" charset="-128"/>
                <a:cs typeface="Arial Unicode MS" pitchFamily="34" charset="-128"/>
              </a:rPr>
              <a:t>empresa</a:t>
            </a:r>
            <a:r>
              <a:rPr lang="en-US" sz="1600" dirty="0">
                <a:latin typeface="Arial" charset="0"/>
                <a:ea typeface="Arial Unicode MS" pitchFamily="34" charset="-128"/>
                <a:cs typeface="Arial Unicode MS" pitchFamily="34" charset="-128"/>
              </a:rPr>
              <a:t> </a:t>
            </a:r>
            <a:r>
              <a:rPr lang="en-US" sz="1600" dirty="0" err="1">
                <a:latin typeface="Arial" charset="0"/>
                <a:ea typeface="Arial Unicode MS" pitchFamily="34" charset="-128"/>
                <a:cs typeface="Arial Unicode MS" pitchFamily="34" charset="-128"/>
              </a:rPr>
              <a:t>esperará</a:t>
            </a:r>
            <a:r>
              <a:rPr lang="en-US" sz="1600" dirty="0">
                <a:latin typeface="Arial" charset="0"/>
                <a:ea typeface="Arial Unicode MS" pitchFamily="34" charset="-128"/>
                <a:cs typeface="Arial Unicode MS" pitchFamily="34" charset="-128"/>
              </a:rPr>
              <a:t> </a:t>
            </a:r>
            <a:r>
              <a:rPr lang="en-US" sz="1600" dirty="0" err="1">
                <a:latin typeface="Arial" charset="0"/>
                <a:ea typeface="Arial Unicode MS" pitchFamily="34" charset="-128"/>
                <a:cs typeface="Arial Unicode MS" pitchFamily="34" charset="-128"/>
              </a:rPr>
              <a:t>para</a:t>
            </a:r>
            <a:r>
              <a:rPr lang="en-US" sz="1600" dirty="0">
                <a:latin typeface="Arial" charset="0"/>
                <a:ea typeface="Arial Unicode MS" pitchFamily="34" charset="-128"/>
                <a:cs typeface="Arial Unicode MS" pitchFamily="34" charset="-128"/>
              </a:rPr>
              <a:t> </a:t>
            </a:r>
            <a:r>
              <a:rPr lang="en-US" sz="1600" dirty="0" err="1">
                <a:latin typeface="Arial" charset="0"/>
                <a:ea typeface="Arial Unicode MS" pitchFamily="34" charset="-128"/>
                <a:cs typeface="Arial Unicode MS" pitchFamily="34" charset="-128"/>
              </a:rPr>
              <a:t>cerciorarse</a:t>
            </a:r>
            <a:r>
              <a:rPr lang="en-US" sz="1600" dirty="0">
                <a:latin typeface="Arial" charset="0"/>
                <a:ea typeface="Arial Unicode MS" pitchFamily="34" charset="-128"/>
                <a:cs typeface="Arial Unicode MS" pitchFamily="34" charset="-128"/>
              </a:rPr>
              <a:t> </a:t>
            </a:r>
            <a:r>
              <a:rPr lang="en-US" sz="1600" dirty="0" err="1">
                <a:latin typeface="Arial" charset="0"/>
                <a:ea typeface="Arial Unicode MS" pitchFamily="34" charset="-128"/>
                <a:cs typeface="Arial Unicode MS" pitchFamily="34" charset="-128"/>
              </a:rPr>
              <a:t>si</a:t>
            </a:r>
            <a:r>
              <a:rPr lang="en-US" sz="1600" dirty="0">
                <a:latin typeface="Arial" charset="0"/>
                <a:ea typeface="Arial Unicode MS" pitchFamily="34" charset="-128"/>
                <a:cs typeface="Arial Unicode MS" pitchFamily="34" charset="-128"/>
              </a:rPr>
              <a:t> la </a:t>
            </a:r>
            <a:r>
              <a:rPr lang="en-US" sz="1600" dirty="0" err="1">
                <a:latin typeface="Arial" charset="0"/>
                <a:ea typeface="Arial Unicode MS" pitchFamily="34" charset="-128"/>
                <a:cs typeface="Arial Unicode MS" pitchFamily="34" charset="-128"/>
              </a:rPr>
              <a:t>gente</a:t>
            </a:r>
            <a:r>
              <a:rPr lang="en-US" sz="1600" dirty="0">
                <a:latin typeface="Arial" charset="0"/>
                <a:ea typeface="Arial Unicode MS" pitchFamily="34" charset="-128"/>
                <a:cs typeface="Arial Unicode MS" pitchFamily="34" charset="-128"/>
              </a:rPr>
              <a:t> </a:t>
            </a:r>
            <a:r>
              <a:rPr lang="en-US" sz="1600" dirty="0" err="1">
                <a:latin typeface="Arial" charset="0"/>
                <a:ea typeface="Arial Unicode MS" pitchFamily="34" charset="-128"/>
                <a:cs typeface="Arial Unicode MS" pitchFamily="34" charset="-128"/>
              </a:rPr>
              <a:t>reacciona</a:t>
            </a:r>
            <a:r>
              <a:rPr lang="en-US" sz="1600" dirty="0">
                <a:latin typeface="Arial" charset="0"/>
                <a:ea typeface="Arial Unicode MS" pitchFamily="34" charset="-128"/>
                <a:cs typeface="Arial Unicode MS" pitchFamily="34" charset="-128"/>
              </a:rPr>
              <a:t> de </a:t>
            </a:r>
            <a:r>
              <a:rPr lang="en-US" sz="1600" dirty="0" err="1">
                <a:latin typeface="Arial" charset="0"/>
                <a:ea typeface="Arial Unicode MS" pitchFamily="34" charset="-128"/>
                <a:cs typeface="Arial Unicode MS" pitchFamily="34" charset="-128"/>
              </a:rPr>
              <a:t>manera</a:t>
            </a:r>
            <a:r>
              <a:rPr lang="en-US" sz="1600" dirty="0">
                <a:latin typeface="Arial" charset="0"/>
                <a:ea typeface="Arial Unicode MS" pitchFamily="34" charset="-128"/>
                <a:cs typeface="Arial Unicode MS" pitchFamily="34" charset="-128"/>
              </a:rPr>
              <a:t> </a:t>
            </a:r>
            <a:r>
              <a:rPr lang="en-US" sz="1600" dirty="0" err="1">
                <a:latin typeface="Arial" charset="0"/>
                <a:ea typeface="Arial Unicode MS" pitchFamily="34" charset="-128"/>
                <a:cs typeface="Arial Unicode MS" pitchFamily="34" charset="-128"/>
              </a:rPr>
              <a:t>positiva</a:t>
            </a:r>
            <a:r>
              <a:rPr lang="en-US" sz="1600" dirty="0">
                <a:latin typeface="Arial" charset="0"/>
                <a:ea typeface="Arial Unicode MS" pitchFamily="34" charset="-128"/>
                <a:cs typeface="Arial Unicode MS" pitchFamily="34" charset="-128"/>
              </a:rPr>
              <a:t> o </a:t>
            </a:r>
            <a:r>
              <a:rPr lang="en-US" sz="1600" dirty="0" err="1">
                <a:latin typeface="Arial" charset="0"/>
                <a:ea typeface="Arial Unicode MS" pitchFamily="34" charset="-128"/>
                <a:cs typeface="Arial Unicode MS" pitchFamily="34" charset="-128"/>
              </a:rPr>
              <a:t>negativa</a:t>
            </a:r>
            <a:r>
              <a:rPr lang="en-US" sz="1600" dirty="0">
                <a:latin typeface="Arial" charset="0"/>
                <a:ea typeface="Arial Unicode MS" pitchFamily="34" charset="-128"/>
                <a:cs typeface="Arial Unicode MS" pitchFamily="34" charset="-128"/>
              </a:rPr>
              <a:t> a la </a:t>
            </a:r>
            <a:r>
              <a:rPr lang="en-US" sz="1600" dirty="0" err="1">
                <a:latin typeface="Arial" charset="0"/>
                <a:ea typeface="Arial Unicode MS" pitchFamily="34" charset="-128"/>
                <a:cs typeface="Arial Unicode MS" pitchFamily="34" charset="-128"/>
              </a:rPr>
              <a:t>publicidad</a:t>
            </a:r>
            <a:r>
              <a:rPr lang="en-US" sz="1600" dirty="0">
                <a:latin typeface="Arial" charset="0"/>
                <a:ea typeface="Arial Unicode MS" pitchFamily="34" charset="-128"/>
                <a:cs typeface="Arial Unicode MS" pitchFamily="34" charset="-128"/>
              </a:rPr>
              <a:t> </a:t>
            </a:r>
            <a:r>
              <a:rPr lang="en-US" sz="1600" dirty="0" err="1">
                <a:latin typeface="Arial" charset="0"/>
                <a:ea typeface="Arial Unicode MS" pitchFamily="34" charset="-128"/>
                <a:cs typeface="Arial Unicode MS" pitchFamily="34" charset="-128"/>
              </a:rPr>
              <a:t>transmitida</a:t>
            </a:r>
            <a:r>
              <a:rPr lang="en-US" sz="1600" dirty="0">
                <a:latin typeface="Arial" charset="0"/>
                <a:ea typeface="Arial Unicode MS" pitchFamily="34" charset="-128"/>
                <a:cs typeface="Arial Unicode MS" pitchFamily="34" charset="-128"/>
              </a:rPr>
              <a:t> en forma </a:t>
            </a:r>
            <a:r>
              <a:rPr lang="en-US" sz="1600" dirty="0" err="1">
                <a:latin typeface="Arial" charset="0"/>
                <a:ea typeface="Arial Unicode MS" pitchFamily="34" charset="-128"/>
                <a:cs typeface="Arial Unicode MS" pitchFamily="34" charset="-128"/>
              </a:rPr>
              <a:t>masiva</a:t>
            </a:r>
            <a:r>
              <a:rPr lang="en-US" sz="1600" dirty="0">
                <a:latin typeface="Arial" charset="0"/>
                <a:ea typeface="Arial Unicode MS" pitchFamily="34" charset="-128"/>
                <a:cs typeface="Arial Unicode MS" pitchFamily="34" charset="-128"/>
              </a:rPr>
              <a:t>.</a:t>
            </a:r>
            <a:endParaRPr lang="es-ES" sz="1600" dirty="0">
              <a:latin typeface="Arial" charset="0"/>
              <a:ea typeface="Arial Unicode MS" pitchFamily="34" charset="-128"/>
              <a:cs typeface="Arial Unicode MS" pitchFamily="34" charset="-128"/>
            </a:endParaRPr>
          </a:p>
        </p:txBody>
      </p:sp>
      <p:sp>
        <p:nvSpPr>
          <p:cNvPr id="151556" name="Text Box 4"/>
          <p:cNvSpPr txBox="1">
            <a:spLocks noChangeArrowheads="1"/>
          </p:cNvSpPr>
          <p:nvPr/>
        </p:nvSpPr>
        <p:spPr bwMode="auto">
          <a:xfrm>
            <a:off x="571472" y="1560513"/>
            <a:ext cx="3647152" cy="400110"/>
          </a:xfrm>
          <a:prstGeom prst="rect">
            <a:avLst/>
          </a:prstGeom>
          <a:noFill/>
          <a:ln w="9525">
            <a:noFill/>
            <a:miter lim="800000"/>
            <a:headEnd/>
            <a:tailEnd/>
          </a:ln>
          <a:effectLst/>
        </p:spPr>
        <p:txBody>
          <a:bodyPr wrap="none">
            <a:spAutoFit/>
          </a:bodyPr>
          <a:lstStyle/>
          <a:p>
            <a:r>
              <a:rPr lang="en-US" sz="2000" dirty="0" err="1">
                <a:latin typeface="Arial" charset="0"/>
                <a:ea typeface="Arial Unicode MS" pitchFamily="34" charset="-128"/>
                <a:cs typeface="Arial Unicode MS" pitchFamily="34" charset="-128"/>
              </a:rPr>
              <a:t>Comunicación</a:t>
            </a:r>
            <a:r>
              <a:rPr lang="en-US" sz="2000" dirty="0">
                <a:latin typeface="Arial" charset="0"/>
                <a:ea typeface="Arial Unicode MS" pitchFamily="34" charset="-128"/>
                <a:cs typeface="Arial Unicode MS" pitchFamily="34" charset="-128"/>
              </a:rPr>
              <a:t> interpersonal</a:t>
            </a:r>
            <a:endParaRPr lang="es-ES" sz="2000" dirty="0">
              <a:latin typeface="Arial" charset="0"/>
              <a:ea typeface="Arial Unicode MS" pitchFamily="34" charset="-128"/>
              <a:cs typeface="Arial Unicode MS" pitchFamily="34" charset="-128"/>
            </a:endParaRPr>
          </a:p>
        </p:txBody>
      </p:sp>
      <p:sp>
        <p:nvSpPr>
          <p:cNvPr id="151557" name="Text Box 5"/>
          <p:cNvSpPr txBox="1">
            <a:spLocks noChangeArrowheads="1"/>
          </p:cNvSpPr>
          <p:nvPr/>
        </p:nvSpPr>
        <p:spPr bwMode="auto">
          <a:xfrm>
            <a:off x="5143504" y="1214422"/>
            <a:ext cx="2970685" cy="800219"/>
          </a:xfrm>
          <a:prstGeom prst="rect">
            <a:avLst/>
          </a:prstGeom>
          <a:noFill/>
          <a:ln w="9525">
            <a:noFill/>
            <a:miter lim="800000"/>
            <a:headEnd/>
            <a:tailEnd/>
          </a:ln>
          <a:effectLst/>
        </p:spPr>
        <p:txBody>
          <a:bodyPr wrap="none">
            <a:spAutoFit/>
          </a:bodyPr>
          <a:lstStyle/>
          <a:p>
            <a:r>
              <a:rPr lang="en-US" sz="2000" dirty="0" err="1">
                <a:latin typeface="Arial" charset="0"/>
                <a:ea typeface="Arial Unicode MS" pitchFamily="34" charset="-128"/>
                <a:cs typeface="Arial Unicode MS" pitchFamily="34" charset="-128"/>
              </a:rPr>
              <a:t>Comunicación</a:t>
            </a:r>
            <a:r>
              <a:rPr lang="en-US" dirty="0">
                <a:latin typeface="Arial" charset="0"/>
                <a:ea typeface="Arial Unicode MS" pitchFamily="34" charset="-128"/>
                <a:cs typeface="Arial Unicode MS" pitchFamily="34" charset="-128"/>
              </a:rPr>
              <a:t> </a:t>
            </a:r>
            <a:r>
              <a:rPr lang="en-US" sz="2000" dirty="0" err="1">
                <a:latin typeface="Arial" charset="0"/>
                <a:ea typeface="Arial Unicode MS" pitchFamily="34" charset="-128"/>
                <a:cs typeface="Arial Unicode MS" pitchFamily="34" charset="-128"/>
              </a:rPr>
              <a:t>Masiva</a:t>
            </a:r>
            <a:endParaRPr lang="es-ES" sz="2000" b="1" dirty="0">
              <a:latin typeface="Times New Roman" pitchFamily="18" charset="0"/>
            </a:endParaRPr>
          </a:p>
        </p:txBody>
      </p:sp>
      <p:sp>
        <p:nvSpPr>
          <p:cNvPr id="151558" name="Text Box 6"/>
          <p:cNvSpPr txBox="1">
            <a:spLocks noChangeArrowheads="1"/>
          </p:cNvSpPr>
          <p:nvPr/>
        </p:nvSpPr>
        <p:spPr bwMode="auto">
          <a:xfrm>
            <a:off x="1428728" y="4643446"/>
            <a:ext cx="1765300" cy="1200329"/>
          </a:xfrm>
          <a:prstGeom prst="rect">
            <a:avLst/>
          </a:prstGeom>
          <a:noFill/>
          <a:ln w="9525">
            <a:noFill/>
            <a:miter lim="800000"/>
            <a:headEnd/>
            <a:tailEnd/>
          </a:ln>
          <a:effectLst/>
        </p:spPr>
        <p:txBody>
          <a:bodyPr>
            <a:spAutoFit/>
          </a:bodyPr>
          <a:lstStyle/>
          <a:p>
            <a:r>
              <a:rPr lang="es-ES_tradnl" sz="2400" b="1" dirty="0">
                <a:effectLst>
                  <a:outerShdw blurRad="38100" dist="38100" dir="2700000" algn="tl">
                    <a:srgbClr val="000000">
                      <a:alpha val="43137"/>
                    </a:srgbClr>
                  </a:outerShdw>
                </a:effectLst>
                <a:latin typeface="Times New Roman" pitchFamily="18" charset="0"/>
              </a:rPr>
              <a:t>Mas flexible</a:t>
            </a:r>
          </a:p>
          <a:p>
            <a:r>
              <a:rPr lang="es-ES_tradnl" sz="2400" b="1" dirty="0">
                <a:effectLst>
                  <a:outerShdw blurRad="38100" dist="38100" dir="2700000" algn="tl">
                    <a:srgbClr val="000000">
                      <a:alpha val="43137"/>
                    </a:srgbClr>
                  </a:outerShdw>
                </a:effectLst>
                <a:latin typeface="Times New Roman" pitchFamily="18" charset="0"/>
              </a:rPr>
              <a:t>Mas lenta</a:t>
            </a:r>
          </a:p>
          <a:p>
            <a:r>
              <a:rPr lang="es-ES_tradnl" sz="2400" b="1" dirty="0">
                <a:effectLst>
                  <a:outerShdw blurRad="38100" dist="38100" dir="2700000" algn="tl">
                    <a:srgbClr val="000000">
                      <a:alpha val="43137"/>
                    </a:srgbClr>
                  </a:outerShdw>
                </a:effectLst>
                <a:latin typeface="Times New Roman" pitchFamily="18" charset="0"/>
              </a:rPr>
              <a:t>Mas costosa</a:t>
            </a:r>
            <a:endParaRPr lang="es-ES" sz="2400" b="1" dirty="0">
              <a:effectLst>
                <a:outerShdw blurRad="38100" dist="38100" dir="2700000" algn="tl">
                  <a:srgbClr val="000000">
                    <a:alpha val="43137"/>
                  </a:srgbClr>
                </a:outerShdw>
              </a:effectLst>
              <a:latin typeface="Times New Roman" pitchFamily="18" charset="0"/>
            </a:endParaRPr>
          </a:p>
        </p:txBody>
      </p:sp>
      <p:sp>
        <p:nvSpPr>
          <p:cNvPr id="151559" name="Rectangle 7"/>
          <p:cNvSpPr>
            <a:spLocks noChangeArrowheads="1"/>
          </p:cNvSpPr>
          <p:nvPr/>
        </p:nvSpPr>
        <p:spPr bwMode="auto">
          <a:xfrm>
            <a:off x="5643570" y="5313384"/>
            <a:ext cx="2286000" cy="1200329"/>
          </a:xfrm>
          <a:prstGeom prst="rect">
            <a:avLst/>
          </a:prstGeom>
          <a:noFill/>
          <a:ln w="9525">
            <a:noFill/>
            <a:miter lim="800000"/>
            <a:headEnd/>
            <a:tailEnd/>
          </a:ln>
          <a:effectLst/>
        </p:spPr>
        <p:txBody>
          <a:bodyPr>
            <a:spAutoFit/>
          </a:bodyPr>
          <a:lstStyle/>
          <a:p>
            <a:r>
              <a:rPr lang="es-ES_tradnl" sz="2400" b="1" dirty="0">
                <a:effectLst>
                  <a:outerShdw blurRad="38100" dist="38100" dir="2700000" algn="tl">
                    <a:srgbClr val="000000">
                      <a:alpha val="43137"/>
                    </a:srgbClr>
                  </a:outerShdw>
                </a:effectLst>
                <a:latin typeface="Times New Roman" pitchFamily="18" charset="0"/>
              </a:rPr>
              <a:t>Menos flexible</a:t>
            </a:r>
          </a:p>
          <a:p>
            <a:r>
              <a:rPr lang="es-ES_tradnl" sz="2400" b="1" dirty="0">
                <a:effectLst>
                  <a:outerShdw blurRad="38100" dist="38100" dir="2700000" algn="tl">
                    <a:srgbClr val="000000">
                      <a:alpha val="43137"/>
                    </a:srgbClr>
                  </a:outerShdw>
                </a:effectLst>
                <a:latin typeface="Times New Roman" pitchFamily="18" charset="0"/>
              </a:rPr>
              <a:t>Menos lenta</a:t>
            </a:r>
          </a:p>
          <a:p>
            <a:r>
              <a:rPr lang="es-ES_tradnl" sz="2400" b="1" dirty="0">
                <a:effectLst>
                  <a:outerShdw blurRad="38100" dist="38100" dir="2700000" algn="tl">
                    <a:srgbClr val="000000">
                      <a:alpha val="43137"/>
                    </a:srgbClr>
                  </a:outerShdw>
                </a:effectLst>
                <a:latin typeface="Times New Roman" pitchFamily="18" charset="0"/>
              </a:rPr>
              <a:t>Menos costosa</a:t>
            </a:r>
            <a:endParaRPr lang="es-ES" sz="2400" b="1" dirty="0">
              <a:effectLst>
                <a:outerShdw blurRad="38100" dist="38100" dir="2700000" algn="tl">
                  <a:srgbClr val="000000">
                    <a:alpha val="43137"/>
                  </a:srgbClr>
                </a:outerShdw>
              </a:effectLst>
              <a:latin typeface="Times New Roman" pitchFamily="18" charset="0"/>
            </a:endParaRPr>
          </a:p>
        </p:txBody>
      </p:sp>
      <p:sp>
        <p:nvSpPr>
          <p:cNvPr id="151560" name="Text Box 8"/>
          <p:cNvSpPr txBox="1">
            <a:spLocks noChangeArrowheads="1"/>
          </p:cNvSpPr>
          <p:nvPr/>
        </p:nvSpPr>
        <p:spPr bwMode="auto">
          <a:xfrm>
            <a:off x="914400" y="609600"/>
            <a:ext cx="7699375" cy="457200"/>
          </a:xfrm>
          <a:prstGeom prst="rect">
            <a:avLst/>
          </a:prstGeom>
          <a:noFill/>
          <a:ln w="9525">
            <a:noFill/>
            <a:miter lim="800000"/>
            <a:headEnd/>
            <a:tailEnd/>
          </a:ln>
          <a:effectLst/>
        </p:spPr>
        <p:txBody>
          <a:bodyPr wrap="none">
            <a:spAutoFit/>
          </a:bodyPr>
          <a:lstStyle/>
          <a:p>
            <a:r>
              <a:rPr lang="es-ES_tradnl" sz="2400" b="1" u="sng" dirty="0">
                <a:solidFill>
                  <a:srgbClr val="FF0000"/>
                </a:solidFill>
                <a:effectLst>
                  <a:outerShdw blurRad="38100" dist="38100" dir="2700000" algn="tl">
                    <a:srgbClr val="000000"/>
                  </a:outerShdw>
                </a:effectLst>
                <a:latin typeface="Arial" charset="0"/>
              </a:rPr>
              <a:t>La comunicación en el proceso de comercialización</a:t>
            </a:r>
            <a:endParaRPr lang="es-ES" sz="2400" b="1" u="sng" dirty="0">
              <a:solidFill>
                <a:srgbClr val="FF0000"/>
              </a:solidFill>
              <a:effectLst>
                <a:outerShdw blurRad="38100" dist="38100" dir="2700000" algn="tl">
                  <a:srgbClr val="000000"/>
                </a:outerShdw>
              </a:effectLst>
              <a:latin typeface="Arial" charset="0"/>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p:cNvSpPr txBox="1">
            <a:spLocks noChangeArrowheads="1"/>
          </p:cNvSpPr>
          <p:nvPr/>
        </p:nvSpPr>
        <p:spPr bwMode="auto">
          <a:xfrm>
            <a:off x="381000" y="1546225"/>
            <a:ext cx="8458200" cy="5632311"/>
          </a:xfrm>
          <a:prstGeom prst="rect">
            <a:avLst/>
          </a:prstGeom>
          <a:noFill/>
          <a:ln w="9525">
            <a:noFill/>
            <a:miter lim="800000"/>
            <a:headEnd/>
            <a:tailEnd/>
          </a:ln>
          <a:effectLst/>
        </p:spPr>
        <p:txBody>
          <a:bodyPr>
            <a:spAutoFit/>
          </a:bodyPr>
          <a:lstStyle/>
          <a:p>
            <a:r>
              <a:rPr lang="es-ES_tradnl" sz="2400" b="1" dirty="0">
                <a:latin typeface="Times New Roman" pitchFamily="18" charset="0"/>
              </a:rPr>
              <a:t>Canales Directos de promoción:  </a:t>
            </a:r>
          </a:p>
          <a:p>
            <a:r>
              <a:rPr lang="es-ES_tradnl" sz="2400" dirty="0">
                <a:latin typeface="Times New Roman" pitchFamily="18" charset="0"/>
              </a:rPr>
              <a:t>			</a:t>
            </a:r>
          </a:p>
          <a:p>
            <a:r>
              <a:rPr lang="es-ES_tradnl" sz="2400" dirty="0">
                <a:latin typeface="Times New Roman" pitchFamily="18" charset="0"/>
              </a:rPr>
              <a:t>			Promoción comercial:  </a:t>
            </a:r>
          </a:p>
          <a:p>
            <a:r>
              <a:rPr lang="es-ES_tradnl" sz="2400" dirty="0">
                <a:latin typeface="Times New Roman" pitchFamily="18" charset="0"/>
              </a:rPr>
              <a:t>				</a:t>
            </a:r>
            <a:r>
              <a:rPr lang="es-ES_tradnl" sz="2400" dirty="0" err="1">
                <a:latin typeface="Times New Roman" pitchFamily="18" charset="0"/>
              </a:rPr>
              <a:t>Promotions</a:t>
            </a:r>
            <a:r>
              <a:rPr lang="es-ES_tradnl" sz="2400" dirty="0">
                <a:latin typeface="Times New Roman" pitchFamily="18" charset="0"/>
              </a:rPr>
              <a:t> </a:t>
            </a:r>
            <a:r>
              <a:rPr lang="es-ES_tradnl" sz="2400" dirty="0" err="1">
                <a:latin typeface="Times New Roman" pitchFamily="18" charset="0"/>
              </a:rPr>
              <a:t>teams</a:t>
            </a:r>
            <a:endParaRPr lang="es-ES_tradnl" sz="2400" dirty="0">
              <a:latin typeface="Times New Roman" pitchFamily="18" charset="0"/>
            </a:endParaRPr>
          </a:p>
          <a:p>
            <a:r>
              <a:rPr lang="es-ES_tradnl" sz="2400" dirty="0">
                <a:latin typeface="Times New Roman" pitchFamily="18" charset="0"/>
              </a:rPr>
              <a:t>				POP   (estrategias de   </a:t>
            </a:r>
          </a:p>
          <a:p>
            <a:r>
              <a:rPr lang="es-ES_tradnl" sz="2400" dirty="0">
                <a:latin typeface="Times New Roman" pitchFamily="18" charset="0"/>
              </a:rPr>
              <a:t>                                                 </a:t>
            </a:r>
            <a:r>
              <a:rPr lang="es-ES_tradnl" sz="2400" dirty="0" err="1">
                <a:latin typeface="Times New Roman" pitchFamily="18" charset="0"/>
              </a:rPr>
              <a:t>Merchandising</a:t>
            </a:r>
            <a:r>
              <a:rPr lang="es-ES_tradnl" sz="2400" dirty="0">
                <a:latin typeface="Times New Roman" pitchFamily="18" charset="0"/>
              </a:rPr>
              <a:t>)</a:t>
            </a:r>
          </a:p>
          <a:p>
            <a:r>
              <a:rPr lang="es-ES_tradnl" sz="2400" dirty="0">
                <a:latin typeface="Times New Roman" pitchFamily="18" charset="0"/>
              </a:rPr>
              <a:t>Ferias</a:t>
            </a:r>
          </a:p>
          <a:p>
            <a:r>
              <a:rPr lang="es-ES_tradnl" sz="2400" dirty="0">
                <a:latin typeface="Times New Roman" pitchFamily="18" charset="0"/>
              </a:rPr>
              <a:t>Exposiciones  </a:t>
            </a:r>
          </a:p>
          <a:p>
            <a:r>
              <a:rPr lang="es-ES_tradnl" sz="2400" dirty="0">
                <a:latin typeface="Times New Roman" pitchFamily="18" charset="0"/>
              </a:rPr>
              <a:t>Convenciones</a:t>
            </a:r>
          </a:p>
          <a:p>
            <a:r>
              <a:rPr lang="es-ES_tradnl" sz="2400" dirty="0">
                <a:latin typeface="Times New Roman" pitchFamily="18" charset="0"/>
              </a:rPr>
              <a:t>			</a:t>
            </a:r>
          </a:p>
          <a:p>
            <a:r>
              <a:rPr lang="es-ES_tradnl" sz="2400" dirty="0">
                <a:latin typeface="Times New Roman" pitchFamily="18" charset="0"/>
              </a:rPr>
              <a:t>			Degustaciones                 Demostraciones</a:t>
            </a:r>
          </a:p>
          <a:p>
            <a:r>
              <a:rPr lang="es-ES_tradnl" sz="2400" b="1" dirty="0">
                <a:latin typeface="Times New Roman" pitchFamily="18" charset="0"/>
              </a:rPr>
              <a:t>					</a:t>
            </a:r>
            <a:r>
              <a:rPr lang="es-ES_tradnl" sz="2400" dirty="0">
                <a:latin typeface="Times New Roman" pitchFamily="18" charset="0"/>
              </a:rPr>
              <a:t>Muestras</a:t>
            </a:r>
          </a:p>
          <a:p>
            <a:endParaRPr lang="es-ES_tradnl" sz="2400" dirty="0">
              <a:latin typeface="Times New Roman" pitchFamily="18" charset="0"/>
            </a:endParaRPr>
          </a:p>
          <a:p>
            <a:endParaRPr lang="es-ES_tradnl" sz="2400" b="1" dirty="0">
              <a:latin typeface="Times New Roman" pitchFamily="18" charset="0"/>
            </a:endParaRPr>
          </a:p>
          <a:p>
            <a:endParaRPr lang="es-ES" sz="2400" dirty="0">
              <a:latin typeface="Times New Roman" pitchFamily="18" charset="0"/>
            </a:endParaRPr>
          </a:p>
        </p:txBody>
      </p:sp>
      <p:sp>
        <p:nvSpPr>
          <p:cNvPr id="152579" name="Text Box 3"/>
          <p:cNvSpPr txBox="1">
            <a:spLocks noChangeArrowheads="1"/>
          </p:cNvSpPr>
          <p:nvPr/>
        </p:nvSpPr>
        <p:spPr bwMode="auto">
          <a:xfrm>
            <a:off x="3000375" y="533400"/>
            <a:ext cx="3095625" cy="457200"/>
          </a:xfrm>
          <a:prstGeom prst="rect">
            <a:avLst/>
          </a:prstGeom>
          <a:noFill/>
          <a:ln w="9525">
            <a:noFill/>
            <a:miter lim="800000"/>
            <a:headEnd/>
            <a:tailEnd/>
          </a:ln>
          <a:effectLst/>
        </p:spPr>
        <p:txBody>
          <a:bodyPr wrap="none">
            <a:spAutoFit/>
          </a:bodyPr>
          <a:lstStyle/>
          <a:p>
            <a:r>
              <a:rPr lang="es-ES_tradnl" sz="2400" b="1" u="sng">
                <a:latin typeface="Times New Roman" pitchFamily="18" charset="0"/>
              </a:rPr>
              <a:t>Canales de Promoción</a:t>
            </a:r>
            <a:endParaRPr lang="es-ES" sz="2400" b="1" u="sng">
              <a:latin typeface="Times New Roman" pitchFamily="18" charset="0"/>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p:cNvSpPr txBox="1">
            <a:spLocks noChangeArrowheads="1"/>
          </p:cNvSpPr>
          <p:nvPr/>
        </p:nvSpPr>
        <p:spPr bwMode="auto">
          <a:xfrm>
            <a:off x="228600" y="1546225"/>
            <a:ext cx="8839200" cy="4108450"/>
          </a:xfrm>
          <a:prstGeom prst="rect">
            <a:avLst/>
          </a:prstGeom>
          <a:noFill/>
          <a:ln w="9525">
            <a:noFill/>
            <a:miter lim="800000"/>
            <a:headEnd/>
            <a:tailEnd/>
          </a:ln>
          <a:effectLst/>
        </p:spPr>
        <p:txBody>
          <a:bodyPr>
            <a:spAutoFit/>
          </a:bodyPr>
          <a:lstStyle/>
          <a:p>
            <a:r>
              <a:rPr lang="es-ES_tradnl" sz="2400" b="1">
                <a:latin typeface="Times New Roman" pitchFamily="18" charset="0"/>
              </a:rPr>
              <a:t>Canales Indirectos de promoción:</a:t>
            </a:r>
          </a:p>
          <a:p>
            <a:endParaRPr lang="es-ES_tradnl" sz="2400">
              <a:latin typeface="Times New Roman" pitchFamily="18" charset="0"/>
            </a:endParaRPr>
          </a:p>
          <a:p>
            <a:r>
              <a:rPr lang="es-ES_tradnl" sz="2400">
                <a:latin typeface="Times New Roman" pitchFamily="18" charset="0"/>
              </a:rPr>
              <a:t>Medios electrónicos 		Medios escritos 	Medios gráficos</a:t>
            </a:r>
          </a:p>
          <a:p>
            <a:endParaRPr lang="es-ES_tradnl" sz="2400">
              <a:latin typeface="Times New Roman" pitchFamily="18" charset="0"/>
            </a:endParaRPr>
          </a:p>
          <a:p>
            <a:r>
              <a:rPr lang="es-ES_tradnl" sz="2400">
                <a:latin typeface="Times New Roman" pitchFamily="18" charset="0"/>
              </a:rPr>
              <a:t>Cine				Periódicos		Pub. Exterior</a:t>
            </a:r>
          </a:p>
          <a:p>
            <a:r>
              <a:rPr lang="es-ES_tradnl" sz="2400">
                <a:latin typeface="Times New Roman" pitchFamily="18" charset="0"/>
              </a:rPr>
              <a:t>Radio				Revistas		Posters</a:t>
            </a:r>
          </a:p>
          <a:p>
            <a:r>
              <a:rPr lang="es-ES_tradnl" sz="2400">
                <a:latin typeface="Times New Roman" pitchFamily="18" charset="0"/>
              </a:rPr>
              <a:t>Televisión			Folletos		Banners</a:t>
            </a:r>
          </a:p>
          <a:p>
            <a:r>
              <a:rPr lang="es-ES_tradnl" sz="2400">
                <a:latin typeface="Times New Roman" pitchFamily="18" charset="0"/>
              </a:rPr>
              <a:t>Internet			Volantes</a:t>
            </a:r>
          </a:p>
          <a:p>
            <a:r>
              <a:rPr lang="es-ES_tradnl" sz="2400">
                <a:latin typeface="Times New Roman" pitchFamily="18" charset="0"/>
              </a:rPr>
              <a:t>Pantallas Electrónicos</a:t>
            </a:r>
          </a:p>
          <a:p>
            <a:endParaRPr lang="es-ES_tradnl" sz="2400">
              <a:latin typeface="Times New Roman" pitchFamily="18" charset="0"/>
            </a:endParaRPr>
          </a:p>
          <a:p>
            <a:endParaRPr lang="es-ES" sz="2400">
              <a:latin typeface="Times New Roman" pitchFamily="18" charset="0"/>
            </a:endParaRPr>
          </a:p>
        </p:txBody>
      </p:sp>
      <p:sp>
        <p:nvSpPr>
          <p:cNvPr id="153603" name="Text Box 3"/>
          <p:cNvSpPr txBox="1">
            <a:spLocks noChangeArrowheads="1"/>
          </p:cNvSpPr>
          <p:nvPr/>
        </p:nvSpPr>
        <p:spPr bwMode="auto">
          <a:xfrm>
            <a:off x="3000375" y="533400"/>
            <a:ext cx="3095625" cy="457200"/>
          </a:xfrm>
          <a:prstGeom prst="rect">
            <a:avLst/>
          </a:prstGeom>
          <a:noFill/>
          <a:ln w="9525">
            <a:noFill/>
            <a:miter lim="800000"/>
            <a:headEnd/>
            <a:tailEnd/>
          </a:ln>
          <a:effectLst/>
        </p:spPr>
        <p:txBody>
          <a:bodyPr wrap="none">
            <a:spAutoFit/>
          </a:bodyPr>
          <a:lstStyle/>
          <a:p>
            <a:r>
              <a:rPr lang="es-ES_tradnl" sz="2400" b="1" u="sng">
                <a:latin typeface="Times New Roman" pitchFamily="18" charset="0"/>
              </a:rPr>
              <a:t>Canales de Promoción</a:t>
            </a:r>
            <a:endParaRPr lang="es-ES" sz="2400" b="1" u="sng">
              <a:latin typeface="Times New Roman" pitchFamily="18" charset="0"/>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BS00559_"/>
          <p:cNvPicPr>
            <a:picLocks noChangeAspect="1" noChangeArrowheads="1"/>
          </p:cNvPicPr>
          <p:nvPr/>
        </p:nvPicPr>
        <p:blipFill>
          <a:blip r:embed="rId2"/>
          <a:srcRect/>
          <a:stretch>
            <a:fillRect/>
          </a:stretch>
        </p:blipFill>
        <p:spPr bwMode="auto">
          <a:xfrm>
            <a:off x="7467600" y="5918200"/>
            <a:ext cx="1524000" cy="863600"/>
          </a:xfrm>
          <a:prstGeom prst="rect">
            <a:avLst/>
          </a:prstGeom>
          <a:noFill/>
        </p:spPr>
      </p:pic>
      <p:sp>
        <p:nvSpPr>
          <p:cNvPr id="36867" name="Rectangle 3"/>
          <p:cNvSpPr>
            <a:spLocks noChangeArrowheads="1"/>
          </p:cNvSpPr>
          <p:nvPr/>
        </p:nvSpPr>
        <p:spPr bwMode="auto">
          <a:xfrm>
            <a:off x="1219200" y="304800"/>
            <a:ext cx="73152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s-ES" sz="2400" b="1" u="sng">
                <a:effectLst>
                  <a:outerShdw blurRad="38100" dist="38100" dir="2700000" algn="tl">
                    <a:srgbClr val="000000"/>
                  </a:outerShdw>
                </a:effectLst>
                <a:latin typeface="Times New Roman" pitchFamily="18" charset="0"/>
              </a:rPr>
              <a:t>Factores que incluyen en la Mezcla Promocional:</a:t>
            </a:r>
          </a:p>
        </p:txBody>
      </p:sp>
      <p:sp>
        <p:nvSpPr>
          <p:cNvPr id="36868" name="Text Box 4"/>
          <p:cNvSpPr txBox="1">
            <a:spLocks noChangeArrowheads="1"/>
          </p:cNvSpPr>
          <p:nvPr/>
        </p:nvSpPr>
        <p:spPr bwMode="auto">
          <a:xfrm>
            <a:off x="457200" y="1066800"/>
            <a:ext cx="8305800" cy="5514975"/>
          </a:xfrm>
          <a:prstGeom prst="rect">
            <a:avLst/>
          </a:prstGeom>
          <a:noFill/>
          <a:ln w="12700" cap="sq">
            <a:noFill/>
            <a:miter lim="800000"/>
            <a:headEnd type="none" w="sm" len="sm"/>
            <a:tailEnd type="none" w="sm" len="sm"/>
          </a:ln>
          <a:effectLst/>
        </p:spPr>
        <p:txBody>
          <a:bodyPr>
            <a:spAutoFit/>
          </a:bodyPr>
          <a:lstStyle/>
          <a:p>
            <a:pPr algn="just"/>
            <a:r>
              <a:rPr lang="es-ES" sz="2400" b="1">
                <a:effectLst>
                  <a:outerShdw blurRad="38100" dist="38100" dir="2700000" algn="tl">
                    <a:srgbClr val="000000"/>
                  </a:outerShdw>
                </a:effectLst>
                <a:latin typeface="Times New Roman" pitchFamily="18" charset="0"/>
              </a:rPr>
              <a:t>El Mercado Meta</a:t>
            </a:r>
          </a:p>
          <a:p>
            <a:pPr algn="just"/>
            <a:r>
              <a:rPr lang="es-ES" sz="2400">
                <a:latin typeface="Times New Roman" pitchFamily="18" charset="0"/>
              </a:rPr>
              <a:t>	</a:t>
            </a:r>
            <a:r>
              <a:rPr lang="es-ES" sz="2000">
                <a:latin typeface="Arial" charset="0"/>
              </a:rPr>
              <a:t>Disposición de comprar (Jerarquía de efectos: Reconocimiento, conocimiento, simpatía, preferencia, convicción y compra), Dimensión Geográfica, Tipo de cliente.</a:t>
            </a:r>
          </a:p>
          <a:p>
            <a:pPr algn="just"/>
            <a:endParaRPr lang="es-ES" sz="2000" b="1">
              <a:effectLst>
                <a:outerShdw blurRad="38100" dist="38100" dir="2700000" algn="tl">
                  <a:srgbClr val="000000"/>
                </a:outerShdw>
              </a:effectLst>
              <a:latin typeface="Arial" charset="0"/>
            </a:endParaRPr>
          </a:p>
          <a:p>
            <a:pPr algn="just"/>
            <a:r>
              <a:rPr lang="es-ES" sz="2400" b="1">
                <a:effectLst>
                  <a:outerShdw blurRad="38100" dist="38100" dir="2700000" algn="tl">
                    <a:srgbClr val="000000"/>
                  </a:outerShdw>
                </a:effectLst>
                <a:latin typeface="Times New Roman" pitchFamily="18" charset="0"/>
              </a:rPr>
              <a:t>Naturaleza del producto</a:t>
            </a:r>
          </a:p>
          <a:p>
            <a:pPr algn="just"/>
            <a:r>
              <a:rPr lang="es-ES_tradnl" sz="2000">
                <a:latin typeface="Arial" charset="0"/>
                <a:cs typeface="Tahoma" pitchFamily="34" charset="0"/>
              </a:rPr>
              <a:t>Las compañías de bienes de consumo suelen invertir sus fondos, en primer lugar, en la publicidad, seguida por la promoción de ventas, las ventas personales, y, en último lugar, las relaciones públicas. En cambio, las de bienes industriales colocan la mayor parte de su presupuesto en ventas personales, seguidas por promoción de ventas, publicidad y relaciones públicas. Por lo general, las ventas personales</a:t>
            </a:r>
            <a:r>
              <a:rPr lang="es-ES_tradnl" sz="2000" b="1">
                <a:effectLst>
                  <a:outerShdw blurRad="38100" dist="38100" dir="2700000" algn="tl">
                    <a:srgbClr val="000000"/>
                  </a:outerShdw>
                </a:effectLst>
                <a:latin typeface="Arial" charset="0"/>
                <a:cs typeface="Tahoma" pitchFamily="34" charset="0"/>
              </a:rPr>
              <a:t> </a:t>
            </a:r>
            <a:r>
              <a:rPr lang="es-ES_tradnl" sz="2000">
                <a:latin typeface="Arial" charset="0"/>
                <a:cs typeface="Tahoma" pitchFamily="34" charset="0"/>
              </a:rPr>
              <a:t>se utilizan mucho más cuando se trata de bienes caros y riesgosos y en mercados con pocos vendedores importantes.</a:t>
            </a:r>
            <a:endParaRPr lang="es-ES" sz="2000">
              <a:latin typeface="Arial" charset="0"/>
              <a:ea typeface="Arial Unicode MS" pitchFamily="34" charset="-128"/>
              <a:cs typeface="Arial Unicode MS" pitchFamily="34" charset="-128"/>
            </a:endParaRPr>
          </a:p>
          <a:p>
            <a:endParaRPr lang="es-ES" sz="2400" b="1">
              <a:effectLst>
                <a:outerShdw blurRad="38100" dist="38100" dir="2700000" algn="tl">
                  <a:srgbClr val="000000"/>
                </a:outerShdw>
              </a:effectLst>
              <a:latin typeface="Times New Roman" pitchFamily="18" charset="0"/>
            </a:endParaRPr>
          </a:p>
          <a:p>
            <a:r>
              <a:rPr lang="es-ES" sz="2000" b="1">
                <a:latin typeface="Arial" charset="0"/>
              </a:rPr>
              <a:t>valor unitario, nivel de adaptación y servicios de venta</a:t>
            </a:r>
          </a:p>
          <a:p>
            <a:pPr algn="just"/>
            <a:endParaRPr lang="es-ES" sz="2000" b="1">
              <a:effectLst>
                <a:outerShdw blurRad="38100" dist="38100" dir="2700000" algn="tl">
                  <a:srgbClr val="000000"/>
                </a:outerShdw>
              </a:effectLst>
              <a:latin typeface="Arial" charset="0"/>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ChangeArrowheads="1"/>
          </p:cNvSpPr>
          <p:nvPr/>
        </p:nvSpPr>
        <p:spPr bwMode="auto">
          <a:xfrm>
            <a:off x="1219200" y="304800"/>
            <a:ext cx="73152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s-ES" sz="2400" b="1" u="sng">
                <a:effectLst>
                  <a:outerShdw blurRad="38100" dist="38100" dir="2700000" algn="tl">
                    <a:srgbClr val="000000"/>
                  </a:outerShdw>
                </a:effectLst>
                <a:latin typeface="Times New Roman" pitchFamily="18" charset="0"/>
              </a:rPr>
              <a:t>Factores que incluyen en la Mezcla Promocional:</a:t>
            </a:r>
          </a:p>
        </p:txBody>
      </p:sp>
      <p:sp>
        <p:nvSpPr>
          <p:cNvPr id="43012" name="Text Box 4"/>
          <p:cNvSpPr txBox="1">
            <a:spLocks noChangeArrowheads="1"/>
          </p:cNvSpPr>
          <p:nvPr/>
        </p:nvSpPr>
        <p:spPr bwMode="auto">
          <a:xfrm>
            <a:off x="685800" y="990600"/>
            <a:ext cx="7750175" cy="5514975"/>
          </a:xfrm>
          <a:prstGeom prst="rect">
            <a:avLst/>
          </a:prstGeom>
          <a:noFill/>
          <a:ln w="12700" cap="sq">
            <a:noFill/>
            <a:miter lim="800000"/>
            <a:headEnd type="none" w="sm" len="sm"/>
            <a:tailEnd type="none" w="sm" len="sm"/>
          </a:ln>
          <a:effectLst/>
        </p:spPr>
        <p:txBody>
          <a:bodyPr>
            <a:spAutoFit/>
          </a:bodyPr>
          <a:lstStyle/>
          <a:p>
            <a:pPr algn="just"/>
            <a:endParaRPr lang="es-ES" sz="2000" b="1">
              <a:effectLst>
                <a:outerShdw blurRad="38100" dist="38100" dir="2700000" algn="tl">
                  <a:srgbClr val="000000"/>
                </a:outerShdw>
              </a:effectLst>
              <a:latin typeface="Arial" charset="0"/>
            </a:endParaRPr>
          </a:p>
          <a:p>
            <a:pPr algn="just"/>
            <a:r>
              <a:rPr lang="es-ES" sz="2400" b="1">
                <a:effectLst>
                  <a:outerShdw blurRad="38100" dist="38100" dir="2700000" algn="tl">
                    <a:srgbClr val="000000"/>
                  </a:outerShdw>
                </a:effectLst>
                <a:latin typeface="Times New Roman" pitchFamily="18" charset="0"/>
              </a:rPr>
              <a:t>Etapa del ciclo de vida del producto</a:t>
            </a:r>
          </a:p>
          <a:p>
            <a:pPr algn="just"/>
            <a:r>
              <a:rPr lang="es-ES" sz="2400" b="1">
                <a:effectLst>
                  <a:outerShdw blurRad="38100" dist="38100" dir="2700000" algn="tl">
                    <a:srgbClr val="000000"/>
                  </a:outerShdw>
                </a:effectLst>
                <a:latin typeface="Times New Roman" pitchFamily="18" charset="0"/>
              </a:rPr>
              <a:t>	</a:t>
            </a:r>
            <a:r>
              <a:rPr lang="es-ES" sz="2000">
                <a:latin typeface="Arial" charset="0"/>
              </a:rPr>
              <a:t>introducción, crecimiento, madurez y declinación</a:t>
            </a:r>
          </a:p>
          <a:p>
            <a:pPr algn="just"/>
            <a:endParaRPr lang="es-ES" sz="2000" b="1">
              <a:effectLst>
                <a:outerShdw blurRad="38100" dist="38100" dir="2700000" algn="tl">
                  <a:srgbClr val="000000"/>
                </a:outerShdw>
              </a:effectLst>
              <a:latin typeface="Arial" charset="0"/>
            </a:endParaRPr>
          </a:p>
          <a:p>
            <a:pPr algn="just"/>
            <a:endParaRPr lang="es-ES" sz="2000" b="1">
              <a:effectLst>
                <a:outerShdw blurRad="38100" dist="38100" dir="2700000" algn="tl">
                  <a:srgbClr val="000000"/>
                </a:outerShdw>
              </a:effectLst>
              <a:latin typeface="Arial" charset="0"/>
            </a:endParaRPr>
          </a:p>
          <a:p>
            <a:pPr algn="just"/>
            <a:endParaRPr lang="es-ES" sz="2000" b="1">
              <a:effectLst>
                <a:outerShdw blurRad="38100" dist="38100" dir="2700000" algn="tl">
                  <a:srgbClr val="000000"/>
                </a:outerShdw>
              </a:effectLst>
              <a:latin typeface="Arial" charset="0"/>
            </a:endParaRPr>
          </a:p>
          <a:p>
            <a:pPr algn="just"/>
            <a:endParaRPr lang="es-ES" sz="2000" b="1">
              <a:effectLst>
                <a:outerShdw blurRad="38100" dist="38100" dir="2700000" algn="tl">
                  <a:srgbClr val="000000"/>
                </a:outerShdw>
              </a:effectLst>
              <a:latin typeface="Arial" charset="0"/>
            </a:endParaRPr>
          </a:p>
          <a:p>
            <a:pPr algn="just"/>
            <a:endParaRPr lang="es-ES" sz="2000" b="1">
              <a:effectLst>
                <a:outerShdw blurRad="38100" dist="38100" dir="2700000" algn="tl">
                  <a:srgbClr val="000000"/>
                </a:outerShdw>
              </a:effectLst>
              <a:latin typeface="Arial" charset="0"/>
            </a:endParaRPr>
          </a:p>
          <a:p>
            <a:pPr algn="just"/>
            <a:endParaRPr lang="es-ES" sz="2000" b="1">
              <a:effectLst>
                <a:outerShdw blurRad="38100" dist="38100" dir="2700000" algn="tl">
                  <a:srgbClr val="000000"/>
                </a:outerShdw>
              </a:effectLst>
              <a:latin typeface="Arial" charset="0"/>
            </a:endParaRPr>
          </a:p>
          <a:p>
            <a:pPr algn="just"/>
            <a:endParaRPr lang="es-ES" sz="2000" b="1">
              <a:effectLst>
                <a:outerShdw blurRad="38100" dist="38100" dir="2700000" algn="tl">
                  <a:srgbClr val="000000"/>
                </a:outerShdw>
              </a:effectLst>
              <a:latin typeface="Arial" charset="0"/>
            </a:endParaRPr>
          </a:p>
          <a:p>
            <a:pPr algn="just"/>
            <a:endParaRPr lang="es-ES" sz="2000" b="1">
              <a:effectLst>
                <a:outerShdw blurRad="38100" dist="38100" dir="2700000" algn="tl">
                  <a:srgbClr val="000000"/>
                </a:outerShdw>
              </a:effectLst>
              <a:latin typeface="Arial" charset="0"/>
            </a:endParaRPr>
          </a:p>
          <a:p>
            <a:pPr algn="just"/>
            <a:endParaRPr lang="es-ES" sz="2000" b="1">
              <a:effectLst>
                <a:outerShdw blurRad="38100" dist="38100" dir="2700000" algn="tl">
                  <a:srgbClr val="000000"/>
                </a:outerShdw>
              </a:effectLst>
              <a:latin typeface="Arial" charset="0"/>
            </a:endParaRPr>
          </a:p>
          <a:p>
            <a:pPr algn="just"/>
            <a:endParaRPr lang="es-ES" sz="2000" b="1">
              <a:effectLst>
                <a:outerShdw blurRad="38100" dist="38100" dir="2700000" algn="tl">
                  <a:srgbClr val="000000"/>
                </a:outerShdw>
              </a:effectLst>
              <a:latin typeface="Arial" charset="0"/>
            </a:endParaRPr>
          </a:p>
          <a:p>
            <a:pPr algn="just"/>
            <a:endParaRPr lang="es-ES" sz="2000" b="1">
              <a:effectLst>
                <a:outerShdw blurRad="38100" dist="38100" dir="2700000" algn="tl">
                  <a:srgbClr val="000000"/>
                </a:outerShdw>
              </a:effectLst>
              <a:latin typeface="Arial" charset="0"/>
            </a:endParaRPr>
          </a:p>
          <a:p>
            <a:pPr algn="just"/>
            <a:endParaRPr lang="es-ES" sz="2000" b="1">
              <a:effectLst>
                <a:outerShdw blurRad="38100" dist="38100" dir="2700000" algn="tl">
                  <a:srgbClr val="000000"/>
                </a:outerShdw>
              </a:effectLst>
              <a:latin typeface="Arial" charset="0"/>
            </a:endParaRPr>
          </a:p>
          <a:p>
            <a:pPr algn="just"/>
            <a:r>
              <a:rPr lang="es-ES" sz="2400" b="1">
                <a:effectLst>
                  <a:outerShdw blurRad="38100" dist="38100" dir="2700000" algn="tl">
                    <a:srgbClr val="000000"/>
                  </a:outerShdw>
                </a:effectLst>
                <a:latin typeface="Times New Roman" pitchFamily="18" charset="0"/>
              </a:rPr>
              <a:t>Fondos disponibles</a:t>
            </a:r>
          </a:p>
          <a:p>
            <a:pPr algn="just"/>
            <a:endParaRPr lang="es-ES" sz="2400" b="1">
              <a:effectLst>
                <a:outerShdw blurRad="38100" dist="38100" dir="2700000" algn="tl">
                  <a:srgbClr val="000000"/>
                </a:outerShdw>
              </a:effectLst>
              <a:latin typeface="Times New Roman" pitchFamily="18" charset="0"/>
            </a:endParaRPr>
          </a:p>
        </p:txBody>
      </p:sp>
      <p:grpSp>
        <p:nvGrpSpPr>
          <p:cNvPr id="2" name="Group 20"/>
          <p:cNvGrpSpPr>
            <a:grpSpLocks/>
          </p:cNvGrpSpPr>
          <p:nvPr/>
        </p:nvGrpSpPr>
        <p:grpSpPr bwMode="auto">
          <a:xfrm>
            <a:off x="762000" y="2286000"/>
            <a:ext cx="7116763" cy="3200400"/>
            <a:chOff x="480" y="1776"/>
            <a:chExt cx="4483" cy="2016"/>
          </a:xfrm>
        </p:grpSpPr>
        <p:sp>
          <p:nvSpPr>
            <p:cNvPr id="51204" name="Line 4"/>
            <p:cNvSpPr>
              <a:spLocks noChangeShapeType="1"/>
            </p:cNvSpPr>
            <p:nvPr/>
          </p:nvSpPr>
          <p:spPr bwMode="auto">
            <a:xfrm>
              <a:off x="912" y="3264"/>
              <a:ext cx="3695" cy="1"/>
            </a:xfrm>
            <a:prstGeom prst="line">
              <a:avLst/>
            </a:prstGeom>
            <a:noFill/>
            <a:ln w="38100">
              <a:solidFill>
                <a:schemeClr val="tx1"/>
              </a:solidFill>
              <a:round/>
              <a:headEnd/>
              <a:tailEnd/>
            </a:ln>
            <a:effectLst/>
          </p:spPr>
          <p:txBody>
            <a:bodyPr/>
            <a:lstStyle/>
            <a:p>
              <a:endParaRPr lang="es-MX"/>
            </a:p>
          </p:txBody>
        </p:sp>
        <p:sp>
          <p:nvSpPr>
            <p:cNvPr id="51206" name="Text Box 6"/>
            <p:cNvSpPr txBox="1">
              <a:spLocks noChangeArrowheads="1"/>
            </p:cNvSpPr>
            <p:nvPr/>
          </p:nvSpPr>
          <p:spPr bwMode="auto">
            <a:xfrm>
              <a:off x="576" y="2407"/>
              <a:ext cx="783" cy="288"/>
            </a:xfrm>
            <a:prstGeom prst="rect">
              <a:avLst/>
            </a:prstGeom>
            <a:noFill/>
            <a:ln w="9525">
              <a:noFill/>
              <a:miter lim="800000"/>
              <a:headEnd/>
              <a:tailEnd/>
            </a:ln>
            <a:effectLst/>
          </p:spPr>
          <p:txBody>
            <a:bodyPr>
              <a:spAutoFit/>
            </a:bodyPr>
            <a:lstStyle/>
            <a:p>
              <a:pPr>
                <a:spcBef>
                  <a:spcPct val="50000"/>
                </a:spcBef>
              </a:pPr>
              <a:r>
                <a:rPr lang="es-ES_tradnl" sz="2400">
                  <a:latin typeface="Times New Roman" pitchFamily="18" charset="0"/>
                </a:rPr>
                <a:t>Ventas</a:t>
              </a:r>
              <a:endParaRPr lang="es-ES" sz="2400">
                <a:latin typeface="Times New Roman" pitchFamily="18" charset="0"/>
              </a:endParaRPr>
            </a:p>
          </p:txBody>
        </p:sp>
        <p:sp>
          <p:nvSpPr>
            <p:cNvPr id="51207" name="Rectangle 7"/>
            <p:cNvSpPr>
              <a:spLocks noChangeArrowheads="1"/>
            </p:cNvSpPr>
            <p:nvPr/>
          </p:nvSpPr>
          <p:spPr bwMode="auto">
            <a:xfrm>
              <a:off x="480" y="2407"/>
              <a:ext cx="879" cy="329"/>
            </a:xfrm>
            <a:prstGeom prst="rect">
              <a:avLst/>
            </a:prstGeom>
            <a:noFill/>
            <a:ln w="9525">
              <a:solidFill>
                <a:schemeClr val="tx1"/>
              </a:solidFill>
              <a:miter lim="800000"/>
              <a:headEnd/>
              <a:tailEnd/>
            </a:ln>
            <a:effectLst/>
          </p:spPr>
          <p:txBody>
            <a:bodyPr wrap="none" anchor="ctr"/>
            <a:lstStyle/>
            <a:p>
              <a:endParaRPr lang="es-MX"/>
            </a:p>
          </p:txBody>
        </p:sp>
        <p:sp>
          <p:nvSpPr>
            <p:cNvPr id="51208" name="Line 8"/>
            <p:cNvSpPr>
              <a:spLocks noChangeShapeType="1"/>
            </p:cNvSpPr>
            <p:nvPr/>
          </p:nvSpPr>
          <p:spPr bwMode="auto">
            <a:xfrm>
              <a:off x="1436" y="1776"/>
              <a:ext cx="1" cy="1925"/>
            </a:xfrm>
            <a:prstGeom prst="line">
              <a:avLst/>
            </a:prstGeom>
            <a:noFill/>
            <a:ln w="38100">
              <a:solidFill>
                <a:schemeClr val="tx1"/>
              </a:solidFill>
              <a:round/>
              <a:headEnd/>
              <a:tailEnd/>
            </a:ln>
            <a:effectLst/>
          </p:spPr>
          <p:txBody>
            <a:bodyPr/>
            <a:lstStyle/>
            <a:p>
              <a:endParaRPr lang="es-MX"/>
            </a:p>
          </p:txBody>
        </p:sp>
        <p:sp>
          <p:nvSpPr>
            <p:cNvPr id="51209" name="Text Box 9"/>
            <p:cNvSpPr txBox="1">
              <a:spLocks noChangeArrowheads="1"/>
            </p:cNvSpPr>
            <p:nvPr/>
          </p:nvSpPr>
          <p:spPr bwMode="auto">
            <a:xfrm>
              <a:off x="2872" y="3501"/>
              <a:ext cx="712" cy="288"/>
            </a:xfrm>
            <a:prstGeom prst="rect">
              <a:avLst/>
            </a:prstGeom>
            <a:noFill/>
            <a:ln w="9525">
              <a:noFill/>
              <a:miter lim="800000"/>
              <a:headEnd/>
              <a:tailEnd/>
            </a:ln>
            <a:effectLst/>
          </p:spPr>
          <p:txBody>
            <a:bodyPr wrap="none">
              <a:spAutoFit/>
            </a:bodyPr>
            <a:lstStyle/>
            <a:p>
              <a:r>
                <a:rPr lang="es-ES_tradnl" sz="2400">
                  <a:latin typeface="Times New Roman" pitchFamily="18" charset="0"/>
                </a:rPr>
                <a:t>Tiempo</a:t>
              </a:r>
              <a:endParaRPr lang="es-ES" sz="2400">
                <a:latin typeface="Times New Roman" pitchFamily="18" charset="0"/>
              </a:endParaRPr>
            </a:p>
          </p:txBody>
        </p:sp>
        <p:sp>
          <p:nvSpPr>
            <p:cNvPr id="51210" name="Freeform 10"/>
            <p:cNvSpPr>
              <a:spLocks/>
            </p:cNvSpPr>
            <p:nvPr/>
          </p:nvSpPr>
          <p:spPr bwMode="auto">
            <a:xfrm>
              <a:off x="1853" y="2031"/>
              <a:ext cx="2583" cy="1607"/>
            </a:xfrm>
            <a:custGeom>
              <a:avLst/>
              <a:gdLst/>
              <a:ahLst/>
              <a:cxnLst>
                <a:cxn ang="0">
                  <a:pos x="0" y="2079"/>
                </a:cxn>
                <a:cxn ang="0">
                  <a:pos x="672" y="1983"/>
                </a:cxn>
                <a:cxn ang="0">
                  <a:pos x="2315" y="40"/>
                </a:cxn>
                <a:cxn ang="0">
                  <a:pos x="3888" y="2223"/>
                </a:cxn>
              </a:cxnLst>
              <a:rect l="0" t="0" r="r" b="b"/>
              <a:pathLst>
                <a:path w="3888" h="2323">
                  <a:moveTo>
                    <a:pt x="0" y="2079"/>
                  </a:moveTo>
                  <a:cubicBezTo>
                    <a:pt x="156" y="2215"/>
                    <a:pt x="286" y="2323"/>
                    <a:pt x="672" y="1983"/>
                  </a:cubicBezTo>
                  <a:cubicBezTo>
                    <a:pt x="1058" y="1643"/>
                    <a:pt x="1779" y="0"/>
                    <a:pt x="2315" y="40"/>
                  </a:cubicBezTo>
                  <a:cubicBezTo>
                    <a:pt x="2851" y="80"/>
                    <a:pt x="3560" y="1768"/>
                    <a:pt x="3888" y="2223"/>
                  </a:cubicBezTo>
                </a:path>
              </a:pathLst>
            </a:custGeom>
            <a:noFill/>
            <a:ln w="9525">
              <a:solidFill>
                <a:schemeClr val="tx1"/>
              </a:solidFill>
              <a:round/>
              <a:headEnd/>
              <a:tailEnd/>
            </a:ln>
            <a:effectLst/>
          </p:spPr>
          <p:txBody>
            <a:bodyPr/>
            <a:lstStyle/>
            <a:p>
              <a:endParaRPr lang="es-MX"/>
            </a:p>
          </p:txBody>
        </p:sp>
        <p:sp>
          <p:nvSpPr>
            <p:cNvPr id="51211" name="Line 11"/>
            <p:cNvSpPr>
              <a:spLocks noChangeShapeType="1"/>
            </p:cNvSpPr>
            <p:nvPr/>
          </p:nvSpPr>
          <p:spPr bwMode="auto">
            <a:xfrm>
              <a:off x="2090" y="1975"/>
              <a:ext cx="1" cy="1427"/>
            </a:xfrm>
            <a:prstGeom prst="line">
              <a:avLst/>
            </a:prstGeom>
            <a:noFill/>
            <a:ln w="9525">
              <a:solidFill>
                <a:schemeClr val="tx1"/>
              </a:solidFill>
              <a:round/>
              <a:headEnd/>
              <a:tailEnd/>
            </a:ln>
            <a:effectLst/>
          </p:spPr>
          <p:txBody>
            <a:bodyPr/>
            <a:lstStyle/>
            <a:p>
              <a:endParaRPr lang="es-MX"/>
            </a:p>
          </p:txBody>
        </p:sp>
        <p:sp>
          <p:nvSpPr>
            <p:cNvPr id="51212" name="Line 12"/>
            <p:cNvSpPr>
              <a:spLocks noChangeShapeType="1"/>
            </p:cNvSpPr>
            <p:nvPr/>
          </p:nvSpPr>
          <p:spPr bwMode="auto">
            <a:xfrm>
              <a:off x="2782" y="1942"/>
              <a:ext cx="1" cy="1460"/>
            </a:xfrm>
            <a:prstGeom prst="line">
              <a:avLst/>
            </a:prstGeom>
            <a:noFill/>
            <a:ln w="9525">
              <a:solidFill>
                <a:schemeClr val="tx1"/>
              </a:solidFill>
              <a:round/>
              <a:headEnd/>
              <a:tailEnd/>
            </a:ln>
            <a:effectLst/>
          </p:spPr>
          <p:txBody>
            <a:bodyPr/>
            <a:lstStyle/>
            <a:p>
              <a:endParaRPr lang="es-MX"/>
            </a:p>
          </p:txBody>
        </p:sp>
        <p:sp>
          <p:nvSpPr>
            <p:cNvPr id="51213" name="Line 13"/>
            <p:cNvSpPr>
              <a:spLocks noChangeShapeType="1"/>
            </p:cNvSpPr>
            <p:nvPr/>
          </p:nvSpPr>
          <p:spPr bwMode="auto">
            <a:xfrm>
              <a:off x="3552" y="1942"/>
              <a:ext cx="1" cy="1460"/>
            </a:xfrm>
            <a:prstGeom prst="line">
              <a:avLst/>
            </a:prstGeom>
            <a:noFill/>
            <a:ln w="9525">
              <a:solidFill>
                <a:schemeClr val="tx1"/>
              </a:solidFill>
              <a:round/>
              <a:headEnd/>
              <a:tailEnd/>
            </a:ln>
            <a:effectLst/>
          </p:spPr>
          <p:txBody>
            <a:bodyPr/>
            <a:lstStyle/>
            <a:p>
              <a:endParaRPr lang="es-MX"/>
            </a:p>
          </p:txBody>
        </p:sp>
        <p:sp>
          <p:nvSpPr>
            <p:cNvPr id="51214" name="Line 14"/>
            <p:cNvSpPr>
              <a:spLocks noChangeShapeType="1"/>
            </p:cNvSpPr>
            <p:nvPr/>
          </p:nvSpPr>
          <p:spPr bwMode="auto">
            <a:xfrm>
              <a:off x="4244" y="1942"/>
              <a:ext cx="1" cy="1460"/>
            </a:xfrm>
            <a:prstGeom prst="line">
              <a:avLst/>
            </a:prstGeom>
            <a:noFill/>
            <a:ln w="9525">
              <a:solidFill>
                <a:schemeClr val="tx1"/>
              </a:solidFill>
              <a:round/>
              <a:headEnd/>
              <a:tailEnd/>
            </a:ln>
            <a:effectLst/>
          </p:spPr>
          <p:txBody>
            <a:bodyPr/>
            <a:lstStyle/>
            <a:p>
              <a:endParaRPr lang="es-MX"/>
            </a:p>
          </p:txBody>
        </p:sp>
        <p:sp>
          <p:nvSpPr>
            <p:cNvPr id="51215" name="Rectangle 15"/>
            <p:cNvSpPr>
              <a:spLocks noChangeArrowheads="1"/>
            </p:cNvSpPr>
            <p:nvPr/>
          </p:nvSpPr>
          <p:spPr bwMode="auto">
            <a:xfrm>
              <a:off x="2792" y="3535"/>
              <a:ext cx="856" cy="257"/>
            </a:xfrm>
            <a:prstGeom prst="rect">
              <a:avLst/>
            </a:prstGeom>
            <a:noFill/>
            <a:ln w="9525">
              <a:solidFill>
                <a:schemeClr val="tx1"/>
              </a:solidFill>
              <a:miter lim="800000"/>
              <a:headEnd/>
              <a:tailEnd/>
            </a:ln>
            <a:effectLst/>
          </p:spPr>
          <p:txBody>
            <a:bodyPr wrap="none" anchor="ctr"/>
            <a:lstStyle/>
            <a:p>
              <a:endParaRPr lang="es-MX"/>
            </a:p>
          </p:txBody>
        </p:sp>
        <p:sp>
          <p:nvSpPr>
            <p:cNvPr id="51216" name="Text Box 16"/>
            <p:cNvSpPr txBox="1">
              <a:spLocks noChangeArrowheads="1"/>
            </p:cNvSpPr>
            <p:nvPr/>
          </p:nvSpPr>
          <p:spPr bwMode="auto">
            <a:xfrm>
              <a:off x="1653" y="2956"/>
              <a:ext cx="1096" cy="288"/>
            </a:xfrm>
            <a:prstGeom prst="rect">
              <a:avLst/>
            </a:prstGeom>
            <a:noFill/>
            <a:ln w="9525">
              <a:noFill/>
              <a:miter lim="800000"/>
              <a:headEnd/>
              <a:tailEnd/>
            </a:ln>
            <a:effectLst/>
          </p:spPr>
          <p:txBody>
            <a:bodyPr wrap="none">
              <a:spAutoFit/>
            </a:bodyPr>
            <a:lstStyle/>
            <a:p>
              <a:r>
                <a:rPr lang="es-ES_tradnl" sz="2400">
                  <a:latin typeface="Times New Roman" pitchFamily="18" charset="0"/>
                </a:rPr>
                <a:t>Introducción</a:t>
              </a:r>
              <a:endParaRPr lang="es-ES" sz="2400">
                <a:latin typeface="Times New Roman" pitchFamily="18" charset="0"/>
              </a:endParaRPr>
            </a:p>
          </p:txBody>
        </p:sp>
        <p:sp>
          <p:nvSpPr>
            <p:cNvPr id="51217" name="Text Box 17"/>
            <p:cNvSpPr txBox="1">
              <a:spLocks noChangeArrowheads="1"/>
            </p:cNvSpPr>
            <p:nvPr/>
          </p:nvSpPr>
          <p:spPr bwMode="auto">
            <a:xfrm>
              <a:off x="2232" y="2606"/>
              <a:ext cx="1063" cy="288"/>
            </a:xfrm>
            <a:prstGeom prst="rect">
              <a:avLst/>
            </a:prstGeom>
            <a:noFill/>
            <a:ln w="9525">
              <a:noFill/>
              <a:miter lim="800000"/>
              <a:headEnd/>
              <a:tailEnd/>
            </a:ln>
            <a:effectLst/>
          </p:spPr>
          <p:txBody>
            <a:bodyPr wrap="none">
              <a:spAutoFit/>
            </a:bodyPr>
            <a:lstStyle/>
            <a:p>
              <a:r>
                <a:rPr lang="es-ES_tradnl" sz="2400">
                  <a:latin typeface="Times New Roman" pitchFamily="18" charset="0"/>
                </a:rPr>
                <a:t>Crecimiento</a:t>
              </a:r>
              <a:endParaRPr lang="es-ES" sz="2400">
                <a:latin typeface="Times New Roman" pitchFamily="18" charset="0"/>
              </a:endParaRPr>
            </a:p>
          </p:txBody>
        </p:sp>
        <p:sp>
          <p:nvSpPr>
            <p:cNvPr id="51218" name="Text Box 18"/>
            <p:cNvSpPr txBox="1">
              <a:spLocks noChangeArrowheads="1"/>
            </p:cNvSpPr>
            <p:nvPr/>
          </p:nvSpPr>
          <p:spPr bwMode="auto">
            <a:xfrm>
              <a:off x="2995" y="2075"/>
              <a:ext cx="798" cy="288"/>
            </a:xfrm>
            <a:prstGeom prst="rect">
              <a:avLst/>
            </a:prstGeom>
            <a:noFill/>
            <a:ln w="9525">
              <a:noFill/>
              <a:miter lim="800000"/>
              <a:headEnd/>
              <a:tailEnd/>
            </a:ln>
            <a:effectLst/>
          </p:spPr>
          <p:txBody>
            <a:bodyPr wrap="none">
              <a:spAutoFit/>
            </a:bodyPr>
            <a:lstStyle/>
            <a:p>
              <a:r>
                <a:rPr lang="es-ES_tradnl" sz="2400">
                  <a:latin typeface="Times New Roman" pitchFamily="18" charset="0"/>
                </a:rPr>
                <a:t>Madurez</a:t>
              </a:r>
              <a:endParaRPr lang="es-ES" sz="2400">
                <a:latin typeface="Times New Roman" pitchFamily="18" charset="0"/>
              </a:endParaRPr>
            </a:p>
          </p:txBody>
        </p:sp>
        <p:sp>
          <p:nvSpPr>
            <p:cNvPr id="51219" name="Text Box 19"/>
            <p:cNvSpPr txBox="1">
              <a:spLocks noChangeArrowheads="1"/>
            </p:cNvSpPr>
            <p:nvPr/>
          </p:nvSpPr>
          <p:spPr bwMode="auto">
            <a:xfrm>
              <a:off x="3921" y="2904"/>
              <a:ext cx="1042" cy="288"/>
            </a:xfrm>
            <a:prstGeom prst="rect">
              <a:avLst/>
            </a:prstGeom>
            <a:noFill/>
            <a:ln w="9525">
              <a:noFill/>
              <a:miter lim="800000"/>
              <a:headEnd/>
              <a:tailEnd/>
            </a:ln>
            <a:effectLst/>
          </p:spPr>
          <p:txBody>
            <a:bodyPr wrap="none">
              <a:spAutoFit/>
            </a:bodyPr>
            <a:lstStyle/>
            <a:p>
              <a:r>
                <a:rPr lang="es-ES_tradnl" sz="2400">
                  <a:latin typeface="Times New Roman" pitchFamily="18" charset="0"/>
                </a:rPr>
                <a:t>Declinación</a:t>
              </a:r>
              <a:endParaRPr lang="es-ES" sz="2400">
                <a:latin typeface="Times New Roman" pitchFamily="18"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ChangeArrowheads="1"/>
          </p:cNvSpPr>
          <p:nvPr/>
        </p:nvSpPr>
        <p:spPr bwMode="auto">
          <a:xfrm>
            <a:off x="179388" y="333375"/>
            <a:ext cx="7924800" cy="5037138"/>
          </a:xfrm>
          <a:prstGeom prst="rect">
            <a:avLst/>
          </a:prstGeom>
          <a:noFill/>
          <a:ln w="9525">
            <a:noFill/>
            <a:miter lim="800000"/>
            <a:headEnd/>
            <a:tailEnd/>
          </a:ln>
          <a:effectLst/>
        </p:spPr>
        <p:txBody>
          <a:bodyPr bIns="0">
            <a:spAutoFit/>
          </a:bodyPr>
          <a:lstStyle/>
          <a:p>
            <a:pPr indent="449263">
              <a:defRPr/>
            </a:pPr>
            <a:endParaRPr lang="es-ES_tradnl" sz="1200">
              <a:latin typeface="Helvetica" pitchFamily="34" charset="0"/>
              <a:cs typeface="Times New Roman" pitchFamily="18" charset="0"/>
            </a:endParaRPr>
          </a:p>
          <a:p>
            <a:pPr indent="449263" eaLnBrk="0" hangingPunct="0">
              <a:defRPr/>
            </a:pPr>
            <a:r>
              <a:rPr lang="es-ES_tradnl" sz="2800">
                <a:effectLst>
                  <a:outerShdw blurRad="38100" dist="38100" dir="2700000" algn="tl">
                    <a:srgbClr val="C0C0C0"/>
                  </a:outerShdw>
                </a:effectLst>
                <a:latin typeface="Helvetica" pitchFamily="34" charset="0"/>
                <a:cs typeface="Times New Roman" pitchFamily="18" charset="0"/>
              </a:rPr>
              <a:t>MERCADOS ORGANIZACIONALES</a:t>
            </a:r>
          </a:p>
          <a:p>
            <a:pPr indent="449263" eaLnBrk="0" hangingPunct="0">
              <a:defRPr/>
            </a:pPr>
            <a:r>
              <a:rPr lang="es-ES_tradnl" sz="2400" b="0">
                <a:solidFill>
                  <a:srgbClr val="000000"/>
                </a:solidFill>
                <a:cs typeface="Arial" charset="0"/>
              </a:rPr>
              <a:t> </a:t>
            </a:r>
          </a:p>
          <a:p>
            <a:pPr indent="449263" eaLnBrk="0" hangingPunct="0">
              <a:defRPr/>
            </a:pPr>
            <a:endParaRPr lang="es-ES" sz="2400" b="0">
              <a:solidFill>
                <a:srgbClr val="000000"/>
              </a:solidFill>
              <a:latin typeface="Arial Unicode MS" pitchFamily="34" charset="-128"/>
              <a:ea typeface="Arial Unicode MS" pitchFamily="34" charset="-128"/>
              <a:cs typeface="Arial Unicode MS" pitchFamily="34" charset="-128"/>
            </a:endParaRPr>
          </a:p>
          <a:p>
            <a:pPr lvl="1" eaLnBrk="0" hangingPunct="0">
              <a:buFontTx/>
              <a:buChar char="•"/>
              <a:defRPr/>
            </a:pPr>
            <a:r>
              <a:rPr lang="es-ES_tradnl" sz="2400" u="sng">
                <a:solidFill>
                  <a:srgbClr val="FF0000"/>
                </a:solidFill>
                <a:cs typeface="Arial" charset="0"/>
              </a:rPr>
              <a:t>Mercados Industriales</a:t>
            </a:r>
            <a:endParaRPr lang="es-ES" sz="2400" b="0" u="sng">
              <a:solidFill>
                <a:srgbClr val="FF0000"/>
              </a:solidFill>
              <a:latin typeface="Times New Roman" pitchFamily="18" charset="0"/>
            </a:endParaRPr>
          </a:p>
          <a:p>
            <a:pPr indent="449263" algn="just" eaLnBrk="0" hangingPunct="0">
              <a:defRPr/>
            </a:pPr>
            <a:r>
              <a:rPr lang="es-ES_tradnl" sz="2400" b="0">
                <a:solidFill>
                  <a:srgbClr val="000000"/>
                </a:solidFill>
                <a:cs typeface="Arial" charset="0"/>
              </a:rPr>
              <a:t>Son todos aquellos que adquieren productos y/o servicios con la finalidad de utilizarlos o transformarlos en sus procesos productivos.</a:t>
            </a:r>
            <a:endParaRPr lang="es-ES" sz="2400" b="0">
              <a:solidFill>
                <a:srgbClr val="000000"/>
              </a:solidFill>
              <a:latin typeface="Arial Unicode MS" pitchFamily="34" charset="-128"/>
              <a:ea typeface="Arial Unicode MS" pitchFamily="34" charset="-128"/>
              <a:cs typeface="Arial Unicode MS" pitchFamily="34" charset="-128"/>
            </a:endParaRPr>
          </a:p>
          <a:p>
            <a:pPr indent="449263" algn="just" eaLnBrk="0" hangingPunct="0">
              <a:defRPr/>
            </a:pPr>
            <a:r>
              <a:rPr lang="es-ES_tradnl" sz="2400" b="0">
                <a:solidFill>
                  <a:srgbClr val="000000"/>
                </a:solidFill>
                <a:cs typeface="Arial" charset="0"/>
              </a:rPr>
              <a:t> </a:t>
            </a:r>
          </a:p>
          <a:p>
            <a:pPr indent="449263" algn="just" eaLnBrk="0" hangingPunct="0">
              <a:defRPr/>
            </a:pPr>
            <a:endParaRPr lang="es-ES" sz="2400" b="0">
              <a:solidFill>
                <a:srgbClr val="000000"/>
              </a:solidFill>
              <a:latin typeface="Arial Unicode MS" pitchFamily="34" charset="-128"/>
              <a:ea typeface="Arial Unicode MS" pitchFamily="34" charset="-128"/>
              <a:cs typeface="Arial Unicode MS" pitchFamily="34" charset="-128"/>
            </a:endParaRPr>
          </a:p>
          <a:p>
            <a:pPr lvl="1" eaLnBrk="0" hangingPunct="0">
              <a:buFontTx/>
              <a:buChar char="•"/>
              <a:defRPr/>
            </a:pPr>
            <a:r>
              <a:rPr lang="es-ES_tradnl" sz="2400" u="sng">
                <a:solidFill>
                  <a:srgbClr val="FF0000"/>
                </a:solidFill>
                <a:cs typeface="Arial" charset="0"/>
              </a:rPr>
              <a:t>Mercados de Gobierno</a:t>
            </a:r>
            <a:r>
              <a:rPr lang="es-ES_tradnl" sz="2400">
                <a:cs typeface="Arial" charset="0"/>
              </a:rPr>
              <a:t> </a:t>
            </a:r>
            <a:endParaRPr lang="es-ES" sz="2400" b="0">
              <a:latin typeface="Times New Roman" pitchFamily="18" charset="0"/>
            </a:endParaRPr>
          </a:p>
          <a:p>
            <a:pPr indent="449263" algn="just" eaLnBrk="0" hangingPunct="0">
              <a:defRPr/>
            </a:pPr>
            <a:r>
              <a:rPr lang="es-ES_tradnl" sz="2400" b="0">
                <a:solidFill>
                  <a:srgbClr val="000000"/>
                </a:solidFill>
                <a:cs typeface="Arial" charset="0"/>
              </a:rPr>
              <a:t>Son todos aquellos que adquieren productos y/o servicios con la finalidad de llevar a cabo su labor social.</a:t>
            </a:r>
            <a:endParaRPr lang="es-ES" sz="2400" b="0">
              <a:solidFill>
                <a:srgbClr val="000000"/>
              </a:solidFill>
              <a:latin typeface="Arial Unicode MS" pitchFamily="34" charset="-128"/>
              <a:ea typeface="Arial Unicode MS" pitchFamily="34" charset="-128"/>
              <a:cs typeface="Arial Unicode MS" pitchFamily="34" charset="-128"/>
            </a:endParaRPr>
          </a:p>
          <a:p>
            <a:pPr indent="449263" eaLnBrk="0" hangingPunct="0">
              <a:defRPr/>
            </a:pPr>
            <a:endParaRPr lang="es-ES" sz="2400" b="0">
              <a:latin typeface="Times New Roman" pitchFamily="18" charset="0"/>
            </a:endParaRPr>
          </a:p>
        </p:txBody>
      </p:sp>
      <p:pic>
        <p:nvPicPr>
          <p:cNvPr id="31747" name="Picture 3" descr="empresas">
            <a:hlinkClick r:id="rId2"/>
          </p:cNvPr>
          <p:cNvPicPr>
            <a:picLocks noChangeAspect="1" noChangeArrowheads="1"/>
          </p:cNvPicPr>
          <p:nvPr/>
        </p:nvPicPr>
        <p:blipFill>
          <a:blip r:embed="rId3"/>
          <a:srcRect/>
          <a:stretch>
            <a:fillRect/>
          </a:stretch>
        </p:blipFill>
        <p:spPr bwMode="auto">
          <a:xfrm>
            <a:off x="7308850" y="476250"/>
            <a:ext cx="1222375" cy="1222375"/>
          </a:xfrm>
          <a:prstGeom prst="rect">
            <a:avLst/>
          </a:prstGeom>
          <a:noFill/>
          <a:ln w="9525">
            <a:noFill/>
            <a:miter lim="800000"/>
            <a:headEnd/>
            <a:tailEnd/>
          </a:ln>
        </p:spPr>
      </p:pic>
      <p:pic>
        <p:nvPicPr>
          <p:cNvPr id="31748" name="Picture 4" descr="gobierno">
            <a:hlinkClick r:id="rId4"/>
          </p:cNvPr>
          <p:cNvPicPr>
            <a:picLocks noChangeAspect="1" noChangeArrowheads="1"/>
          </p:cNvPicPr>
          <p:nvPr/>
        </p:nvPicPr>
        <p:blipFill>
          <a:blip r:embed="rId5"/>
          <a:srcRect/>
          <a:stretch>
            <a:fillRect/>
          </a:stretch>
        </p:blipFill>
        <p:spPr bwMode="auto">
          <a:xfrm>
            <a:off x="6743700" y="5497513"/>
            <a:ext cx="1790700" cy="1171575"/>
          </a:xfrm>
          <a:prstGeom prst="rect">
            <a:avLst/>
          </a:prstGeom>
          <a:noFill/>
          <a:ln w="9525">
            <a:noFill/>
            <a:miter lim="800000"/>
            <a:headEnd/>
            <a:tailEnd/>
          </a:ln>
        </p:spPr>
      </p:pic>
      <p:sp>
        <p:nvSpPr>
          <p:cNvPr id="519173" name="Text Box 5"/>
          <p:cNvSpPr txBox="1">
            <a:spLocks noChangeArrowheads="1"/>
          </p:cNvSpPr>
          <p:nvPr/>
        </p:nvSpPr>
        <p:spPr bwMode="auto">
          <a:xfrm>
            <a:off x="5580063" y="3068638"/>
            <a:ext cx="2735262" cy="731837"/>
          </a:xfrm>
          <a:prstGeom prst="rect">
            <a:avLst/>
          </a:prstGeom>
          <a:noFill/>
          <a:ln w="9525">
            <a:noFill/>
            <a:miter lim="800000"/>
            <a:headEnd/>
            <a:tailEnd/>
          </a:ln>
          <a:effectLst/>
        </p:spPr>
        <p:txBody>
          <a:bodyPr wrap="none">
            <a:spAutoFit/>
          </a:bodyPr>
          <a:lstStyle/>
          <a:p>
            <a:pPr>
              <a:defRPr/>
            </a:pPr>
            <a:r>
              <a:rPr lang="es-MX" sz="4200">
                <a:solidFill>
                  <a:srgbClr val="6666FF"/>
                </a:solidFill>
                <a:effectLst>
                  <a:outerShdw blurRad="38100" dist="38100" dir="2700000" algn="tl">
                    <a:srgbClr val="C0C0C0"/>
                  </a:outerShdw>
                </a:effectLst>
              </a:rPr>
              <a:t>Empresas</a:t>
            </a:r>
            <a:endParaRPr lang="es-ES" sz="4200">
              <a:solidFill>
                <a:srgbClr val="6666FF"/>
              </a:solidFill>
              <a:effectLst>
                <a:outerShdw blurRad="38100" dist="38100" dir="2700000" algn="tl">
                  <a:srgbClr val="C0C0C0"/>
                </a:outerShdw>
              </a:effectLst>
            </a:endParaRPr>
          </a:p>
        </p:txBody>
      </p:sp>
      <p:sp>
        <p:nvSpPr>
          <p:cNvPr id="519174" name="Text Box 6"/>
          <p:cNvSpPr txBox="1">
            <a:spLocks noChangeArrowheads="1"/>
          </p:cNvSpPr>
          <p:nvPr/>
        </p:nvSpPr>
        <p:spPr bwMode="auto">
          <a:xfrm>
            <a:off x="592138" y="5461000"/>
            <a:ext cx="5054600" cy="1006475"/>
          </a:xfrm>
          <a:prstGeom prst="rect">
            <a:avLst/>
          </a:prstGeom>
          <a:noFill/>
          <a:ln w="9525">
            <a:noFill/>
            <a:miter lim="800000"/>
            <a:headEnd/>
            <a:tailEnd/>
          </a:ln>
          <a:effectLst/>
        </p:spPr>
        <p:txBody>
          <a:bodyPr wrap="none">
            <a:spAutoFit/>
          </a:bodyPr>
          <a:lstStyle/>
          <a:p>
            <a:pPr>
              <a:defRPr/>
            </a:pPr>
            <a:r>
              <a:rPr lang="es-MX" sz="3000">
                <a:solidFill>
                  <a:srgbClr val="6666FF"/>
                </a:solidFill>
                <a:effectLst>
                  <a:outerShdw blurRad="38100" dist="38100" dir="2700000" algn="tl">
                    <a:srgbClr val="C0C0C0"/>
                  </a:outerShdw>
                </a:effectLst>
              </a:rPr>
              <a:t>Instancias del gobierno</a:t>
            </a:r>
          </a:p>
          <a:p>
            <a:pPr>
              <a:defRPr/>
            </a:pPr>
            <a:r>
              <a:rPr lang="es-MX" sz="3000">
                <a:solidFill>
                  <a:srgbClr val="6666FF"/>
                </a:solidFill>
                <a:effectLst>
                  <a:outerShdw blurRad="38100" dist="38100" dir="2700000" algn="tl">
                    <a:srgbClr val="C0C0C0"/>
                  </a:outerShdw>
                </a:effectLst>
              </a:rPr>
              <a:t>Municipal, estatal o federal</a:t>
            </a:r>
            <a:endParaRPr lang="es-ES" sz="3000">
              <a:solidFill>
                <a:srgbClr val="6666FF"/>
              </a:solidFill>
              <a:effectLst>
                <a:outerShdw blurRad="38100" dist="38100" dir="2700000" algn="tl">
                  <a:srgbClr val="C0C0C0"/>
                </a:outerShdw>
              </a:effectLst>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BS00559_"/>
          <p:cNvPicPr>
            <a:picLocks noChangeAspect="1" noChangeArrowheads="1"/>
          </p:cNvPicPr>
          <p:nvPr/>
        </p:nvPicPr>
        <p:blipFill>
          <a:blip r:embed="rId2"/>
          <a:srcRect/>
          <a:stretch>
            <a:fillRect/>
          </a:stretch>
        </p:blipFill>
        <p:spPr bwMode="auto">
          <a:xfrm>
            <a:off x="76200" y="5918200"/>
            <a:ext cx="1524000" cy="863600"/>
          </a:xfrm>
          <a:prstGeom prst="rect">
            <a:avLst/>
          </a:prstGeom>
          <a:noFill/>
        </p:spPr>
      </p:pic>
      <p:sp>
        <p:nvSpPr>
          <p:cNvPr id="37891" name="Text Box 3"/>
          <p:cNvSpPr txBox="1">
            <a:spLocks noChangeArrowheads="1"/>
          </p:cNvSpPr>
          <p:nvPr/>
        </p:nvSpPr>
        <p:spPr bwMode="auto">
          <a:xfrm>
            <a:off x="3111500" y="457200"/>
            <a:ext cx="3517900" cy="457200"/>
          </a:xfrm>
          <a:prstGeom prst="rect">
            <a:avLst/>
          </a:prstGeom>
          <a:noFill/>
          <a:ln w="12700" cap="sq">
            <a:noFill/>
            <a:miter lim="800000"/>
            <a:headEnd type="none" w="sm" len="sm"/>
            <a:tailEnd type="none" w="sm" len="sm"/>
          </a:ln>
          <a:effectLst/>
        </p:spPr>
        <p:txBody>
          <a:bodyPr wrap="none">
            <a:spAutoFit/>
          </a:bodyPr>
          <a:lstStyle/>
          <a:p>
            <a:r>
              <a:rPr lang="es-ES" sz="2400" b="1" u="sng">
                <a:effectLst>
                  <a:outerShdw blurRad="38100" dist="38100" dir="2700000" algn="tl">
                    <a:srgbClr val="000000"/>
                  </a:outerShdw>
                </a:effectLst>
                <a:latin typeface="Times New Roman" pitchFamily="18" charset="0"/>
              </a:rPr>
              <a:t>Estrategias de Promoción</a:t>
            </a:r>
          </a:p>
        </p:txBody>
      </p:sp>
      <p:sp>
        <p:nvSpPr>
          <p:cNvPr id="37908" name="AutoShape 20"/>
          <p:cNvSpPr>
            <a:spLocks noChangeArrowheads="1"/>
          </p:cNvSpPr>
          <p:nvPr/>
        </p:nvSpPr>
        <p:spPr bwMode="auto">
          <a:xfrm>
            <a:off x="3048000" y="6400800"/>
            <a:ext cx="381000" cy="152400"/>
          </a:xfrm>
          <a:prstGeom prst="rightArrow">
            <a:avLst>
              <a:gd name="adj1" fmla="val 50000"/>
              <a:gd name="adj2" fmla="val 62500"/>
            </a:avLst>
          </a:prstGeom>
          <a:noFill/>
          <a:ln w="12700" cap="sq">
            <a:solidFill>
              <a:schemeClr val="tx1"/>
            </a:solidFill>
            <a:miter lim="800000"/>
            <a:headEnd type="none" w="sm" len="sm"/>
            <a:tailEnd type="none" w="sm" len="sm"/>
          </a:ln>
          <a:effectLst/>
        </p:spPr>
        <p:txBody>
          <a:bodyPr wrap="none" anchor="ctr"/>
          <a:lstStyle/>
          <a:p>
            <a:endParaRPr lang="es-MX"/>
          </a:p>
        </p:txBody>
      </p:sp>
      <p:grpSp>
        <p:nvGrpSpPr>
          <p:cNvPr id="2" name="Group 5"/>
          <p:cNvGrpSpPr>
            <a:grpSpLocks/>
          </p:cNvGrpSpPr>
          <p:nvPr/>
        </p:nvGrpSpPr>
        <p:grpSpPr bwMode="auto">
          <a:xfrm>
            <a:off x="1203325" y="1143000"/>
            <a:ext cx="7102475" cy="2209800"/>
            <a:chOff x="758" y="2112"/>
            <a:chExt cx="4474" cy="1392"/>
          </a:xfrm>
        </p:grpSpPr>
        <p:sp>
          <p:nvSpPr>
            <p:cNvPr id="37892" name="Text Box 4"/>
            <p:cNvSpPr txBox="1">
              <a:spLocks noChangeArrowheads="1"/>
            </p:cNvSpPr>
            <p:nvPr/>
          </p:nvSpPr>
          <p:spPr bwMode="auto">
            <a:xfrm>
              <a:off x="758" y="2112"/>
              <a:ext cx="4426" cy="480"/>
            </a:xfrm>
            <a:prstGeom prst="rect">
              <a:avLst/>
            </a:prstGeom>
            <a:noFill/>
            <a:ln w="12700" cap="sq">
              <a:noFill/>
              <a:miter lim="800000"/>
              <a:headEnd type="none" w="sm" len="sm"/>
              <a:tailEnd type="none" w="sm" len="sm"/>
            </a:ln>
            <a:effectLst/>
          </p:spPr>
          <p:txBody>
            <a:bodyPr>
              <a:spAutoFit/>
            </a:bodyPr>
            <a:lstStyle/>
            <a:p>
              <a:r>
                <a:rPr lang="es-ES" sz="2400" b="1" u="sng">
                  <a:effectLst>
                    <a:outerShdw blurRad="38100" dist="38100" dir="2700000" algn="tl">
                      <a:srgbClr val="000000"/>
                    </a:outerShdw>
                  </a:effectLst>
                  <a:latin typeface="Times New Roman" pitchFamily="18" charset="0"/>
                </a:rPr>
                <a:t>Estrategia de Jalar</a:t>
              </a:r>
              <a:r>
                <a:rPr lang="es-ES" sz="2400">
                  <a:latin typeface="Times New Roman" pitchFamily="18" charset="0"/>
                </a:rPr>
                <a:t>:</a:t>
              </a:r>
              <a:r>
                <a:rPr lang="es-ES" sz="2000">
                  <a:latin typeface="Times New Roman" pitchFamily="18" charset="0"/>
                </a:rPr>
                <a:t> </a:t>
              </a:r>
              <a:r>
                <a:rPr lang="es-ES" sz="2000">
                  <a:latin typeface="Arial" charset="0"/>
                </a:rPr>
                <a:t>Dirigir la estrategia promocional a </a:t>
              </a:r>
            </a:p>
            <a:p>
              <a:r>
                <a:rPr lang="es-ES" sz="2000">
                  <a:latin typeface="Arial" charset="0"/>
                </a:rPr>
                <a:t>los consumidores finales</a:t>
              </a:r>
            </a:p>
          </p:txBody>
        </p:sp>
        <p:sp>
          <p:nvSpPr>
            <p:cNvPr id="37898" name="Rectangle 10"/>
            <p:cNvSpPr>
              <a:spLocks noChangeArrowheads="1"/>
            </p:cNvSpPr>
            <p:nvPr/>
          </p:nvSpPr>
          <p:spPr bwMode="auto">
            <a:xfrm>
              <a:off x="912" y="2592"/>
              <a:ext cx="816" cy="57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a:r>
                <a:rPr lang="es-ES" sz="2000">
                  <a:solidFill>
                    <a:srgbClr val="0A10F6"/>
                  </a:solidFill>
                  <a:latin typeface="Times New Roman" pitchFamily="18" charset="0"/>
                </a:rPr>
                <a:t>Productor</a:t>
              </a:r>
            </a:p>
          </p:txBody>
        </p:sp>
        <p:sp>
          <p:nvSpPr>
            <p:cNvPr id="37899" name="Rectangle 11"/>
            <p:cNvSpPr>
              <a:spLocks noChangeArrowheads="1"/>
            </p:cNvSpPr>
            <p:nvPr/>
          </p:nvSpPr>
          <p:spPr bwMode="auto">
            <a:xfrm>
              <a:off x="4320" y="2592"/>
              <a:ext cx="912" cy="57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a:r>
                <a:rPr lang="es-ES" sz="2000">
                  <a:solidFill>
                    <a:srgbClr val="0A10F6"/>
                  </a:solidFill>
                  <a:latin typeface="Times New Roman" pitchFamily="18" charset="0"/>
                </a:rPr>
                <a:t>Consumidor</a:t>
              </a:r>
            </a:p>
          </p:txBody>
        </p:sp>
        <p:sp>
          <p:nvSpPr>
            <p:cNvPr id="37900" name="Rectangle 12"/>
            <p:cNvSpPr>
              <a:spLocks noChangeArrowheads="1"/>
            </p:cNvSpPr>
            <p:nvPr/>
          </p:nvSpPr>
          <p:spPr bwMode="auto">
            <a:xfrm>
              <a:off x="2064" y="2592"/>
              <a:ext cx="816" cy="57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a:r>
                <a:rPr lang="es-ES" sz="2000">
                  <a:solidFill>
                    <a:srgbClr val="0A10F6"/>
                  </a:solidFill>
                  <a:latin typeface="Times New Roman" pitchFamily="18" charset="0"/>
                </a:rPr>
                <a:t>Mayorista</a:t>
              </a:r>
            </a:p>
          </p:txBody>
        </p:sp>
        <p:sp>
          <p:nvSpPr>
            <p:cNvPr id="37901" name="Rectangle 13"/>
            <p:cNvSpPr>
              <a:spLocks noChangeArrowheads="1"/>
            </p:cNvSpPr>
            <p:nvPr/>
          </p:nvSpPr>
          <p:spPr bwMode="auto">
            <a:xfrm>
              <a:off x="3264" y="2592"/>
              <a:ext cx="672" cy="57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a:r>
                <a:rPr lang="es-ES" sz="2000">
                  <a:solidFill>
                    <a:srgbClr val="0A10F6"/>
                  </a:solidFill>
                  <a:latin typeface="Times New Roman" pitchFamily="18" charset="0"/>
                </a:rPr>
                <a:t>Detallista</a:t>
              </a:r>
            </a:p>
          </p:txBody>
        </p:sp>
        <p:sp>
          <p:nvSpPr>
            <p:cNvPr id="37905" name="AutoShape 17"/>
            <p:cNvSpPr>
              <a:spLocks noChangeArrowheads="1"/>
            </p:cNvSpPr>
            <p:nvPr/>
          </p:nvSpPr>
          <p:spPr bwMode="auto">
            <a:xfrm>
              <a:off x="1776" y="2784"/>
              <a:ext cx="240" cy="96"/>
            </a:xfrm>
            <a:prstGeom prst="rightArrow">
              <a:avLst>
                <a:gd name="adj1" fmla="val 50000"/>
                <a:gd name="adj2" fmla="val 62500"/>
              </a:avLst>
            </a:prstGeom>
            <a:gradFill rotWithShape="0">
              <a:gsLst>
                <a:gs pos="0">
                  <a:schemeClr val="hlink"/>
                </a:gs>
                <a:gs pos="100000">
                  <a:schemeClr val="hlink">
                    <a:gamma/>
                    <a:shade val="46275"/>
                    <a:invGamma/>
                  </a:schemeClr>
                </a:gs>
              </a:gsLst>
              <a:lin ang="5400000" scaled="1"/>
            </a:gradFill>
            <a:ln w="12700" cap="sq">
              <a:solidFill>
                <a:schemeClr val="tx1"/>
              </a:solidFill>
              <a:miter lim="800000"/>
              <a:headEnd type="none" w="sm" len="sm"/>
              <a:tailEnd type="none" w="sm" len="sm"/>
            </a:ln>
            <a:effectLst/>
          </p:spPr>
          <p:txBody>
            <a:bodyPr wrap="none" anchor="ctr"/>
            <a:lstStyle/>
            <a:p>
              <a:endParaRPr lang="es-MX"/>
            </a:p>
          </p:txBody>
        </p:sp>
        <p:sp>
          <p:nvSpPr>
            <p:cNvPr id="37906" name="AutoShape 18"/>
            <p:cNvSpPr>
              <a:spLocks noChangeArrowheads="1"/>
            </p:cNvSpPr>
            <p:nvPr/>
          </p:nvSpPr>
          <p:spPr bwMode="auto">
            <a:xfrm>
              <a:off x="2928" y="2784"/>
              <a:ext cx="240" cy="96"/>
            </a:xfrm>
            <a:prstGeom prst="rightArrow">
              <a:avLst>
                <a:gd name="adj1" fmla="val 50000"/>
                <a:gd name="adj2" fmla="val 62500"/>
              </a:avLst>
            </a:prstGeom>
            <a:gradFill rotWithShape="0">
              <a:gsLst>
                <a:gs pos="0">
                  <a:schemeClr val="hlink"/>
                </a:gs>
                <a:gs pos="100000">
                  <a:schemeClr val="hlink">
                    <a:gamma/>
                    <a:shade val="46275"/>
                    <a:invGamma/>
                  </a:schemeClr>
                </a:gs>
              </a:gsLst>
              <a:lin ang="5400000" scaled="1"/>
            </a:gradFill>
            <a:ln w="12700" cap="sq">
              <a:solidFill>
                <a:schemeClr val="tx1"/>
              </a:solidFill>
              <a:miter lim="800000"/>
              <a:headEnd type="none" w="sm" len="sm"/>
              <a:tailEnd type="none" w="sm" len="sm"/>
            </a:ln>
            <a:effectLst/>
          </p:spPr>
          <p:txBody>
            <a:bodyPr wrap="none" anchor="ctr"/>
            <a:lstStyle/>
            <a:p>
              <a:endParaRPr lang="es-MX"/>
            </a:p>
          </p:txBody>
        </p:sp>
        <p:sp>
          <p:nvSpPr>
            <p:cNvPr id="37907" name="AutoShape 19"/>
            <p:cNvSpPr>
              <a:spLocks noChangeArrowheads="1"/>
            </p:cNvSpPr>
            <p:nvPr/>
          </p:nvSpPr>
          <p:spPr bwMode="auto">
            <a:xfrm>
              <a:off x="4032" y="2784"/>
              <a:ext cx="240" cy="96"/>
            </a:xfrm>
            <a:prstGeom prst="rightArrow">
              <a:avLst>
                <a:gd name="adj1" fmla="val 50000"/>
                <a:gd name="adj2" fmla="val 62500"/>
              </a:avLst>
            </a:prstGeom>
            <a:gradFill rotWithShape="0">
              <a:gsLst>
                <a:gs pos="0">
                  <a:schemeClr val="hlink"/>
                </a:gs>
                <a:gs pos="100000">
                  <a:schemeClr val="hlink">
                    <a:gamma/>
                    <a:shade val="46275"/>
                    <a:invGamma/>
                  </a:schemeClr>
                </a:gs>
              </a:gsLst>
              <a:lin ang="5400000" scaled="1"/>
            </a:gradFill>
            <a:ln w="12700" cap="sq">
              <a:solidFill>
                <a:schemeClr val="tx1"/>
              </a:solidFill>
              <a:miter lim="800000"/>
              <a:headEnd type="none" w="sm" len="sm"/>
              <a:tailEnd type="none" w="sm" len="sm"/>
            </a:ln>
            <a:effectLst/>
          </p:spPr>
          <p:txBody>
            <a:bodyPr wrap="none" anchor="ctr"/>
            <a:lstStyle/>
            <a:p>
              <a:endParaRPr lang="es-MX"/>
            </a:p>
          </p:txBody>
        </p:sp>
        <p:sp>
          <p:nvSpPr>
            <p:cNvPr id="37911" name="Line 23"/>
            <p:cNvSpPr>
              <a:spLocks noChangeShapeType="1"/>
            </p:cNvSpPr>
            <p:nvPr/>
          </p:nvSpPr>
          <p:spPr bwMode="auto">
            <a:xfrm>
              <a:off x="1248" y="3168"/>
              <a:ext cx="0" cy="336"/>
            </a:xfrm>
            <a:prstGeom prst="line">
              <a:avLst/>
            </a:prstGeom>
            <a:noFill/>
            <a:ln w="12700" cap="sq">
              <a:solidFill>
                <a:schemeClr val="tx1"/>
              </a:solidFill>
              <a:round/>
              <a:headEnd type="none" w="sm" len="sm"/>
              <a:tailEnd type="none" w="sm" len="sm"/>
            </a:ln>
            <a:effectLst/>
          </p:spPr>
          <p:txBody>
            <a:bodyPr wrap="none"/>
            <a:lstStyle/>
            <a:p>
              <a:endParaRPr lang="es-MX"/>
            </a:p>
          </p:txBody>
        </p:sp>
        <p:sp>
          <p:nvSpPr>
            <p:cNvPr id="37912" name="Line 24"/>
            <p:cNvSpPr>
              <a:spLocks noChangeShapeType="1"/>
            </p:cNvSpPr>
            <p:nvPr/>
          </p:nvSpPr>
          <p:spPr bwMode="auto">
            <a:xfrm>
              <a:off x="1248" y="3504"/>
              <a:ext cx="3696" cy="0"/>
            </a:xfrm>
            <a:prstGeom prst="line">
              <a:avLst/>
            </a:prstGeom>
            <a:noFill/>
            <a:ln w="12700" cap="sq">
              <a:solidFill>
                <a:schemeClr val="tx1"/>
              </a:solidFill>
              <a:round/>
              <a:headEnd type="none" w="sm" len="sm"/>
              <a:tailEnd type="none" w="sm" len="sm"/>
            </a:ln>
            <a:effectLst/>
          </p:spPr>
          <p:txBody>
            <a:bodyPr wrap="none"/>
            <a:lstStyle/>
            <a:p>
              <a:endParaRPr lang="es-MX"/>
            </a:p>
          </p:txBody>
        </p:sp>
        <p:sp>
          <p:nvSpPr>
            <p:cNvPr id="37913" name="Line 25"/>
            <p:cNvSpPr>
              <a:spLocks noChangeShapeType="1"/>
            </p:cNvSpPr>
            <p:nvPr/>
          </p:nvSpPr>
          <p:spPr bwMode="auto">
            <a:xfrm flipV="1">
              <a:off x="4944" y="3216"/>
              <a:ext cx="0" cy="288"/>
            </a:xfrm>
            <a:prstGeom prst="line">
              <a:avLst/>
            </a:prstGeom>
            <a:noFill/>
            <a:ln w="12700" cap="sq">
              <a:solidFill>
                <a:schemeClr val="tx1"/>
              </a:solidFill>
              <a:round/>
              <a:headEnd type="none" w="sm" len="sm"/>
              <a:tailEnd type="triangle" w="sm" len="sm"/>
            </a:ln>
            <a:effectLst/>
          </p:spPr>
          <p:txBody>
            <a:bodyPr wrap="none"/>
            <a:lstStyle/>
            <a:p>
              <a:endParaRPr lang="es-MX"/>
            </a:p>
          </p:txBody>
        </p:sp>
        <p:sp>
          <p:nvSpPr>
            <p:cNvPr id="37914" name="Line 26"/>
            <p:cNvSpPr>
              <a:spLocks noChangeShapeType="1"/>
            </p:cNvSpPr>
            <p:nvPr/>
          </p:nvSpPr>
          <p:spPr bwMode="auto">
            <a:xfrm>
              <a:off x="1344" y="3168"/>
              <a:ext cx="0" cy="240"/>
            </a:xfrm>
            <a:prstGeom prst="line">
              <a:avLst/>
            </a:prstGeom>
            <a:noFill/>
            <a:ln w="12700" cap="sq">
              <a:solidFill>
                <a:schemeClr val="tx1"/>
              </a:solidFill>
              <a:round/>
              <a:headEnd type="none" w="sm" len="sm"/>
              <a:tailEnd type="none" w="sm" len="sm"/>
            </a:ln>
            <a:effectLst/>
          </p:spPr>
          <p:txBody>
            <a:bodyPr wrap="none"/>
            <a:lstStyle/>
            <a:p>
              <a:endParaRPr lang="es-MX"/>
            </a:p>
          </p:txBody>
        </p:sp>
        <p:sp>
          <p:nvSpPr>
            <p:cNvPr id="37915" name="Line 27"/>
            <p:cNvSpPr>
              <a:spLocks noChangeShapeType="1"/>
            </p:cNvSpPr>
            <p:nvPr/>
          </p:nvSpPr>
          <p:spPr bwMode="auto">
            <a:xfrm>
              <a:off x="1344" y="3408"/>
              <a:ext cx="3504" cy="0"/>
            </a:xfrm>
            <a:prstGeom prst="line">
              <a:avLst/>
            </a:prstGeom>
            <a:noFill/>
            <a:ln w="12700" cap="sq">
              <a:solidFill>
                <a:schemeClr val="tx1"/>
              </a:solidFill>
              <a:round/>
              <a:headEnd type="none" w="sm" len="sm"/>
              <a:tailEnd type="none" w="sm" len="sm"/>
            </a:ln>
            <a:effectLst/>
          </p:spPr>
          <p:txBody>
            <a:bodyPr wrap="none"/>
            <a:lstStyle/>
            <a:p>
              <a:endParaRPr lang="es-MX"/>
            </a:p>
          </p:txBody>
        </p:sp>
        <p:sp>
          <p:nvSpPr>
            <p:cNvPr id="37916" name="Line 28"/>
            <p:cNvSpPr>
              <a:spLocks noChangeShapeType="1"/>
            </p:cNvSpPr>
            <p:nvPr/>
          </p:nvSpPr>
          <p:spPr bwMode="auto">
            <a:xfrm flipV="1">
              <a:off x="4848" y="3216"/>
              <a:ext cx="0" cy="192"/>
            </a:xfrm>
            <a:prstGeom prst="line">
              <a:avLst/>
            </a:prstGeom>
            <a:noFill/>
            <a:ln w="12700" cap="sq">
              <a:solidFill>
                <a:schemeClr val="tx1"/>
              </a:solidFill>
              <a:round/>
              <a:headEnd type="none" w="sm" len="sm"/>
              <a:tailEnd type="triangle" w="sm" len="sm"/>
            </a:ln>
            <a:effectLst/>
          </p:spPr>
          <p:txBody>
            <a:bodyPr wrap="none"/>
            <a:lstStyle/>
            <a:p>
              <a:endParaRPr lang="es-MX"/>
            </a:p>
          </p:txBody>
        </p:sp>
      </p:grpSp>
      <p:sp>
        <p:nvSpPr>
          <p:cNvPr id="37917" name="AutoShape 29"/>
          <p:cNvSpPr>
            <a:spLocks noChangeArrowheads="1"/>
          </p:cNvSpPr>
          <p:nvPr/>
        </p:nvSpPr>
        <p:spPr bwMode="auto">
          <a:xfrm>
            <a:off x="3048000" y="5943600"/>
            <a:ext cx="381000" cy="152400"/>
          </a:xfrm>
          <a:prstGeom prst="rightArrow">
            <a:avLst>
              <a:gd name="adj1" fmla="val 50000"/>
              <a:gd name="adj2" fmla="val 62500"/>
            </a:avLst>
          </a:prstGeom>
          <a:gradFill rotWithShape="0">
            <a:gsLst>
              <a:gs pos="0">
                <a:schemeClr val="hlink"/>
              </a:gs>
              <a:gs pos="100000">
                <a:schemeClr val="hlink">
                  <a:gamma/>
                  <a:shade val="46275"/>
                  <a:invGamma/>
                </a:schemeClr>
              </a:gs>
            </a:gsLst>
            <a:lin ang="5400000" scaled="1"/>
          </a:gradFill>
          <a:ln w="12700" cap="sq">
            <a:solidFill>
              <a:schemeClr val="tx1"/>
            </a:solidFill>
            <a:miter lim="800000"/>
            <a:headEnd type="none" w="sm" len="sm"/>
            <a:tailEnd type="none" w="sm" len="sm"/>
          </a:ln>
          <a:effectLst/>
        </p:spPr>
        <p:txBody>
          <a:bodyPr wrap="none" anchor="ctr"/>
          <a:lstStyle/>
          <a:p>
            <a:endParaRPr lang="es-MX"/>
          </a:p>
        </p:txBody>
      </p:sp>
      <p:sp>
        <p:nvSpPr>
          <p:cNvPr id="37918" name="Text Box 30"/>
          <p:cNvSpPr txBox="1">
            <a:spLocks noChangeArrowheads="1"/>
          </p:cNvSpPr>
          <p:nvPr/>
        </p:nvSpPr>
        <p:spPr bwMode="auto">
          <a:xfrm>
            <a:off x="3870325" y="5756275"/>
            <a:ext cx="2509838" cy="457200"/>
          </a:xfrm>
          <a:prstGeom prst="rect">
            <a:avLst/>
          </a:prstGeom>
          <a:noFill/>
          <a:ln w="12700" cap="sq">
            <a:noFill/>
            <a:miter lim="800000"/>
            <a:headEnd type="none" w="sm" len="sm"/>
            <a:tailEnd type="none" w="sm" len="sm"/>
          </a:ln>
          <a:effectLst/>
        </p:spPr>
        <p:txBody>
          <a:bodyPr wrap="none">
            <a:spAutoFit/>
          </a:bodyPr>
          <a:lstStyle/>
          <a:p>
            <a:r>
              <a:rPr lang="es-ES" sz="2400">
                <a:latin typeface="Times New Roman" pitchFamily="18" charset="0"/>
              </a:rPr>
              <a:t>Flujo del producto </a:t>
            </a:r>
          </a:p>
        </p:txBody>
      </p:sp>
      <p:sp>
        <p:nvSpPr>
          <p:cNvPr id="37919" name="Text Box 31"/>
          <p:cNvSpPr txBox="1">
            <a:spLocks noChangeArrowheads="1"/>
          </p:cNvSpPr>
          <p:nvPr/>
        </p:nvSpPr>
        <p:spPr bwMode="auto">
          <a:xfrm>
            <a:off x="3810000" y="6213475"/>
            <a:ext cx="3016250" cy="457200"/>
          </a:xfrm>
          <a:prstGeom prst="rect">
            <a:avLst/>
          </a:prstGeom>
          <a:noFill/>
          <a:ln w="12700" cap="sq">
            <a:noFill/>
            <a:miter lim="800000"/>
            <a:headEnd type="none" w="sm" len="sm"/>
            <a:tailEnd type="none" w="sm" len="sm"/>
          </a:ln>
          <a:effectLst/>
        </p:spPr>
        <p:txBody>
          <a:bodyPr wrap="none">
            <a:spAutoFit/>
          </a:bodyPr>
          <a:lstStyle/>
          <a:p>
            <a:r>
              <a:rPr lang="es-ES" sz="2400">
                <a:latin typeface="Times New Roman" pitchFamily="18" charset="0"/>
              </a:rPr>
              <a:t>Actividad Promocional</a:t>
            </a:r>
          </a:p>
        </p:txBody>
      </p:sp>
      <p:grpSp>
        <p:nvGrpSpPr>
          <p:cNvPr id="3" name="Group 4"/>
          <p:cNvGrpSpPr>
            <a:grpSpLocks/>
          </p:cNvGrpSpPr>
          <p:nvPr/>
        </p:nvGrpSpPr>
        <p:grpSpPr bwMode="auto">
          <a:xfrm>
            <a:off x="1219200" y="3581400"/>
            <a:ext cx="7162800" cy="1676400"/>
            <a:chOff x="768" y="720"/>
            <a:chExt cx="4512" cy="1056"/>
          </a:xfrm>
        </p:grpSpPr>
        <p:sp>
          <p:nvSpPr>
            <p:cNvPr id="37893" name="Text Box 5"/>
            <p:cNvSpPr txBox="1">
              <a:spLocks noChangeArrowheads="1"/>
            </p:cNvSpPr>
            <p:nvPr/>
          </p:nvSpPr>
          <p:spPr bwMode="auto">
            <a:xfrm>
              <a:off x="768" y="720"/>
              <a:ext cx="4327" cy="480"/>
            </a:xfrm>
            <a:prstGeom prst="rect">
              <a:avLst/>
            </a:prstGeom>
            <a:noFill/>
            <a:ln w="12700" cap="sq">
              <a:noFill/>
              <a:miter lim="800000"/>
              <a:headEnd type="none" w="sm" len="sm"/>
              <a:tailEnd type="none" w="sm" len="sm"/>
            </a:ln>
            <a:effectLst/>
          </p:spPr>
          <p:txBody>
            <a:bodyPr wrap="none">
              <a:spAutoFit/>
            </a:bodyPr>
            <a:lstStyle/>
            <a:p>
              <a:r>
                <a:rPr lang="es-ES" sz="2400" b="1" u="sng">
                  <a:effectLst>
                    <a:outerShdw blurRad="38100" dist="38100" dir="2700000" algn="tl">
                      <a:srgbClr val="000000"/>
                    </a:outerShdw>
                  </a:effectLst>
                  <a:latin typeface="Times New Roman" pitchFamily="18" charset="0"/>
                </a:rPr>
                <a:t>Estrategia de Empujar</a:t>
              </a:r>
              <a:r>
                <a:rPr lang="es-ES" sz="2000">
                  <a:latin typeface="Times New Roman" pitchFamily="18" charset="0"/>
                </a:rPr>
                <a:t>: </a:t>
              </a:r>
              <a:r>
                <a:rPr lang="es-ES" sz="2000">
                  <a:latin typeface="Arial" charset="0"/>
                </a:rPr>
                <a:t>Dirigir la estrategia promocional</a:t>
              </a:r>
            </a:p>
            <a:p>
              <a:r>
                <a:rPr lang="es-ES" sz="2000">
                  <a:latin typeface="Arial" charset="0"/>
                </a:rPr>
                <a:t>a los intermediarios </a:t>
              </a:r>
            </a:p>
          </p:txBody>
        </p:sp>
        <p:sp>
          <p:nvSpPr>
            <p:cNvPr id="37894" name="Rectangle 6"/>
            <p:cNvSpPr>
              <a:spLocks noChangeArrowheads="1"/>
            </p:cNvSpPr>
            <p:nvPr/>
          </p:nvSpPr>
          <p:spPr bwMode="auto">
            <a:xfrm>
              <a:off x="960" y="1200"/>
              <a:ext cx="816" cy="57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a:r>
                <a:rPr lang="es-ES" sz="2000">
                  <a:solidFill>
                    <a:srgbClr val="0A10F6"/>
                  </a:solidFill>
                  <a:latin typeface="Times New Roman" pitchFamily="18" charset="0"/>
                </a:rPr>
                <a:t>Productor</a:t>
              </a:r>
            </a:p>
          </p:txBody>
        </p:sp>
        <p:sp>
          <p:nvSpPr>
            <p:cNvPr id="37895" name="Rectangle 7"/>
            <p:cNvSpPr>
              <a:spLocks noChangeArrowheads="1"/>
            </p:cNvSpPr>
            <p:nvPr/>
          </p:nvSpPr>
          <p:spPr bwMode="auto">
            <a:xfrm>
              <a:off x="4368" y="1200"/>
              <a:ext cx="912" cy="57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a:r>
                <a:rPr lang="es-ES" sz="2000">
                  <a:solidFill>
                    <a:srgbClr val="0A10F6"/>
                  </a:solidFill>
                  <a:latin typeface="Times New Roman" pitchFamily="18" charset="0"/>
                </a:rPr>
                <a:t>Consumidor</a:t>
              </a:r>
            </a:p>
          </p:txBody>
        </p:sp>
        <p:sp>
          <p:nvSpPr>
            <p:cNvPr id="37896" name="Rectangle 8"/>
            <p:cNvSpPr>
              <a:spLocks noChangeArrowheads="1"/>
            </p:cNvSpPr>
            <p:nvPr/>
          </p:nvSpPr>
          <p:spPr bwMode="auto">
            <a:xfrm>
              <a:off x="2112" y="1200"/>
              <a:ext cx="816" cy="57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a:r>
                <a:rPr lang="es-ES" sz="2000">
                  <a:solidFill>
                    <a:srgbClr val="0A10F6"/>
                  </a:solidFill>
                  <a:latin typeface="Times New Roman" pitchFamily="18" charset="0"/>
                </a:rPr>
                <a:t>Mayorista</a:t>
              </a:r>
            </a:p>
          </p:txBody>
        </p:sp>
        <p:sp>
          <p:nvSpPr>
            <p:cNvPr id="37897" name="Rectangle 9"/>
            <p:cNvSpPr>
              <a:spLocks noChangeArrowheads="1"/>
            </p:cNvSpPr>
            <p:nvPr/>
          </p:nvSpPr>
          <p:spPr bwMode="auto">
            <a:xfrm>
              <a:off x="3312" y="1200"/>
              <a:ext cx="672" cy="576"/>
            </a:xfrm>
            <a:prstGeom prst="rect">
              <a:avLst/>
            </a:prstGeom>
            <a:solidFill>
              <a:schemeClr val="accent1"/>
            </a:solidFill>
            <a:ln w="12700" cap="sq">
              <a:solidFill>
                <a:schemeClr val="tx1"/>
              </a:solidFill>
              <a:miter lim="800000"/>
              <a:headEnd type="none" w="sm" len="sm"/>
              <a:tailEnd type="none" w="sm" len="sm"/>
            </a:ln>
            <a:effectLst/>
          </p:spPr>
          <p:txBody>
            <a:bodyPr wrap="none" anchor="ctr"/>
            <a:lstStyle/>
            <a:p>
              <a:pPr algn="ctr"/>
              <a:r>
                <a:rPr lang="es-ES" sz="2000">
                  <a:solidFill>
                    <a:srgbClr val="0A10F6"/>
                  </a:solidFill>
                  <a:latin typeface="Times New Roman" pitchFamily="18" charset="0"/>
                </a:rPr>
                <a:t>Detallista</a:t>
              </a:r>
            </a:p>
          </p:txBody>
        </p:sp>
        <p:sp>
          <p:nvSpPr>
            <p:cNvPr id="37902" name="AutoShape 14"/>
            <p:cNvSpPr>
              <a:spLocks noChangeArrowheads="1"/>
            </p:cNvSpPr>
            <p:nvPr/>
          </p:nvSpPr>
          <p:spPr bwMode="auto">
            <a:xfrm>
              <a:off x="1824" y="1344"/>
              <a:ext cx="240" cy="96"/>
            </a:xfrm>
            <a:prstGeom prst="rightArrow">
              <a:avLst>
                <a:gd name="adj1" fmla="val 50000"/>
                <a:gd name="adj2" fmla="val 62500"/>
              </a:avLst>
            </a:prstGeom>
            <a:gradFill rotWithShape="0">
              <a:gsLst>
                <a:gs pos="0">
                  <a:schemeClr val="hlink"/>
                </a:gs>
                <a:gs pos="100000">
                  <a:schemeClr val="hlink">
                    <a:gamma/>
                    <a:shade val="46275"/>
                    <a:invGamma/>
                  </a:schemeClr>
                </a:gs>
              </a:gsLst>
              <a:lin ang="5400000" scaled="1"/>
            </a:gradFill>
            <a:ln w="12700" cap="sq">
              <a:solidFill>
                <a:schemeClr val="tx1"/>
              </a:solidFill>
              <a:miter lim="800000"/>
              <a:headEnd type="none" w="sm" len="sm"/>
              <a:tailEnd type="none" w="sm" len="sm"/>
            </a:ln>
            <a:effectLst/>
          </p:spPr>
          <p:txBody>
            <a:bodyPr wrap="none" anchor="ctr"/>
            <a:lstStyle/>
            <a:p>
              <a:endParaRPr lang="es-MX"/>
            </a:p>
          </p:txBody>
        </p:sp>
        <p:sp>
          <p:nvSpPr>
            <p:cNvPr id="37903" name="AutoShape 15"/>
            <p:cNvSpPr>
              <a:spLocks noChangeArrowheads="1"/>
            </p:cNvSpPr>
            <p:nvPr/>
          </p:nvSpPr>
          <p:spPr bwMode="auto">
            <a:xfrm>
              <a:off x="4080" y="1344"/>
              <a:ext cx="240" cy="96"/>
            </a:xfrm>
            <a:prstGeom prst="rightArrow">
              <a:avLst>
                <a:gd name="adj1" fmla="val 50000"/>
                <a:gd name="adj2" fmla="val 62500"/>
              </a:avLst>
            </a:prstGeom>
            <a:gradFill rotWithShape="0">
              <a:gsLst>
                <a:gs pos="0">
                  <a:schemeClr val="hlink"/>
                </a:gs>
                <a:gs pos="100000">
                  <a:schemeClr val="hlink">
                    <a:gamma/>
                    <a:shade val="46275"/>
                    <a:invGamma/>
                  </a:schemeClr>
                </a:gs>
              </a:gsLst>
              <a:lin ang="5400000" scaled="1"/>
            </a:gradFill>
            <a:ln w="12700" cap="sq">
              <a:solidFill>
                <a:schemeClr val="tx1"/>
              </a:solidFill>
              <a:miter lim="800000"/>
              <a:headEnd type="none" w="sm" len="sm"/>
              <a:tailEnd type="none" w="sm" len="sm"/>
            </a:ln>
            <a:effectLst/>
          </p:spPr>
          <p:txBody>
            <a:bodyPr wrap="none" anchor="ctr"/>
            <a:lstStyle/>
            <a:p>
              <a:endParaRPr lang="es-MX"/>
            </a:p>
          </p:txBody>
        </p:sp>
        <p:sp>
          <p:nvSpPr>
            <p:cNvPr id="37904" name="AutoShape 16"/>
            <p:cNvSpPr>
              <a:spLocks noChangeArrowheads="1"/>
            </p:cNvSpPr>
            <p:nvPr/>
          </p:nvSpPr>
          <p:spPr bwMode="auto">
            <a:xfrm>
              <a:off x="3024" y="1344"/>
              <a:ext cx="240" cy="96"/>
            </a:xfrm>
            <a:prstGeom prst="rightArrow">
              <a:avLst>
                <a:gd name="adj1" fmla="val 50000"/>
                <a:gd name="adj2" fmla="val 62500"/>
              </a:avLst>
            </a:prstGeom>
            <a:gradFill rotWithShape="0">
              <a:gsLst>
                <a:gs pos="0">
                  <a:schemeClr val="hlink"/>
                </a:gs>
                <a:gs pos="100000">
                  <a:schemeClr val="hlink">
                    <a:gamma/>
                    <a:shade val="46275"/>
                    <a:invGamma/>
                  </a:schemeClr>
                </a:gs>
              </a:gsLst>
              <a:lin ang="5400000" scaled="1"/>
            </a:gradFill>
            <a:ln w="12700" cap="sq">
              <a:solidFill>
                <a:schemeClr val="tx1"/>
              </a:solidFill>
              <a:miter lim="800000"/>
              <a:headEnd type="none" w="sm" len="sm"/>
              <a:tailEnd type="none" w="sm" len="sm"/>
            </a:ln>
            <a:effectLst/>
          </p:spPr>
          <p:txBody>
            <a:bodyPr wrap="none" anchor="ctr"/>
            <a:lstStyle/>
            <a:p>
              <a:endParaRPr lang="es-MX"/>
            </a:p>
          </p:txBody>
        </p:sp>
        <p:sp>
          <p:nvSpPr>
            <p:cNvPr id="37909" name="AutoShape 21"/>
            <p:cNvSpPr>
              <a:spLocks noChangeArrowheads="1"/>
            </p:cNvSpPr>
            <p:nvPr/>
          </p:nvSpPr>
          <p:spPr bwMode="auto">
            <a:xfrm>
              <a:off x="3024" y="1536"/>
              <a:ext cx="240" cy="96"/>
            </a:xfrm>
            <a:prstGeom prst="rightArrow">
              <a:avLst>
                <a:gd name="adj1" fmla="val 50000"/>
                <a:gd name="adj2" fmla="val 62500"/>
              </a:avLst>
            </a:prstGeom>
            <a:noFill/>
            <a:ln w="12700" cap="sq">
              <a:solidFill>
                <a:schemeClr val="tx1"/>
              </a:solidFill>
              <a:miter lim="800000"/>
              <a:headEnd type="none" w="sm" len="sm"/>
              <a:tailEnd type="none" w="sm" len="sm"/>
            </a:ln>
            <a:effectLst/>
          </p:spPr>
          <p:txBody>
            <a:bodyPr wrap="none" anchor="ctr"/>
            <a:lstStyle/>
            <a:p>
              <a:endParaRPr lang="es-MX"/>
            </a:p>
          </p:txBody>
        </p:sp>
        <p:sp>
          <p:nvSpPr>
            <p:cNvPr id="37910" name="AutoShape 22"/>
            <p:cNvSpPr>
              <a:spLocks noChangeArrowheads="1"/>
            </p:cNvSpPr>
            <p:nvPr/>
          </p:nvSpPr>
          <p:spPr bwMode="auto">
            <a:xfrm>
              <a:off x="4080" y="1536"/>
              <a:ext cx="240" cy="96"/>
            </a:xfrm>
            <a:prstGeom prst="rightArrow">
              <a:avLst>
                <a:gd name="adj1" fmla="val 50000"/>
                <a:gd name="adj2" fmla="val 62500"/>
              </a:avLst>
            </a:prstGeom>
            <a:noFill/>
            <a:ln w="12700" cap="sq">
              <a:solidFill>
                <a:schemeClr val="tx1"/>
              </a:solidFill>
              <a:miter lim="800000"/>
              <a:headEnd type="none" w="sm" len="sm"/>
              <a:tailEnd type="none" w="sm" len="sm"/>
            </a:ln>
            <a:effectLst/>
          </p:spPr>
          <p:txBody>
            <a:bodyPr wrap="none" anchor="ctr"/>
            <a:lstStyle/>
            <a:p>
              <a:endParaRPr lang="es-MX"/>
            </a:p>
          </p:txBody>
        </p:sp>
        <p:sp>
          <p:nvSpPr>
            <p:cNvPr id="37920" name="AutoShape 32"/>
            <p:cNvSpPr>
              <a:spLocks noChangeArrowheads="1"/>
            </p:cNvSpPr>
            <p:nvPr/>
          </p:nvSpPr>
          <p:spPr bwMode="auto">
            <a:xfrm>
              <a:off x="1824" y="1536"/>
              <a:ext cx="240" cy="96"/>
            </a:xfrm>
            <a:prstGeom prst="rightArrow">
              <a:avLst>
                <a:gd name="adj1" fmla="val 50000"/>
                <a:gd name="adj2" fmla="val 62500"/>
              </a:avLst>
            </a:prstGeom>
            <a:noFill/>
            <a:ln w="12700" cap="sq">
              <a:solidFill>
                <a:schemeClr val="tx1"/>
              </a:solidFill>
              <a:miter lim="800000"/>
              <a:headEnd type="none" w="sm" len="sm"/>
              <a:tailEnd type="none" w="sm" len="sm"/>
            </a:ln>
            <a:effectLst/>
          </p:spPr>
          <p:txBody>
            <a:bodyPr wrap="none" anchor="ctr"/>
            <a:lstStyle/>
            <a:p>
              <a:endParaRPr lang="es-MX"/>
            </a:p>
          </p:txBody>
        </p:sp>
      </p:gr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BS00559_"/>
          <p:cNvPicPr>
            <a:picLocks noChangeAspect="1" noChangeArrowheads="1"/>
          </p:cNvPicPr>
          <p:nvPr/>
        </p:nvPicPr>
        <p:blipFill>
          <a:blip r:embed="rId2"/>
          <a:srcRect/>
          <a:stretch>
            <a:fillRect/>
          </a:stretch>
        </p:blipFill>
        <p:spPr bwMode="auto">
          <a:xfrm>
            <a:off x="7391400" y="5867400"/>
            <a:ext cx="1524000" cy="863600"/>
          </a:xfrm>
          <a:prstGeom prst="rect">
            <a:avLst/>
          </a:prstGeom>
          <a:noFill/>
        </p:spPr>
      </p:pic>
      <p:sp>
        <p:nvSpPr>
          <p:cNvPr id="39939" name="Text Box 3"/>
          <p:cNvSpPr txBox="1">
            <a:spLocks noChangeArrowheads="1"/>
          </p:cNvSpPr>
          <p:nvPr/>
        </p:nvSpPr>
        <p:spPr bwMode="auto">
          <a:xfrm>
            <a:off x="1431925" y="727075"/>
            <a:ext cx="3841750" cy="457200"/>
          </a:xfrm>
          <a:prstGeom prst="rect">
            <a:avLst/>
          </a:prstGeom>
          <a:noFill/>
          <a:ln w="12700" cap="sq">
            <a:noFill/>
            <a:miter lim="800000"/>
            <a:headEnd type="none" w="sm" len="sm"/>
            <a:tailEnd type="none" w="sm" len="sm"/>
          </a:ln>
          <a:effectLst/>
        </p:spPr>
        <p:txBody>
          <a:bodyPr wrap="none">
            <a:spAutoFit/>
          </a:bodyPr>
          <a:lstStyle/>
          <a:p>
            <a:r>
              <a:rPr lang="es-ES" sz="2400" b="1" u="sng">
                <a:effectLst>
                  <a:outerShdw blurRad="38100" dist="38100" dir="2700000" algn="tl">
                    <a:srgbClr val="000000"/>
                  </a:outerShdw>
                </a:effectLst>
                <a:latin typeface="Times New Roman" pitchFamily="18" charset="0"/>
              </a:rPr>
              <a:t>El presupuesto promocional</a:t>
            </a:r>
          </a:p>
        </p:txBody>
      </p:sp>
      <p:sp>
        <p:nvSpPr>
          <p:cNvPr id="39940" name="Text Box 4"/>
          <p:cNvSpPr txBox="1">
            <a:spLocks noChangeArrowheads="1"/>
          </p:cNvSpPr>
          <p:nvPr/>
        </p:nvSpPr>
        <p:spPr bwMode="auto">
          <a:xfrm>
            <a:off x="914400" y="2193925"/>
            <a:ext cx="7672388" cy="3444875"/>
          </a:xfrm>
          <a:prstGeom prst="rect">
            <a:avLst/>
          </a:prstGeom>
          <a:noFill/>
          <a:ln w="12700" cap="sq">
            <a:noFill/>
            <a:miter lim="800000"/>
            <a:headEnd type="none" w="sm" len="sm"/>
            <a:tailEnd type="none" w="sm" len="sm"/>
          </a:ln>
          <a:effectLst/>
        </p:spPr>
        <p:txBody>
          <a:bodyPr wrap="none">
            <a:spAutoFit/>
          </a:bodyPr>
          <a:lstStyle/>
          <a:p>
            <a:r>
              <a:rPr lang="es-ES" sz="2000" b="1">
                <a:effectLst>
                  <a:outerShdw blurRad="38100" dist="38100" dir="2700000" algn="tl">
                    <a:srgbClr val="000000"/>
                  </a:outerShdw>
                </a:effectLst>
                <a:latin typeface="Arial" charset="0"/>
              </a:rPr>
              <a:t>Porcentaje de Ventas:</a:t>
            </a:r>
            <a:r>
              <a:rPr lang="es-ES" sz="2000">
                <a:latin typeface="Arial" charset="0"/>
              </a:rPr>
              <a:t> Relación con los ingresos de la compañía</a:t>
            </a:r>
          </a:p>
          <a:p>
            <a:r>
              <a:rPr lang="es-ES" sz="2000">
                <a:latin typeface="Arial" charset="0"/>
              </a:rPr>
              <a:t>pasados o esperados. Este es el método mas fácil y mas utilizado.</a:t>
            </a:r>
          </a:p>
          <a:p>
            <a:endParaRPr lang="es-ES" sz="2000">
              <a:latin typeface="Arial" charset="0"/>
            </a:endParaRPr>
          </a:p>
          <a:p>
            <a:r>
              <a:rPr lang="es-ES" sz="2000" b="1">
                <a:effectLst>
                  <a:outerShdw blurRad="38100" dist="38100" dir="2700000" algn="tl">
                    <a:srgbClr val="000000"/>
                  </a:outerShdw>
                </a:effectLst>
                <a:latin typeface="Arial" charset="0"/>
              </a:rPr>
              <a:t>Todos los fondos disponibles: </a:t>
            </a:r>
            <a:r>
              <a:rPr lang="es-ES" sz="2000">
                <a:latin typeface="Arial" charset="0"/>
              </a:rPr>
              <a:t>Los recursos con que se cuente</a:t>
            </a:r>
          </a:p>
          <a:p>
            <a:r>
              <a:rPr lang="es-ES" sz="2000">
                <a:latin typeface="Arial" charset="0"/>
              </a:rPr>
              <a:t>al momento disponibles para realizar actividades promocionales.</a:t>
            </a:r>
            <a:endParaRPr lang="es-ES" sz="2000" b="1">
              <a:effectLst>
                <a:outerShdw blurRad="38100" dist="38100" dir="2700000" algn="tl">
                  <a:srgbClr val="000000"/>
                </a:outerShdw>
              </a:effectLst>
              <a:latin typeface="Arial" charset="0"/>
            </a:endParaRPr>
          </a:p>
          <a:p>
            <a:endParaRPr lang="es-ES" sz="2000">
              <a:latin typeface="Arial" charset="0"/>
            </a:endParaRPr>
          </a:p>
          <a:p>
            <a:r>
              <a:rPr lang="es-ES" sz="2000" b="1">
                <a:effectLst>
                  <a:outerShdw blurRad="38100" dist="38100" dir="2700000" algn="tl">
                    <a:srgbClr val="000000"/>
                  </a:outerShdw>
                </a:effectLst>
                <a:latin typeface="Arial" charset="0"/>
              </a:rPr>
              <a:t>Seguir a la competencia</a:t>
            </a:r>
            <a:r>
              <a:rPr lang="es-ES" sz="2000">
                <a:latin typeface="Arial" charset="0"/>
              </a:rPr>
              <a:t>: Consiste en igualar los gastos promo-</a:t>
            </a:r>
          </a:p>
          <a:p>
            <a:r>
              <a:rPr lang="es-ES" sz="2000">
                <a:latin typeface="Arial" charset="0"/>
              </a:rPr>
              <a:t>cionales de la competencia.</a:t>
            </a:r>
          </a:p>
          <a:p>
            <a:endParaRPr lang="es-ES" sz="2000">
              <a:latin typeface="Arial" charset="0"/>
            </a:endParaRPr>
          </a:p>
          <a:p>
            <a:r>
              <a:rPr lang="es-ES" sz="2000" b="1">
                <a:effectLst>
                  <a:outerShdw blurRad="38100" dist="38100" dir="2700000" algn="tl">
                    <a:srgbClr val="000000"/>
                  </a:outerShdw>
                </a:effectLst>
                <a:latin typeface="Arial" charset="0"/>
              </a:rPr>
              <a:t>Función u Objetivo: </a:t>
            </a:r>
            <a:r>
              <a:rPr lang="es-ES" sz="2000">
                <a:latin typeface="Arial" charset="0"/>
              </a:rPr>
              <a:t>Determinar las funciones u objetivos que el</a:t>
            </a:r>
          </a:p>
          <a:p>
            <a:r>
              <a:rPr lang="es-ES" sz="2000">
                <a:latin typeface="Arial" charset="0"/>
              </a:rPr>
              <a:t>programa debe cumplir y luego decidir cuanto costarán.</a:t>
            </a:r>
          </a:p>
        </p:txBody>
      </p:sp>
      <p:sp>
        <p:nvSpPr>
          <p:cNvPr id="39941" name="Text Box 5"/>
          <p:cNvSpPr txBox="1">
            <a:spLocks noChangeArrowheads="1"/>
          </p:cNvSpPr>
          <p:nvPr/>
        </p:nvSpPr>
        <p:spPr bwMode="auto">
          <a:xfrm>
            <a:off x="1295400" y="1524000"/>
            <a:ext cx="6770688" cy="457200"/>
          </a:xfrm>
          <a:prstGeom prst="rect">
            <a:avLst/>
          </a:prstGeom>
          <a:noFill/>
          <a:ln w="12700" cap="sq">
            <a:noFill/>
            <a:miter lim="800000"/>
            <a:headEnd type="none" w="sm" len="sm"/>
            <a:tailEnd type="none" w="sm" len="sm"/>
          </a:ln>
          <a:effectLst/>
        </p:spPr>
        <p:txBody>
          <a:bodyPr wrap="none">
            <a:spAutoFit/>
          </a:bodyPr>
          <a:lstStyle/>
          <a:p>
            <a:r>
              <a:rPr lang="es-ES" sz="2400">
                <a:latin typeface="Times New Roman" pitchFamily="18" charset="0"/>
              </a:rPr>
              <a:t>Métodos para determinar el presupuesto promocional:</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BS00559_"/>
          <p:cNvPicPr>
            <a:picLocks noChangeAspect="1" noChangeArrowheads="1"/>
          </p:cNvPicPr>
          <p:nvPr/>
        </p:nvPicPr>
        <p:blipFill>
          <a:blip r:embed="rId2"/>
          <a:srcRect/>
          <a:stretch>
            <a:fillRect/>
          </a:stretch>
        </p:blipFill>
        <p:spPr bwMode="auto">
          <a:xfrm>
            <a:off x="7391400" y="5867400"/>
            <a:ext cx="1524000" cy="863600"/>
          </a:xfrm>
          <a:prstGeom prst="rect">
            <a:avLst/>
          </a:prstGeom>
          <a:noFill/>
        </p:spPr>
      </p:pic>
      <p:sp>
        <p:nvSpPr>
          <p:cNvPr id="40963" name="Text Box 3"/>
          <p:cNvSpPr txBox="1">
            <a:spLocks noChangeArrowheads="1"/>
          </p:cNvSpPr>
          <p:nvPr/>
        </p:nvSpPr>
        <p:spPr bwMode="auto">
          <a:xfrm>
            <a:off x="1219200" y="727075"/>
            <a:ext cx="6934200" cy="5568950"/>
          </a:xfrm>
          <a:prstGeom prst="rect">
            <a:avLst/>
          </a:prstGeom>
          <a:noFill/>
          <a:ln w="12700" cap="sq">
            <a:noFill/>
            <a:miter lim="800000"/>
            <a:headEnd type="none" w="sm" len="sm"/>
            <a:tailEnd type="none" w="sm" len="sm"/>
          </a:ln>
          <a:effectLst/>
        </p:spPr>
        <p:txBody>
          <a:bodyPr>
            <a:spAutoFit/>
          </a:bodyPr>
          <a:lstStyle/>
          <a:p>
            <a:r>
              <a:rPr lang="es-ES" sz="2400" b="1" u="sng">
                <a:effectLst>
                  <a:outerShdw blurRad="38100" dist="38100" dir="2700000" algn="tl">
                    <a:srgbClr val="000000"/>
                  </a:outerShdw>
                </a:effectLst>
                <a:latin typeface="Times New Roman" pitchFamily="18" charset="0"/>
              </a:rPr>
              <a:t>Regulaciones en la Actividad Promocional</a:t>
            </a:r>
          </a:p>
          <a:p>
            <a:endParaRPr lang="es-ES" sz="2400" b="1" u="sng">
              <a:effectLst>
                <a:outerShdw blurRad="38100" dist="38100" dir="2700000" algn="tl">
                  <a:srgbClr val="000000"/>
                </a:outerShdw>
              </a:effectLst>
              <a:latin typeface="Times New Roman" pitchFamily="18" charset="0"/>
            </a:endParaRPr>
          </a:p>
          <a:p>
            <a:r>
              <a:rPr lang="es-ES" sz="2400">
                <a:latin typeface="Times New Roman" pitchFamily="18" charset="0"/>
              </a:rPr>
              <a:t>Secretaria de Gobernación</a:t>
            </a:r>
          </a:p>
          <a:p>
            <a:r>
              <a:rPr lang="es-ES" sz="2400">
                <a:latin typeface="Times New Roman" pitchFamily="18" charset="0"/>
              </a:rPr>
              <a:t>Procuraduría Federal del Consumidor</a:t>
            </a:r>
          </a:p>
          <a:p>
            <a:endParaRPr lang="es-ES" sz="2400">
              <a:latin typeface="Times New Roman" pitchFamily="18" charset="0"/>
            </a:endParaRPr>
          </a:p>
          <a:p>
            <a:r>
              <a:rPr lang="es-ES" sz="2400">
                <a:latin typeface="Times New Roman" pitchFamily="18" charset="0"/>
              </a:rPr>
              <a:t>Consejo de la Comunicación</a:t>
            </a:r>
          </a:p>
          <a:p>
            <a:r>
              <a:rPr lang="es-ES" sz="2400">
                <a:latin typeface="Times New Roman" pitchFamily="18" charset="0"/>
              </a:rPr>
              <a:t>Asociación Mexicana de Agencias de Publicidad</a:t>
            </a:r>
          </a:p>
          <a:p>
            <a:endParaRPr lang="es-ES" sz="2400">
              <a:latin typeface="Times New Roman" pitchFamily="18" charset="0"/>
            </a:endParaRPr>
          </a:p>
          <a:p>
            <a:endParaRPr lang="es-ES" sz="2400">
              <a:latin typeface="Times New Roman" pitchFamily="18" charset="0"/>
            </a:endParaRPr>
          </a:p>
          <a:p>
            <a:r>
              <a:rPr lang="es-ES" sz="2400">
                <a:latin typeface="Times New Roman" pitchFamily="18" charset="0"/>
              </a:rPr>
              <a:t>Código de Comercio</a:t>
            </a:r>
          </a:p>
          <a:p>
            <a:r>
              <a:rPr lang="es-MX" sz="2400">
                <a:latin typeface="Times New Roman" pitchFamily="18" charset="0"/>
                <a:cs typeface="Arial" charset="0"/>
              </a:rPr>
              <a:t>Ley de adquisiciones, arrendamientos y servicios </a:t>
            </a:r>
          </a:p>
          <a:p>
            <a:r>
              <a:rPr lang="es-MX" sz="2400">
                <a:latin typeface="Times New Roman" pitchFamily="18" charset="0"/>
                <a:cs typeface="Arial" charset="0"/>
              </a:rPr>
              <a:t>del sector público</a:t>
            </a:r>
            <a:endParaRPr lang="es-ES" sz="2400">
              <a:latin typeface="Times New Roman" pitchFamily="18" charset="0"/>
            </a:endParaRPr>
          </a:p>
          <a:p>
            <a:r>
              <a:rPr lang="es-MX" sz="2400">
                <a:latin typeface="Times New Roman" pitchFamily="18" charset="0"/>
                <a:cs typeface="Arial" charset="0"/>
              </a:rPr>
              <a:t>Ley Federal de Competencia Económica</a:t>
            </a:r>
            <a:endParaRPr lang="es-ES" sz="2400">
              <a:latin typeface="Times New Roman" pitchFamily="18" charset="0"/>
            </a:endParaRPr>
          </a:p>
          <a:p>
            <a:r>
              <a:rPr lang="es-MX" sz="2400">
                <a:latin typeface="Times New Roman" pitchFamily="18" charset="0"/>
                <a:cs typeface="Arial" charset="0"/>
              </a:rPr>
              <a:t>Ley de premios, estímulos y recompensas civiles</a:t>
            </a:r>
            <a:endParaRPr lang="es-ES" sz="2400">
              <a:latin typeface="Times New Roman" pitchFamily="18" charset="0"/>
            </a:endParaRPr>
          </a:p>
          <a:p>
            <a:endParaRPr lang="es-ES" sz="2400">
              <a:latin typeface="Times New Roman" pitchFamily="18" charset="0"/>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a:t>10. Distribución</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1828800" y="1600200"/>
            <a:ext cx="6019800" cy="1562100"/>
          </a:xfrm>
          <a:prstGeom prst="rect">
            <a:avLst/>
          </a:prstGeom>
          <a:solidFill>
            <a:schemeClr val="accent2"/>
          </a:solidFill>
          <a:ln w="9525">
            <a:solidFill>
              <a:schemeClr val="tx2"/>
            </a:solidFill>
            <a:miter lim="800000"/>
            <a:headEnd/>
            <a:tailEnd/>
          </a:ln>
          <a:effectLst/>
        </p:spPr>
        <p:txBody>
          <a:bodyPr>
            <a:spAutoFit/>
          </a:bodyPr>
          <a:lstStyle/>
          <a:p>
            <a:pPr algn="ctr"/>
            <a:r>
              <a:rPr lang="es-ES_tradnl" sz="2400">
                <a:solidFill>
                  <a:schemeClr val="bg1"/>
                </a:solidFill>
                <a:effectLst>
                  <a:outerShdw blurRad="38100" dist="38100" dir="2700000" algn="tl">
                    <a:srgbClr val="000000"/>
                  </a:outerShdw>
                </a:effectLst>
                <a:latin typeface="Arial" charset="0"/>
              </a:rPr>
              <a:t>Las Gestiones necesarias para transferir la propiedad de un producto y transportarlo de donde se elabora a donde finalmente se consume</a:t>
            </a:r>
            <a:endParaRPr lang="es-ES" sz="2400">
              <a:solidFill>
                <a:schemeClr val="bg1"/>
              </a:solidFill>
              <a:effectLst>
                <a:outerShdw blurRad="38100" dist="38100" dir="2700000" algn="tl">
                  <a:srgbClr val="000000"/>
                </a:outerShdw>
              </a:effectLst>
              <a:latin typeface="Arial" charset="0"/>
            </a:endParaRPr>
          </a:p>
        </p:txBody>
      </p:sp>
      <p:sp>
        <p:nvSpPr>
          <p:cNvPr id="67587" name="Text Box 3"/>
          <p:cNvSpPr txBox="1">
            <a:spLocks noChangeArrowheads="1"/>
          </p:cNvSpPr>
          <p:nvPr/>
        </p:nvSpPr>
        <p:spPr bwMode="auto">
          <a:xfrm>
            <a:off x="2895600" y="609600"/>
            <a:ext cx="3956050" cy="457200"/>
          </a:xfrm>
          <a:prstGeom prst="rect">
            <a:avLst/>
          </a:prstGeom>
          <a:noFill/>
          <a:ln w="9525">
            <a:noFill/>
            <a:miter lim="800000"/>
            <a:headEnd/>
            <a:tailEnd/>
          </a:ln>
          <a:effectLst/>
        </p:spPr>
        <p:txBody>
          <a:bodyPr wrap="none">
            <a:spAutoFit/>
          </a:bodyPr>
          <a:lstStyle/>
          <a:p>
            <a:r>
              <a:rPr lang="es-ES_tradnl" sz="2400" b="1" u="sng" dirty="0">
                <a:solidFill>
                  <a:srgbClr val="C00000"/>
                </a:solidFill>
                <a:effectLst>
                  <a:outerShdw blurRad="38100" dist="38100" dir="2700000" algn="tl">
                    <a:srgbClr val="000000"/>
                  </a:outerShdw>
                </a:effectLst>
                <a:latin typeface="Arial" charset="0"/>
              </a:rPr>
              <a:t>Definición de Distribución</a:t>
            </a:r>
            <a:endParaRPr lang="es-ES" sz="2400" b="1" u="sng" dirty="0">
              <a:solidFill>
                <a:srgbClr val="C00000"/>
              </a:solidFill>
              <a:effectLst>
                <a:outerShdw blurRad="38100" dist="38100" dir="2700000" algn="tl">
                  <a:srgbClr val="000000"/>
                </a:outerShdw>
              </a:effectLst>
              <a:latin typeface="Arial" charset="0"/>
            </a:endParaRPr>
          </a:p>
        </p:txBody>
      </p:sp>
      <p:pic>
        <p:nvPicPr>
          <p:cNvPr id="67588" name="Picture 4" descr="BS00559_"/>
          <p:cNvPicPr>
            <a:picLocks noChangeAspect="1" noChangeArrowheads="1"/>
          </p:cNvPicPr>
          <p:nvPr/>
        </p:nvPicPr>
        <p:blipFill>
          <a:blip r:embed="rId2"/>
          <a:srcRect/>
          <a:stretch>
            <a:fillRect/>
          </a:stretch>
        </p:blipFill>
        <p:spPr bwMode="auto">
          <a:xfrm>
            <a:off x="7391400" y="5791200"/>
            <a:ext cx="1524000" cy="863600"/>
          </a:xfrm>
          <a:prstGeom prst="rect">
            <a:avLst/>
          </a:prstGeom>
          <a:noFill/>
        </p:spPr>
      </p:pic>
      <p:sp>
        <p:nvSpPr>
          <p:cNvPr id="67589" name="Rectangle 5"/>
          <p:cNvSpPr>
            <a:spLocks noChangeArrowheads="1"/>
          </p:cNvSpPr>
          <p:nvPr/>
        </p:nvSpPr>
        <p:spPr bwMode="auto">
          <a:xfrm>
            <a:off x="1219200" y="1371600"/>
            <a:ext cx="7162800" cy="1981200"/>
          </a:xfrm>
          <a:prstGeom prst="rect">
            <a:avLst/>
          </a:prstGeom>
          <a:noFill/>
          <a:ln w="9525">
            <a:solidFill>
              <a:schemeClr val="tx1"/>
            </a:solidFill>
            <a:miter lim="800000"/>
            <a:headEnd/>
            <a:tailEnd/>
          </a:ln>
          <a:effectLst>
            <a:outerShdw dist="107763" dir="13500000" algn="ctr" rotWithShape="0">
              <a:schemeClr val="bg2"/>
            </a:outerShdw>
          </a:effectLst>
        </p:spPr>
        <p:txBody>
          <a:bodyPr wrap="none" anchor="ctr"/>
          <a:lstStyle/>
          <a:p>
            <a:endParaRPr lang="es-MX"/>
          </a:p>
        </p:txBody>
      </p:sp>
      <p:sp>
        <p:nvSpPr>
          <p:cNvPr id="67590" name="Rectangle 6"/>
          <p:cNvSpPr>
            <a:spLocks noChangeArrowheads="1"/>
          </p:cNvSpPr>
          <p:nvPr/>
        </p:nvSpPr>
        <p:spPr bwMode="auto">
          <a:xfrm>
            <a:off x="3767138" y="2908300"/>
            <a:ext cx="9144000" cy="0"/>
          </a:xfrm>
          <a:prstGeom prst="rect">
            <a:avLst/>
          </a:prstGeom>
          <a:noFill/>
          <a:ln w="9525">
            <a:noFill/>
            <a:miter lim="800000"/>
            <a:headEnd/>
            <a:tailEnd/>
          </a:ln>
          <a:effectLst/>
        </p:spPr>
        <p:txBody>
          <a:bodyPr>
            <a:spAutoFit/>
          </a:bodyPr>
          <a:lstStyle/>
          <a:p>
            <a:endParaRPr lang="es-MX"/>
          </a:p>
        </p:txBody>
      </p:sp>
      <p:sp>
        <p:nvSpPr>
          <p:cNvPr id="67591" name="Rectangle 7"/>
          <p:cNvSpPr>
            <a:spLocks noChangeArrowheads="1"/>
          </p:cNvSpPr>
          <p:nvPr/>
        </p:nvSpPr>
        <p:spPr bwMode="auto">
          <a:xfrm>
            <a:off x="4013200" y="2732088"/>
            <a:ext cx="9144000" cy="0"/>
          </a:xfrm>
          <a:prstGeom prst="rect">
            <a:avLst/>
          </a:prstGeom>
          <a:noFill/>
          <a:ln w="9525">
            <a:noFill/>
            <a:miter lim="800000"/>
            <a:headEnd/>
            <a:tailEnd/>
          </a:ln>
          <a:effectLst/>
        </p:spPr>
        <p:txBody>
          <a:bodyPr>
            <a:spAutoFit/>
          </a:bodyPr>
          <a:lstStyle/>
          <a:p>
            <a:endParaRPr lang="es-MX"/>
          </a:p>
        </p:txBody>
      </p:sp>
      <p:sp>
        <p:nvSpPr>
          <p:cNvPr id="67592" name="Rectangle 8"/>
          <p:cNvSpPr>
            <a:spLocks noChangeArrowheads="1"/>
          </p:cNvSpPr>
          <p:nvPr/>
        </p:nvSpPr>
        <p:spPr bwMode="auto">
          <a:xfrm>
            <a:off x="3916363" y="2760663"/>
            <a:ext cx="9144000" cy="0"/>
          </a:xfrm>
          <a:prstGeom prst="rect">
            <a:avLst/>
          </a:prstGeom>
          <a:noFill/>
          <a:ln w="9525">
            <a:noFill/>
            <a:miter lim="800000"/>
            <a:headEnd/>
            <a:tailEnd/>
          </a:ln>
          <a:effectLst/>
        </p:spPr>
        <p:txBody>
          <a:bodyPr>
            <a:spAutoFit/>
          </a:bodyPr>
          <a:lstStyle/>
          <a:p>
            <a:endParaRPr lang="es-MX"/>
          </a:p>
        </p:txBody>
      </p:sp>
      <p:pic>
        <p:nvPicPr>
          <p:cNvPr id="67593" name="Picture 9" descr="BD05192_"/>
          <p:cNvPicPr>
            <a:picLocks noChangeAspect="1" noChangeArrowheads="1"/>
          </p:cNvPicPr>
          <p:nvPr/>
        </p:nvPicPr>
        <p:blipFill>
          <a:blip r:embed="rId3"/>
          <a:srcRect/>
          <a:stretch>
            <a:fillRect/>
          </a:stretch>
        </p:blipFill>
        <p:spPr bwMode="auto">
          <a:xfrm>
            <a:off x="533400" y="4038600"/>
            <a:ext cx="1189038" cy="1417638"/>
          </a:xfrm>
          <a:prstGeom prst="rect">
            <a:avLst/>
          </a:prstGeom>
          <a:noFill/>
        </p:spPr>
      </p:pic>
      <p:pic>
        <p:nvPicPr>
          <p:cNvPr id="67594" name="Picture 10" descr="BD07193_"/>
          <p:cNvPicPr>
            <a:picLocks noChangeAspect="1" noChangeArrowheads="1"/>
          </p:cNvPicPr>
          <p:nvPr/>
        </p:nvPicPr>
        <p:blipFill>
          <a:blip r:embed="rId4"/>
          <a:srcRect/>
          <a:stretch>
            <a:fillRect/>
          </a:stretch>
        </p:blipFill>
        <p:spPr bwMode="auto">
          <a:xfrm>
            <a:off x="2971800" y="4191000"/>
            <a:ext cx="1308100" cy="1524000"/>
          </a:xfrm>
          <a:prstGeom prst="rect">
            <a:avLst/>
          </a:prstGeom>
          <a:noFill/>
        </p:spPr>
      </p:pic>
      <p:pic>
        <p:nvPicPr>
          <p:cNvPr id="67595" name="Picture 11" descr="BD06841_"/>
          <p:cNvPicPr>
            <a:picLocks noChangeAspect="1" noChangeArrowheads="1"/>
          </p:cNvPicPr>
          <p:nvPr/>
        </p:nvPicPr>
        <p:blipFill>
          <a:blip r:embed="rId5"/>
          <a:srcRect/>
          <a:stretch>
            <a:fillRect/>
          </a:stretch>
        </p:blipFill>
        <p:spPr bwMode="auto">
          <a:xfrm>
            <a:off x="5257800" y="4267200"/>
            <a:ext cx="1697038" cy="1447800"/>
          </a:xfrm>
          <a:prstGeom prst="rect">
            <a:avLst/>
          </a:prstGeom>
          <a:noFill/>
        </p:spPr>
      </p:pic>
      <p:sp>
        <p:nvSpPr>
          <p:cNvPr id="67596" name="Line 12"/>
          <p:cNvSpPr>
            <a:spLocks noChangeShapeType="1"/>
          </p:cNvSpPr>
          <p:nvPr/>
        </p:nvSpPr>
        <p:spPr bwMode="auto">
          <a:xfrm>
            <a:off x="1981200" y="4876800"/>
            <a:ext cx="685800" cy="0"/>
          </a:xfrm>
          <a:prstGeom prst="line">
            <a:avLst/>
          </a:prstGeom>
          <a:noFill/>
          <a:ln w="12700" cap="sq">
            <a:solidFill>
              <a:schemeClr val="tx1"/>
            </a:solidFill>
            <a:round/>
            <a:headEnd type="none" w="sm" len="sm"/>
            <a:tailEnd type="triangle" w="sm" len="sm"/>
          </a:ln>
          <a:effectLst/>
        </p:spPr>
        <p:txBody>
          <a:bodyPr wrap="none"/>
          <a:lstStyle/>
          <a:p>
            <a:endParaRPr lang="es-MX"/>
          </a:p>
        </p:txBody>
      </p:sp>
      <p:sp>
        <p:nvSpPr>
          <p:cNvPr id="67597" name="Line 13"/>
          <p:cNvSpPr>
            <a:spLocks noChangeShapeType="1"/>
          </p:cNvSpPr>
          <p:nvPr/>
        </p:nvSpPr>
        <p:spPr bwMode="auto">
          <a:xfrm>
            <a:off x="4572000" y="4876800"/>
            <a:ext cx="685800" cy="0"/>
          </a:xfrm>
          <a:prstGeom prst="line">
            <a:avLst/>
          </a:prstGeom>
          <a:noFill/>
          <a:ln w="12700" cap="sq">
            <a:solidFill>
              <a:schemeClr val="tx1"/>
            </a:solidFill>
            <a:round/>
            <a:headEnd type="none" w="sm" len="sm"/>
            <a:tailEnd type="triangle" w="sm" len="sm"/>
          </a:ln>
          <a:effectLst/>
        </p:spPr>
        <p:txBody>
          <a:bodyPr wrap="none"/>
          <a:lstStyle/>
          <a:p>
            <a:endParaRPr lang="es-MX"/>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redondeado"/>
          <p:cNvSpPr/>
          <p:nvPr/>
        </p:nvSpPr>
        <p:spPr bwMode="auto">
          <a:xfrm>
            <a:off x="428596" y="1428736"/>
            <a:ext cx="8429684" cy="2071702"/>
          </a:xfrm>
          <a:prstGeom prst="roundRect">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4600" b="1" i="0"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68610" name="Text Box 2"/>
          <p:cNvSpPr txBox="1">
            <a:spLocks noChangeArrowheads="1"/>
          </p:cNvSpPr>
          <p:nvPr/>
        </p:nvSpPr>
        <p:spPr bwMode="auto">
          <a:xfrm>
            <a:off x="1657372" y="533400"/>
            <a:ext cx="6057900" cy="457200"/>
          </a:xfrm>
          <a:prstGeom prst="rect">
            <a:avLst/>
          </a:prstGeom>
          <a:noFill/>
          <a:ln w="9525">
            <a:noFill/>
            <a:miter lim="800000"/>
            <a:headEnd/>
            <a:tailEnd/>
          </a:ln>
          <a:effectLst/>
        </p:spPr>
        <p:txBody>
          <a:bodyPr wrap="none">
            <a:spAutoFit/>
          </a:bodyPr>
          <a:lstStyle/>
          <a:p>
            <a:r>
              <a:rPr lang="es-ES_tradnl" sz="2400" b="1" u="sng" dirty="0">
                <a:solidFill>
                  <a:srgbClr val="C00000"/>
                </a:solidFill>
                <a:effectLst>
                  <a:outerShdw blurRad="38100" dist="38100" dir="2700000" algn="tl">
                    <a:srgbClr val="000000"/>
                  </a:outerShdw>
                </a:effectLst>
                <a:latin typeface="Arial" charset="0"/>
              </a:rPr>
              <a:t>Intermediarios y Canales de distribución</a:t>
            </a:r>
            <a:endParaRPr lang="es-ES" sz="2400" b="1" u="sng" dirty="0">
              <a:solidFill>
                <a:srgbClr val="C00000"/>
              </a:solidFill>
              <a:effectLst>
                <a:outerShdw blurRad="38100" dist="38100" dir="2700000" algn="tl">
                  <a:srgbClr val="000000"/>
                </a:outerShdw>
              </a:effectLst>
              <a:latin typeface="Arial" charset="0"/>
            </a:endParaRPr>
          </a:p>
        </p:txBody>
      </p:sp>
      <p:sp>
        <p:nvSpPr>
          <p:cNvPr id="68611" name="Text Box 3"/>
          <p:cNvSpPr txBox="1">
            <a:spLocks noChangeArrowheads="1"/>
          </p:cNvSpPr>
          <p:nvPr/>
        </p:nvSpPr>
        <p:spPr bwMode="auto">
          <a:xfrm>
            <a:off x="857224" y="1447800"/>
            <a:ext cx="8122095" cy="5262979"/>
          </a:xfrm>
          <a:prstGeom prst="rect">
            <a:avLst/>
          </a:prstGeom>
          <a:noFill/>
          <a:ln w="12700" cap="sq">
            <a:noFill/>
            <a:miter lim="800000"/>
            <a:headEnd type="none" w="sm" len="sm"/>
            <a:tailEnd type="none" w="sm" len="sm"/>
          </a:ln>
          <a:effectLst/>
        </p:spPr>
        <p:txBody>
          <a:bodyPr wrap="none">
            <a:spAutoFit/>
          </a:bodyPr>
          <a:lstStyle/>
          <a:p>
            <a:r>
              <a:rPr lang="es-ES_tradnl" sz="2400" b="1" dirty="0">
                <a:effectLst>
                  <a:outerShdw blurRad="38100" dist="38100" dir="2700000" algn="tl">
                    <a:srgbClr val="000000"/>
                  </a:outerShdw>
                </a:effectLst>
                <a:latin typeface="Times New Roman" pitchFamily="18" charset="0"/>
              </a:rPr>
              <a:t>Intermediarios</a:t>
            </a:r>
          </a:p>
          <a:p>
            <a:endParaRPr lang="es-ES_tradnl" sz="2400" b="1" dirty="0">
              <a:effectLst>
                <a:outerShdw blurRad="38100" dist="38100" dir="2700000" algn="tl">
                  <a:srgbClr val="000000"/>
                </a:outerShdw>
              </a:effectLst>
              <a:latin typeface="Times New Roman" pitchFamily="18" charset="0"/>
            </a:endParaRPr>
          </a:p>
          <a:p>
            <a:r>
              <a:rPr lang="es-ES_tradnl" sz="2400" dirty="0">
                <a:latin typeface="Times New Roman" pitchFamily="18" charset="0"/>
              </a:rPr>
              <a:t>Un intermediario es una empresa lucrativa que da servicios</a:t>
            </a:r>
          </a:p>
          <a:p>
            <a:r>
              <a:rPr lang="es-ES_tradnl" sz="2400" dirty="0">
                <a:latin typeface="Times New Roman" pitchFamily="18" charset="0"/>
              </a:rPr>
              <a:t>relacionados directamente con la venta y/o la compra de</a:t>
            </a:r>
          </a:p>
          <a:p>
            <a:r>
              <a:rPr lang="es-ES_tradnl" sz="2400" dirty="0">
                <a:latin typeface="Times New Roman" pitchFamily="18" charset="0"/>
              </a:rPr>
              <a:t>un producto, al fluir este del fabricante al consumidor.</a:t>
            </a:r>
          </a:p>
          <a:p>
            <a:endParaRPr lang="es-ES_tradnl" sz="2400" dirty="0">
              <a:latin typeface="Times New Roman" pitchFamily="18" charset="0"/>
            </a:endParaRPr>
          </a:p>
          <a:p>
            <a:r>
              <a:rPr lang="es-ES_tradnl" sz="2400" dirty="0">
                <a:latin typeface="Times New Roman" pitchFamily="18" charset="0"/>
              </a:rPr>
              <a:t>	Los </a:t>
            </a:r>
            <a:r>
              <a:rPr lang="es-ES_tradnl" sz="2400" b="1" dirty="0">
                <a:solidFill>
                  <a:srgbClr val="FF0000"/>
                </a:solidFill>
                <a:effectLst>
                  <a:outerShdw blurRad="38100" dist="38100" dir="2700000" algn="tl">
                    <a:srgbClr val="000000"/>
                  </a:outerShdw>
                </a:effectLst>
                <a:latin typeface="Times New Roman" pitchFamily="18" charset="0"/>
              </a:rPr>
              <a:t>comerciantes intermediarios</a:t>
            </a:r>
            <a:r>
              <a:rPr lang="es-ES_tradnl" sz="2400" dirty="0">
                <a:solidFill>
                  <a:srgbClr val="FF0000"/>
                </a:solidFill>
                <a:latin typeface="Times New Roman" pitchFamily="18" charset="0"/>
              </a:rPr>
              <a:t> </a:t>
            </a:r>
            <a:r>
              <a:rPr lang="es-ES_tradnl" sz="2400" dirty="0">
                <a:latin typeface="Times New Roman" pitchFamily="18" charset="0"/>
              </a:rPr>
              <a:t>son aquellos que </a:t>
            </a:r>
          </a:p>
          <a:p>
            <a:r>
              <a:rPr lang="es-ES_tradnl" sz="2400" dirty="0">
                <a:latin typeface="Times New Roman" pitchFamily="18" charset="0"/>
              </a:rPr>
              <a:t>obtienen la propiedad de los productos que contribuyen a</a:t>
            </a:r>
          </a:p>
          <a:p>
            <a:r>
              <a:rPr lang="es-ES_tradnl" sz="2400" dirty="0">
                <a:latin typeface="Times New Roman" pitchFamily="18" charset="0"/>
              </a:rPr>
              <a:t>comercializar.</a:t>
            </a:r>
          </a:p>
          <a:p>
            <a:r>
              <a:rPr lang="es-ES_tradnl" sz="2400" dirty="0">
                <a:latin typeface="Times New Roman" pitchFamily="18" charset="0"/>
              </a:rPr>
              <a:t>	Los </a:t>
            </a:r>
            <a:r>
              <a:rPr lang="es-ES_tradnl" sz="2400" b="1" dirty="0">
                <a:solidFill>
                  <a:srgbClr val="FF0000"/>
                </a:solidFill>
                <a:effectLst>
                  <a:outerShdw blurRad="38100" dist="38100" dir="2700000" algn="tl">
                    <a:srgbClr val="000000"/>
                  </a:outerShdw>
                </a:effectLst>
                <a:latin typeface="Times New Roman" pitchFamily="18" charset="0"/>
              </a:rPr>
              <a:t>agentes intermediarios</a:t>
            </a:r>
            <a:r>
              <a:rPr lang="es-ES_tradnl" sz="2400" dirty="0">
                <a:solidFill>
                  <a:srgbClr val="FF0000"/>
                </a:solidFill>
                <a:latin typeface="Times New Roman" pitchFamily="18" charset="0"/>
              </a:rPr>
              <a:t> </a:t>
            </a:r>
            <a:r>
              <a:rPr lang="es-ES_tradnl" sz="2400" dirty="0">
                <a:latin typeface="Times New Roman" pitchFamily="18" charset="0"/>
              </a:rPr>
              <a:t>nunca obtienen la </a:t>
            </a:r>
          </a:p>
          <a:p>
            <a:r>
              <a:rPr lang="es-ES_tradnl" sz="2400" dirty="0">
                <a:latin typeface="Times New Roman" pitchFamily="18" charset="0"/>
              </a:rPr>
              <a:t>propiedad de los productos pero arreglan la transferencia de</a:t>
            </a:r>
          </a:p>
          <a:p>
            <a:r>
              <a:rPr lang="es-ES_tradnl" sz="2400" dirty="0">
                <a:latin typeface="Times New Roman" pitchFamily="18" charset="0"/>
              </a:rPr>
              <a:t>la misma.</a:t>
            </a:r>
          </a:p>
          <a:p>
            <a:endParaRPr lang="es-ES_tradnl" sz="2400" dirty="0">
              <a:latin typeface="Times New Roman" pitchFamily="18" charset="0"/>
            </a:endParaRPr>
          </a:p>
          <a:p>
            <a:endParaRPr lang="es-ES" sz="2400" dirty="0">
              <a:latin typeface="Times New Roman" pitchFamily="18" charset="0"/>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BS00559_"/>
          <p:cNvPicPr>
            <a:picLocks noChangeAspect="1" noChangeArrowheads="1"/>
          </p:cNvPicPr>
          <p:nvPr/>
        </p:nvPicPr>
        <p:blipFill>
          <a:blip r:embed="rId2"/>
          <a:srcRect/>
          <a:stretch>
            <a:fillRect/>
          </a:stretch>
        </p:blipFill>
        <p:spPr bwMode="auto">
          <a:xfrm>
            <a:off x="7543800" y="5918200"/>
            <a:ext cx="1524000" cy="863600"/>
          </a:xfrm>
          <a:prstGeom prst="rect">
            <a:avLst/>
          </a:prstGeom>
          <a:noFill/>
        </p:spPr>
      </p:pic>
      <p:sp>
        <p:nvSpPr>
          <p:cNvPr id="69635" name="Text Box 3"/>
          <p:cNvSpPr txBox="1">
            <a:spLocks noChangeArrowheads="1"/>
          </p:cNvSpPr>
          <p:nvPr/>
        </p:nvSpPr>
        <p:spPr bwMode="auto">
          <a:xfrm>
            <a:off x="1714480" y="857232"/>
            <a:ext cx="6057900" cy="457200"/>
          </a:xfrm>
          <a:prstGeom prst="rect">
            <a:avLst/>
          </a:prstGeom>
          <a:noFill/>
          <a:ln w="9525">
            <a:noFill/>
            <a:miter lim="800000"/>
            <a:headEnd/>
            <a:tailEnd/>
          </a:ln>
          <a:effectLst/>
        </p:spPr>
        <p:txBody>
          <a:bodyPr wrap="none">
            <a:spAutoFit/>
          </a:bodyPr>
          <a:lstStyle/>
          <a:p>
            <a:r>
              <a:rPr lang="es-ES_tradnl" sz="2400" b="1" u="sng" dirty="0">
                <a:solidFill>
                  <a:srgbClr val="FF0000"/>
                </a:solidFill>
                <a:effectLst>
                  <a:outerShdw blurRad="38100" dist="38100" dir="2700000" algn="tl">
                    <a:srgbClr val="000000"/>
                  </a:outerShdw>
                </a:effectLst>
                <a:latin typeface="Arial" charset="0"/>
              </a:rPr>
              <a:t>Intermediarios y Canales de distribución</a:t>
            </a:r>
            <a:endParaRPr lang="es-ES" sz="2400" b="1" u="sng" dirty="0">
              <a:solidFill>
                <a:srgbClr val="FF0000"/>
              </a:solidFill>
              <a:effectLst>
                <a:outerShdw blurRad="38100" dist="38100" dir="2700000" algn="tl">
                  <a:srgbClr val="000000"/>
                </a:outerShdw>
              </a:effectLst>
              <a:latin typeface="Arial" charset="0"/>
            </a:endParaRPr>
          </a:p>
        </p:txBody>
      </p:sp>
      <p:sp>
        <p:nvSpPr>
          <p:cNvPr id="69636" name="Text Box 4"/>
          <p:cNvSpPr txBox="1">
            <a:spLocks noChangeArrowheads="1"/>
          </p:cNvSpPr>
          <p:nvPr/>
        </p:nvSpPr>
        <p:spPr bwMode="auto">
          <a:xfrm>
            <a:off x="857224" y="1679575"/>
            <a:ext cx="7500990" cy="2308324"/>
          </a:xfrm>
          <a:prstGeom prst="rect">
            <a:avLst/>
          </a:prstGeom>
          <a:ln>
            <a:headEnd type="none" w="sm" len="sm"/>
            <a:tailEnd type="none" w="sm" len="sm"/>
          </a:ln>
        </p:spPr>
        <p:style>
          <a:lnRef idx="1">
            <a:schemeClr val="accent6"/>
          </a:lnRef>
          <a:fillRef idx="3">
            <a:schemeClr val="accent6"/>
          </a:fillRef>
          <a:effectRef idx="2">
            <a:schemeClr val="accent6"/>
          </a:effectRef>
          <a:fontRef idx="minor">
            <a:schemeClr val="lt1"/>
          </a:fontRef>
        </p:style>
        <p:txBody>
          <a:bodyPr wrap="square">
            <a:spAutoFit/>
          </a:bodyPr>
          <a:lstStyle/>
          <a:p>
            <a:pPr algn="just"/>
            <a:r>
              <a:rPr lang="es-ES_tradnl" sz="2400" b="1" dirty="0">
                <a:effectLst>
                  <a:outerShdw blurRad="38100" dist="38100" dir="2700000" algn="tl">
                    <a:srgbClr val="000000"/>
                  </a:outerShdw>
                </a:effectLst>
                <a:latin typeface="Times New Roman" pitchFamily="18" charset="0"/>
              </a:rPr>
              <a:t>Canales de Distribución</a:t>
            </a:r>
          </a:p>
          <a:p>
            <a:pPr algn="just"/>
            <a:endParaRPr lang="es-ES_tradnl" sz="2400" dirty="0">
              <a:latin typeface="Times New Roman" pitchFamily="18" charset="0"/>
            </a:endParaRPr>
          </a:p>
          <a:p>
            <a:pPr algn="just"/>
            <a:r>
              <a:rPr lang="es-ES_tradnl" sz="2400" dirty="0">
                <a:latin typeface="Times New Roman" pitchFamily="18" charset="0"/>
              </a:rPr>
              <a:t>Un canal de distribución está formado por personas y compañías que intervienen en la transferencia de la propiedad de un producto a medida que este pasa del fabricante al consumidor final o al usuario industrial.</a:t>
            </a:r>
            <a:endParaRPr lang="es-ES" sz="2400" dirty="0">
              <a:latin typeface="Times New Roman" pitchFamily="18" charset="0"/>
            </a:endParaRPr>
          </a:p>
        </p:txBody>
      </p:sp>
      <p:grpSp>
        <p:nvGrpSpPr>
          <p:cNvPr id="2" name="Group 5"/>
          <p:cNvGrpSpPr>
            <a:grpSpLocks/>
          </p:cNvGrpSpPr>
          <p:nvPr/>
        </p:nvGrpSpPr>
        <p:grpSpPr bwMode="auto">
          <a:xfrm>
            <a:off x="1066800" y="4648200"/>
            <a:ext cx="7391400" cy="469900"/>
            <a:chOff x="816" y="2736"/>
            <a:chExt cx="4656" cy="296"/>
          </a:xfrm>
        </p:grpSpPr>
        <p:sp>
          <p:nvSpPr>
            <p:cNvPr id="69638" name="Text Box 6"/>
            <p:cNvSpPr txBox="1">
              <a:spLocks noChangeArrowheads="1"/>
            </p:cNvSpPr>
            <p:nvPr/>
          </p:nvSpPr>
          <p:spPr bwMode="auto">
            <a:xfrm>
              <a:off x="816" y="2736"/>
              <a:ext cx="699" cy="296"/>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spAutoFit/>
            </a:bodyPr>
            <a:lstStyle/>
            <a:p>
              <a:r>
                <a:rPr lang="es-ES_tradnl" sz="2400">
                  <a:latin typeface="Times New Roman" pitchFamily="18" charset="0"/>
                </a:rPr>
                <a:t>Fabrica</a:t>
              </a:r>
              <a:endParaRPr lang="es-ES" sz="2400">
                <a:latin typeface="Times New Roman" pitchFamily="18" charset="0"/>
              </a:endParaRPr>
            </a:p>
          </p:txBody>
        </p:sp>
        <p:sp>
          <p:nvSpPr>
            <p:cNvPr id="69639" name="Text Box 7"/>
            <p:cNvSpPr txBox="1">
              <a:spLocks noChangeArrowheads="1"/>
            </p:cNvSpPr>
            <p:nvPr/>
          </p:nvSpPr>
          <p:spPr bwMode="auto">
            <a:xfrm>
              <a:off x="1882" y="2736"/>
              <a:ext cx="902" cy="296"/>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spAutoFit/>
            </a:bodyPr>
            <a:lstStyle/>
            <a:p>
              <a:r>
                <a:rPr lang="es-ES_tradnl" sz="2400">
                  <a:latin typeface="Times New Roman" pitchFamily="18" charset="0"/>
                </a:rPr>
                <a:t>Mayorista</a:t>
              </a:r>
              <a:endParaRPr lang="es-ES" sz="2400">
                <a:latin typeface="Times New Roman" pitchFamily="18" charset="0"/>
              </a:endParaRPr>
            </a:p>
          </p:txBody>
        </p:sp>
        <p:sp>
          <p:nvSpPr>
            <p:cNvPr id="69640" name="Text Box 8"/>
            <p:cNvSpPr txBox="1">
              <a:spLocks noChangeArrowheads="1"/>
            </p:cNvSpPr>
            <p:nvPr/>
          </p:nvSpPr>
          <p:spPr bwMode="auto">
            <a:xfrm>
              <a:off x="3174" y="2736"/>
              <a:ext cx="858" cy="296"/>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spAutoFit/>
            </a:bodyPr>
            <a:lstStyle/>
            <a:p>
              <a:r>
                <a:rPr lang="es-ES_tradnl" sz="2400">
                  <a:latin typeface="Times New Roman" pitchFamily="18" charset="0"/>
                </a:rPr>
                <a:t>Detallista</a:t>
              </a:r>
              <a:endParaRPr lang="es-ES" sz="2400">
                <a:latin typeface="Times New Roman" pitchFamily="18" charset="0"/>
              </a:endParaRPr>
            </a:p>
          </p:txBody>
        </p:sp>
        <p:sp>
          <p:nvSpPr>
            <p:cNvPr id="69641" name="Text Box 9"/>
            <p:cNvSpPr txBox="1">
              <a:spLocks noChangeArrowheads="1"/>
            </p:cNvSpPr>
            <p:nvPr/>
          </p:nvSpPr>
          <p:spPr bwMode="auto">
            <a:xfrm>
              <a:off x="4399" y="2736"/>
              <a:ext cx="1073" cy="296"/>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spAutoFit/>
            </a:bodyPr>
            <a:lstStyle/>
            <a:p>
              <a:r>
                <a:rPr lang="es-ES_tradnl" sz="2400">
                  <a:latin typeface="Times New Roman" pitchFamily="18" charset="0"/>
                </a:rPr>
                <a:t>Consumidor</a:t>
              </a:r>
              <a:endParaRPr lang="es-ES" sz="2400">
                <a:latin typeface="Times New Roman" pitchFamily="18" charset="0"/>
              </a:endParaRPr>
            </a:p>
          </p:txBody>
        </p:sp>
        <p:sp>
          <p:nvSpPr>
            <p:cNvPr id="69642" name="Line 10"/>
            <p:cNvSpPr>
              <a:spLocks noChangeShapeType="1"/>
            </p:cNvSpPr>
            <p:nvPr/>
          </p:nvSpPr>
          <p:spPr bwMode="auto">
            <a:xfrm>
              <a:off x="1584" y="2880"/>
              <a:ext cx="192" cy="0"/>
            </a:xfrm>
            <a:prstGeom prst="line">
              <a:avLst/>
            </a:prstGeom>
            <a:ln>
              <a:headEnd type="none" w="sm" len="sm"/>
              <a:tailEnd type="triangle" w="sm" len="sm"/>
            </a:ln>
          </p:spPr>
          <p:style>
            <a:lnRef idx="1">
              <a:schemeClr val="accent2"/>
            </a:lnRef>
            <a:fillRef idx="2">
              <a:schemeClr val="accent2"/>
            </a:fillRef>
            <a:effectRef idx="1">
              <a:schemeClr val="accent2"/>
            </a:effectRef>
            <a:fontRef idx="minor">
              <a:schemeClr val="dk1"/>
            </a:fontRef>
          </p:style>
          <p:txBody>
            <a:bodyPr wrap="none"/>
            <a:lstStyle/>
            <a:p>
              <a:endParaRPr lang="es-MX"/>
            </a:p>
          </p:txBody>
        </p:sp>
        <p:sp>
          <p:nvSpPr>
            <p:cNvPr id="69643" name="Line 11"/>
            <p:cNvSpPr>
              <a:spLocks noChangeShapeType="1"/>
            </p:cNvSpPr>
            <p:nvPr/>
          </p:nvSpPr>
          <p:spPr bwMode="auto">
            <a:xfrm>
              <a:off x="4128" y="2880"/>
              <a:ext cx="192" cy="0"/>
            </a:xfrm>
            <a:prstGeom prst="line">
              <a:avLst/>
            </a:prstGeom>
            <a:ln>
              <a:headEnd type="none" w="sm" len="sm"/>
              <a:tailEnd type="triangle" w="sm" len="sm"/>
            </a:ln>
          </p:spPr>
          <p:style>
            <a:lnRef idx="1">
              <a:schemeClr val="accent2"/>
            </a:lnRef>
            <a:fillRef idx="2">
              <a:schemeClr val="accent2"/>
            </a:fillRef>
            <a:effectRef idx="1">
              <a:schemeClr val="accent2"/>
            </a:effectRef>
            <a:fontRef idx="minor">
              <a:schemeClr val="dk1"/>
            </a:fontRef>
          </p:style>
          <p:txBody>
            <a:bodyPr wrap="none"/>
            <a:lstStyle/>
            <a:p>
              <a:endParaRPr lang="es-MX"/>
            </a:p>
          </p:txBody>
        </p:sp>
        <p:sp>
          <p:nvSpPr>
            <p:cNvPr id="69644" name="Line 12"/>
            <p:cNvSpPr>
              <a:spLocks noChangeShapeType="1"/>
            </p:cNvSpPr>
            <p:nvPr/>
          </p:nvSpPr>
          <p:spPr bwMode="auto">
            <a:xfrm>
              <a:off x="2880" y="2880"/>
              <a:ext cx="192" cy="0"/>
            </a:xfrm>
            <a:prstGeom prst="line">
              <a:avLst/>
            </a:prstGeom>
            <a:ln>
              <a:headEnd type="none" w="sm" len="sm"/>
              <a:tailEnd type="triangle" w="sm" len="sm"/>
            </a:ln>
          </p:spPr>
          <p:style>
            <a:lnRef idx="1">
              <a:schemeClr val="accent2"/>
            </a:lnRef>
            <a:fillRef idx="2">
              <a:schemeClr val="accent2"/>
            </a:fillRef>
            <a:effectRef idx="1">
              <a:schemeClr val="accent2"/>
            </a:effectRef>
            <a:fontRef idx="minor">
              <a:schemeClr val="dk1"/>
            </a:fontRef>
          </p:style>
          <p:txBody>
            <a:bodyPr wrap="none"/>
            <a:lstStyle/>
            <a:p>
              <a:endParaRPr lang="es-MX"/>
            </a:p>
          </p:txBody>
        </p:sp>
      </p:gr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BS00559_"/>
          <p:cNvPicPr>
            <a:picLocks noChangeAspect="1" noChangeArrowheads="1"/>
          </p:cNvPicPr>
          <p:nvPr/>
        </p:nvPicPr>
        <p:blipFill>
          <a:blip r:embed="rId3"/>
          <a:srcRect/>
          <a:stretch>
            <a:fillRect/>
          </a:stretch>
        </p:blipFill>
        <p:spPr bwMode="auto">
          <a:xfrm>
            <a:off x="7543800" y="5918200"/>
            <a:ext cx="1524000" cy="863600"/>
          </a:xfrm>
          <a:prstGeom prst="rect">
            <a:avLst/>
          </a:prstGeom>
          <a:noFill/>
        </p:spPr>
      </p:pic>
      <p:sp>
        <p:nvSpPr>
          <p:cNvPr id="70659" name="Text Box 3"/>
          <p:cNvSpPr txBox="1">
            <a:spLocks noChangeArrowheads="1"/>
          </p:cNvSpPr>
          <p:nvPr/>
        </p:nvSpPr>
        <p:spPr bwMode="auto">
          <a:xfrm>
            <a:off x="2070100" y="533400"/>
            <a:ext cx="5584825" cy="457200"/>
          </a:xfrm>
          <a:prstGeom prst="rect">
            <a:avLst/>
          </a:prstGeom>
          <a:noFill/>
          <a:ln w="9525">
            <a:noFill/>
            <a:miter lim="800000"/>
            <a:headEnd/>
            <a:tailEnd/>
          </a:ln>
          <a:effectLst/>
        </p:spPr>
        <p:txBody>
          <a:bodyPr wrap="none">
            <a:spAutoFit/>
          </a:bodyPr>
          <a:lstStyle/>
          <a:p>
            <a:r>
              <a:rPr lang="es-ES_tradnl" sz="2400" b="1" u="sng" dirty="0">
                <a:latin typeface="Arial" charset="0"/>
              </a:rPr>
              <a:t>Decisiones sobre el Diseño del Canal</a:t>
            </a:r>
            <a:endParaRPr lang="es-ES" sz="2400" b="1" u="sng" dirty="0">
              <a:latin typeface="Arial" charset="0"/>
            </a:endParaRPr>
          </a:p>
        </p:txBody>
      </p:sp>
      <p:sp>
        <p:nvSpPr>
          <p:cNvPr id="70660" name="Text Box 4"/>
          <p:cNvSpPr txBox="1">
            <a:spLocks noChangeArrowheads="1"/>
          </p:cNvSpPr>
          <p:nvPr/>
        </p:nvSpPr>
        <p:spPr bwMode="auto">
          <a:xfrm>
            <a:off x="990600" y="1524000"/>
            <a:ext cx="7483475" cy="4405330"/>
          </a:xfrm>
          <a:prstGeom prst="rect">
            <a:avLst/>
          </a:prstGeom>
          <a:noFill/>
          <a:ln w="12700" cap="sq">
            <a:noFill/>
            <a:miter lim="800000"/>
            <a:headEnd type="none" w="sm" len="sm"/>
            <a:tailEnd type="none" w="sm" len="sm"/>
          </a:ln>
          <a:effectLst/>
        </p:spPr>
        <p:txBody>
          <a:bodyPr wrap="square">
            <a:spAutoFit/>
          </a:bodyPr>
          <a:lstStyle/>
          <a:p>
            <a:pPr>
              <a:buFontTx/>
              <a:buChar char="•"/>
            </a:pPr>
            <a:r>
              <a:rPr lang="es-ES_tradnl" sz="2200" dirty="0">
                <a:latin typeface="Arial" charset="0"/>
              </a:rPr>
              <a:t>Características del consumidor</a:t>
            </a:r>
            <a:r>
              <a:rPr lang="es-ES_tradnl" sz="2000" dirty="0">
                <a:latin typeface="Arial" charset="0"/>
              </a:rPr>
              <a:t> </a:t>
            </a:r>
          </a:p>
          <a:p>
            <a:r>
              <a:rPr lang="es-ES_tradnl" sz="2000" dirty="0">
                <a:latin typeface="Arial" charset="0"/>
              </a:rPr>
              <a:t>	Poblaciones dispersas o Poblaciones concentradas</a:t>
            </a:r>
          </a:p>
          <a:p>
            <a:pPr lvl="1">
              <a:buFontTx/>
              <a:buChar char="•"/>
            </a:pPr>
            <a:r>
              <a:rPr lang="es-ES_tradnl" sz="2200" dirty="0">
                <a:latin typeface="Arial" charset="0"/>
              </a:rPr>
              <a:t>Características del producto</a:t>
            </a:r>
            <a:r>
              <a:rPr lang="es-ES_tradnl" sz="2000" dirty="0">
                <a:latin typeface="Arial" charset="0"/>
              </a:rPr>
              <a:t> </a:t>
            </a:r>
          </a:p>
          <a:p>
            <a:r>
              <a:rPr lang="es-ES_tradnl" sz="2000" dirty="0">
                <a:latin typeface="Arial" charset="0"/>
              </a:rPr>
              <a:t>	Frágiles, perecederos, </a:t>
            </a:r>
            <a:r>
              <a:rPr lang="es-ES_tradnl" sz="2000" dirty="0" err="1">
                <a:latin typeface="Arial" charset="0"/>
              </a:rPr>
              <a:t>ptos</a:t>
            </a:r>
            <a:r>
              <a:rPr lang="es-ES_tradnl" sz="2000" dirty="0">
                <a:latin typeface="Arial" charset="0"/>
              </a:rPr>
              <a:t>. no estandarizados, etc.</a:t>
            </a:r>
          </a:p>
          <a:p>
            <a:pPr>
              <a:buFontTx/>
              <a:buChar char="•"/>
            </a:pPr>
            <a:r>
              <a:rPr lang="es-ES_tradnl" sz="2200" dirty="0">
                <a:latin typeface="Arial" charset="0"/>
              </a:rPr>
              <a:t>Características de los intermediarios</a:t>
            </a:r>
          </a:p>
          <a:p>
            <a:r>
              <a:rPr lang="es-ES_tradnl" sz="2000" dirty="0">
                <a:latin typeface="Arial" charset="0"/>
              </a:rPr>
              <a:t>I	Infraestructura y capacidades </a:t>
            </a:r>
          </a:p>
          <a:p>
            <a:pPr>
              <a:buFontTx/>
              <a:buChar char="•"/>
            </a:pPr>
            <a:r>
              <a:rPr lang="es-ES_tradnl" sz="2200" dirty="0">
                <a:latin typeface="Arial" charset="0"/>
              </a:rPr>
              <a:t>Características de la competencia</a:t>
            </a:r>
          </a:p>
          <a:p>
            <a:r>
              <a:rPr lang="es-ES_tradnl" sz="2000" dirty="0">
                <a:latin typeface="Arial" charset="0"/>
              </a:rPr>
              <a:t>	Canales en formación o ya formados</a:t>
            </a:r>
          </a:p>
          <a:p>
            <a:pPr>
              <a:buFontTx/>
              <a:buChar char="•"/>
            </a:pPr>
            <a:r>
              <a:rPr lang="es-ES_tradnl" sz="2200" dirty="0">
                <a:latin typeface="Arial" charset="0"/>
              </a:rPr>
              <a:t>Características de la compañía</a:t>
            </a:r>
          </a:p>
          <a:p>
            <a:r>
              <a:rPr lang="es-ES_tradnl" sz="2200" dirty="0">
                <a:latin typeface="Arial" charset="0"/>
              </a:rPr>
              <a:t>	</a:t>
            </a:r>
            <a:r>
              <a:rPr lang="es-ES_tradnl" sz="2000" dirty="0">
                <a:latin typeface="Arial" charset="0"/>
              </a:rPr>
              <a:t>Tamaño, recursos de la empresa</a:t>
            </a:r>
          </a:p>
          <a:p>
            <a:pPr>
              <a:buFontTx/>
              <a:buChar char="•"/>
            </a:pPr>
            <a:r>
              <a:rPr lang="es-ES_tradnl" sz="2200" dirty="0">
                <a:latin typeface="Arial" charset="0"/>
              </a:rPr>
              <a:t>Características ambientales</a:t>
            </a:r>
          </a:p>
          <a:p>
            <a:r>
              <a:rPr lang="es-ES_tradnl" sz="2200" dirty="0">
                <a:latin typeface="Arial" charset="0"/>
              </a:rPr>
              <a:t>	</a:t>
            </a:r>
            <a:r>
              <a:rPr lang="es-ES_tradnl" sz="2000" dirty="0">
                <a:latin typeface="Arial" charset="0"/>
              </a:rPr>
              <a:t>Tipo de clima, reglamentaciones y restricciones  </a:t>
            </a:r>
          </a:p>
          <a:p>
            <a:r>
              <a:rPr lang="es-ES_tradnl" sz="2000" dirty="0"/>
              <a:t>              </a:t>
            </a:r>
            <a:r>
              <a:rPr lang="es-ES_tradnl" sz="2000" dirty="0">
                <a:latin typeface="Arial" charset="0"/>
              </a:rPr>
              <a:t>legales</a:t>
            </a:r>
            <a:endParaRPr lang="es-ES" sz="2000" dirty="0">
              <a:latin typeface="Arial" charset="0"/>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BS00559_"/>
          <p:cNvPicPr>
            <a:picLocks noChangeAspect="1" noChangeArrowheads="1"/>
          </p:cNvPicPr>
          <p:nvPr/>
        </p:nvPicPr>
        <p:blipFill>
          <a:blip r:embed="rId2"/>
          <a:srcRect/>
          <a:stretch>
            <a:fillRect/>
          </a:stretch>
        </p:blipFill>
        <p:spPr bwMode="auto">
          <a:xfrm>
            <a:off x="7391400" y="5765800"/>
            <a:ext cx="1524000" cy="863600"/>
          </a:xfrm>
          <a:prstGeom prst="rect">
            <a:avLst/>
          </a:prstGeom>
          <a:noFill/>
        </p:spPr>
      </p:pic>
      <p:sp>
        <p:nvSpPr>
          <p:cNvPr id="71683" name="Text Box 3"/>
          <p:cNvSpPr txBox="1">
            <a:spLocks noChangeArrowheads="1"/>
          </p:cNvSpPr>
          <p:nvPr/>
        </p:nvSpPr>
        <p:spPr bwMode="auto">
          <a:xfrm>
            <a:off x="1857356" y="614346"/>
            <a:ext cx="5227637" cy="457200"/>
          </a:xfrm>
          <a:prstGeom prst="rect">
            <a:avLst/>
          </a:prstGeom>
          <a:noFill/>
          <a:ln w="12700" cap="sq">
            <a:noFill/>
            <a:miter lim="800000"/>
            <a:headEnd type="none" w="sm" len="sm"/>
            <a:tailEnd type="none" w="sm" len="sm"/>
          </a:ln>
          <a:effectLst/>
        </p:spPr>
        <p:txBody>
          <a:bodyPr wrap="none">
            <a:spAutoFit/>
          </a:bodyPr>
          <a:lstStyle/>
          <a:p>
            <a:r>
              <a:rPr lang="es-ES_tradnl" sz="2400" b="1" u="sng" dirty="0">
                <a:solidFill>
                  <a:srgbClr val="002060"/>
                </a:solidFill>
                <a:latin typeface="Arial" charset="0"/>
              </a:rPr>
              <a:t>Diseño del canales de Distribución</a:t>
            </a:r>
            <a:endParaRPr lang="es-ES" sz="2400" b="1" u="sng" dirty="0">
              <a:solidFill>
                <a:srgbClr val="002060"/>
              </a:solidFill>
              <a:latin typeface="Arial" charset="0"/>
            </a:endParaRPr>
          </a:p>
        </p:txBody>
      </p:sp>
      <p:grpSp>
        <p:nvGrpSpPr>
          <p:cNvPr id="2" name="Group 9"/>
          <p:cNvGrpSpPr>
            <a:grpSpLocks/>
          </p:cNvGrpSpPr>
          <p:nvPr/>
        </p:nvGrpSpPr>
        <p:grpSpPr bwMode="auto">
          <a:xfrm>
            <a:off x="357189" y="1357313"/>
            <a:ext cx="8429628" cy="3857626"/>
            <a:chOff x="561" y="855"/>
            <a:chExt cx="5310" cy="2430"/>
          </a:xfrm>
        </p:grpSpPr>
        <p:sp>
          <p:nvSpPr>
            <p:cNvPr id="71684" name="AutoShape 4"/>
            <p:cNvSpPr>
              <a:spLocks noChangeArrowheads="1"/>
            </p:cNvSpPr>
            <p:nvPr/>
          </p:nvSpPr>
          <p:spPr bwMode="auto">
            <a:xfrm>
              <a:off x="561" y="1920"/>
              <a:ext cx="1029" cy="1296"/>
            </a:xfrm>
            <a:prstGeom prst="rightArrowCallout">
              <a:avLst>
                <a:gd name="adj1" fmla="val 39039"/>
                <a:gd name="adj2" fmla="val 35526"/>
                <a:gd name="adj3" fmla="val 14037"/>
                <a:gd name="adj4" fmla="val 81907"/>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wrap="none" anchor="ctr"/>
            <a:lstStyle/>
            <a:p>
              <a:pPr marL="609600" indent="-609600" algn="ctr">
                <a:buFontTx/>
                <a:buAutoNum type="arabicPeriod"/>
              </a:pPr>
              <a:endParaRPr lang="es-ES_tradnl" sz="1800">
                <a:solidFill>
                  <a:schemeClr val="bg1"/>
                </a:solidFill>
                <a:latin typeface="Times New Roman" pitchFamily="18" charset="0"/>
              </a:endParaRPr>
            </a:p>
            <a:p>
              <a:pPr marL="609600" indent="-609600" algn="ctr"/>
              <a:endParaRPr lang="es-ES_tradnl" sz="1800">
                <a:solidFill>
                  <a:schemeClr val="bg1"/>
                </a:solidFill>
                <a:latin typeface="Times New Roman" pitchFamily="18" charset="0"/>
              </a:endParaRPr>
            </a:p>
            <a:p>
              <a:pPr marL="609600" indent="-609600" algn="ctr"/>
              <a:r>
                <a:rPr lang="es-ES_tradnl" sz="1800">
                  <a:solidFill>
                    <a:schemeClr val="bg1"/>
                  </a:solidFill>
                  <a:latin typeface="Times New Roman" pitchFamily="18" charset="0"/>
                </a:rPr>
                <a:t>I.Especificar</a:t>
              </a:r>
            </a:p>
            <a:p>
              <a:pPr marL="609600" indent="-609600" algn="ctr"/>
              <a:r>
                <a:rPr lang="es-ES_tradnl" sz="1800">
                  <a:solidFill>
                    <a:schemeClr val="bg1"/>
                  </a:solidFill>
                  <a:latin typeface="Times New Roman" pitchFamily="18" charset="0"/>
                </a:rPr>
                <a:t>Funciones</a:t>
              </a:r>
            </a:p>
            <a:p>
              <a:pPr marL="609600" indent="-609600" algn="ctr"/>
              <a:r>
                <a:rPr lang="es-ES_tradnl" sz="1800">
                  <a:solidFill>
                    <a:schemeClr val="bg1"/>
                  </a:solidFill>
                  <a:latin typeface="Times New Roman" pitchFamily="18" charset="0"/>
                </a:rPr>
                <a:t> del canal</a:t>
              </a:r>
            </a:p>
            <a:p>
              <a:pPr marL="609600" indent="-609600" algn="ctr"/>
              <a:endParaRPr lang="es-ES" sz="700">
                <a:solidFill>
                  <a:schemeClr val="bg1"/>
                </a:solidFill>
                <a:latin typeface="Times New Roman" pitchFamily="18" charset="0"/>
              </a:endParaRPr>
            </a:p>
          </p:txBody>
        </p:sp>
        <p:sp>
          <p:nvSpPr>
            <p:cNvPr id="71685" name="AutoShape 5"/>
            <p:cNvSpPr>
              <a:spLocks noChangeArrowheads="1"/>
            </p:cNvSpPr>
            <p:nvPr/>
          </p:nvSpPr>
          <p:spPr bwMode="auto">
            <a:xfrm>
              <a:off x="1596" y="1056"/>
              <a:ext cx="1188" cy="1344"/>
            </a:xfrm>
            <a:prstGeom prst="rightArrowCallout">
              <a:avLst>
                <a:gd name="adj1" fmla="val 30435"/>
                <a:gd name="adj2" fmla="val 30435"/>
                <a:gd name="adj3" fmla="val 16667"/>
                <a:gd name="adj4" fmla="val 78532"/>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wrap="none" anchor="ctr"/>
            <a:lstStyle/>
            <a:p>
              <a:pPr algn="ctr"/>
              <a:r>
                <a:rPr lang="es-ES_tradnl" sz="1800">
                  <a:solidFill>
                    <a:schemeClr val="bg1"/>
                  </a:solidFill>
                  <a:latin typeface="Times New Roman" pitchFamily="18" charset="0"/>
                </a:rPr>
                <a:t>II. Seleccionar</a:t>
              </a:r>
            </a:p>
            <a:p>
              <a:pPr algn="ctr"/>
              <a:r>
                <a:rPr lang="es-ES_tradnl" sz="1800">
                  <a:solidFill>
                    <a:schemeClr val="bg1"/>
                  </a:solidFill>
                  <a:latin typeface="Times New Roman" pitchFamily="18" charset="0"/>
                </a:rPr>
                <a:t>el tipo</a:t>
              </a:r>
            </a:p>
            <a:p>
              <a:pPr algn="ctr"/>
              <a:r>
                <a:rPr lang="es-ES_tradnl" sz="1800">
                  <a:solidFill>
                    <a:schemeClr val="bg1"/>
                  </a:solidFill>
                  <a:latin typeface="Times New Roman" pitchFamily="18" charset="0"/>
                </a:rPr>
                <a:t>de canal</a:t>
              </a:r>
              <a:endParaRPr lang="es-ES" sz="1800">
                <a:solidFill>
                  <a:schemeClr val="bg1"/>
                </a:solidFill>
                <a:latin typeface="Times New Roman" pitchFamily="18" charset="0"/>
              </a:endParaRPr>
            </a:p>
          </p:txBody>
        </p:sp>
        <p:sp>
          <p:nvSpPr>
            <p:cNvPr id="71686" name="AutoShape 6"/>
            <p:cNvSpPr>
              <a:spLocks noChangeArrowheads="1"/>
            </p:cNvSpPr>
            <p:nvPr/>
          </p:nvSpPr>
          <p:spPr bwMode="auto">
            <a:xfrm>
              <a:off x="2736" y="1872"/>
              <a:ext cx="1104" cy="1392"/>
            </a:xfrm>
            <a:prstGeom prst="rightArrowCallout">
              <a:avLst>
                <a:gd name="adj1" fmla="val 31522"/>
                <a:gd name="adj2" fmla="val 31522"/>
                <a:gd name="adj3" fmla="val 16667"/>
                <a:gd name="adj4" fmla="val 75907"/>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wrap="none" anchor="ctr"/>
            <a:lstStyle/>
            <a:p>
              <a:pPr algn="ctr"/>
              <a:r>
                <a:rPr lang="es-ES_tradnl" sz="1800">
                  <a:solidFill>
                    <a:schemeClr val="bg1"/>
                  </a:solidFill>
                  <a:latin typeface="Times New Roman" pitchFamily="18" charset="0"/>
                </a:rPr>
                <a:t>III. Estable-</a:t>
              </a:r>
            </a:p>
            <a:p>
              <a:pPr algn="ctr"/>
              <a:r>
                <a:rPr lang="es-ES_tradnl" sz="1800">
                  <a:solidFill>
                    <a:schemeClr val="bg1"/>
                  </a:solidFill>
                  <a:latin typeface="Times New Roman" pitchFamily="18" charset="0"/>
                </a:rPr>
                <a:t>cer la </a:t>
              </a:r>
            </a:p>
            <a:p>
              <a:pPr algn="ctr"/>
              <a:r>
                <a:rPr lang="es-ES_tradnl" sz="1800">
                  <a:solidFill>
                    <a:schemeClr val="bg1"/>
                  </a:solidFill>
                  <a:latin typeface="Times New Roman" pitchFamily="18" charset="0"/>
                </a:rPr>
                <a:t>intensidad</a:t>
              </a:r>
            </a:p>
            <a:p>
              <a:pPr algn="ctr"/>
              <a:r>
                <a:rPr lang="es-ES_tradnl" sz="1800">
                  <a:solidFill>
                    <a:schemeClr val="bg1"/>
                  </a:solidFill>
                  <a:latin typeface="Times New Roman" pitchFamily="18" charset="0"/>
                </a:rPr>
                <a:t> del canal</a:t>
              </a:r>
              <a:endParaRPr lang="es-ES" sz="1800">
                <a:solidFill>
                  <a:schemeClr val="bg1"/>
                </a:solidFill>
                <a:latin typeface="Times New Roman" pitchFamily="18" charset="0"/>
              </a:endParaRPr>
            </a:p>
          </p:txBody>
        </p:sp>
        <p:sp>
          <p:nvSpPr>
            <p:cNvPr id="71687" name="AutoShape 7"/>
            <p:cNvSpPr>
              <a:spLocks noChangeArrowheads="1"/>
            </p:cNvSpPr>
            <p:nvPr/>
          </p:nvSpPr>
          <p:spPr bwMode="auto">
            <a:xfrm>
              <a:off x="3792" y="960"/>
              <a:ext cx="1008" cy="1440"/>
            </a:xfrm>
            <a:prstGeom prst="rightArrowCallout">
              <a:avLst>
                <a:gd name="adj1" fmla="val 35714"/>
                <a:gd name="adj2" fmla="val 35714"/>
                <a:gd name="adj3" fmla="val 16667"/>
                <a:gd name="adj4" fmla="val 76986"/>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wrap="none" anchor="ctr"/>
            <a:lstStyle/>
            <a:p>
              <a:pPr algn="ctr"/>
              <a:r>
                <a:rPr lang="es-ES_tradnl" sz="1800">
                  <a:solidFill>
                    <a:schemeClr val="bg1"/>
                  </a:solidFill>
                  <a:latin typeface="Times New Roman" pitchFamily="18" charset="0"/>
                </a:rPr>
                <a:t>IV. Escoger </a:t>
              </a:r>
            </a:p>
            <a:p>
              <a:pPr algn="ctr"/>
              <a:r>
                <a:rPr lang="es-ES_tradnl" sz="1800">
                  <a:solidFill>
                    <a:schemeClr val="bg1"/>
                  </a:solidFill>
                  <a:latin typeface="Times New Roman" pitchFamily="18" charset="0"/>
                </a:rPr>
                <a:t>los </a:t>
              </a:r>
            </a:p>
            <a:p>
              <a:pPr algn="ctr"/>
              <a:r>
                <a:rPr lang="es-ES_tradnl" sz="1800">
                  <a:solidFill>
                    <a:schemeClr val="bg1"/>
                  </a:solidFill>
                  <a:latin typeface="Times New Roman" pitchFamily="18" charset="0"/>
                </a:rPr>
                <a:t>miembros</a:t>
              </a:r>
            </a:p>
            <a:p>
              <a:pPr algn="ctr"/>
              <a:r>
                <a:rPr lang="es-ES_tradnl" sz="1800">
                  <a:solidFill>
                    <a:schemeClr val="bg1"/>
                  </a:solidFill>
                  <a:latin typeface="Times New Roman" pitchFamily="18" charset="0"/>
                </a:rPr>
                <a:t>de los</a:t>
              </a:r>
            </a:p>
            <a:p>
              <a:pPr algn="ctr"/>
              <a:r>
                <a:rPr lang="es-ES_tradnl" sz="1800">
                  <a:solidFill>
                    <a:schemeClr val="bg1"/>
                  </a:solidFill>
                  <a:latin typeface="Times New Roman" pitchFamily="18" charset="0"/>
                </a:rPr>
                <a:t>canales</a:t>
              </a:r>
              <a:endParaRPr lang="es-ES" sz="1800">
                <a:solidFill>
                  <a:schemeClr val="bg1"/>
                </a:solidFill>
                <a:latin typeface="Times New Roman" pitchFamily="18" charset="0"/>
              </a:endParaRPr>
            </a:p>
          </p:txBody>
        </p:sp>
        <p:sp>
          <p:nvSpPr>
            <p:cNvPr id="71688" name="Rectangle 8"/>
            <p:cNvSpPr>
              <a:spLocks noChangeArrowheads="1"/>
            </p:cNvSpPr>
            <p:nvPr/>
          </p:nvSpPr>
          <p:spPr bwMode="auto">
            <a:xfrm>
              <a:off x="5007" y="855"/>
              <a:ext cx="864" cy="2430"/>
            </a:xfrm>
            <a:prstGeom prst="rect">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wrap="none" anchor="ctr"/>
            <a:lstStyle/>
            <a:p>
              <a:pPr algn="ctr"/>
              <a:r>
                <a:rPr lang="es-ES_tradnl" sz="1800" dirty="0">
                  <a:solidFill>
                    <a:schemeClr val="bg1"/>
                  </a:solidFill>
                  <a:effectLst>
                    <a:outerShdw blurRad="38100" dist="38100" dir="2700000" algn="tl">
                      <a:srgbClr val="000000">
                        <a:alpha val="43137"/>
                      </a:srgbClr>
                    </a:outerShdw>
                  </a:effectLst>
                  <a:latin typeface="Times New Roman" pitchFamily="18" charset="0"/>
                </a:rPr>
                <a:t>Canal</a:t>
              </a:r>
            </a:p>
            <a:p>
              <a:pPr algn="ctr"/>
              <a:r>
                <a:rPr lang="es-ES_tradnl" sz="1800" dirty="0">
                  <a:solidFill>
                    <a:schemeClr val="bg1"/>
                  </a:solidFill>
                  <a:effectLst>
                    <a:outerShdw blurRad="38100" dist="38100" dir="2700000" algn="tl">
                      <a:srgbClr val="000000">
                        <a:alpha val="43137"/>
                      </a:srgbClr>
                    </a:outerShdw>
                  </a:effectLst>
                  <a:latin typeface="Times New Roman" pitchFamily="18" charset="0"/>
                </a:rPr>
                <a:t>De </a:t>
              </a:r>
            </a:p>
            <a:p>
              <a:pPr algn="ctr"/>
              <a:r>
                <a:rPr lang="es-ES_tradnl" sz="1800" dirty="0">
                  <a:solidFill>
                    <a:schemeClr val="bg1"/>
                  </a:solidFill>
                  <a:effectLst>
                    <a:outerShdw blurRad="38100" dist="38100" dir="2700000" algn="tl">
                      <a:srgbClr val="000000">
                        <a:alpha val="43137"/>
                      </a:srgbClr>
                    </a:outerShdw>
                  </a:effectLst>
                  <a:latin typeface="Times New Roman" pitchFamily="18" charset="0"/>
                </a:rPr>
                <a:t>Distribución</a:t>
              </a:r>
              <a:endParaRPr lang="es-ES" sz="1800" dirty="0">
                <a:solidFill>
                  <a:schemeClr val="bg1"/>
                </a:solidFill>
                <a:effectLst>
                  <a:outerShdw blurRad="38100" dist="38100" dir="2700000" algn="tl">
                    <a:srgbClr val="000000">
                      <a:alpha val="43137"/>
                    </a:srgbClr>
                  </a:outerShdw>
                </a:effectLst>
                <a:latin typeface="Times New Roman" pitchFamily="18" charset="0"/>
              </a:endParaRPr>
            </a:p>
          </p:txBody>
        </p:sp>
      </p:gr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6"/>
          <p:cNvSpPr>
            <a:spLocks noChangeArrowheads="1"/>
          </p:cNvSpPr>
          <p:nvPr/>
        </p:nvSpPr>
        <p:spPr bwMode="auto">
          <a:xfrm>
            <a:off x="1524000" y="1066800"/>
            <a:ext cx="6858000" cy="461665"/>
          </a:xfrm>
          <a:prstGeom prst="rect">
            <a:avLst/>
          </a:prstGeom>
          <a:noFill/>
          <a:ln w="12700" cap="sq">
            <a:noFill/>
            <a:miter lim="800000"/>
            <a:headEnd type="none" w="sm" len="sm"/>
            <a:tailEnd type="none" w="sm" len="sm"/>
          </a:ln>
          <a:effectLst/>
        </p:spPr>
        <p:txBody>
          <a:bodyPr>
            <a:spAutoFit/>
          </a:bodyPr>
          <a:lstStyle/>
          <a:p>
            <a:pPr>
              <a:spcBef>
                <a:spcPct val="50000"/>
              </a:spcBef>
            </a:pPr>
            <a:r>
              <a:rPr lang="es-ES_tradnl" sz="2400" b="1" u="sng">
                <a:effectLst>
                  <a:outerShdw blurRad="38100" dist="38100" dir="2700000" algn="tl">
                    <a:srgbClr val="C0C0C0"/>
                  </a:outerShdw>
                </a:effectLst>
                <a:latin typeface="Arial" charset="0"/>
              </a:rPr>
              <a:t>I. Especificar Funciones  del Canal</a:t>
            </a:r>
            <a:endParaRPr lang="es-ES" sz="2400" b="1" u="sng">
              <a:effectLst>
                <a:outerShdw blurRad="38100" dist="38100" dir="2700000" algn="tl">
                  <a:srgbClr val="C0C0C0"/>
                </a:outerShdw>
              </a:effectLst>
              <a:latin typeface="Arial" charset="0"/>
            </a:endParaRPr>
          </a:p>
        </p:txBody>
      </p:sp>
      <p:sp>
        <p:nvSpPr>
          <p:cNvPr id="23559" name="Text Box 7"/>
          <p:cNvSpPr txBox="1">
            <a:spLocks noChangeArrowheads="1"/>
          </p:cNvSpPr>
          <p:nvPr/>
        </p:nvSpPr>
        <p:spPr bwMode="auto">
          <a:xfrm>
            <a:off x="2041525" y="1795463"/>
            <a:ext cx="184731" cy="276999"/>
          </a:xfrm>
          <a:prstGeom prst="rect">
            <a:avLst/>
          </a:prstGeom>
          <a:noFill/>
          <a:ln w="12700" cap="sq">
            <a:noFill/>
            <a:miter lim="800000"/>
            <a:headEnd type="none" w="sm" len="sm"/>
            <a:tailEnd type="none" w="sm" len="sm"/>
          </a:ln>
          <a:effectLst/>
        </p:spPr>
        <p:txBody>
          <a:bodyPr wrap="none">
            <a:spAutoFit/>
          </a:bodyPr>
          <a:lstStyle/>
          <a:p>
            <a:endParaRPr lang="es-MX" sz="1200">
              <a:latin typeface="Arial" charset="0"/>
            </a:endParaRPr>
          </a:p>
        </p:txBody>
      </p:sp>
      <p:sp>
        <p:nvSpPr>
          <p:cNvPr id="23560" name="Text Box 8"/>
          <p:cNvSpPr txBox="1">
            <a:spLocks noChangeArrowheads="1"/>
          </p:cNvSpPr>
          <p:nvPr/>
        </p:nvSpPr>
        <p:spPr bwMode="auto">
          <a:xfrm>
            <a:off x="609600" y="1997075"/>
            <a:ext cx="7924800" cy="822325"/>
          </a:xfrm>
          <a:prstGeom prst="rect">
            <a:avLst/>
          </a:prstGeom>
          <a:noFill/>
          <a:ln w="12700" cap="sq">
            <a:noFill/>
            <a:miter lim="800000"/>
            <a:headEnd type="none" w="sm" len="sm"/>
            <a:tailEnd type="none" w="sm" len="sm"/>
          </a:ln>
          <a:effectLst/>
        </p:spPr>
        <p:txBody>
          <a:bodyPr/>
          <a:lstStyle/>
          <a:p>
            <a:pPr algn="just"/>
            <a:r>
              <a:rPr lang="es-ES_tradnl" sz="2400" dirty="0">
                <a:latin typeface="Arial" charset="0"/>
              </a:rPr>
              <a:t>Los integrantes del canal pueden desarrollar cierto número de funciones claves, como son:</a:t>
            </a:r>
            <a:endParaRPr lang="es-ES" sz="2400" dirty="0">
              <a:latin typeface="Arial" charset="0"/>
            </a:endParaRPr>
          </a:p>
        </p:txBody>
      </p:sp>
      <p:sp>
        <p:nvSpPr>
          <p:cNvPr id="23561" name="Text Box 9"/>
          <p:cNvSpPr txBox="1">
            <a:spLocks noChangeArrowheads="1"/>
          </p:cNvSpPr>
          <p:nvPr/>
        </p:nvSpPr>
        <p:spPr bwMode="auto">
          <a:xfrm>
            <a:off x="971550" y="3451870"/>
            <a:ext cx="1659429" cy="1477328"/>
          </a:xfrm>
          <a:prstGeom prst="rect">
            <a:avLst/>
          </a:prstGeom>
          <a:noFill/>
          <a:ln w="12700" cap="sq">
            <a:noFill/>
            <a:miter lim="800000"/>
            <a:headEnd type="none" w="sm" len="sm"/>
            <a:tailEnd type="none" w="sm" len="sm"/>
          </a:ln>
          <a:effectLst/>
        </p:spPr>
        <p:txBody>
          <a:bodyPr wrap="none">
            <a:spAutoFit/>
          </a:bodyPr>
          <a:lstStyle/>
          <a:p>
            <a:r>
              <a:rPr lang="es-ES_tradnl" sz="1800" dirty="0">
                <a:latin typeface="Arial" charset="0"/>
              </a:rPr>
              <a:t>Investigación</a:t>
            </a:r>
          </a:p>
          <a:p>
            <a:r>
              <a:rPr lang="es-ES_tradnl" sz="1800" dirty="0">
                <a:latin typeface="Arial" charset="0"/>
              </a:rPr>
              <a:t>Promoción</a:t>
            </a:r>
          </a:p>
          <a:p>
            <a:r>
              <a:rPr lang="es-ES_tradnl" sz="1800" dirty="0">
                <a:latin typeface="Arial" charset="0"/>
              </a:rPr>
              <a:t>Contacto</a:t>
            </a:r>
          </a:p>
          <a:p>
            <a:r>
              <a:rPr lang="es-ES_tradnl" sz="1800" dirty="0">
                <a:latin typeface="Arial" charset="0"/>
              </a:rPr>
              <a:t>Adaptación</a:t>
            </a:r>
          </a:p>
          <a:p>
            <a:endParaRPr lang="es-ES" sz="1800" dirty="0">
              <a:latin typeface="Arial" charset="0"/>
            </a:endParaRPr>
          </a:p>
        </p:txBody>
      </p:sp>
      <p:sp>
        <p:nvSpPr>
          <p:cNvPr id="23562" name="Text Box 10"/>
          <p:cNvSpPr txBox="1">
            <a:spLocks noChangeArrowheads="1"/>
          </p:cNvSpPr>
          <p:nvPr/>
        </p:nvSpPr>
        <p:spPr bwMode="auto">
          <a:xfrm>
            <a:off x="971550" y="4581525"/>
            <a:ext cx="2723823" cy="1200329"/>
          </a:xfrm>
          <a:prstGeom prst="rect">
            <a:avLst/>
          </a:prstGeom>
          <a:noFill/>
          <a:ln w="12700" cap="sq">
            <a:noFill/>
            <a:miter lim="800000"/>
            <a:headEnd type="none" w="sm" len="sm"/>
            <a:tailEnd type="none" w="sm" len="sm"/>
          </a:ln>
          <a:effectLst/>
        </p:spPr>
        <p:txBody>
          <a:bodyPr wrap="none">
            <a:spAutoFit/>
          </a:bodyPr>
          <a:lstStyle/>
          <a:p>
            <a:r>
              <a:rPr lang="es-ES_tradnl" sz="1800">
                <a:latin typeface="Arial" charset="0"/>
              </a:rPr>
              <a:t>Negociación</a:t>
            </a:r>
          </a:p>
          <a:p>
            <a:r>
              <a:rPr lang="es-ES_tradnl" sz="1800">
                <a:latin typeface="Arial" charset="0"/>
              </a:rPr>
              <a:t>Distribución Física</a:t>
            </a:r>
          </a:p>
          <a:p>
            <a:r>
              <a:rPr lang="es-ES_tradnl" sz="1800">
                <a:latin typeface="Arial" charset="0"/>
              </a:rPr>
              <a:t>Financiamiento</a:t>
            </a:r>
          </a:p>
          <a:p>
            <a:r>
              <a:rPr lang="es-ES_tradnl" sz="1800">
                <a:latin typeface="Arial" charset="0"/>
              </a:rPr>
              <a:t>Aceptación de Riesgos</a:t>
            </a:r>
            <a:endParaRPr lang="es-ES" sz="1800">
              <a:latin typeface="Arial" charset="0"/>
            </a:endParaRPr>
          </a:p>
        </p:txBody>
      </p:sp>
      <p:pic>
        <p:nvPicPr>
          <p:cNvPr id="23566" name="Picture 14" descr="25_club_cliente_puntual_3">
            <a:hlinkClick r:id="rId2"/>
          </p:cNvPr>
          <p:cNvPicPr>
            <a:picLocks noChangeAspect="1" noChangeArrowheads="1"/>
          </p:cNvPicPr>
          <p:nvPr/>
        </p:nvPicPr>
        <p:blipFill>
          <a:blip r:embed="rId3"/>
          <a:srcRect/>
          <a:stretch>
            <a:fillRect/>
          </a:stretch>
        </p:blipFill>
        <p:spPr bwMode="auto">
          <a:xfrm>
            <a:off x="5000628" y="4643446"/>
            <a:ext cx="1493838" cy="1747838"/>
          </a:xfrm>
          <a:prstGeom prst="rect">
            <a:avLst/>
          </a:prstGeom>
          <a:noFill/>
          <a:ln w="9525">
            <a:solidFill>
              <a:schemeClr val="tx1"/>
            </a:solidFill>
            <a:miter lim="800000"/>
            <a:headEnd/>
            <a:tailEnd/>
          </a:ln>
        </p:spPr>
      </p:pic>
      <p:pic>
        <p:nvPicPr>
          <p:cNvPr id="23568" name="Picture 16" descr="instalacion-laminas-solares2">
            <a:hlinkClick r:id="rId4"/>
          </p:cNvPr>
          <p:cNvPicPr>
            <a:picLocks noChangeAspect="1" noChangeArrowheads="1"/>
          </p:cNvPicPr>
          <p:nvPr/>
        </p:nvPicPr>
        <p:blipFill>
          <a:blip r:embed="rId5"/>
          <a:srcRect/>
          <a:stretch>
            <a:fillRect/>
          </a:stretch>
        </p:blipFill>
        <p:spPr bwMode="auto">
          <a:xfrm>
            <a:off x="4067175" y="2997200"/>
            <a:ext cx="971550" cy="1152525"/>
          </a:xfrm>
          <a:prstGeom prst="rect">
            <a:avLst/>
          </a:prstGeom>
          <a:noFill/>
          <a:ln w="9525">
            <a:solidFill>
              <a:schemeClr val="tx1"/>
            </a:solidFill>
            <a:miter lim="800000"/>
            <a:headEnd/>
            <a:tailEnd/>
          </a:ln>
        </p:spPr>
      </p:pic>
      <p:pic>
        <p:nvPicPr>
          <p:cNvPr id="23570" name="Picture 18" descr="Publicidad%2520FAMSA%2520Noviembre%25202007-1_thumb%255B1%255D">
            <a:hlinkClick r:id="rId6"/>
          </p:cNvPr>
          <p:cNvPicPr>
            <a:picLocks noChangeAspect="1" noChangeArrowheads="1"/>
          </p:cNvPicPr>
          <p:nvPr/>
        </p:nvPicPr>
        <p:blipFill>
          <a:blip r:embed="rId7"/>
          <a:srcRect/>
          <a:stretch>
            <a:fillRect/>
          </a:stretch>
        </p:blipFill>
        <p:spPr bwMode="auto">
          <a:xfrm>
            <a:off x="6500826" y="3000372"/>
            <a:ext cx="1800225" cy="1425575"/>
          </a:xfrm>
          <a:prstGeom prst="rect">
            <a:avLst/>
          </a:prstGeom>
          <a:noFill/>
          <a:ln w="9525">
            <a:solidFill>
              <a:schemeClr val="tx1"/>
            </a:solid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627313" y="528638"/>
            <a:ext cx="3889375" cy="1171575"/>
          </a:xfrm>
        </p:spPr>
        <p:txBody>
          <a:bodyPr/>
          <a:lstStyle/>
          <a:p>
            <a:pPr algn="ctr" eaLnBrk="1" hangingPunct="1">
              <a:defRPr/>
            </a:pPr>
            <a:r>
              <a:rPr lang="es-ES" sz="3200" b="1">
                <a:solidFill>
                  <a:schemeClr val="bg2"/>
                </a:solidFill>
                <a:effectLst>
                  <a:outerShdw blurRad="38100" dist="38100" dir="2700000" algn="tl">
                    <a:srgbClr val="C0C0C0"/>
                  </a:outerShdw>
                </a:effectLst>
                <a:latin typeface="Arial Rounded MT Bold" pitchFamily="34" charset="0"/>
              </a:rPr>
              <a:t>INTRODUCCIÓN</a:t>
            </a:r>
            <a:br>
              <a:rPr lang="es-ES" sz="3200" b="1" u="sng">
                <a:solidFill>
                  <a:schemeClr val="bg2"/>
                </a:solidFill>
                <a:latin typeface="Arial Rounded MT Bold" pitchFamily="34" charset="0"/>
              </a:rPr>
            </a:br>
            <a:endParaRPr lang="es-ES" sz="3200" b="1" u="sng">
              <a:solidFill>
                <a:schemeClr val="bg2"/>
              </a:solidFill>
              <a:latin typeface="Arial Rounded MT Bold" pitchFamily="34" charset="0"/>
            </a:endParaRPr>
          </a:p>
        </p:txBody>
      </p:sp>
      <p:sp>
        <p:nvSpPr>
          <p:cNvPr id="8195" name="Rectangle 3"/>
          <p:cNvSpPr>
            <a:spLocks noGrp="1" noChangeArrowheads="1"/>
          </p:cNvSpPr>
          <p:nvPr>
            <p:ph type="body" idx="1"/>
          </p:nvPr>
        </p:nvSpPr>
        <p:spPr>
          <a:xfrm>
            <a:off x="762000" y="1447800"/>
            <a:ext cx="7786688" cy="3886200"/>
          </a:xfrm>
        </p:spPr>
        <p:txBody>
          <a:bodyPr/>
          <a:lstStyle/>
          <a:p>
            <a:pPr marL="0" indent="0" algn="just" eaLnBrk="1" hangingPunct="1">
              <a:lnSpc>
                <a:spcPct val="90000"/>
              </a:lnSpc>
              <a:buFont typeface="Wingdings" pitchFamily="2" charset="2"/>
              <a:buNone/>
            </a:pPr>
            <a:r>
              <a:rPr lang="es-ES" sz="2400">
                <a:latin typeface="Arial Rounded MT Bold" pitchFamily="34" charset="0"/>
              </a:rPr>
              <a:t>Los cambios se están presentando a un ritmo cada vez más acelerado; hoy no es lo mismo que ayer y mañana será distinto de hoy. Por ello, las empresas que quieran tener éxito mañana deberán monitorear el medio ambiente interno y externo de la organización.</a:t>
            </a:r>
            <a:endParaRPr lang="es-ES_tradnl" sz="2400">
              <a:latin typeface="Arial Rounded MT Bold" pitchFamily="34" charset="0"/>
            </a:endParaRPr>
          </a:p>
          <a:p>
            <a:pPr marL="0" indent="0" algn="just" eaLnBrk="1" hangingPunct="1">
              <a:lnSpc>
                <a:spcPct val="90000"/>
              </a:lnSpc>
              <a:buFont typeface="Wingdings" pitchFamily="2" charset="2"/>
              <a:buNone/>
            </a:pPr>
            <a:endParaRPr lang="es-ES" sz="2400" b="1" u="sng">
              <a:latin typeface="Arial Rounded MT Bold" pitchFamily="34" charset="0"/>
            </a:endParaRPr>
          </a:p>
          <a:p>
            <a:pPr marL="0" indent="0" algn="just" eaLnBrk="1" hangingPunct="1">
              <a:lnSpc>
                <a:spcPct val="90000"/>
              </a:lnSpc>
              <a:buFont typeface="Wingdings" pitchFamily="2" charset="2"/>
              <a:buNone/>
            </a:pPr>
            <a:r>
              <a:rPr lang="es-ES" sz="2400">
                <a:latin typeface="Arial Rounded MT Bold" pitchFamily="34" charset="0"/>
              </a:rPr>
              <a:t>La mercadotecnia ayuda a encontrar y descubrir las áreas de oportunidades, haciendo que las cosas sucedan y no esperando a que sucedan las cosas.</a:t>
            </a:r>
          </a:p>
        </p:txBody>
      </p:sp>
      <p:pic>
        <p:nvPicPr>
          <p:cNvPr id="8196" name="Picture 5" descr="j0293240"/>
          <p:cNvPicPr>
            <a:picLocks noChangeAspect="1" noChangeArrowheads="1"/>
          </p:cNvPicPr>
          <p:nvPr/>
        </p:nvPicPr>
        <p:blipFill>
          <a:blip r:embed="rId3"/>
          <a:srcRect/>
          <a:stretch>
            <a:fillRect/>
          </a:stretch>
        </p:blipFill>
        <p:spPr bwMode="auto">
          <a:xfrm>
            <a:off x="6588125" y="5013325"/>
            <a:ext cx="2070100" cy="1525588"/>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68313" y="0"/>
            <a:ext cx="8229600" cy="1371600"/>
          </a:xfrm>
        </p:spPr>
        <p:txBody>
          <a:bodyPr/>
          <a:lstStyle/>
          <a:p>
            <a:pPr eaLnBrk="1" hangingPunct="1"/>
            <a:r>
              <a:rPr lang="es-MX" sz="2800" b="1">
                <a:solidFill>
                  <a:schemeClr val="bg2"/>
                </a:solidFill>
              </a:rPr>
              <a:t>Características de los mercados de consumo</a:t>
            </a:r>
            <a:endParaRPr lang="es-ES" sz="2800" b="1">
              <a:solidFill>
                <a:schemeClr val="bg2"/>
              </a:solidFill>
            </a:endParaRPr>
          </a:p>
        </p:txBody>
      </p:sp>
      <p:pic>
        <p:nvPicPr>
          <p:cNvPr id="32771" name="Picture 5"/>
          <p:cNvPicPr>
            <a:picLocks noGrp="1" noChangeAspect="1" noChangeArrowheads="1"/>
          </p:cNvPicPr>
          <p:nvPr>
            <p:ph type="body" idx="1"/>
          </p:nvPr>
        </p:nvPicPr>
        <p:blipFill>
          <a:blip r:embed="rId2"/>
          <a:srcRect/>
          <a:stretch>
            <a:fillRect/>
          </a:stretch>
        </p:blipFill>
        <p:spPr>
          <a:xfrm rot="5400000">
            <a:off x="2303462" y="368301"/>
            <a:ext cx="4537075" cy="6337300"/>
          </a:xfrm>
          <a:noFill/>
        </p:spPr>
      </p:pic>
      <p:sp>
        <p:nvSpPr>
          <p:cNvPr id="520198" name="Text Box 6"/>
          <p:cNvSpPr txBox="1">
            <a:spLocks noChangeArrowheads="1"/>
          </p:cNvSpPr>
          <p:nvPr/>
        </p:nvSpPr>
        <p:spPr bwMode="auto">
          <a:xfrm>
            <a:off x="3348038" y="6064250"/>
            <a:ext cx="5772150" cy="793750"/>
          </a:xfrm>
          <a:prstGeom prst="rect">
            <a:avLst/>
          </a:prstGeom>
          <a:noFill/>
          <a:ln w="9525">
            <a:noFill/>
            <a:miter lim="800000"/>
            <a:headEnd/>
            <a:tailEnd/>
          </a:ln>
          <a:effectLst/>
        </p:spPr>
        <p:txBody>
          <a:bodyPr wrap="none">
            <a:spAutoFit/>
          </a:bodyPr>
          <a:lstStyle/>
          <a:p>
            <a:pPr>
              <a:defRPr/>
            </a:pPr>
            <a:r>
              <a:rPr lang="es-MX">
                <a:effectLst>
                  <a:outerShdw blurRad="38100" dist="38100" dir="2700000" algn="tl">
                    <a:srgbClr val="C0C0C0"/>
                  </a:outerShdw>
                </a:effectLst>
              </a:rPr>
              <a:t>Que edad tenemos?</a:t>
            </a:r>
            <a:endParaRPr lang="es-ES">
              <a:effectLst>
                <a:outerShdw blurRad="38100" dist="38100" dir="2700000" algn="tl">
                  <a:srgbClr val="C0C0C0"/>
                </a:outerShdw>
              </a:effectLst>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BS00559_"/>
          <p:cNvPicPr>
            <a:picLocks noChangeAspect="1" noChangeArrowheads="1"/>
          </p:cNvPicPr>
          <p:nvPr/>
        </p:nvPicPr>
        <p:blipFill>
          <a:blip r:embed="rId2"/>
          <a:srcRect/>
          <a:stretch>
            <a:fillRect/>
          </a:stretch>
        </p:blipFill>
        <p:spPr bwMode="auto">
          <a:xfrm>
            <a:off x="7467600" y="5918200"/>
            <a:ext cx="1524000" cy="863600"/>
          </a:xfrm>
          <a:prstGeom prst="rect">
            <a:avLst/>
          </a:prstGeom>
          <a:noFill/>
        </p:spPr>
      </p:pic>
      <p:sp>
        <p:nvSpPr>
          <p:cNvPr id="50185" name="Text Box 9"/>
          <p:cNvSpPr txBox="1">
            <a:spLocks noChangeArrowheads="1"/>
          </p:cNvSpPr>
          <p:nvPr/>
        </p:nvSpPr>
        <p:spPr bwMode="auto">
          <a:xfrm>
            <a:off x="563563" y="4603750"/>
            <a:ext cx="7970837" cy="1187450"/>
          </a:xfrm>
          <a:prstGeom prst="rect">
            <a:avLst/>
          </a:prstGeom>
          <a:noFill/>
          <a:ln w="12700" cap="sq">
            <a:noFill/>
            <a:miter lim="800000"/>
            <a:headEnd type="none" w="sm" len="sm"/>
            <a:tailEnd type="none" w="sm" len="sm"/>
          </a:ln>
          <a:effectLst/>
        </p:spPr>
        <p:txBody>
          <a:bodyPr/>
          <a:lstStyle/>
          <a:p>
            <a:pPr algn="just"/>
            <a:r>
              <a:rPr lang="es-ES_tradnl" sz="2400" dirty="0">
                <a:latin typeface="Arial" charset="0"/>
              </a:rPr>
              <a:t>Los </a:t>
            </a:r>
            <a:r>
              <a:rPr lang="es-ES_tradnl" sz="2400" dirty="0" err="1">
                <a:latin typeface="Arial" charset="0"/>
              </a:rPr>
              <a:t>mercadólogos</a:t>
            </a:r>
            <a:r>
              <a:rPr lang="es-ES_tradnl" sz="2400" dirty="0">
                <a:latin typeface="Arial" charset="0"/>
              </a:rPr>
              <a:t> deberán preocuparse por determinar quien dentro del canal realizara estas funciones indispensables para la comercialización de sus productos.</a:t>
            </a:r>
            <a:endParaRPr lang="es-ES" sz="2400" dirty="0">
              <a:latin typeface="Arial" charset="0"/>
            </a:endParaRPr>
          </a:p>
        </p:txBody>
      </p:sp>
      <p:pic>
        <p:nvPicPr>
          <p:cNvPr id="50189" name="Picture 13" descr="_04-Unidades%25201-2%2520y%2520Sabritas">
            <a:hlinkClick r:id="rId3"/>
          </p:cNvPr>
          <p:cNvPicPr>
            <a:picLocks noChangeAspect="1" noChangeArrowheads="1"/>
          </p:cNvPicPr>
          <p:nvPr/>
        </p:nvPicPr>
        <p:blipFill>
          <a:blip r:embed="rId4"/>
          <a:srcRect/>
          <a:stretch>
            <a:fillRect/>
          </a:stretch>
        </p:blipFill>
        <p:spPr bwMode="auto">
          <a:xfrm>
            <a:off x="1619250" y="1341438"/>
            <a:ext cx="1295400" cy="968375"/>
          </a:xfrm>
          <a:prstGeom prst="rect">
            <a:avLst/>
          </a:prstGeom>
          <a:noFill/>
          <a:ln w="9525">
            <a:solidFill>
              <a:schemeClr val="tx1"/>
            </a:solidFill>
            <a:miter lim="800000"/>
            <a:headEnd/>
            <a:tailEnd/>
          </a:ln>
        </p:spPr>
      </p:pic>
      <p:pic>
        <p:nvPicPr>
          <p:cNvPr id="50195" name="Picture 19" descr="exposicion1">
            <a:hlinkClick r:id="rId5"/>
          </p:cNvPr>
          <p:cNvPicPr>
            <a:picLocks noChangeAspect="1" noChangeArrowheads="1"/>
          </p:cNvPicPr>
          <p:nvPr/>
        </p:nvPicPr>
        <p:blipFill>
          <a:blip r:embed="rId6"/>
          <a:srcRect/>
          <a:stretch>
            <a:fillRect/>
          </a:stretch>
        </p:blipFill>
        <p:spPr bwMode="auto">
          <a:xfrm>
            <a:off x="5029200" y="2600325"/>
            <a:ext cx="1905000" cy="1524000"/>
          </a:xfrm>
          <a:prstGeom prst="rect">
            <a:avLst/>
          </a:prstGeom>
          <a:noFill/>
          <a:ln w="9525">
            <a:solidFill>
              <a:schemeClr val="tx1"/>
            </a:solidFill>
            <a:miter lim="800000"/>
            <a:headEnd/>
            <a:tailEnd/>
          </a:ln>
        </p:spPr>
      </p:pic>
      <p:pic>
        <p:nvPicPr>
          <p:cNvPr id="50197" name="Picture 21" descr="chevrolet_logo">
            <a:hlinkClick r:id="rId7"/>
          </p:cNvPr>
          <p:cNvPicPr>
            <a:picLocks noChangeAspect="1" noChangeArrowheads="1"/>
          </p:cNvPicPr>
          <p:nvPr/>
        </p:nvPicPr>
        <p:blipFill>
          <a:blip r:embed="rId8"/>
          <a:srcRect/>
          <a:stretch>
            <a:fillRect/>
          </a:stretch>
        </p:blipFill>
        <p:spPr bwMode="auto">
          <a:xfrm>
            <a:off x="6096000" y="1381125"/>
            <a:ext cx="1295400" cy="892175"/>
          </a:xfrm>
          <a:prstGeom prst="rect">
            <a:avLst/>
          </a:prstGeom>
          <a:noFill/>
          <a:ln w="9525">
            <a:solidFill>
              <a:schemeClr val="tx1"/>
            </a:solidFill>
            <a:miter lim="800000"/>
            <a:headEnd/>
            <a:tailEnd/>
          </a:ln>
        </p:spPr>
      </p:pic>
      <p:sp>
        <p:nvSpPr>
          <p:cNvPr id="50198" name="Text Box 22"/>
          <p:cNvSpPr txBox="1">
            <a:spLocks noChangeArrowheads="1"/>
          </p:cNvSpPr>
          <p:nvPr/>
        </p:nvSpPr>
        <p:spPr bwMode="auto">
          <a:xfrm>
            <a:off x="468313" y="2608263"/>
            <a:ext cx="1460500" cy="1314450"/>
          </a:xfrm>
          <a:prstGeom prst="rect">
            <a:avLst/>
          </a:prstGeom>
          <a:noFill/>
          <a:ln w="12700" cap="sq">
            <a:noFill/>
            <a:miter lim="800000"/>
            <a:headEnd type="none" w="sm" len="sm"/>
            <a:tailEnd type="none" w="sm" len="sm"/>
          </a:ln>
          <a:effectLst/>
        </p:spPr>
        <p:txBody>
          <a:bodyPr>
            <a:spAutoFit/>
          </a:bodyPr>
          <a:lstStyle/>
          <a:p>
            <a:r>
              <a:rPr lang="es-MX" sz="1600">
                <a:solidFill>
                  <a:srgbClr val="003399"/>
                </a:solidFill>
                <a:latin typeface="Arial" charset="0"/>
              </a:rPr>
              <a:t>Las funciones de venta las realiza mayormente la marca</a:t>
            </a:r>
          </a:p>
        </p:txBody>
      </p:sp>
      <p:sp>
        <p:nvSpPr>
          <p:cNvPr id="50199" name="Text Box 23"/>
          <p:cNvSpPr txBox="1">
            <a:spLocks noChangeArrowheads="1"/>
          </p:cNvSpPr>
          <p:nvPr/>
        </p:nvSpPr>
        <p:spPr bwMode="auto">
          <a:xfrm>
            <a:off x="7235824" y="2692400"/>
            <a:ext cx="1622455" cy="1314450"/>
          </a:xfrm>
          <a:prstGeom prst="rect">
            <a:avLst/>
          </a:prstGeom>
          <a:noFill/>
          <a:ln w="12700" cap="sq">
            <a:noFill/>
            <a:miter lim="800000"/>
            <a:headEnd type="none" w="sm" len="sm"/>
            <a:tailEnd type="none" w="sm" len="sm"/>
          </a:ln>
          <a:effectLst/>
        </p:spPr>
        <p:txBody>
          <a:bodyPr wrap="square">
            <a:spAutoFit/>
          </a:bodyPr>
          <a:lstStyle/>
          <a:p>
            <a:r>
              <a:rPr lang="es-MX" sz="1600" dirty="0">
                <a:solidFill>
                  <a:srgbClr val="003399"/>
                </a:solidFill>
                <a:latin typeface="Arial" charset="0"/>
              </a:rPr>
              <a:t>Las funciones de venta las realiza mayormente el distribuidor</a:t>
            </a:r>
          </a:p>
        </p:txBody>
      </p:sp>
      <p:pic>
        <p:nvPicPr>
          <p:cNvPr id="50201" name="Picture 25" descr="Logo_sabritas">
            <a:hlinkClick r:id="rId9"/>
          </p:cNvPr>
          <p:cNvPicPr>
            <a:picLocks noChangeAspect="1" noChangeArrowheads="1"/>
          </p:cNvPicPr>
          <p:nvPr/>
        </p:nvPicPr>
        <p:blipFill>
          <a:blip r:embed="rId10"/>
          <a:srcRect/>
          <a:stretch>
            <a:fillRect/>
          </a:stretch>
        </p:blipFill>
        <p:spPr bwMode="auto">
          <a:xfrm>
            <a:off x="2195513" y="2627313"/>
            <a:ext cx="2160587" cy="1517650"/>
          </a:xfrm>
          <a:prstGeom prst="rect">
            <a:avLst/>
          </a:prstGeom>
          <a:noFill/>
          <a:ln w="9525">
            <a:solidFill>
              <a:schemeClr val="tx1"/>
            </a:solidFill>
            <a:miter lim="800000"/>
            <a:headEnd/>
            <a:tailEnd/>
          </a:ln>
        </p:spPr>
      </p:pic>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5"/>
          <p:cNvSpPr>
            <a:spLocks noChangeArrowheads="1"/>
          </p:cNvSpPr>
          <p:nvPr/>
        </p:nvSpPr>
        <p:spPr bwMode="auto">
          <a:xfrm>
            <a:off x="1571604" y="701085"/>
            <a:ext cx="6286544" cy="584775"/>
          </a:xfrm>
          <a:prstGeom prst="rect">
            <a:avLst/>
          </a:prstGeom>
          <a:noFill/>
          <a:ln w="12700" cap="sq">
            <a:noFill/>
            <a:miter lim="800000"/>
            <a:headEnd type="none" w="sm" len="sm"/>
            <a:tailEnd type="none" w="sm" len="sm"/>
          </a:ln>
          <a:effectLst/>
        </p:spPr>
        <p:txBody>
          <a:bodyPr wrap="square">
            <a:spAutoFit/>
          </a:bodyPr>
          <a:lstStyle/>
          <a:p>
            <a:pPr>
              <a:spcBef>
                <a:spcPct val="50000"/>
              </a:spcBef>
            </a:pPr>
            <a:r>
              <a:rPr lang="es-ES_tradnl" sz="3200" b="1" u="sng" dirty="0">
                <a:solidFill>
                  <a:srgbClr val="FF0000"/>
                </a:solidFill>
                <a:latin typeface="Arial" charset="0"/>
              </a:rPr>
              <a:t>II. Seleccionar el tipo de Canal</a:t>
            </a:r>
            <a:endParaRPr lang="es-ES" sz="3200" b="1" u="sng" dirty="0">
              <a:solidFill>
                <a:srgbClr val="FF0000"/>
              </a:solidFill>
              <a:latin typeface="Arial" charset="0"/>
            </a:endParaRPr>
          </a:p>
        </p:txBody>
      </p:sp>
      <p:sp>
        <p:nvSpPr>
          <p:cNvPr id="24582" name="Text Box 6"/>
          <p:cNvSpPr txBox="1">
            <a:spLocks noChangeArrowheads="1"/>
          </p:cNvSpPr>
          <p:nvPr/>
        </p:nvSpPr>
        <p:spPr bwMode="auto">
          <a:xfrm>
            <a:off x="684213" y="1700213"/>
            <a:ext cx="7848600" cy="3743325"/>
          </a:xfrm>
          <a:prstGeom prst="rect">
            <a:avLst/>
          </a:prstGeom>
          <a:noFill/>
          <a:ln w="12700" cap="sq">
            <a:noFill/>
            <a:miter lim="800000"/>
            <a:headEnd type="none" w="sm" len="sm"/>
            <a:tailEnd type="none" w="sm" len="sm"/>
          </a:ln>
          <a:effectLst/>
        </p:spPr>
        <p:txBody>
          <a:bodyPr/>
          <a:lstStyle/>
          <a:p>
            <a:pPr algn="just"/>
            <a:r>
              <a:rPr lang="es-ES_tradnl" sz="2800" b="1" dirty="0">
                <a:effectLst>
                  <a:outerShdw blurRad="38100" dist="38100" dir="2700000" algn="tl">
                    <a:srgbClr val="C0C0C0"/>
                  </a:outerShdw>
                </a:effectLst>
                <a:latin typeface="Arial" charset="0"/>
              </a:rPr>
              <a:t>1. Distribución Directa</a:t>
            </a:r>
          </a:p>
          <a:p>
            <a:pPr algn="just"/>
            <a:r>
              <a:rPr lang="es-ES_tradnl" sz="2800" dirty="0">
                <a:latin typeface="Arial" charset="0"/>
              </a:rPr>
              <a:t>Canal de distribución formado solo por el productor y el consumidor final</a:t>
            </a:r>
          </a:p>
          <a:p>
            <a:pPr algn="just"/>
            <a:r>
              <a:rPr lang="es-ES_tradnl" sz="2800" dirty="0">
                <a:latin typeface="Arial" charset="0"/>
              </a:rPr>
              <a:t>			</a:t>
            </a:r>
          </a:p>
          <a:p>
            <a:pPr algn="just"/>
            <a:r>
              <a:rPr lang="es-ES_tradnl" sz="2800" dirty="0"/>
              <a:t>			</a:t>
            </a:r>
            <a:r>
              <a:rPr lang="es-ES_tradnl" sz="2800" dirty="0">
                <a:latin typeface="Arial" charset="0"/>
              </a:rPr>
              <a:t>F 		C</a:t>
            </a:r>
          </a:p>
          <a:p>
            <a:pPr algn="just"/>
            <a:endParaRPr lang="es-ES_tradnl" sz="2000" dirty="0">
              <a:latin typeface="Arial" charset="0"/>
            </a:endParaRPr>
          </a:p>
          <a:p>
            <a:pPr algn="just"/>
            <a:endParaRPr lang="es-ES_tradnl" sz="2000" dirty="0">
              <a:latin typeface="Arial" charset="0"/>
            </a:endParaRPr>
          </a:p>
          <a:p>
            <a:pPr algn="just"/>
            <a:endParaRPr lang="es-ES_tradnl" sz="1200" dirty="0">
              <a:latin typeface="Arial" charset="0"/>
            </a:endParaRPr>
          </a:p>
        </p:txBody>
      </p:sp>
      <p:pic>
        <p:nvPicPr>
          <p:cNvPr id="24598" name="Picture 22" descr="burguer_king2">
            <a:hlinkClick r:id="rId2"/>
          </p:cNvPr>
          <p:cNvPicPr>
            <a:picLocks noChangeAspect="1" noChangeArrowheads="1"/>
          </p:cNvPicPr>
          <p:nvPr/>
        </p:nvPicPr>
        <p:blipFill>
          <a:blip r:embed="rId3"/>
          <a:srcRect/>
          <a:stretch>
            <a:fillRect/>
          </a:stretch>
        </p:blipFill>
        <p:spPr bwMode="auto">
          <a:xfrm>
            <a:off x="1042988" y="4348163"/>
            <a:ext cx="1817687" cy="1362075"/>
          </a:xfrm>
          <a:prstGeom prst="rect">
            <a:avLst/>
          </a:prstGeom>
          <a:noFill/>
          <a:ln w="9525">
            <a:solidFill>
              <a:schemeClr val="tx2"/>
            </a:solidFill>
            <a:miter lim="800000"/>
            <a:headEnd/>
            <a:tailEnd/>
          </a:ln>
        </p:spPr>
      </p:pic>
      <p:pic>
        <p:nvPicPr>
          <p:cNvPr id="24600" name="Picture 24" descr="fotos de Cancun hotel Fiesta Americana Grand Coral Beach America del sur"/>
          <p:cNvPicPr>
            <a:picLocks noChangeAspect="1" noChangeArrowheads="1"/>
          </p:cNvPicPr>
          <p:nvPr/>
        </p:nvPicPr>
        <p:blipFill>
          <a:blip r:embed="rId4"/>
          <a:srcRect/>
          <a:stretch>
            <a:fillRect/>
          </a:stretch>
        </p:blipFill>
        <p:spPr bwMode="auto">
          <a:xfrm>
            <a:off x="3635375" y="4275138"/>
            <a:ext cx="2016125" cy="1512887"/>
          </a:xfrm>
          <a:prstGeom prst="rect">
            <a:avLst/>
          </a:prstGeom>
          <a:noFill/>
          <a:ln w="9525">
            <a:solidFill>
              <a:schemeClr val="tx2"/>
            </a:solidFill>
            <a:miter lim="800000"/>
            <a:headEnd/>
            <a:tailEnd/>
          </a:ln>
        </p:spPr>
      </p:pic>
      <p:pic>
        <p:nvPicPr>
          <p:cNvPr id="24602" name="Picture 26" descr="dscf2532sb3">
            <a:hlinkClick r:id="rId5"/>
          </p:cNvPr>
          <p:cNvPicPr>
            <a:picLocks noChangeAspect="1" noChangeArrowheads="1"/>
          </p:cNvPicPr>
          <p:nvPr/>
        </p:nvPicPr>
        <p:blipFill>
          <a:blip r:embed="rId6"/>
          <a:srcRect/>
          <a:stretch>
            <a:fillRect/>
          </a:stretch>
        </p:blipFill>
        <p:spPr bwMode="auto">
          <a:xfrm>
            <a:off x="6172200" y="4292600"/>
            <a:ext cx="1855788" cy="1398588"/>
          </a:xfrm>
          <a:prstGeom prst="rect">
            <a:avLst/>
          </a:prstGeom>
          <a:noFill/>
          <a:ln w="9525">
            <a:solidFill>
              <a:schemeClr val="tx2"/>
            </a:solidFill>
            <a:miter lim="800000"/>
            <a:headEnd/>
            <a:tailEnd/>
          </a:ln>
        </p:spPr>
      </p:pic>
      <p:sp>
        <p:nvSpPr>
          <p:cNvPr id="24603" name="AutoShape 27"/>
          <p:cNvSpPr>
            <a:spLocks noChangeArrowheads="1"/>
          </p:cNvSpPr>
          <p:nvPr/>
        </p:nvSpPr>
        <p:spPr bwMode="auto">
          <a:xfrm>
            <a:off x="4137028" y="3500438"/>
            <a:ext cx="863600" cy="215900"/>
          </a:xfrm>
          <a:prstGeom prst="rightArrow">
            <a:avLst>
              <a:gd name="adj1" fmla="val 50000"/>
              <a:gd name="adj2" fmla="val 100000"/>
            </a:avLst>
          </a:prstGeom>
          <a:solidFill>
            <a:srgbClr val="003399"/>
          </a:solidFill>
          <a:ln w="12700" cap="sq">
            <a:solidFill>
              <a:schemeClr val="tx1"/>
            </a:solidFill>
            <a:miter lim="800000"/>
            <a:headEnd type="none" w="sm" len="sm"/>
            <a:tailEnd type="none" w="sm" len="sm"/>
          </a:ln>
          <a:effectLst/>
        </p:spPr>
        <p:txBody>
          <a:bodyPr wrap="none" anchor="ctr"/>
          <a:lstStyle/>
          <a:p>
            <a:endParaRPr lang="es-MX" sz="320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1112841" y="746779"/>
            <a:ext cx="5410200" cy="523220"/>
          </a:xfrm>
          <a:prstGeom prst="rect">
            <a:avLst/>
          </a:prstGeom>
          <a:noFill/>
          <a:ln w="12700" cap="sq">
            <a:noFill/>
            <a:miter lim="800000"/>
            <a:headEnd type="none" w="sm" len="sm"/>
            <a:tailEnd type="none" w="sm" len="sm"/>
          </a:ln>
          <a:effectLst/>
        </p:spPr>
        <p:txBody>
          <a:bodyPr>
            <a:spAutoFit/>
          </a:bodyPr>
          <a:lstStyle/>
          <a:p>
            <a:pPr>
              <a:spcBef>
                <a:spcPct val="50000"/>
              </a:spcBef>
            </a:pPr>
            <a:r>
              <a:rPr lang="es-ES_tradnl" sz="2800" b="1" u="sng" dirty="0">
                <a:solidFill>
                  <a:srgbClr val="FF0000"/>
                </a:solidFill>
                <a:latin typeface="Arial" charset="0"/>
              </a:rPr>
              <a:t>II. Seleccionar el tipo de Canal</a:t>
            </a:r>
            <a:endParaRPr lang="es-ES" sz="2800" b="1" u="sng" dirty="0">
              <a:solidFill>
                <a:srgbClr val="FF0000"/>
              </a:solidFill>
              <a:latin typeface="Arial" charset="0"/>
            </a:endParaRPr>
          </a:p>
        </p:txBody>
      </p:sp>
      <p:sp>
        <p:nvSpPr>
          <p:cNvPr id="52227" name="Text Box 3"/>
          <p:cNvSpPr txBox="1">
            <a:spLocks noChangeArrowheads="1"/>
          </p:cNvSpPr>
          <p:nvPr/>
        </p:nvSpPr>
        <p:spPr bwMode="auto">
          <a:xfrm>
            <a:off x="725516" y="1538304"/>
            <a:ext cx="7848600" cy="3743325"/>
          </a:xfrm>
          <a:prstGeom prst="rect">
            <a:avLst/>
          </a:prstGeom>
          <a:noFill/>
          <a:ln w="12700" cap="sq">
            <a:noFill/>
            <a:miter lim="800000"/>
            <a:headEnd type="none" w="sm" len="sm"/>
            <a:tailEnd type="none" w="sm" len="sm"/>
          </a:ln>
          <a:effectLst/>
        </p:spPr>
        <p:txBody>
          <a:bodyPr/>
          <a:lstStyle/>
          <a:p>
            <a:pPr algn="just"/>
            <a:r>
              <a:rPr lang="es-ES_tradnl" sz="2400" b="1" dirty="0">
                <a:effectLst>
                  <a:outerShdw blurRad="38100" dist="38100" dir="2700000" algn="tl">
                    <a:srgbClr val="C0C0C0"/>
                  </a:outerShdw>
                </a:effectLst>
                <a:latin typeface="Arial" charset="0"/>
              </a:rPr>
              <a:t>2. Distribución Indirecta</a:t>
            </a:r>
          </a:p>
          <a:p>
            <a:pPr algn="just"/>
            <a:r>
              <a:rPr lang="es-ES_tradnl" sz="2400" dirty="0">
                <a:latin typeface="Arial" charset="0"/>
              </a:rPr>
              <a:t>Canal de distribución constituido por el productor, el consumidor y al menos un intermediario.</a:t>
            </a:r>
            <a:endParaRPr lang="es-ES" sz="2400" dirty="0">
              <a:latin typeface="Arial" charset="0"/>
            </a:endParaRPr>
          </a:p>
        </p:txBody>
      </p:sp>
      <p:pic>
        <p:nvPicPr>
          <p:cNvPr id="52228" name="Picture 4" descr="fabrica-np">
            <a:hlinkClick r:id="rId2"/>
          </p:cNvPr>
          <p:cNvPicPr>
            <a:picLocks noChangeAspect="1" noChangeArrowheads="1"/>
          </p:cNvPicPr>
          <p:nvPr/>
        </p:nvPicPr>
        <p:blipFill>
          <a:blip r:embed="rId3"/>
          <a:srcRect/>
          <a:stretch>
            <a:fillRect/>
          </a:stretch>
        </p:blipFill>
        <p:spPr bwMode="auto">
          <a:xfrm>
            <a:off x="1660553" y="4641866"/>
            <a:ext cx="1425575" cy="1144588"/>
          </a:xfrm>
          <a:prstGeom prst="rect">
            <a:avLst/>
          </a:prstGeom>
          <a:noFill/>
          <a:ln w="9525">
            <a:solidFill>
              <a:schemeClr val="tx2"/>
            </a:solidFill>
            <a:miter lim="800000"/>
            <a:headEnd/>
            <a:tailEnd/>
          </a:ln>
        </p:spPr>
      </p:pic>
      <p:pic>
        <p:nvPicPr>
          <p:cNvPr id="52229" name="Picture 5" descr="interceramic">
            <a:hlinkClick r:id="rId4"/>
          </p:cNvPr>
          <p:cNvPicPr>
            <a:picLocks noChangeAspect="1" noChangeArrowheads="1"/>
          </p:cNvPicPr>
          <p:nvPr/>
        </p:nvPicPr>
        <p:blipFill>
          <a:blip r:embed="rId5"/>
          <a:srcRect/>
          <a:stretch>
            <a:fillRect/>
          </a:stretch>
        </p:blipFill>
        <p:spPr bwMode="auto">
          <a:xfrm>
            <a:off x="3975128" y="4641866"/>
            <a:ext cx="1358900" cy="1095375"/>
          </a:xfrm>
          <a:prstGeom prst="rect">
            <a:avLst/>
          </a:prstGeom>
          <a:noFill/>
          <a:ln w="9525">
            <a:solidFill>
              <a:schemeClr val="tx2"/>
            </a:solidFill>
            <a:miter lim="800000"/>
            <a:headEnd/>
            <a:tailEnd/>
          </a:ln>
        </p:spPr>
      </p:pic>
      <p:sp>
        <p:nvSpPr>
          <p:cNvPr id="52230" name="Line 6"/>
          <p:cNvSpPr>
            <a:spLocks noChangeShapeType="1"/>
          </p:cNvSpPr>
          <p:nvPr/>
        </p:nvSpPr>
        <p:spPr bwMode="auto">
          <a:xfrm>
            <a:off x="3298853" y="5073666"/>
            <a:ext cx="593725" cy="1588"/>
          </a:xfrm>
          <a:prstGeom prst="line">
            <a:avLst/>
          </a:prstGeom>
          <a:noFill/>
          <a:ln w="12700" cap="sq">
            <a:solidFill>
              <a:schemeClr val="tx1"/>
            </a:solidFill>
            <a:round/>
            <a:headEnd type="none" w="sm" len="sm"/>
            <a:tailEnd type="triangle" w="sm" len="sm"/>
          </a:ln>
          <a:effectLst/>
        </p:spPr>
        <p:txBody>
          <a:bodyPr wrap="none"/>
          <a:lstStyle/>
          <a:p>
            <a:endParaRPr lang="es-MX"/>
          </a:p>
        </p:txBody>
      </p:sp>
      <p:sp>
        <p:nvSpPr>
          <p:cNvPr id="52231" name="Line 7"/>
          <p:cNvSpPr>
            <a:spLocks noChangeShapeType="1"/>
          </p:cNvSpPr>
          <p:nvPr/>
        </p:nvSpPr>
        <p:spPr bwMode="auto">
          <a:xfrm>
            <a:off x="5530878" y="5002229"/>
            <a:ext cx="593725" cy="1587"/>
          </a:xfrm>
          <a:prstGeom prst="line">
            <a:avLst/>
          </a:prstGeom>
          <a:noFill/>
          <a:ln w="12700" cap="sq">
            <a:solidFill>
              <a:schemeClr val="tx1"/>
            </a:solidFill>
            <a:round/>
            <a:headEnd type="none" w="sm" len="sm"/>
            <a:tailEnd type="triangle" w="sm" len="sm"/>
          </a:ln>
          <a:effectLst/>
        </p:spPr>
        <p:txBody>
          <a:bodyPr wrap="none"/>
          <a:lstStyle/>
          <a:p>
            <a:endParaRPr lang="es-MX"/>
          </a:p>
        </p:txBody>
      </p:sp>
      <p:sp>
        <p:nvSpPr>
          <p:cNvPr id="52236" name="Rectangle 12"/>
          <p:cNvSpPr>
            <a:spLocks noChangeArrowheads="1"/>
          </p:cNvSpPr>
          <p:nvPr/>
        </p:nvSpPr>
        <p:spPr bwMode="auto">
          <a:xfrm>
            <a:off x="652491" y="3265504"/>
            <a:ext cx="7991475" cy="641350"/>
          </a:xfrm>
          <a:prstGeom prst="rect">
            <a:avLst/>
          </a:prstGeom>
          <a:noFill/>
          <a:ln w="12700" cap="sq">
            <a:noFill/>
            <a:miter lim="800000"/>
            <a:headEnd type="none" w="sm" len="sm"/>
            <a:tailEnd type="none" w="sm" len="sm"/>
          </a:ln>
          <a:effectLst/>
        </p:spPr>
        <p:txBody>
          <a:bodyPr>
            <a:spAutoFit/>
          </a:bodyPr>
          <a:lstStyle/>
          <a:p>
            <a:r>
              <a:rPr lang="es-ES_tradnl" sz="3600">
                <a:latin typeface="Arial" charset="0"/>
              </a:rPr>
              <a:t>F		INTERMEDIARIO 		C</a:t>
            </a:r>
          </a:p>
        </p:txBody>
      </p:sp>
      <p:sp>
        <p:nvSpPr>
          <p:cNvPr id="52237" name="AutoShape 13"/>
          <p:cNvSpPr>
            <a:spLocks noChangeArrowheads="1"/>
          </p:cNvSpPr>
          <p:nvPr/>
        </p:nvSpPr>
        <p:spPr bwMode="auto">
          <a:xfrm>
            <a:off x="1444653" y="3481404"/>
            <a:ext cx="863600" cy="215900"/>
          </a:xfrm>
          <a:prstGeom prst="rightArrow">
            <a:avLst>
              <a:gd name="adj1" fmla="val 50000"/>
              <a:gd name="adj2" fmla="val 100000"/>
            </a:avLst>
          </a:prstGeom>
          <a:solidFill>
            <a:srgbClr val="003399"/>
          </a:solidFill>
          <a:ln w="12700" cap="sq">
            <a:solidFill>
              <a:schemeClr val="tx1"/>
            </a:solidFill>
            <a:miter lim="800000"/>
            <a:headEnd type="none" w="sm" len="sm"/>
            <a:tailEnd type="none" w="sm" len="sm"/>
          </a:ln>
          <a:effectLst/>
        </p:spPr>
        <p:txBody>
          <a:bodyPr wrap="none" anchor="ctr"/>
          <a:lstStyle/>
          <a:p>
            <a:endParaRPr lang="es-MX"/>
          </a:p>
        </p:txBody>
      </p:sp>
      <p:sp>
        <p:nvSpPr>
          <p:cNvPr id="52238" name="AutoShape 14"/>
          <p:cNvSpPr>
            <a:spLocks noChangeArrowheads="1"/>
          </p:cNvSpPr>
          <p:nvPr/>
        </p:nvSpPr>
        <p:spPr bwMode="auto">
          <a:xfrm>
            <a:off x="6629428" y="3481404"/>
            <a:ext cx="863600" cy="215900"/>
          </a:xfrm>
          <a:prstGeom prst="rightArrow">
            <a:avLst>
              <a:gd name="adj1" fmla="val 50000"/>
              <a:gd name="adj2" fmla="val 100000"/>
            </a:avLst>
          </a:prstGeom>
          <a:solidFill>
            <a:srgbClr val="003399"/>
          </a:solidFill>
          <a:ln w="12700" cap="sq">
            <a:solidFill>
              <a:schemeClr val="tx1"/>
            </a:solidFill>
            <a:miter lim="800000"/>
            <a:headEnd type="none" w="sm" len="sm"/>
            <a:tailEnd type="none" w="sm" len="sm"/>
          </a:ln>
          <a:effectLst/>
        </p:spPr>
        <p:txBody>
          <a:bodyPr wrap="none" anchor="ctr"/>
          <a:lstStyle/>
          <a:p>
            <a:endParaRPr lang="es-MX"/>
          </a:p>
        </p:txBody>
      </p:sp>
      <p:pic>
        <p:nvPicPr>
          <p:cNvPr id="52240" name="Picture 16" descr="inter2">
            <a:hlinkClick r:id="rId6"/>
          </p:cNvPr>
          <p:cNvPicPr>
            <a:picLocks noChangeAspect="1" noChangeArrowheads="1"/>
          </p:cNvPicPr>
          <p:nvPr/>
        </p:nvPicPr>
        <p:blipFill>
          <a:blip r:embed="rId7"/>
          <a:srcRect/>
          <a:stretch>
            <a:fillRect/>
          </a:stretch>
        </p:blipFill>
        <p:spPr bwMode="auto">
          <a:xfrm>
            <a:off x="6413528" y="4633929"/>
            <a:ext cx="1584325" cy="1060450"/>
          </a:xfrm>
          <a:prstGeom prst="rect">
            <a:avLst/>
          </a:prstGeom>
          <a:noFill/>
          <a:ln w="9525">
            <a:solidFill>
              <a:schemeClr val="tx2"/>
            </a:solidFill>
            <a:miter lim="800000"/>
            <a:headEnd/>
            <a:tailEnd/>
          </a:ln>
        </p:spPr>
      </p:pic>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descr="BS00559_"/>
          <p:cNvPicPr>
            <a:picLocks noChangeAspect="1" noChangeArrowheads="1"/>
          </p:cNvPicPr>
          <p:nvPr/>
        </p:nvPicPr>
        <p:blipFill>
          <a:blip r:embed="rId2"/>
          <a:srcRect/>
          <a:stretch>
            <a:fillRect/>
          </a:stretch>
        </p:blipFill>
        <p:spPr bwMode="auto">
          <a:xfrm>
            <a:off x="7391400" y="5867400"/>
            <a:ext cx="1524000" cy="863600"/>
          </a:xfrm>
          <a:prstGeom prst="rect">
            <a:avLst/>
          </a:prstGeom>
          <a:noFill/>
        </p:spPr>
      </p:pic>
      <p:sp>
        <p:nvSpPr>
          <p:cNvPr id="74755" name="Rectangle 3"/>
          <p:cNvSpPr>
            <a:spLocks noChangeArrowheads="1"/>
          </p:cNvSpPr>
          <p:nvPr/>
        </p:nvSpPr>
        <p:spPr bwMode="auto">
          <a:xfrm>
            <a:off x="685800" y="533400"/>
            <a:ext cx="54102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s-ES_tradnl" sz="2400" b="1" u="sng" dirty="0">
                <a:solidFill>
                  <a:srgbClr val="FF0000"/>
                </a:solidFill>
                <a:latin typeface="Times New Roman" pitchFamily="18" charset="0"/>
              </a:rPr>
              <a:t>II. Seleccionar el tipo de Canal</a:t>
            </a:r>
            <a:endParaRPr lang="es-ES" sz="2400" b="1" u="sng" dirty="0">
              <a:solidFill>
                <a:srgbClr val="FF0000"/>
              </a:solidFill>
              <a:latin typeface="Times New Roman" pitchFamily="18" charset="0"/>
            </a:endParaRPr>
          </a:p>
        </p:txBody>
      </p:sp>
      <p:grpSp>
        <p:nvGrpSpPr>
          <p:cNvPr id="2" name="Group 30"/>
          <p:cNvGrpSpPr>
            <a:grpSpLocks/>
          </p:cNvGrpSpPr>
          <p:nvPr/>
        </p:nvGrpSpPr>
        <p:grpSpPr bwMode="auto">
          <a:xfrm>
            <a:off x="1295400" y="1412875"/>
            <a:ext cx="6565900" cy="4149725"/>
            <a:chOff x="950" y="890"/>
            <a:chExt cx="4136" cy="2614"/>
          </a:xfrm>
        </p:grpSpPr>
        <p:sp>
          <p:nvSpPr>
            <p:cNvPr id="74756" name="Text Box 4"/>
            <p:cNvSpPr txBox="1">
              <a:spLocks noChangeArrowheads="1"/>
            </p:cNvSpPr>
            <p:nvPr/>
          </p:nvSpPr>
          <p:spPr bwMode="auto">
            <a:xfrm>
              <a:off x="950" y="890"/>
              <a:ext cx="2954" cy="288"/>
            </a:xfrm>
            <a:prstGeom prst="rect">
              <a:avLst/>
            </a:prstGeom>
            <a:noFill/>
            <a:ln w="12700" cap="sq">
              <a:noFill/>
              <a:miter lim="800000"/>
              <a:headEnd type="none" w="sm" len="sm"/>
              <a:tailEnd type="none" w="sm" len="sm"/>
            </a:ln>
            <a:effectLst/>
          </p:spPr>
          <p:txBody>
            <a:bodyPr wrap="none">
              <a:spAutoFit/>
            </a:bodyPr>
            <a:lstStyle/>
            <a:p>
              <a:r>
                <a:rPr lang="es-ES_tradnl" sz="2400" b="1">
                  <a:effectLst>
                    <a:outerShdw blurRad="38100" dist="38100" dir="2700000" algn="tl">
                      <a:srgbClr val="000000"/>
                    </a:outerShdw>
                  </a:effectLst>
                  <a:latin typeface="Times New Roman" pitchFamily="18" charset="0"/>
                </a:rPr>
                <a:t>Distribución de bienes de consumo</a:t>
              </a:r>
              <a:endParaRPr lang="es-ES" sz="2400" b="1">
                <a:effectLst>
                  <a:outerShdw blurRad="38100" dist="38100" dir="2700000" algn="tl">
                    <a:srgbClr val="000000"/>
                  </a:outerShdw>
                </a:effectLst>
                <a:latin typeface="Times New Roman" pitchFamily="18" charset="0"/>
              </a:endParaRPr>
            </a:p>
          </p:txBody>
        </p:sp>
        <p:sp>
          <p:nvSpPr>
            <p:cNvPr id="74757" name="Text Box 5"/>
            <p:cNvSpPr txBox="1">
              <a:spLocks noChangeArrowheads="1"/>
            </p:cNvSpPr>
            <p:nvPr/>
          </p:nvSpPr>
          <p:spPr bwMode="auto">
            <a:xfrm>
              <a:off x="2112" y="1344"/>
              <a:ext cx="1890" cy="212"/>
            </a:xfrm>
            <a:prstGeom prst="rect">
              <a:avLst/>
            </a:prstGeom>
            <a:noFill/>
            <a:ln w="12700" cap="sq">
              <a:noFill/>
              <a:miter lim="800000"/>
              <a:headEnd type="none" w="sm" len="sm"/>
              <a:tailEnd type="none" w="sm" len="sm"/>
            </a:ln>
            <a:effectLst/>
          </p:spPr>
          <p:txBody>
            <a:bodyPr wrap="none">
              <a:spAutoFit/>
            </a:bodyPr>
            <a:lstStyle/>
            <a:p>
              <a:r>
                <a:rPr lang="es-ES_tradnl" sz="1600">
                  <a:latin typeface="Times New Roman" pitchFamily="18" charset="0"/>
                </a:rPr>
                <a:t>Productores de bienes de consumo</a:t>
              </a:r>
              <a:endParaRPr lang="es-ES" sz="1600">
                <a:latin typeface="Times New Roman" pitchFamily="18" charset="0"/>
              </a:endParaRPr>
            </a:p>
          </p:txBody>
        </p:sp>
        <p:sp>
          <p:nvSpPr>
            <p:cNvPr id="74758" name="Text Box 6"/>
            <p:cNvSpPr txBox="1">
              <a:spLocks noChangeArrowheads="1"/>
            </p:cNvSpPr>
            <p:nvPr/>
          </p:nvSpPr>
          <p:spPr bwMode="auto">
            <a:xfrm>
              <a:off x="3504" y="1776"/>
              <a:ext cx="544" cy="220"/>
            </a:xfrm>
            <a:prstGeom prst="rect">
              <a:avLst/>
            </a:prstGeom>
            <a:noFill/>
            <a:ln w="12700" cap="sq">
              <a:solidFill>
                <a:schemeClr val="tx1"/>
              </a:solidFill>
              <a:miter lim="800000"/>
              <a:headEnd type="none" w="sm" len="sm"/>
              <a:tailEnd type="none" w="sm" len="sm"/>
            </a:ln>
            <a:effectLst/>
          </p:spPr>
          <p:txBody>
            <a:bodyPr wrap="none">
              <a:spAutoFit/>
            </a:bodyPr>
            <a:lstStyle/>
            <a:p>
              <a:r>
                <a:rPr lang="es-ES_tradnl" sz="1600">
                  <a:latin typeface="Times New Roman" pitchFamily="18" charset="0"/>
                </a:rPr>
                <a:t>Agentes</a:t>
              </a:r>
              <a:endParaRPr lang="es-ES" sz="1600">
                <a:latin typeface="Times New Roman" pitchFamily="18" charset="0"/>
              </a:endParaRPr>
            </a:p>
          </p:txBody>
        </p:sp>
        <p:sp>
          <p:nvSpPr>
            <p:cNvPr id="74759" name="Text Box 7"/>
            <p:cNvSpPr txBox="1">
              <a:spLocks noChangeArrowheads="1"/>
            </p:cNvSpPr>
            <p:nvPr/>
          </p:nvSpPr>
          <p:spPr bwMode="auto">
            <a:xfrm>
              <a:off x="2250" y="3264"/>
              <a:ext cx="1260" cy="212"/>
            </a:xfrm>
            <a:prstGeom prst="rect">
              <a:avLst/>
            </a:prstGeom>
            <a:noFill/>
            <a:ln w="12700" cap="sq">
              <a:noFill/>
              <a:miter lim="800000"/>
              <a:headEnd type="none" w="sm" len="sm"/>
              <a:tailEnd type="none" w="sm" len="sm"/>
            </a:ln>
            <a:effectLst/>
          </p:spPr>
          <p:txBody>
            <a:bodyPr wrap="none">
              <a:spAutoFit/>
            </a:bodyPr>
            <a:lstStyle/>
            <a:p>
              <a:r>
                <a:rPr lang="es-ES_tradnl" sz="1600">
                  <a:latin typeface="Times New Roman" pitchFamily="18" charset="0"/>
                </a:rPr>
                <a:t>Consumidores Finales</a:t>
              </a:r>
              <a:endParaRPr lang="es-ES" sz="1600">
                <a:latin typeface="Times New Roman" pitchFamily="18" charset="0"/>
              </a:endParaRPr>
            </a:p>
          </p:txBody>
        </p:sp>
        <p:sp>
          <p:nvSpPr>
            <p:cNvPr id="74760" name="Text Box 8"/>
            <p:cNvSpPr txBox="1">
              <a:spLocks noChangeArrowheads="1"/>
            </p:cNvSpPr>
            <p:nvPr/>
          </p:nvSpPr>
          <p:spPr bwMode="auto">
            <a:xfrm>
              <a:off x="4416" y="1776"/>
              <a:ext cx="544" cy="220"/>
            </a:xfrm>
            <a:prstGeom prst="rect">
              <a:avLst/>
            </a:prstGeom>
            <a:noFill/>
            <a:ln w="12700" cap="sq">
              <a:solidFill>
                <a:schemeClr val="tx1"/>
              </a:solidFill>
              <a:miter lim="800000"/>
              <a:headEnd type="none" w="sm" len="sm"/>
              <a:tailEnd type="none" w="sm" len="sm"/>
            </a:ln>
            <a:effectLst/>
          </p:spPr>
          <p:txBody>
            <a:bodyPr wrap="none">
              <a:spAutoFit/>
            </a:bodyPr>
            <a:lstStyle/>
            <a:p>
              <a:r>
                <a:rPr lang="es-ES_tradnl" sz="1600">
                  <a:latin typeface="Times New Roman" pitchFamily="18" charset="0"/>
                </a:rPr>
                <a:t>Agentes</a:t>
              </a:r>
              <a:endParaRPr lang="es-ES" sz="1600">
                <a:latin typeface="Times New Roman" pitchFamily="18" charset="0"/>
              </a:endParaRPr>
            </a:p>
          </p:txBody>
        </p:sp>
        <p:sp>
          <p:nvSpPr>
            <p:cNvPr id="74761" name="Text Box 9"/>
            <p:cNvSpPr txBox="1">
              <a:spLocks noChangeArrowheads="1"/>
            </p:cNvSpPr>
            <p:nvPr/>
          </p:nvSpPr>
          <p:spPr bwMode="auto">
            <a:xfrm>
              <a:off x="4224" y="2160"/>
              <a:ext cx="862" cy="374"/>
            </a:xfrm>
            <a:prstGeom prst="rect">
              <a:avLst/>
            </a:prstGeom>
            <a:noFill/>
            <a:ln w="12700" cap="sq">
              <a:solidFill>
                <a:schemeClr val="tx1"/>
              </a:solidFill>
              <a:miter lim="800000"/>
              <a:headEnd type="none" w="sm" len="sm"/>
              <a:tailEnd type="none" w="sm" len="sm"/>
            </a:ln>
            <a:effectLst/>
          </p:spPr>
          <p:txBody>
            <a:bodyPr wrap="none">
              <a:spAutoFit/>
            </a:bodyPr>
            <a:lstStyle/>
            <a:p>
              <a:r>
                <a:rPr lang="es-ES_tradnl" sz="1600">
                  <a:latin typeface="Times New Roman" pitchFamily="18" charset="0"/>
                </a:rPr>
                <a:t>Comerciantes </a:t>
              </a:r>
            </a:p>
            <a:p>
              <a:r>
                <a:rPr lang="es-ES_tradnl" sz="1600">
                  <a:latin typeface="Times New Roman" pitchFamily="18" charset="0"/>
                </a:rPr>
                <a:t>Mayoristas</a:t>
              </a:r>
              <a:endParaRPr lang="es-ES" sz="1600">
                <a:latin typeface="Times New Roman" pitchFamily="18" charset="0"/>
              </a:endParaRPr>
            </a:p>
          </p:txBody>
        </p:sp>
        <p:sp>
          <p:nvSpPr>
            <p:cNvPr id="74762" name="Text Box 10"/>
            <p:cNvSpPr txBox="1">
              <a:spLocks noChangeArrowheads="1"/>
            </p:cNvSpPr>
            <p:nvPr/>
          </p:nvSpPr>
          <p:spPr bwMode="auto">
            <a:xfrm>
              <a:off x="4368" y="2736"/>
              <a:ext cx="667" cy="220"/>
            </a:xfrm>
            <a:prstGeom prst="rect">
              <a:avLst/>
            </a:prstGeom>
            <a:noFill/>
            <a:ln w="12700" cap="sq">
              <a:solidFill>
                <a:schemeClr val="tx1"/>
              </a:solidFill>
              <a:miter lim="800000"/>
              <a:headEnd type="none" w="sm" len="sm"/>
              <a:tailEnd type="none" w="sm" len="sm"/>
            </a:ln>
            <a:effectLst/>
          </p:spPr>
          <p:txBody>
            <a:bodyPr wrap="none">
              <a:spAutoFit/>
            </a:bodyPr>
            <a:lstStyle/>
            <a:p>
              <a:r>
                <a:rPr lang="es-ES_tradnl" sz="1600">
                  <a:latin typeface="Times New Roman" pitchFamily="18" charset="0"/>
                </a:rPr>
                <a:t>Detallistas</a:t>
              </a:r>
              <a:endParaRPr lang="es-ES" sz="1600">
                <a:latin typeface="Times New Roman" pitchFamily="18" charset="0"/>
              </a:endParaRPr>
            </a:p>
          </p:txBody>
        </p:sp>
        <p:sp>
          <p:nvSpPr>
            <p:cNvPr id="74763" name="Text Box 11"/>
            <p:cNvSpPr txBox="1">
              <a:spLocks noChangeArrowheads="1"/>
            </p:cNvSpPr>
            <p:nvPr/>
          </p:nvSpPr>
          <p:spPr bwMode="auto">
            <a:xfrm>
              <a:off x="3456" y="2736"/>
              <a:ext cx="667" cy="220"/>
            </a:xfrm>
            <a:prstGeom prst="rect">
              <a:avLst/>
            </a:prstGeom>
            <a:noFill/>
            <a:ln w="12700" cap="sq">
              <a:solidFill>
                <a:schemeClr val="tx1"/>
              </a:solidFill>
              <a:miter lim="800000"/>
              <a:headEnd type="none" w="sm" len="sm"/>
              <a:tailEnd type="none" w="sm" len="sm"/>
            </a:ln>
            <a:effectLst/>
          </p:spPr>
          <p:txBody>
            <a:bodyPr wrap="none">
              <a:spAutoFit/>
            </a:bodyPr>
            <a:lstStyle/>
            <a:p>
              <a:r>
                <a:rPr lang="es-ES_tradnl" sz="1600">
                  <a:latin typeface="Times New Roman" pitchFamily="18" charset="0"/>
                </a:rPr>
                <a:t>Detallistas</a:t>
              </a:r>
              <a:endParaRPr lang="es-ES" sz="1600">
                <a:latin typeface="Times New Roman" pitchFamily="18" charset="0"/>
              </a:endParaRPr>
            </a:p>
          </p:txBody>
        </p:sp>
        <p:sp>
          <p:nvSpPr>
            <p:cNvPr id="74764" name="Text Box 12"/>
            <p:cNvSpPr txBox="1">
              <a:spLocks noChangeArrowheads="1"/>
            </p:cNvSpPr>
            <p:nvPr/>
          </p:nvSpPr>
          <p:spPr bwMode="auto">
            <a:xfrm>
              <a:off x="2496" y="2736"/>
              <a:ext cx="667" cy="220"/>
            </a:xfrm>
            <a:prstGeom prst="rect">
              <a:avLst/>
            </a:prstGeom>
            <a:noFill/>
            <a:ln w="12700" cap="sq">
              <a:solidFill>
                <a:schemeClr val="tx1"/>
              </a:solidFill>
              <a:miter lim="800000"/>
              <a:headEnd type="none" w="sm" len="sm"/>
              <a:tailEnd type="none" w="sm" len="sm"/>
            </a:ln>
            <a:effectLst/>
          </p:spPr>
          <p:txBody>
            <a:bodyPr wrap="none">
              <a:spAutoFit/>
            </a:bodyPr>
            <a:lstStyle/>
            <a:p>
              <a:r>
                <a:rPr lang="es-ES_tradnl" sz="1600">
                  <a:latin typeface="Times New Roman" pitchFamily="18" charset="0"/>
                </a:rPr>
                <a:t>Detallistas</a:t>
              </a:r>
              <a:endParaRPr lang="es-ES" sz="1600">
                <a:latin typeface="Times New Roman" pitchFamily="18" charset="0"/>
              </a:endParaRPr>
            </a:p>
          </p:txBody>
        </p:sp>
        <p:sp>
          <p:nvSpPr>
            <p:cNvPr id="74765" name="Text Box 13"/>
            <p:cNvSpPr txBox="1">
              <a:spLocks noChangeArrowheads="1"/>
            </p:cNvSpPr>
            <p:nvPr/>
          </p:nvSpPr>
          <p:spPr bwMode="auto">
            <a:xfrm>
              <a:off x="1584" y="2736"/>
              <a:ext cx="667" cy="220"/>
            </a:xfrm>
            <a:prstGeom prst="rect">
              <a:avLst/>
            </a:prstGeom>
            <a:noFill/>
            <a:ln w="12700" cap="sq">
              <a:solidFill>
                <a:schemeClr val="tx1"/>
              </a:solidFill>
              <a:miter lim="800000"/>
              <a:headEnd type="none" w="sm" len="sm"/>
              <a:tailEnd type="none" w="sm" len="sm"/>
            </a:ln>
            <a:effectLst/>
          </p:spPr>
          <p:txBody>
            <a:bodyPr wrap="none">
              <a:spAutoFit/>
            </a:bodyPr>
            <a:lstStyle/>
            <a:p>
              <a:r>
                <a:rPr lang="es-ES_tradnl" sz="1600">
                  <a:latin typeface="Times New Roman" pitchFamily="18" charset="0"/>
                </a:rPr>
                <a:t>Detallistas</a:t>
              </a:r>
              <a:endParaRPr lang="es-ES" sz="1600">
                <a:latin typeface="Times New Roman" pitchFamily="18" charset="0"/>
              </a:endParaRPr>
            </a:p>
          </p:txBody>
        </p:sp>
        <p:sp>
          <p:nvSpPr>
            <p:cNvPr id="74766" name="Rectangle 14"/>
            <p:cNvSpPr>
              <a:spLocks noChangeArrowheads="1"/>
            </p:cNvSpPr>
            <p:nvPr/>
          </p:nvSpPr>
          <p:spPr bwMode="auto">
            <a:xfrm>
              <a:off x="1152" y="1344"/>
              <a:ext cx="3792" cy="240"/>
            </a:xfrm>
            <a:prstGeom prst="rect">
              <a:avLst/>
            </a:prstGeom>
            <a:noFill/>
            <a:ln w="12700" cap="sq">
              <a:solidFill>
                <a:schemeClr val="tx1"/>
              </a:solidFill>
              <a:miter lim="800000"/>
              <a:headEnd type="none" w="sm" len="sm"/>
              <a:tailEnd type="none" w="sm" len="sm"/>
            </a:ln>
            <a:effectLst/>
          </p:spPr>
          <p:txBody>
            <a:bodyPr wrap="none" anchor="ctr"/>
            <a:lstStyle/>
            <a:p>
              <a:endParaRPr lang="es-MX"/>
            </a:p>
          </p:txBody>
        </p:sp>
        <p:sp>
          <p:nvSpPr>
            <p:cNvPr id="74767" name="Rectangle 15"/>
            <p:cNvSpPr>
              <a:spLocks noChangeArrowheads="1"/>
            </p:cNvSpPr>
            <p:nvPr/>
          </p:nvSpPr>
          <p:spPr bwMode="auto">
            <a:xfrm>
              <a:off x="1104" y="3264"/>
              <a:ext cx="3888" cy="240"/>
            </a:xfrm>
            <a:prstGeom prst="rect">
              <a:avLst/>
            </a:prstGeom>
            <a:noFill/>
            <a:ln w="12700" cap="sq">
              <a:solidFill>
                <a:schemeClr val="tx1"/>
              </a:solidFill>
              <a:miter lim="800000"/>
              <a:headEnd type="none" w="sm" len="sm"/>
              <a:tailEnd type="none" w="sm" len="sm"/>
            </a:ln>
            <a:effectLst/>
          </p:spPr>
          <p:txBody>
            <a:bodyPr wrap="none" anchor="ctr"/>
            <a:lstStyle/>
            <a:p>
              <a:endParaRPr lang="es-MX"/>
            </a:p>
          </p:txBody>
        </p:sp>
        <p:sp>
          <p:nvSpPr>
            <p:cNvPr id="74768" name="Line 16"/>
            <p:cNvSpPr>
              <a:spLocks noChangeShapeType="1"/>
            </p:cNvSpPr>
            <p:nvPr/>
          </p:nvSpPr>
          <p:spPr bwMode="auto">
            <a:xfrm>
              <a:off x="1296" y="1584"/>
              <a:ext cx="0" cy="1536"/>
            </a:xfrm>
            <a:prstGeom prst="line">
              <a:avLst/>
            </a:prstGeom>
            <a:noFill/>
            <a:ln w="12700" cap="sq">
              <a:solidFill>
                <a:schemeClr val="tx1"/>
              </a:solidFill>
              <a:round/>
              <a:headEnd type="none" w="sm" len="sm"/>
              <a:tailEnd type="triangle" w="sm" len="sm"/>
            </a:ln>
            <a:effectLst/>
          </p:spPr>
          <p:txBody>
            <a:bodyPr wrap="none"/>
            <a:lstStyle/>
            <a:p>
              <a:endParaRPr lang="es-MX"/>
            </a:p>
          </p:txBody>
        </p:sp>
        <p:sp>
          <p:nvSpPr>
            <p:cNvPr id="74769" name="Line 17"/>
            <p:cNvSpPr>
              <a:spLocks noChangeShapeType="1"/>
            </p:cNvSpPr>
            <p:nvPr/>
          </p:nvSpPr>
          <p:spPr bwMode="auto">
            <a:xfrm>
              <a:off x="1920" y="1584"/>
              <a:ext cx="0" cy="1104"/>
            </a:xfrm>
            <a:prstGeom prst="line">
              <a:avLst/>
            </a:prstGeom>
            <a:noFill/>
            <a:ln w="12700" cap="sq">
              <a:solidFill>
                <a:schemeClr val="tx1"/>
              </a:solidFill>
              <a:round/>
              <a:headEnd type="none" w="sm" len="sm"/>
              <a:tailEnd type="triangle" w="sm" len="sm"/>
            </a:ln>
            <a:effectLst/>
          </p:spPr>
          <p:txBody>
            <a:bodyPr wrap="none"/>
            <a:lstStyle/>
            <a:p>
              <a:endParaRPr lang="es-MX"/>
            </a:p>
          </p:txBody>
        </p:sp>
        <p:sp>
          <p:nvSpPr>
            <p:cNvPr id="74770" name="Line 18"/>
            <p:cNvSpPr>
              <a:spLocks noChangeShapeType="1"/>
            </p:cNvSpPr>
            <p:nvPr/>
          </p:nvSpPr>
          <p:spPr bwMode="auto">
            <a:xfrm>
              <a:off x="3792" y="1584"/>
              <a:ext cx="0" cy="144"/>
            </a:xfrm>
            <a:prstGeom prst="line">
              <a:avLst/>
            </a:prstGeom>
            <a:noFill/>
            <a:ln w="12700" cap="sq">
              <a:solidFill>
                <a:schemeClr val="tx1"/>
              </a:solidFill>
              <a:round/>
              <a:headEnd type="none" w="sm" len="sm"/>
              <a:tailEnd type="triangle" w="sm" len="sm"/>
            </a:ln>
            <a:effectLst/>
          </p:spPr>
          <p:txBody>
            <a:bodyPr wrap="none"/>
            <a:lstStyle/>
            <a:p>
              <a:endParaRPr lang="es-MX"/>
            </a:p>
          </p:txBody>
        </p:sp>
        <p:sp>
          <p:nvSpPr>
            <p:cNvPr id="74771" name="Line 19"/>
            <p:cNvSpPr>
              <a:spLocks noChangeShapeType="1"/>
            </p:cNvSpPr>
            <p:nvPr/>
          </p:nvSpPr>
          <p:spPr bwMode="auto">
            <a:xfrm>
              <a:off x="3792" y="2016"/>
              <a:ext cx="0" cy="672"/>
            </a:xfrm>
            <a:prstGeom prst="line">
              <a:avLst/>
            </a:prstGeom>
            <a:noFill/>
            <a:ln w="12700" cap="sq">
              <a:solidFill>
                <a:schemeClr val="tx1"/>
              </a:solidFill>
              <a:round/>
              <a:headEnd type="none" w="sm" len="sm"/>
              <a:tailEnd type="triangle" w="sm" len="sm"/>
            </a:ln>
            <a:effectLst/>
          </p:spPr>
          <p:txBody>
            <a:bodyPr wrap="none"/>
            <a:lstStyle/>
            <a:p>
              <a:endParaRPr lang="es-MX"/>
            </a:p>
          </p:txBody>
        </p:sp>
        <p:sp>
          <p:nvSpPr>
            <p:cNvPr id="74772" name="Line 20"/>
            <p:cNvSpPr>
              <a:spLocks noChangeShapeType="1"/>
            </p:cNvSpPr>
            <p:nvPr/>
          </p:nvSpPr>
          <p:spPr bwMode="auto">
            <a:xfrm>
              <a:off x="4656" y="1584"/>
              <a:ext cx="0" cy="144"/>
            </a:xfrm>
            <a:prstGeom prst="line">
              <a:avLst/>
            </a:prstGeom>
            <a:noFill/>
            <a:ln w="12700" cap="sq">
              <a:solidFill>
                <a:schemeClr val="tx1"/>
              </a:solidFill>
              <a:round/>
              <a:headEnd type="none" w="sm" len="sm"/>
              <a:tailEnd type="triangle" w="sm" len="sm"/>
            </a:ln>
            <a:effectLst/>
          </p:spPr>
          <p:txBody>
            <a:bodyPr wrap="none"/>
            <a:lstStyle/>
            <a:p>
              <a:endParaRPr lang="es-MX"/>
            </a:p>
          </p:txBody>
        </p:sp>
        <p:sp>
          <p:nvSpPr>
            <p:cNvPr id="74773" name="Line 21"/>
            <p:cNvSpPr>
              <a:spLocks noChangeShapeType="1"/>
            </p:cNvSpPr>
            <p:nvPr/>
          </p:nvSpPr>
          <p:spPr bwMode="auto">
            <a:xfrm>
              <a:off x="4656" y="2016"/>
              <a:ext cx="0" cy="96"/>
            </a:xfrm>
            <a:prstGeom prst="line">
              <a:avLst/>
            </a:prstGeom>
            <a:noFill/>
            <a:ln w="12700" cap="sq">
              <a:solidFill>
                <a:schemeClr val="tx1"/>
              </a:solidFill>
              <a:round/>
              <a:headEnd type="none" w="sm" len="sm"/>
              <a:tailEnd type="triangle" w="sm" len="sm"/>
            </a:ln>
            <a:effectLst/>
          </p:spPr>
          <p:txBody>
            <a:bodyPr wrap="none"/>
            <a:lstStyle/>
            <a:p>
              <a:endParaRPr lang="es-MX"/>
            </a:p>
          </p:txBody>
        </p:sp>
        <p:sp>
          <p:nvSpPr>
            <p:cNvPr id="74774" name="Line 22"/>
            <p:cNvSpPr>
              <a:spLocks noChangeShapeType="1"/>
            </p:cNvSpPr>
            <p:nvPr/>
          </p:nvSpPr>
          <p:spPr bwMode="auto">
            <a:xfrm>
              <a:off x="4704" y="2544"/>
              <a:ext cx="0" cy="144"/>
            </a:xfrm>
            <a:prstGeom prst="line">
              <a:avLst/>
            </a:prstGeom>
            <a:noFill/>
            <a:ln w="12700" cap="sq">
              <a:solidFill>
                <a:schemeClr val="tx1"/>
              </a:solidFill>
              <a:round/>
              <a:headEnd type="none" w="sm" len="sm"/>
              <a:tailEnd type="triangle" w="sm" len="sm"/>
            </a:ln>
            <a:effectLst/>
          </p:spPr>
          <p:txBody>
            <a:bodyPr wrap="none"/>
            <a:lstStyle/>
            <a:p>
              <a:endParaRPr lang="es-MX"/>
            </a:p>
          </p:txBody>
        </p:sp>
        <p:sp>
          <p:nvSpPr>
            <p:cNvPr id="74775" name="Line 23"/>
            <p:cNvSpPr>
              <a:spLocks noChangeShapeType="1"/>
            </p:cNvSpPr>
            <p:nvPr/>
          </p:nvSpPr>
          <p:spPr bwMode="auto">
            <a:xfrm>
              <a:off x="4704" y="2976"/>
              <a:ext cx="0" cy="240"/>
            </a:xfrm>
            <a:prstGeom prst="line">
              <a:avLst/>
            </a:prstGeom>
            <a:noFill/>
            <a:ln w="12700" cap="sq">
              <a:solidFill>
                <a:schemeClr val="tx1"/>
              </a:solidFill>
              <a:round/>
              <a:headEnd type="none" w="sm" len="sm"/>
              <a:tailEnd type="triangle" w="sm" len="sm"/>
            </a:ln>
            <a:effectLst/>
          </p:spPr>
          <p:txBody>
            <a:bodyPr wrap="none"/>
            <a:lstStyle/>
            <a:p>
              <a:endParaRPr lang="es-MX"/>
            </a:p>
          </p:txBody>
        </p:sp>
        <p:sp>
          <p:nvSpPr>
            <p:cNvPr id="74776" name="Text Box 24"/>
            <p:cNvSpPr txBox="1">
              <a:spLocks noChangeArrowheads="1"/>
            </p:cNvSpPr>
            <p:nvPr/>
          </p:nvSpPr>
          <p:spPr bwMode="auto">
            <a:xfrm>
              <a:off x="2400" y="2160"/>
              <a:ext cx="862" cy="374"/>
            </a:xfrm>
            <a:prstGeom prst="rect">
              <a:avLst/>
            </a:prstGeom>
            <a:noFill/>
            <a:ln w="12700" cap="sq">
              <a:solidFill>
                <a:schemeClr val="tx1"/>
              </a:solidFill>
              <a:miter lim="800000"/>
              <a:headEnd type="none" w="sm" len="sm"/>
              <a:tailEnd type="none" w="sm" len="sm"/>
            </a:ln>
            <a:effectLst/>
          </p:spPr>
          <p:txBody>
            <a:bodyPr wrap="none">
              <a:spAutoFit/>
            </a:bodyPr>
            <a:lstStyle/>
            <a:p>
              <a:r>
                <a:rPr lang="es-ES_tradnl" sz="1600">
                  <a:latin typeface="Times New Roman" pitchFamily="18" charset="0"/>
                </a:rPr>
                <a:t>Comerciantes </a:t>
              </a:r>
            </a:p>
            <a:p>
              <a:r>
                <a:rPr lang="es-ES_tradnl" sz="1600">
                  <a:latin typeface="Times New Roman" pitchFamily="18" charset="0"/>
                </a:rPr>
                <a:t>Mayoristas</a:t>
              </a:r>
              <a:endParaRPr lang="es-ES" sz="1600">
                <a:latin typeface="Times New Roman" pitchFamily="18" charset="0"/>
              </a:endParaRPr>
            </a:p>
          </p:txBody>
        </p:sp>
        <p:sp>
          <p:nvSpPr>
            <p:cNvPr id="74777" name="Line 25"/>
            <p:cNvSpPr>
              <a:spLocks noChangeShapeType="1"/>
            </p:cNvSpPr>
            <p:nvPr/>
          </p:nvSpPr>
          <p:spPr bwMode="auto">
            <a:xfrm>
              <a:off x="2832" y="1584"/>
              <a:ext cx="0" cy="528"/>
            </a:xfrm>
            <a:prstGeom prst="line">
              <a:avLst/>
            </a:prstGeom>
            <a:noFill/>
            <a:ln w="12700" cap="sq">
              <a:solidFill>
                <a:schemeClr val="tx1"/>
              </a:solidFill>
              <a:round/>
              <a:headEnd type="none" w="sm" len="sm"/>
              <a:tailEnd type="triangle" w="sm" len="sm"/>
            </a:ln>
            <a:effectLst/>
          </p:spPr>
          <p:txBody>
            <a:bodyPr wrap="none"/>
            <a:lstStyle/>
            <a:p>
              <a:endParaRPr lang="es-MX"/>
            </a:p>
          </p:txBody>
        </p:sp>
        <p:sp>
          <p:nvSpPr>
            <p:cNvPr id="74778" name="Line 26"/>
            <p:cNvSpPr>
              <a:spLocks noChangeShapeType="1"/>
            </p:cNvSpPr>
            <p:nvPr/>
          </p:nvSpPr>
          <p:spPr bwMode="auto">
            <a:xfrm>
              <a:off x="2832" y="2544"/>
              <a:ext cx="0" cy="144"/>
            </a:xfrm>
            <a:prstGeom prst="line">
              <a:avLst/>
            </a:prstGeom>
            <a:noFill/>
            <a:ln w="12700" cap="sq">
              <a:solidFill>
                <a:schemeClr val="tx1"/>
              </a:solidFill>
              <a:round/>
              <a:headEnd type="none" w="sm" len="sm"/>
              <a:tailEnd type="triangle" w="sm" len="sm"/>
            </a:ln>
            <a:effectLst/>
          </p:spPr>
          <p:txBody>
            <a:bodyPr wrap="none"/>
            <a:lstStyle/>
            <a:p>
              <a:endParaRPr lang="es-MX"/>
            </a:p>
          </p:txBody>
        </p:sp>
        <p:sp>
          <p:nvSpPr>
            <p:cNvPr id="74779" name="Line 27"/>
            <p:cNvSpPr>
              <a:spLocks noChangeShapeType="1"/>
            </p:cNvSpPr>
            <p:nvPr/>
          </p:nvSpPr>
          <p:spPr bwMode="auto">
            <a:xfrm>
              <a:off x="1920" y="2976"/>
              <a:ext cx="0" cy="144"/>
            </a:xfrm>
            <a:prstGeom prst="line">
              <a:avLst/>
            </a:prstGeom>
            <a:noFill/>
            <a:ln w="12700" cap="sq">
              <a:solidFill>
                <a:schemeClr val="tx1"/>
              </a:solidFill>
              <a:round/>
              <a:headEnd type="none" w="sm" len="sm"/>
              <a:tailEnd type="triangle" w="sm" len="sm"/>
            </a:ln>
            <a:effectLst/>
          </p:spPr>
          <p:txBody>
            <a:bodyPr wrap="none"/>
            <a:lstStyle/>
            <a:p>
              <a:endParaRPr lang="es-MX"/>
            </a:p>
          </p:txBody>
        </p:sp>
        <p:sp>
          <p:nvSpPr>
            <p:cNvPr id="74780" name="Line 28"/>
            <p:cNvSpPr>
              <a:spLocks noChangeShapeType="1"/>
            </p:cNvSpPr>
            <p:nvPr/>
          </p:nvSpPr>
          <p:spPr bwMode="auto">
            <a:xfrm>
              <a:off x="2832" y="2976"/>
              <a:ext cx="0" cy="144"/>
            </a:xfrm>
            <a:prstGeom prst="line">
              <a:avLst/>
            </a:prstGeom>
            <a:noFill/>
            <a:ln w="12700" cap="sq">
              <a:solidFill>
                <a:schemeClr val="tx1"/>
              </a:solidFill>
              <a:round/>
              <a:headEnd type="none" w="sm" len="sm"/>
              <a:tailEnd type="triangle" w="sm" len="sm"/>
            </a:ln>
            <a:effectLst/>
          </p:spPr>
          <p:txBody>
            <a:bodyPr wrap="none"/>
            <a:lstStyle/>
            <a:p>
              <a:endParaRPr lang="es-MX"/>
            </a:p>
          </p:txBody>
        </p:sp>
        <p:sp>
          <p:nvSpPr>
            <p:cNvPr id="74781" name="Line 29"/>
            <p:cNvSpPr>
              <a:spLocks noChangeShapeType="1"/>
            </p:cNvSpPr>
            <p:nvPr/>
          </p:nvSpPr>
          <p:spPr bwMode="auto">
            <a:xfrm>
              <a:off x="3792" y="2976"/>
              <a:ext cx="0" cy="144"/>
            </a:xfrm>
            <a:prstGeom prst="line">
              <a:avLst/>
            </a:prstGeom>
            <a:noFill/>
            <a:ln w="12700" cap="sq">
              <a:solidFill>
                <a:schemeClr val="tx1"/>
              </a:solidFill>
              <a:round/>
              <a:headEnd type="none" w="sm" len="sm"/>
              <a:tailEnd type="triangle" w="sm" len="sm"/>
            </a:ln>
            <a:effectLst/>
          </p:spPr>
          <p:txBody>
            <a:bodyPr wrap="none"/>
            <a:lstStyle/>
            <a:p>
              <a:endParaRPr lang="es-MX"/>
            </a:p>
          </p:txBody>
        </p:sp>
      </p:gr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descr="BS00559_"/>
          <p:cNvPicPr>
            <a:picLocks noChangeAspect="1" noChangeArrowheads="1"/>
          </p:cNvPicPr>
          <p:nvPr/>
        </p:nvPicPr>
        <p:blipFill>
          <a:blip r:embed="rId2"/>
          <a:srcRect/>
          <a:stretch>
            <a:fillRect/>
          </a:stretch>
        </p:blipFill>
        <p:spPr bwMode="auto">
          <a:xfrm>
            <a:off x="7391400" y="5867400"/>
            <a:ext cx="1524000" cy="863600"/>
          </a:xfrm>
          <a:prstGeom prst="rect">
            <a:avLst/>
          </a:prstGeom>
          <a:noFill/>
        </p:spPr>
      </p:pic>
      <p:sp>
        <p:nvSpPr>
          <p:cNvPr id="75779" name="Rectangle 3"/>
          <p:cNvSpPr>
            <a:spLocks noChangeArrowheads="1"/>
          </p:cNvSpPr>
          <p:nvPr/>
        </p:nvSpPr>
        <p:spPr bwMode="auto">
          <a:xfrm>
            <a:off x="685800" y="533400"/>
            <a:ext cx="54102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s-ES_tradnl" sz="2400" b="1" u="sng" dirty="0">
                <a:solidFill>
                  <a:srgbClr val="FF0000"/>
                </a:solidFill>
                <a:latin typeface="Times New Roman" pitchFamily="18" charset="0"/>
              </a:rPr>
              <a:t>II. Seleccionar el tipo de Canal</a:t>
            </a:r>
            <a:endParaRPr lang="es-ES" sz="2400" b="1" u="sng" dirty="0">
              <a:solidFill>
                <a:srgbClr val="FF0000"/>
              </a:solidFill>
              <a:latin typeface="Times New Roman" pitchFamily="18" charset="0"/>
            </a:endParaRPr>
          </a:p>
        </p:txBody>
      </p:sp>
      <p:grpSp>
        <p:nvGrpSpPr>
          <p:cNvPr id="2" name="Group 20"/>
          <p:cNvGrpSpPr>
            <a:grpSpLocks/>
          </p:cNvGrpSpPr>
          <p:nvPr/>
        </p:nvGrpSpPr>
        <p:grpSpPr bwMode="auto">
          <a:xfrm>
            <a:off x="1219200" y="1412875"/>
            <a:ext cx="7210425" cy="4149725"/>
            <a:chOff x="950" y="890"/>
            <a:chExt cx="4542" cy="2614"/>
          </a:xfrm>
        </p:grpSpPr>
        <p:sp>
          <p:nvSpPr>
            <p:cNvPr id="75780" name="Text Box 4"/>
            <p:cNvSpPr txBox="1">
              <a:spLocks noChangeArrowheads="1"/>
            </p:cNvSpPr>
            <p:nvPr/>
          </p:nvSpPr>
          <p:spPr bwMode="auto">
            <a:xfrm>
              <a:off x="950" y="890"/>
              <a:ext cx="2948" cy="288"/>
            </a:xfrm>
            <a:prstGeom prst="rect">
              <a:avLst/>
            </a:prstGeom>
            <a:noFill/>
            <a:ln w="12700" cap="sq">
              <a:noFill/>
              <a:miter lim="800000"/>
              <a:headEnd type="none" w="sm" len="sm"/>
              <a:tailEnd type="none" w="sm" len="sm"/>
            </a:ln>
            <a:effectLst/>
          </p:spPr>
          <p:txBody>
            <a:bodyPr wrap="none">
              <a:spAutoFit/>
            </a:bodyPr>
            <a:lstStyle/>
            <a:p>
              <a:r>
                <a:rPr lang="es-ES_tradnl" sz="2400" b="1">
                  <a:effectLst>
                    <a:outerShdw blurRad="38100" dist="38100" dir="2700000" algn="tl">
                      <a:srgbClr val="000000"/>
                    </a:outerShdw>
                  </a:effectLst>
                  <a:latin typeface="Times New Roman" pitchFamily="18" charset="0"/>
                </a:rPr>
                <a:t>Distribución de bienes industriales</a:t>
              </a:r>
              <a:endParaRPr lang="es-ES" sz="2400" b="1">
                <a:effectLst>
                  <a:outerShdw blurRad="38100" dist="38100" dir="2700000" algn="tl">
                    <a:srgbClr val="000000"/>
                  </a:outerShdw>
                </a:effectLst>
                <a:latin typeface="Times New Roman" pitchFamily="18" charset="0"/>
              </a:endParaRPr>
            </a:p>
          </p:txBody>
        </p:sp>
        <p:sp>
          <p:nvSpPr>
            <p:cNvPr id="75781" name="Text Box 5"/>
            <p:cNvSpPr txBox="1">
              <a:spLocks noChangeArrowheads="1"/>
            </p:cNvSpPr>
            <p:nvPr/>
          </p:nvSpPr>
          <p:spPr bwMode="auto">
            <a:xfrm>
              <a:off x="2160" y="1344"/>
              <a:ext cx="1874" cy="212"/>
            </a:xfrm>
            <a:prstGeom prst="rect">
              <a:avLst/>
            </a:prstGeom>
            <a:noFill/>
            <a:ln w="12700" cap="sq">
              <a:noFill/>
              <a:miter lim="800000"/>
              <a:headEnd type="none" w="sm" len="sm"/>
              <a:tailEnd type="none" w="sm" len="sm"/>
            </a:ln>
            <a:effectLst/>
          </p:spPr>
          <p:txBody>
            <a:bodyPr wrap="none">
              <a:spAutoFit/>
            </a:bodyPr>
            <a:lstStyle/>
            <a:p>
              <a:r>
                <a:rPr lang="es-ES_tradnl" sz="1600">
                  <a:latin typeface="Times New Roman" pitchFamily="18" charset="0"/>
                </a:rPr>
                <a:t>Productores de bienes Industriales</a:t>
              </a:r>
              <a:endParaRPr lang="es-ES" sz="1600">
                <a:latin typeface="Times New Roman" pitchFamily="18" charset="0"/>
              </a:endParaRPr>
            </a:p>
          </p:txBody>
        </p:sp>
        <p:sp>
          <p:nvSpPr>
            <p:cNvPr id="75782" name="Text Box 6"/>
            <p:cNvSpPr txBox="1">
              <a:spLocks noChangeArrowheads="1"/>
            </p:cNvSpPr>
            <p:nvPr/>
          </p:nvSpPr>
          <p:spPr bwMode="auto">
            <a:xfrm>
              <a:off x="3168" y="1844"/>
              <a:ext cx="544" cy="220"/>
            </a:xfrm>
            <a:prstGeom prst="rect">
              <a:avLst/>
            </a:prstGeom>
            <a:noFill/>
            <a:ln w="12700" cap="sq">
              <a:solidFill>
                <a:schemeClr val="tx1"/>
              </a:solidFill>
              <a:miter lim="800000"/>
              <a:headEnd type="none" w="sm" len="sm"/>
              <a:tailEnd type="none" w="sm" len="sm"/>
            </a:ln>
            <a:effectLst/>
          </p:spPr>
          <p:txBody>
            <a:bodyPr wrap="none">
              <a:spAutoFit/>
            </a:bodyPr>
            <a:lstStyle/>
            <a:p>
              <a:r>
                <a:rPr lang="es-ES_tradnl" sz="1600">
                  <a:latin typeface="Times New Roman" pitchFamily="18" charset="0"/>
                </a:rPr>
                <a:t>Agentes</a:t>
              </a:r>
              <a:endParaRPr lang="es-ES" sz="1600">
                <a:latin typeface="Times New Roman" pitchFamily="18" charset="0"/>
              </a:endParaRPr>
            </a:p>
          </p:txBody>
        </p:sp>
        <p:sp>
          <p:nvSpPr>
            <p:cNvPr id="75783" name="Text Box 7"/>
            <p:cNvSpPr txBox="1">
              <a:spLocks noChangeArrowheads="1"/>
            </p:cNvSpPr>
            <p:nvPr/>
          </p:nvSpPr>
          <p:spPr bwMode="auto">
            <a:xfrm>
              <a:off x="2352" y="3264"/>
              <a:ext cx="1204" cy="212"/>
            </a:xfrm>
            <a:prstGeom prst="rect">
              <a:avLst/>
            </a:prstGeom>
            <a:noFill/>
            <a:ln w="12700" cap="sq">
              <a:noFill/>
              <a:miter lim="800000"/>
              <a:headEnd type="none" w="sm" len="sm"/>
              <a:tailEnd type="none" w="sm" len="sm"/>
            </a:ln>
            <a:effectLst/>
          </p:spPr>
          <p:txBody>
            <a:bodyPr wrap="none">
              <a:spAutoFit/>
            </a:bodyPr>
            <a:lstStyle/>
            <a:p>
              <a:r>
                <a:rPr lang="es-ES_tradnl" sz="1600">
                  <a:latin typeface="Times New Roman" pitchFamily="18" charset="0"/>
                </a:rPr>
                <a:t>Usuarios Industriales</a:t>
              </a:r>
              <a:endParaRPr lang="es-ES" sz="1600">
                <a:latin typeface="Times New Roman" pitchFamily="18" charset="0"/>
              </a:endParaRPr>
            </a:p>
          </p:txBody>
        </p:sp>
        <p:sp>
          <p:nvSpPr>
            <p:cNvPr id="75784" name="Text Box 8"/>
            <p:cNvSpPr txBox="1">
              <a:spLocks noChangeArrowheads="1"/>
            </p:cNvSpPr>
            <p:nvPr/>
          </p:nvSpPr>
          <p:spPr bwMode="auto">
            <a:xfrm>
              <a:off x="4368" y="1844"/>
              <a:ext cx="544" cy="220"/>
            </a:xfrm>
            <a:prstGeom prst="rect">
              <a:avLst/>
            </a:prstGeom>
            <a:noFill/>
            <a:ln w="12700" cap="sq">
              <a:solidFill>
                <a:schemeClr val="tx1"/>
              </a:solidFill>
              <a:miter lim="800000"/>
              <a:headEnd type="none" w="sm" len="sm"/>
              <a:tailEnd type="none" w="sm" len="sm"/>
            </a:ln>
            <a:effectLst/>
          </p:spPr>
          <p:txBody>
            <a:bodyPr wrap="none">
              <a:spAutoFit/>
            </a:bodyPr>
            <a:lstStyle/>
            <a:p>
              <a:r>
                <a:rPr lang="es-ES_tradnl" sz="1600">
                  <a:latin typeface="Times New Roman" pitchFamily="18" charset="0"/>
                </a:rPr>
                <a:t>Agentes</a:t>
              </a:r>
              <a:endParaRPr lang="es-ES" sz="1600">
                <a:latin typeface="Times New Roman" pitchFamily="18" charset="0"/>
              </a:endParaRPr>
            </a:p>
          </p:txBody>
        </p:sp>
        <p:sp>
          <p:nvSpPr>
            <p:cNvPr id="75785" name="Rectangle 9"/>
            <p:cNvSpPr>
              <a:spLocks noChangeArrowheads="1"/>
            </p:cNvSpPr>
            <p:nvPr/>
          </p:nvSpPr>
          <p:spPr bwMode="auto">
            <a:xfrm>
              <a:off x="1152" y="1344"/>
              <a:ext cx="3792" cy="240"/>
            </a:xfrm>
            <a:prstGeom prst="rect">
              <a:avLst/>
            </a:prstGeom>
            <a:noFill/>
            <a:ln w="12700" cap="sq">
              <a:solidFill>
                <a:schemeClr val="tx1"/>
              </a:solidFill>
              <a:miter lim="800000"/>
              <a:headEnd type="none" w="sm" len="sm"/>
              <a:tailEnd type="none" w="sm" len="sm"/>
            </a:ln>
            <a:effectLst/>
          </p:spPr>
          <p:txBody>
            <a:bodyPr wrap="none" anchor="ctr"/>
            <a:lstStyle/>
            <a:p>
              <a:endParaRPr lang="es-MX"/>
            </a:p>
          </p:txBody>
        </p:sp>
        <p:sp>
          <p:nvSpPr>
            <p:cNvPr id="75786" name="Rectangle 10"/>
            <p:cNvSpPr>
              <a:spLocks noChangeArrowheads="1"/>
            </p:cNvSpPr>
            <p:nvPr/>
          </p:nvSpPr>
          <p:spPr bwMode="auto">
            <a:xfrm>
              <a:off x="1104" y="3264"/>
              <a:ext cx="3888" cy="240"/>
            </a:xfrm>
            <a:prstGeom prst="rect">
              <a:avLst/>
            </a:prstGeom>
            <a:noFill/>
            <a:ln w="12700" cap="sq">
              <a:solidFill>
                <a:schemeClr val="tx1"/>
              </a:solidFill>
              <a:miter lim="800000"/>
              <a:headEnd type="none" w="sm" len="sm"/>
              <a:tailEnd type="none" w="sm" len="sm"/>
            </a:ln>
            <a:effectLst/>
          </p:spPr>
          <p:txBody>
            <a:bodyPr wrap="none" anchor="ctr"/>
            <a:lstStyle/>
            <a:p>
              <a:endParaRPr lang="es-MX"/>
            </a:p>
          </p:txBody>
        </p:sp>
        <p:sp>
          <p:nvSpPr>
            <p:cNvPr id="75787" name="Line 11"/>
            <p:cNvSpPr>
              <a:spLocks noChangeShapeType="1"/>
            </p:cNvSpPr>
            <p:nvPr/>
          </p:nvSpPr>
          <p:spPr bwMode="auto">
            <a:xfrm>
              <a:off x="1296" y="1584"/>
              <a:ext cx="0" cy="1536"/>
            </a:xfrm>
            <a:prstGeom prst="line">
              <a:avLst/>
            </a:prstGeom>
            <a:noFill/>
            <a:ln w="12700" cap="sq">
              <a:solidFill>
                <a:schemeClr val="tx1"/>
              </a:solidFill>
              <a:round/>
              <a:headEnd type="none" w="sm" len="sm"/>
              <a:tailEnd type="triangle" w="sm" len="sm"/>
            </a:ln>
            <a:effectLst/>
          </p:spPr>
          <p:txBody>
            <a:bodyPr wrap="none"/>
            <a:lstStyle/>
            <a:p>
              <a:endParaRPr lang="es-MX"/>
            </a:p>
          </p:txBody>
        </p:sp>
        <p:sp>
          <p:nvSpPr>
            <p:cNvPr id="75788" name="Line 12"/>
            <p:cNvSpPr>
              <a:spLocks noChangeShapeType="1"/>
            </p:cNvSpPr>
            <p:nvPr/>
          </p:nvSpPr>
          <p:spPr bwMode="auto">
            <a:xfrm>
              <a:off x="2400" y="1584"/>
              <a:ext cx="0" cy="768"/>
            </a:xfrm>
            <a:prstGeom prst="line">
              <a:avLst/>
            </a:prstGeom>
            <a:noFill/>
            <a:ln w="12700" cap="sq">
              <a:solidFill>
                <a:schemeClr val="tx1"/>
              </a:solidFill>
              <a:round/>
              <a:headEnd type="none" w="sm" len="sm"/>
              <a:tailEnd type="triangle" w="sm" len="sm"/>
            </a:ln>
            <a:effectLst/>
          </p:spPr>
          <p:txBody>
            <a:bodyPr wrap="none"/>
            <a:lstStyle/>
            <a:p>
              <a:endParaRPr lang="es-MX"/>
            </a:p>
          </p:txBody>
        </p:sp>
        <p:sp>
          <p:nvSpPr>
            <p:cNvPr id="75789" name="Line 13"/>
            <p:cNvSpPr>
              <a:spLocks noChangeShapeType="1"/>
            </p:cNvSpPr>
            <p:nvPr/>
          </p:nvSpPr>
          <p:spPr bwMode="auto">
            <a:xfrm>
              <a:off x="3456" y="2064"/>
              <a:ext cx="0" cy="672"/>
            </a:xfrm>
            <a:prstGeom prst="line">
              <a:avLst/>
            </a:prstGeom>
            <a:noFill/>
            <a:ln w="12700" cap="sq">
              <a:solidFill>
                <a:schemeClr val="tx1"/>
              </a:solidFill>
              <a:round/>
              <a:headEnd type="none" w="sm" len="sm"/>
              <a:tailEnd type="triangle" w="sm" len="sm"/>
            </a:ln>
            <a:effectLst/>
          </p:spPr>
          <p:txBody>
            <a:bodyPr wrap="none"/>
            <a:lstStyle/>
            <a:p>
              <a:endParaRPr lang="es-MX"/>
            </a:p>
          </p:txBody>
        </p:sp>
        <p:sp>
          <p:nvSpPr>
            <p:cNvPr id="75790" name="Line 14"/>
            <p:cNvSpPr>
              <a:spLocks noChangeShapeType="1"/>
            </p:cNvSpPr>
            <p:nvPr/>
          </p:nvSpPr>
          <p:spPr bwMode="auto">
            <a:xfrm>
              <a:off x="4608" y="1584"/>
              <a:ext cx="0" cy="192"/>
            </a:xfrm>
            <a:prstGeom prst="line">
              <a:avLst/>
            </a:prstGeom>
            <a:noFill/>
            <a:ln w="12700" cap="sq">
              <a:solidFill>
                <a:schemeClr val="tx1"/>
              </a:solidFill>
              <a:round/>
              <a:headEnd type="none" w="sm" len="sm"/>
              <a:tailEnd type="triangle" w="sm" len="sm"/>
            </a:ln>
            <a:effectLst/>
          </p:spPr>
          <p:txBody>
            <a:bodyPr wrap="none"/>
            <a:lstStyle/>
            <a:p>
              <a:endParaRPr lang="es-MX"/>
            </a:p>
          </p:txBody>
        </p:sp>
        <p:sp>
          <p:nvSpPr>
            <p:cNvPr id="75791" name="Line 15"/>
            <p:cNvSpPr>
              <a:spLocks noChangeShapeType="1"/>
            </p:cNvSpPr>
            <p:nvPr/>
          </p:nvSpPr>
          <p:spPr bwMode="auto">
            <a:xfrm>
              <a:off x="4608" y="2064"/>
              <a:ext cx="0" cy="336"/>
            </a:xfrm>
            <a:prstGeom prst="line">
              <a:avLst/>
            </a:prstGeom>
            <a:noFill/>
            <a:ln w="12700" cap="sq">
              <a:solidFill>
                <a:schemeClr val="tx1"/>
              </a:solidFill>
              <a:round/>
              <a:headEnd type="none" w="sm" len="sm"/>
              <a:tailEnd type="triangle" w="sm" len="sm"/>
            </a:ln>
            <a:effectLst/>
          </p:spPr>
          <p:txBody>
            <a:bodyPr wrap="none"/>
            <a:lstStyle/>
            <a:p>
              <a:endParaRPr lang="es-MX"/>
            </a:p>
          </p:txBody>
        </p:sp>
        <p:sp>
          <p:nvSpPr>
            <p:cNvPr id="75792" name="Text Box 16"/>
            <p:cNvSpPr txBox="1">
              <a:spLocks noChangeArrowheads="1"/>
            </p:cNvSpPr>
            <p:nvPr/>
          </p:nvSpPr>
          <p:spPr bwMode="auto">
            <a:xfrm>
              <a:off x="1680" y="2448"/>
              <a:ext cx="1697" cy="368"/>
            </a:xfrm>
            <a:prstGeom prst="rect">
              <a:avLst/>
            </a:prstGeom>
            <a:noFill/>
            <a:ln w="12700" cap="sq">
              <a:solidFill>
                <a:schemeClr val="tx1"/>
              </a:solidFill>
              <a:miter lim="800000"/>
              <a:headEnd type="none" w="sm" len="sm"/>
              <a:tailEnd type="none" w="sm" len="sm"/>
            </a:ln>
            <a:effectLst/>
          </p:spPr>
          <p:txBody>
            <a:bodyPr wrap="square">
              <a:spAutoFit/>
            </a:bodyPr>
            <a:lstStyle/>
            <a:p>
              <a:r>
                <a:rPr lang="es-ES_tradnl" sz="1600" dirty="0">
                  <a:latin typeface="Times New Roman" pitchFamily="18" charset="0"/>
                </a:rPr>
                <a:t>  Comerciantes Mayoristas</a:t>
              </a:r>
            </a:p>
            <a:p>
              <a:r>
                <a:rPr lang="es-ES_tradnl" sz="1600" dirty="0">
                  <a:latin typeface="Times New Roman" pitchFamily="18" charset="0"/>
                </a:rPr>
                <a:t>(Distribuidores industriales)</a:t>
              </a:r>
              <a:endParaRPr lang="es-ES" sz="1600" dirty="0">
                <a:latin typeface="Times New Roman" pitchFamily="18" charset="0"/>
              </a:endParaRPr>
            </a:p>
          </p:txBody>
        </p:sp>
        <p:sp>
          <p:nvSpPr>
            <p:cNvPr id="75793" name="Text Box 17"/>
            <p:cNvSpPr txBox="1">
              <a:spLocks noChangeArrowheads="1"/>
            </p:cNvSpPr>
            <p:nvPr/>
          </p:nvSpPr>
          <p:spPr bwMode="auto">
            <a:xfrm>
              <a:off x="3792" y="2448"/>
              <a:ext cx="1700" cy="374"/>
            </a:xfrm>
            <a:prstGeom prst="rect">
              <a:avLst/>
            </a:prstGeom>
            <a:noFill/>
            <a:ln w="12700" cap="sq">
              <a:solidFill>
                <a:schemeClr val="tx1"/>
              </a:solidFill>
              <a:miter lim="800000"/>
              <a:headEnd type="none" w="sm" len="sm"/>
              <a:tailEnd type="none" w="sm" len="sm"/>
            </a:ln>
            <a:effectLst/>
          </p:spPr>
          <p:txBody>
            <a:bodyPr wrap="square">
              <a:spAutoFit/>
            </a:bodyPr>
            <a:lstStyle/>
            <a:p>
              <a:r>
                <a:rPr lang="es-ES_tradnl" sz="1600">
                  <a:latin typeface="Times New Roman" pitchFamily="18" charset="0"/>
                </a:rPr>
                <a:t>  Comerciantes Mayoristas</a:t>
              </a:r>
            </a:p>
            <a:p>
              <a:r>
                <a:rPr lang="es-ES_tradnl" sz="1600">
                  <a:latin typeface="Times New Roman" pitchFamily="18" charset="0"/>
                </a:rPr>
                <a:t>(Distribuidores Industriales)</a:t>
              </a:r>
              <a:endParaRPr lang="es-ES" sz="1600">
                <a:latin typeface="Times New Roman" pitchFamily="18" charset="0"/>
              </a:endParaRPr>
            </a:p>
          </p:txBody>
        </p:sp>
        <p:sp>
          <p:nvSpPr>
            <p:cNvPr id="75794" name="Line 18"/>
            <p:cNvSpPr>
              <a:spLocks noChangeShapeType="1"/>
            </p:cNvSpPr>
            <p:nvPr/>
          </p:nvSpPr>
          <p:spPr bwMode="auto">
            <a:xfrm>
              <a:off x="2400" y="2832"/>
              <a:ext cx="0" cy="288"/>
            </a:xfrm>
            <a:prstGeom prst="line">
              <a:avLst/>
            </a:prstGeom>
            <a:noFill/>
            <a:ln w="12700" cap="sq">
              <a:solidFill>
                <a:schemeClr val="tx1"/>
              </a:solidFill>
              <a:round/>
              <a:headEnd type="none" w="sm" len="sm"/>
              <a:tailEnd type="triangle" w="sm" len="sm"/>
            </a:ln>
            <a:effectLst/>
          </p:spPr>
          <p:txBody>
            <a:bodyPr wrap="none"/>
            <a:lstStyle/>
            <a:p>
              <a:endParaRPr lang="es-MX"/>
            </a:p>
          </p:txBody>
        </p:sp>
        <p:sp>
          <p:nvSpPr>
            <p:cNvPr id="75795" name="Line 19"/>
            <p:cNvSpPr>
              <a:spLocks noChangeShapeType="1"/>
            </p:cNvSpPr>
            <p:nvPr/>
          </p:nvSpPr>
          <p:spPr bwMode="auto">
            <a:xfrm>
              <a:off x="4608" y="2832"/>
              <a:ext cx="0" cy="288"/>
            </a:xfrm>
            <a:prstGeom prst="line">
              <a:avLst/>
            </a:prstGeom>
            <a:noFill/>
            <a:ln w="12700" cap="sq">
              <a:solidFill>
                <a:schemeClr val="tx1"/>
              </a:solidFill>
              <a:round/>
              <a:headEnd type="none" w="sm" len="sm"/>
              <a:tailEnd type="triangle" w="sm" len="sm"/>
            </a:ln>
            <a:effectLst/>
          </p:spPr>
          <p:txBody>
            <a:bodyPr wrap="none"/>
            <a:lstStyle/>
            <a:p>
              <a:endParaRPr lang="es-MX"/>
            </a:p>
          </p:txBody>
        </p:sp>
      </p:gr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descr="BS00559_"/>
          <p:cNvPicPr>
            <a:picLocks noChangeAspect="1" noChangeArrowheads="1"/>
          </p:cNvPicPr>
          <p:nvPr/>
        </p:nvPicPr>
        <p:blipFill>
          <a:blip r:embed="rId2"/>
          <a:srcRect/>
          <a:stretch>
            <a:fillRect/>
          </a:stretch>
        </p:blipFill>
        <p:spPr bwMode="auto">
          <a:xfrm>
            <a:off x="7391400" y="5867400"/>
            <a:ext cx="1524000" cy="863600"/>
          </a:xfrm>
          <a:prstGeom prst="rect">
            <a:avLst/>
          </a:prstGeom>
          <a:noFill/>
        </p:spPr>
      </p:pic>
      <p:sp>
        <p:nvSpPr>
          <p:cNvPr id="76803" name="Rectangle 3"/>
          <p:cNvSpPr>
            <a:spLocks noChangeArrowheads="1"/>
          </p:cNvSpPr>
          <p:nvPr/>
        </p:nvSpPr>
        <p:spPr bwMode="auto">
          <a:xfrm>
            <a:off x="685800" y="533400"/>
            <a:ext cx="54102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s-ES_tradnl" sz="2400" b="1" u="sng" dirty="0">
                <a:solidFill>
                  <a:srgbClr val="FF0000"/>
                </a:solidFill>
                <a:latin typeface="Times New Roman" pitchFamily="18" charset="0"/>
              </a:rPr>
              <a:t>II. Seleccionar el tipo de Canal</a:t>
            </a:r>
            <a:endParaRPr lang="es-ES" sz="2400" b="1" u="sng" dirty="0">
              <a:solidFill>
                <a:srgbClr val="FF0000"/>
              </a:solidFill>
              <a:latin typeface="Times New Roman" pitchFamily="18" charset="0"/>
            </a:endParaRPr>
          </a:p>
        </p:txBody>
      </p:sp>
      <p:sp>
        <p:nvSpPr>
          <p:cNvPr id="76804" name="Text Box 4"/>
          <p:cNvSpPr txBox="1">
            <a:spLocks noChangeArrowheads="1"/>
          </p:cNvSpPr>
          <p:nvPr/>
        </p:nvSpPr>
        <p:spPr bwMode="auto">
          <a:xfrm>
            <a:off x="1066800" y="1295400"/>
            <a:ext cx="3433763" cy="457200"/>
          </a:xfrm>
          <a:prstGeom prst="rect">
            <a:avLst/>
          </a:prstGeom>
          <a:noFill/>
          <a:ln w="12700" cap="sq">
            <a:noFill/>
            <a:miter lim="800000"/>
            <a:headEnd type="none" w="sm" len="sm"/>
            <a:tailEnd type="none" w="sm" len="sm"/>
          </a:ln>
          <a:effectLst/>
        </p:spPr>
        <p:txBody>
          <a:bodyPr wrap="none">
            <a:spAutoFit/>
          </a:bodyPr>
          <a:lstStyle/>
          <a:p>
            <a:r>
              <a:rPr lang="es-ES_tradnl" sz="2400" b="1">
                <a:effectLst>
                  <a:outerShdw blurRad="38100" dist="38100" dir="2700000" algn="tl">
                    <a:srgbClr val="000000"/>
                  </a:outerShdw>
                </a:effectLst>
                <a:latin typeface="Times New Roman" pitchFamily="18" charset="0"/>
              </a:rPr>
              <a:t>Distribución de Servicios</a:t>
            </a:r>
            <a:endParaRPr lang="es-ES" sz="2400" b="1">
              <a:effectLst>
                <a:outerShdw blurRad="38100" dist="38100" dir="2700000" algn="tl">
                  <a:srgbClr val="000000"/>
                </a:outerShdw>
              </a:effectLst>
              <a:latin typeface="Times New Roman" pitchFamily="18" charset="0"/>
            </a:endParaRPr>
          </a:p>
        </p:txBody>
      </p:sp>
      <p:grpSp>
        <p:nvGrpSpPr>
          <p:cNvPr id="2" name="Group 13"/>
          <p:cNvGrpSpPr>
            <a:grpSpLocks/>
          </p:cNvGrpSpPr>
          <p:nvPr/>
        </p:nvGrpSpPr>
        <p:grpSpPr bwMode="auto">
          <a:xfrm>
            <a:off x="1524000" y="2133600"/>
            <a:ext cx="6172200" cy="3429000"/>
            <a:chOff x="1104" y="1344"/>
            <a:chExt cx="3888" cy="2160"/>
          </a:xfrm>
        </p:grpSpPr>
        <p:sp>
          <p:nvSpPr>
            <p:cNvPr id="76805" name="Text Box 5"/>
            <p:cNvSpPr txBox="1">
              <a:spLocks noChangeArrowheads="1"/>
            </p:cNvSpPr>
            <p:nvPr/>
          </p:nvSpPr>
          <p:spPr bwMode="auto">
            <a:xfrm>
              <a:off x="2352" y="1344"/>
              <a:ext cx="1392" cy="212"/>
            </a:xfrm>
            <a:prstGeom prst="rect">
              <a:avLst/>
            </a:prstGeom>
            <a:noFill/>
            <a:ln w="12700" cap="sq">
              <a:noFill/>
              <a:miter lim="800000"/>
              <a:headEnd type="none" w="sm" len="sm"/>
              <a:tailEnd type="none" w="sm" len="sm"/>
            </a:ln>
            <a:effectLst/>
          </p:spPr>
          <p:txBody>
            <a:bodyPr wrap="none">
              <a:spAutoFit/>
            </a:bodyPr>
            <a:lstStyle/>
            <a:p>
              <a:r>
                <a:rPr lang="es-ES_tradnl" sz="1600">
                  <a:latin typeface="Times New Roman" pitchFamily="18" charset="0"/>
                </a:rPr>
                <a:t>Productores de Servicios</a:t>
              </a:r>
              <a:endParaRPr lang="es-ES" sz="1600">
                <a:latin typeface="Times New Roman" pitchFamily="18" charset="0"/>
              </a:endParaRPr>
            </a:p>
          </p:txBody>
        </p:sp>
        <p:sp>
          <p:nvSpPr>
            <p:cNvPr id="76806" name="Text Box 6"/>
            <p:cNvSpPr txBox="1">
              <a:spLocks noChangeArrowheads="1"/>
            </p:cNvSpPr>
            <p:nvPr/>
          </p:nvSpPr>
          <p:spPr bwMode="auto">
            <a:xfrm>
              <a:off x="2352" y="3264"/>
              <a:ext cx="1204" cy="212"/>
            </a:xfrm>
            <a:prstGeom prst="rect">
              <a:avLst/>
            </a:prstGeom>
            <a:noFill/>
            <a:ln w="12700" cap="sq">
              <a:noFill/>
              <a:miter lim="800000"/>
              <a:headEnd type="none" w="sm" len="sm"/>
              <a:tailEnd type="none" w="sm" len="sm"/>
            </a:ln>
            <a:effectLst/>
          </p:spPr>
          <p:txBody>
            <a:bodyPr wrap="none">
              <a:spAutoFit/>
            </a:bodyPr>
            <a:lstStyle/>
            <a:p>
              <a:r>
                <a:rPr lang="es-ES_tradnl" sz="1600">
                  <a:latin typeface="Times New Roman" pitchFamily="18" charset="0"/>
                </a:rPr>
                <a:t>Usuarios Industriales</a:t>
              </a:r>
              <a:endParaRPr lang="es-ES" sz="1600">
                <a:latin typeface="Times New Roman" pitchFamily="18" charset="0"/>
              </a:endParaRPr>
            </a:p>
          </p:txBody>
        </p:sp>
        <p:sp>
          <p:nvSpPr>
            <p:cNvPr id="76807" name="Text Box 7"/>
            <p:cNvSpPr txBox="1">
              <a:spLocks noChangeArrowheads="1"/>
            </p:cNvSpPr>
            <p:nvPr/>
          </p:nvSpPr>
          <p:spPr bwMode="auto">
            <a:xfrm>
              <a:off x="3792" y="2256"/>
              <a:ext cx="544" cy="220"/>
            </a:xfrm>
            <a:prstGeom prst="rect">
              <a:avLst/>
            </a:prstGeom>
            <a:noFill/>
            <a:ln w="12700" cap="sq">
              <a:solidFill>
                <a:schemeClr val="tx1"/>
              </a:solidFill>
              <a:miter lim="800000"/>
              <a:headEnd type="none" w="sm" len="sm"/>
              <a:tailEnd type="none" w="sm" len="sm"/>
            </a:ln>
            <a:effectLst/>
          </p:spPr>
          <p:txBody>
            <a:bodyPr wrap="none">
              <a:spAutoFit/>
            </a:bodyPr>
            <a:lstStyle/>
            <a:p>
              <a:r>
                <a:rPr lang="es-ES_tradnl" sz="1600">
                  <a:latin typeface="Times New Roman" pitchFamily="18" charset="0"/>
                </a:rPr>
                <a:t>Agentes</a:t>
              </a:r>
              <a:endParaRPr lang="es-ES" sz="1600">
                <a:latin typeface="Times New Roman" pitchFamily="18" charset="0"/>
              </a:endParaRPr>
            </a:p>
          </p:txBody>
        </p:sp>
        <p:sp>
          <p:nvSpPr>
            <p:cNvPr id="76808" name="Rectangle 8"/>
            <p:cNvSpPr>
              <a:spLocks noChangeArrowheads="1"/>
            </p:cNvSpPr>
            <p:nvPr/>
          </p:nvSpPr>
          <p:spPr bwMode="auto">
            <a:xfrm>
              <a:off x="1152" y="1344"/>
              <a:ext cx="3792" cy="240"/>
            </a:xfrm>
            <a:prstGeom prst="rect">
              <a:avLst/>
            </a:prstGeom>
            <a:noFill/>
            <a:ln w="12700" cap="sq">
              <a:solidFill>
                <a:schemeClr val="tx1"/>
              </a:solidFill>
              <a:miter lim="800000"/>
              <a:headEnd type="none" w="sm" len="sm"/>
              <a:tailEnd type="none" w="sm" len="sm"/>
            </a:ln>
            <a:effectLst/>
          </p:spPr>
          <p:txBody>
            <a:bodyPr wrap="none" anchor="ctr"/>
            <a:lstStyle/>
            <a:p>
              <a:endParaRPr lang="es-MX"/>
            </a:p>
          </p:txBody>
        </p:sp>
        <p:sp>
          <p:nvSpPr>
            <p:cNvPr id="76809" name="Rectangle 9"/>
            <p:cNvSpPr>
              <a:spLocks noChangeArrowheads="1"/>
            </p:cNvSpPr>
            <p:nvPr/>
          </p:nvSpPr>
          <p:spPr bwMode="auto">
            <a:xfrm>
              <a:off x="1104" y="3264"/>
              <a:ext cx="3888" cy="240"/>
            </a:xfrm>
            <a:prstGeom prst="rect">
              <a:avLst/>
            </a:prstGeom>
            <a:noFill/>
            <a:ln w="12700" cap="sq">
              <a:solidFill>
                <a:schemeClr val="tx1"/>
              </a:solidFill>
              <a:miter lim="800000"/>
              <a:headEnd type="none" w="sm" len="sm"/>
              <a:tailEnd type="none" w="sm" len="sm"/>
            </a:ln>
            <a:effectLst/>
          </p:spPr>
          <p:txBody>
            <a:bodyPr wrap="none" anchor="ctr"/>
            <a:lstStyle/>
            <a:p>
              <a:endParaRPr lang="es-MX"/>
            </a:p>
          </p:txBody>
        </p:sp>
        <p:sp>
          <p:nvSpPr>
            <p:cNvPr id="76810" name="Line 10"/>
            <p:cNvSpPr>
              <a:spLocks noChangeShapeType="1"/>
            </p:cNvSpPr>
            <p:nvPr/>
          </p:nvSpPr>
          <p:spPr bwMode="auto">
            <a:xfrm>
              <a:off x="2352" y="1584"/>
              <a:ext cx="0" cy="1536"/>
            </a:xfrm>
            <a:prstGeom prst="line">
              <a:avLst/>
            </a:prstGeom>
            <a:noFill/>
            <a:ln w="12700" cap="sq">
              <a:solidFill>
                <a:schemeClr val="tx1"/>
              </a:solidFill>
              <a:round/>
              <a:headEnd type="none" w="sm" len="sm"/>
              <a:tailEnd type="triangle" w="sm" len="sm"/>
            </a:ln>
            <a:effectLst/>
          </p:spPr>
          <p:txBody>
            <a:bodyPr wrap="none"/>
            <a:lstStyle/>
            <a:p>
              <a:endParaRPr lang="es-MX"/>
            </a:p>
          </p:txBody>
        </p:sp>
        <p:sp>
          <p:nvSpPr>
            <p:cNvPr id="76811" name="Line 11"/>
            <p:cNvSpPr>
              <a:spLocks noChangeShapeType="1"/>
            </p:cNvSpPr>
            <p:nvPr/>
          </p:nvSpPr>
          <p:spPr bwMode="auto">
            <a:xfrm>
              <a:off x="4032" y="1584"/>
              <a:ext cx="0" cy="576"/>
            </a:xfrm>
            <a:prstGeom prst="line">
              <a:avLst/>
            </a:prstGeom>
            <a:noFill/>
            <a:ln w="12700" cap="sq">
              <a:solidFill>
                <a:schemeClr val="tx1"/>
              </a:solidFill>
              <a:round/>
              <a:headEnd type="none" w="sm" len="sm"/>
              <a:tailEnd type="triangle" w="sm" len="sm"/>
            </a:ln>
            <a:effectLst/>
          </p:spPr>
          <p:txBody>
            <a:bodyPr wrap="none"/>
            <a:lstStyle/>
            <a:p>
              <a:endParaRPr lang="es-MX"/>
            </a:p>
          </p:txBody>
        </p:sp>
        <p:sp>
          <p:nvSpPr>
            <p:cNvPr id="76812" name="Line 12"/>
            <p:cNvSpPr>
              <a:spLocks noChangeShapeType="1"/>
            </p:cNvSpPr>
            <p:nvPr/>
          </p:nvSpPr>
          <p:spPr bwMode="auto">
            <a:xfrm>
              <a:off x="4032" y="2496"/>
              <a:ext cx="0" cy="624"/>
            </a:xfrm>
            <a:prstGeom prst="line">
              <a:avLst/>
            </a:prstGeom>
            <a:noFill/>
            <a:ln w="12700" cap="sq">
              <a:solidFill>
                <a:schemeClr val="tx1"/>
              </a:solidFill>
              <a:round/>
              <a:headEnd type="none" w="sm" len="sm"/>
              <a:tailEnd type="triangle" w="sm" len="sm"/>
            </a:ln>
            <a:effectLst/>
          </p:spPr>
          <p:txBody>
            <a:bodyPr wrap="none"/>
            <a:lstStyle/>
            <a:p>
              <a:endParaRPr lang="es-MX"/>
            </a:p>
          </p:txBody>
        </p:sp>
      </p:gr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descr="BS00559_"/>
          <p:cNvPicPr>
            <a:picLocks noChangeAspect="1" noChangeArrowheads="1"/>
          </p:cNvPicPr>
          <p:nvPr/>
        </p:nvPicPr>
        <p:blipFill>
          <a:blip r:embed="rId2"/>
          <a:srcRect/>
          <a:stretch>
            <a:fillRect/>
          </a:stretch>
        </p:blipFill>
        <p:spPr bwMode="auto">
          <a:xfrm>
            <a:off x="7467600" y="5842000"/>
            <a:ext cx="1524000" cy="863600"/>
          </a:xfrm>
          <a:prstGeom prst="rect">
            <a:avLst/>
          </a:prstGeom>
          <a:noFill/>
        </p:spPr>
      </p:pic>
      <p:sp>
        <p:nvSpPr>
          <p:cNvPr id="77827" name="Rectangle 3"/>
          <p:cNvSpPr>
            <a:spLocks noChangeArrowheads="1"/>
          </p:cNvSpPr>
          <p:nvPr/>
        </p:nvSpPr>
        <p:spPr bwMode="auto">
          <a:xfrm>
            <a:off x="609600" y="533400"/>
            <a:ext cx="54102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s-ES_tradnl" sz="2400" b="1" u="sng" dirty="0">
                <a:solidFill>
                  <a:srgbClr val="FF0000"/>
                </a:solidFill>
                <a:latin typeface="Times New Roman" pitchFamily="18" charset="0"/>
              </a:rPr>
              <a:t>III. Establecer la Intensidad del Canal</a:t>
            </a:r>
            <a:endParaRPr lang="es-ES" sz="2400" b="1" u="sng" dirty="0">
              <a:solidFill>
                <a:srgbClr val="FF0000"/>
              </a:solidFill>
              <a:latin typeface="Times New Roman" pitchFamily="18" charset="0"/>
            </a:endParaRPr>
          </a:p>
        </p:txBody>
      </p:sp>
      <p:sp>
        <p:nvSpPr>
          <p:cNvPr id="77828" name="Text Box 4"/>
          <p:cNvSpPr txBox="1">
            <a:spLocks noChangeArrowheads="1"/>
          </p:cNvSpPr>
          <p:nvPr/>
        </p:nvSpPr>
        <p:spPr bwMode="auto">
          <a:xfrm>
            <a:off x="1295400" y="1295400"/>
            <a:ext cx="7286625" cy="5203825"/>
          </a:xfrm>
          <a:prstGeom prst="rect">
            <a:avLst/>
          </a:prstGeom>
          <a:noFill/>
          <a:ln w="12700" cap="sq">
            <a:noFill/>
            <a:miter lim="800000"/>
            <a:headEnd type="none" w="sm" len="sm"/>
            <a:tailEnd type="none" w="sm" len="sm"/>
          </a:ln>
          <a:effectLst/>
        </p:spPr>
        <p:txBody>
          <a:bodyPr>
            <a:spAutoFit/>
          </a:bodyPr>
          <a:lstStyle/>
          <a:p>
            <a:r>
              <a:rPr lang="es-ES_tradnl" sz="2400" b="1" dirty="0">
                <a:effectLst>
                  <a:outerShdw blurRad="38100" dist="38100" dir="2700000" algn="tl">
                    <a:srgbClr val="000000"/>
                  </a:outerShdw>
                </a:effectLst>
                <a:latin typeface="Times New Roman" pitchFamily="18" charset="0"/>
              </a:rPr>
              <a:t>Distribución Intensiva</a:t>
            </a:r>
          </a:p>
          <a:p>
            <a:r>
              <a:rPr lang="es-ES_tradnl" sz="2400" dirty="0">
                <a:latin typeface="Times New Roman" pitchFamily="18" charset="0"/>
              </a:rPr>
              <a:t>Un productor vende su producto a través de todas las tiendas o intermediarios disponibles en el mercado.</a:t>
            </a:r>
          </a:p>
          <a:p>
            <a:endParaRPr lang="es-ES_tradnl" sz="2400" b="1" dirty="0">
              <a:effectLst>
                <a:outerShdw blurRad="38100" dist="38100" dir="2700000" algn="tl">
                  <a:srgbClr val="000000"/>
                </a:outerShdw>
              </a:effectLst>
              <a:latin typeface="Times New Roman" pitchFamily="18" charset="0"/>
            </a:endParaRPr>
          </a:p>
          <a:p>
            <a:r>
              <a:rPr lang="es-ES_tradnl" sz="2400" b="1" dirty="0">
                <a:effectLst>
                  <a:outerShdw blurRad="38100" dist="38100" dir="2700000" algn="tl">
                    <a:srgbClr val="000000"/>
                  </a:outerShdw>
                </a:effectLst>
                <a:latin typeface="Times New Roman" pitchFamily="18" charset="0"/>
              </a:rPr>
              <a:t>Distribución Selectiva</a:t>
            </a:r>
            <a:endParaRPr lang="es-ES" sz="2400" b="1" dirty="0">
              <a:effectLst>
                <a:outerShdw blurRad="38100" dist="38100" dir="2700000" algn="tl">
                  <a:srgbClr val="000000"/>
                </a:outerShdw>
              </a:effectLst>
              <a:latin typeface="Times New Roman" pitchFamily="18" charset="0"/>
            </a:endParaRPr>
          </a:p>
          <a:p>
            <a:r>
              <a:rPr lang="es-ES_tradnl" sz="2400" dirty="0">
                <a:latin typeface="Times New Roman" pitchFamily="18" charset="0"/>
              </a:rPr>
              <a:t>Un productor vende su producto a través de algunas tiendas o intermediarios de los disponibles en el mercado, utilizando algún criterio de selección</a:t>
            </a:r>
            <a:endParaRPr lang="es-ES_tradnl" sz="2400" b="1" dirty="0">
              <a:effectLst>
                <a:outerShdw blurRad="38100" dist="38100" dir="2700000" algn="tl">
                  <a:srgbClr val="000000"/>
                </a:outerShdw>
              </a:effectLst>
              <a:latin typeface="Times New Roman" pitchFamily="18" charset="0"/>
            </a:endParaRPr>
          </a:p>
          <a:p>
            <a:endParaRPr lang="es-ES_tradnl" sz="2400" b="1" dirty="0">
              <a:effectLst>
                <a:outerShdw blurRad="38100" dist="38100" dir="2700000" algn="tl">
                  <a:srgbClr val="000000"/>
                </a:outerShdw>
              </a:effectLst>
              <a:latin typeface="Times New Roman" pitchFamily="18" charset="0"/>
            </a:endParaRPr>
          </a:p>
          <a:p>
            <a:r>
              <a:rPr lang="es-ES_tradnl" sz="2400" b="1" dirty="0">
                <a:effectLst>
                  <a:outerShdw blurRad="38100" dist="38100" dir="2700000" algn="tl">
                    <a:srgbClr val="000000"/>
                  </a:outerShdw>
                </a:effectLst>
                <a:latin typeface="Times New Roman" pitchFamily="18" charset="0"/>
              </a:rPr>
              <a:t>Distribución Exclusiva</a:t>
            </a:r>
          </a:p>
          <a:p>
            <a:r>
              <a:rPr lang="es-ES_tradnl" sz="2400" dirty="0">
                <a:latin typeface="Times New Roman" pitchFamily="18" charset="0"/>
              </a:rPr>
              <a:t>Un productor vende su producto a través solo una tienda o intermediario de los disponibles en el mercado.</a:t>
            </a:r>
            <a:endParaRPr lang="es-ES_tradnl" sz="2400" b="1" dirty="0">
              <a:effectLst>
                <a:outerShdw blurRad="38100" dist="38100" dir="2700000" algn="tl">
                  <a:srgbClr val="000000"/>
                </a:outerShdw>
              </a:effectLst>
              <a:latin typeface="Times New Roman" pitchFamily="18" charset="0"/>
            </a:endParaRPr>
          </a:p>
          <a:p>
            <a:endParaRPr lang="es-ES_tradnl" sz="2400" dirty="0">
              <a:latin typeface="Times New Roman" pitchFamily="18" charset="0"/>
            </a:endParaRPr>
          </a:p>
          <a:p>
            <a:endParaRPr lang="es-ES_tradnl" sz="2400" dirty="0">
              <a:latin typeface="Times New Roman" pitchFamily="18" charset="0"/>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descr="BS00559_"/>
          <p:cNvPicPr>
            <a:picLocks noChangeAspect="1" noChangeArrowheads="1"/>
          </p:cNvPicPr>
          <p:nvPr/>
        </p:nvPicPr>
        <p:blipFill>
          <a:blip r:embed="rId2"/>
          <a:srcRect/>
          <a:stretch>
            <a:fillRect/>
          </a:stretch>
        </p:blipFill>
        <p:spPr bwMode="auto">
          <a:xfrm>
            <a:off x="7467600" y="5918200"/>
            <a:ext cx="1524000" cy="863600"/>
          </a:xfrm>
          <a:prstGeom prst="rect">
            <a:avLst/>
          </a:prstGeom>
          <a:noFill/>
        </p:spPr>
      </p:pic>
      <p:sp>
        <p:nvSpPr>
          <p:cNvPr id="78851" name="Rectangle 3"/>
          <p:cNvSpPr>
            <a:spLocks noChangeArrowheads="1"/>
          </p:cNvSpPr>
          <p:nvPr/>
        </p:nvSpPr>
        <p:spPr bwMode="auto">
          <a:xfrm>
            <a:off x="785786" y="928670"/>
            <a:ext cx="54102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lang="es-ES_tradnl" sz="2400" b="1" u="sng" dirty="0">
                <a:solidFill>
                  <a:srgbClr val="FF0000"/>
                </a:solidFill>
                <a:latin typeface="Times New Roman" pitchFamily="18" charset="0"/>
              </a:rPr>
              <a:t>IV. Escoger a los miembros del canal</a:t>
            </a:r>
            <a:endParaRPr lang="es-ES" sz="2400" b="1" u="sng" dirty="0">
              <a:solidFill>
                <a:srgbClr val="FF0000"/>
              </a:solidFill>
              <a:latin typeface="Times New Roman" pitchFamily="18" charset="0"/>
            </a:endParaRPr>
          </a:p>
        </p:txBody>
      </p:sp>
      <p:sp>
        <p:nvSpPr>
          <p:cNvPr id="78852" name="Text Box 4"/>
          <p:cNvSpPr txBox="1">
            <a:spLocks noChangeArrowheads="1"/>
          </p:cNvSpPr>
          <p:nvPr/>
        </p:nvSpPr>
        <p:spPr bwMode="auto">
          <a:xfrm>
            <a:off x="1214414" y="2071678"/>
            <a:ext cx="7313220" cy="1569660"/>
          </a:xfrm>
          <a:prstGeom prst="rect">
            <a:avLst/>
          </a:prstGeom>
          <a:noFill/>
          <a:ln w="12700" cap="sq">
            <a:noFill/>
            <a:miter lim="800000"/>
            <a:headEnd type="none" w="sm" len="sm"/>
            <a:tailEnd type="none" w="sm" len="sm"/>
          </a:ln>
          <a:effectLst/>
        </p:spPr>
        <p:txBody>
          <a:bodyPr wrap="none">
            <a:spAutoFit/>
          </a:bodyPr>
          <a:lstStyle/>
          <a:p>
            <a:pPr algn="just"/>
            <a:r>
              <a:rPr lang="es-ES_tradnl" sz="2400" dirty="0">
                <a:latin typeface="Arial" pitchFamily="34" charset="0"/>
                <a:cs typeface="Arial" pitchFamily="34" charset="0"/>
              </a:rPr>
              <a:t>Dependiendo de los posibles intermediarios ya </a:t>
            </a:r>
          </a:p>
          <a:p>
            <a:pPr algn="just"/>
            <a:r>
              <a:rPr lang="es-ES_tradnl" sz="2400" dirty="0">
                <a:latin typeface="Arial" pitchFamily="34" charset="0"/>
                <a:cs typeface="Arial" pitchFamily="34" charset="0"/>
              </a:rPr>
              <a:t>existentes y las necesidades de distribución que</a:t>
            </a:r>
          </a:p>
          <a:p>
            <a:pPr algn="just"/>
            <a:r>
              <a:rPr lang="es-ES_tradnl" sz="2400" dirty="0">
                <a:latin typeface="Arial" pitchFamily="34" charset="0"/>
                <a:cs typeface="Arial" pitchFamily="34" charset="0"/>
              </a:rPr>
              <a:t>se tengan que cubrir.</a:t>
            </a:r>
          </a:p>
          <a:p>
            <a:pPr algn="just"/>
            <a:endParaRPr lang="es-ES" sz="2400" dirty="0">
              <a:latin typeface="Arial" pitchFamily="34" charset="0"/>
              <a:cs typeface="Arial" pitchFamily="34" charset="0"/>
            </a:endParaRPr>
          </a:p>
        </p:txBody>
      </p:sp>
      <p:sp>
        <p:nvSpPr>
          <p:cNvPr id="5" name="4 CuadroTexto"/>
          <p:cNvSpPr txBox="1"/>
          <p:nvPr/>
        </p:nvSpPr>
        <p:spPr>
          <a:xfrm>
            <a:off x="928662" y="4857760"/>
            <a:ext cx="4358886" cy="523220"/>
          </a:xfrm>
          <a:prstGeom prst="rect">
            <a:avLst/>
          </a:prstGeom>
          <a:noFill/>
        </p:spPr>
        <p:txBody>
          <a:bodyPr wrap="none" rtlCol="0">
            <a:spAutoFit/>
          </a:bodyPr>
          <a:lstStyle/>
          <a:p>
            <a:r>
              <a:rPr lang="es-MX" sz="2800" dirty="0"/>
              <a:t>Contrato de distribución</a:t>
            </a:r>
          </a:p>
        </p:txBody>
      </p:sp>
      <p:sp>
        <p:nvSpPr>
          <p:cNvPr id="6" name="5 CuadroTexto"/>
          <p:cNvSpPr txBox="1"/>
          <p:nvPr/>
        </p:nvSpPr>
        <p:spPr>
          <a:xfrm>
            <a:off x="3857620" y="4143380"/>
            <a:ext cx="3857146" cy="461665"/>
          </a:xfrm>
          <a:prstGeom prst="rect">
            <a:avLst/>
          </a:prstGeom>
          <a:noFill/>
        </p:spPr>
        <p:txBody>
          <a:bodyPr wrap="none" rtlCol="0">
            <a:spAutoFit/>
          </a:bodyPr>
          <a:lstStyle/>
          <a:p>
            <a:r>
              <a:rPr lang="es-MX" sz="2400" dirty="0"/>
              <a:t>Términos de distribución</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a:t>11. Plan de Ventas</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ChangeArrowheads="1"/>
          </p:cNvSpPr>
          <p:nvPr/>
        </p:nvSpPr>
        <p:spPr bwMode="auto">
          <a:xfrm>
            <a:off x="1524000" y="2184400"/>
            <a:ext cx="7239000" cy="396875"/>
          </a:xfrm>
          <a:prstGeom prst="rect">
            <a:avLst/>
          </a:prstGeom>
          <a:noFill/>
          <a:ln w="12700" cap="sq">
            <a:noFill/>
            <a:miter lim="800000"/>
            <a:headEnd type="none" w="sm" len="sm"/>
            <a:tailEnd type="none" w="sm" len="sm"/>
          </a:ln>
          <a:effectLst/>
        </p:spPr>
        <p:txBody>
          <a:bodyPr>
            <a:spAutoFit/>
          </a:bodyPr>
          <a:lstStyle/>
          <a:p>
            <a:pPr algn="just" eaLnBrk="0" hangingPunct="0">
              <a:spcBef>
                <a:spcPct val="50000"/>
              </a:spcBef>
            </a:pPr>
            <a:r>
              <a:rPr lang="en-US" sz="2000" b="1">
                <a:cs typeface="Arial" charset="0"/>
              </a:rPr>
              <a:t> </a:t>
            </a:r>
            <a:endParaRPr lang="en-US" sz="2400" b="1">
              <a:latin typeface="Arial" charset="0"/>
              <a:cs typeface="Arial" charset="0"/>
            </a:endParaRPr>
          </a:p>
        </p:txBody>
      </p:sp>
      <p:sp>
        <p:nvSpPr>
          <p:cNvPr id="141315" name="Text Box 3"/>
          <p:cNvSpPr txBox="1">
            <a:spLocks noChangeArrowheads="1"/>
          </p:cNvSpPr>
          <p:nvPr/>
        </p:nvSpPr>
        <p:spPr bwMode="auto">
          <a:xfrm>
            <a:off x="4191000" y="838200"/>
            <a:ext cx="4343400" cy="579438"/>
          </a:xfrm>
          <a:prstGeom prst="rect">
            <a:avLst/>
          </a:prstGeom>
          <a:noFill/>
          <a:ln w="12700" cap="sq">
            <a:noFill/>
            <a:miter lim="800000"/>
            <a:headEnd type="none" w="sm" len="sm"/>
            <a:tailEnd type="none" w="sm" len="sm"/>
          </a:ln>
          <a:effectLst/>
        </p:spPr>
        <p:txBody>
          <a:bodyPr>
            <a:spAutoFit/>
          </a:bodyPr>
          <a:lstStyle/>
          <a:p>
            <a:r>
              <a:rPr lang="es-MX" sz="3200" b="1">
                <a:effectLst>
                  <a:outerShdw blurRad="38100" dist="38100" dir="2700000" algn="tl">
                    <a:srgbClr val="000000"/>
                  </a:outerShdw>
                </a:effectLst>
              </a:rPr>
              <a:t>Programa de Ventas</a:t>
            </a:r>
            <a:endParaRPr lang="es-ES" sz="3200" b="1">
              <a:effectLst>
                <a:outerShdw blurRad="38100" dist="38100" dir="2700000" algn="tl">
                  <a:srgbClr val="000000"/>
                </a:outerShdw>
              </a:effectLst>
            </a:endParaRPr>
          </a:p>
        </p:txBody>
      </p:sp>
      <p:sp>
        <p:nvSpPr>
          <p:cNvPr id="141316" name="Text Box 4"/>
          <p:cNvSpPr txBox="1">
            <a:spLocks noChangeArrowheads="1"/>
          </p:cNvSpPr>
          <p:nvPr/>
        </p:nvSpPr>
        <p:spPr bwMode="auto">
          <a:xfrm>
            <a:off x="1676400" y="381000"/>
            <a:ext cx="4800600" cy="457200"/>
          </a:xfrm>
          <a:prstGeom prst="rect">
            <a:avLst/>
          </a:prstGeom>
          <a:noFill/>
          <a:ln w="12700" cap="sq">
            <a:noFill/>
            <a:miter lim="800000"/>
            <a:headEnd type="none" w="sm" len="sm"/>
            <a:tailEnd type="none" w="sm" len="sm"/>
          </a:ln>
          <a:effectLst/>
        </p:spPr>
        <p:txBody>
          <a:bodyPr>
            <a:spAutoFit/>
          </a:bodyPr>
          <a:lstStyle/>
          <a:p>
            <a:pPr>
              <a:spcBef>
                <a:spcPct val="50000"/>
              </a:spcBef>
            </a:pPr>
            <a:endParaRPr lang="es-MX" sz="2400">
              <a:latin typeface="Arial" charset="0"/>
            </a:endParaRPr>
          </a:p>
        </p:txBody>
      </p:sp>
      <p:sp>
        <p:nvSpPr>
          <p:cNvPr id="141318" name="Text Box 6"/>
          <p:cNvSpPr txBox="1">
            <a:spLocks noChangeArrowheads="1"/>
          </p:cNvSpPr>
          <p:nvPr/>
        </p:nvSpPr>
        <p:spPr bwMode="auto">
          <a:xfrm>
            <a:off x="938213" y="2057400"/>
            <a:ext cx="7443787" cy="3694113"/>
          </a:xfrm>
          <a:prstGeom prst="rect">
            <a:avLst/>
          </a:prstGeom>
          <a:noFill/>
          <a:ln w="12700" cap="sq">
            <a:noFill/>
            <a:miter lim="800000"/>
            <a:headEnd type="none" w="sm" len="sm"/>
            <a:tailEnd type="none" w="sm" len="sm"/>
          </a:ln>
          <a:effectLst/>
        </p:spPr>
        <p:txBody>
          <a:bodyPr/>
          <a:lstStyle/>
          <a:p>
            <a:pPr algn="just" eaLnBrk="0" hangingPunct="0"/>
            <a:r>
              <a:rPr lang="es-ES_tradnl" sz="2400">
                <a:cs typeface="Arial" charset="0"/>
              </a:rPr>
              <a:t>El programa de ventas es la planeación de la metodología que seguirá la empresa para desarrollar sus ventas. Objetivos que plantea cumplir y su relación con el objetivo general de la empresa.</a:t>
            </a:r>
            <a:endParaRPr lang="es-ES_tradnl" sz="2400">
              <a:ea typeface="Arial Unicode MS" pitchFamily="34" charset="-128"/>
              <a:cs typeface="Arial Unicode MS" pitchFamily="34" charset="-128"/>
            </a:endParaRPr>
          </a:p>
          <a:p>
            <a:pPr algn="just" eaLnBrk="0" hangingPunct="0"/>
            <a:endParaRPr lang="es-ES_tradnl" sz="2400">
              <a:cs typeface="Arial" charset="0"/>
            </a:endParaRPr>
          </a:p>
          <a:p>
            <a:pPr algn="just" eaLnBrk="0" hangingPunct="0"/>
            <a:r>
              <a:rPr lang="es-ES_tradnl" sz="2400">
                <a:cs typeface="Arial" charset="0"/>
              </a:rPr>
              <a:t>El programa de ventas tiene que cumplir como primer paso con el análisis de su medio amiente, para saber en que parte del mercado esta ubicado.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68313" y="0"/>
            <a:ext cx="8229600" cy="1371600"/>
          </a:xfrm>
        </p:spPr>
        <p:txBody>
          <a:bodyPr/>
          <a:lstStyle/>
          <a:p>
            <a:pPr eaLnBrk="1" hangingPunct="1"/>
            <a:r>
              <a:rPr lang="es-MX" sz="2800" b="1">
                <a:solidFill>
                  <a:schemeClr val="bg2"/>
                </a:solidFill>
              </a:rPr>
              <a:t>Características de los mercados de consumo</a:t>
            </a:r>
            <a:endParaRPr lang="es-ES" sz="2800" b="1">
              <a:solidFill>
                <a:schemeClr val="bg2"/>
              </a:solidFill>
            </a:endParaRPr>
          </a:p>
        </p:txBody>
      </p:sp>
      <p:sp>
        <p:nvSpPr>
          <p:cNvPr id="521220" name="Text Box 4"/>
          <p:cNvSpPr txBox="1">
            <a:spLocks noChangeArrowheads="1"/>
          </p:cNvSpPr>
          <p:nvPr/>
        </p:nvSpPr>
        <p:spPr bwMode="auto">
          <a:xfrm>
            <a:off x="2843213" y="6064250"/>
            <a:ext cx="6356350" cy="793750"/>
          </a:xfrm>
          <a:prstGeom prst="rect">
            <a:avLst/>
          </a:prstGeom>
          <a:noFill/>
          <a:ln w="9525">
            <a:noFill/>
            <a:miter lim="800000"/>
            <a:headEnd/>
            <a:tailEnd/>
          </a:ln>
          <a:effectLst/>
        </p:spPr>
        <p:txBody>
          <a:bodyPr wrap="none">
            <a:spAutoFit/>
          </a:bodyPr>
          <a:lstStyle/>
          <a:p>
            <a:pPr>
              <a:defRPr/>
            </a:pPr>
            <a:r>
              <a:rPr lang="es-MX">
                <a:effectLst>
                  <a:outerShdw blurRad="38100" dist="38100" dir="2700000" algn="tl">
                    <a:srgbClr val="C0C0C0"/>
                  </a:outerShdw>
                </a:effectLst>
              </a:rPr>
              <a:t>Que edad tendremos?</a:t>
            </a:r>
            <a:endParaRPr lang="es-ES">
              <a:effectLst>
                <a:outerShdw blurRad="38100" dist="38100" dir="2700000" algn="tl">
                  <a:srgbClr val="C0C0C0"/>
                </a:outerShdw>
              </a:effectLst>
            </a:endParaRPr>
          </a:p>
        </p:txBody>
      </p:sp>
      <p:pic>
        <p:nvPicPr>
          <p:cNvPr id="33796" name="Picture 6"/>
          <p:cNvPicPr>
            <a:picLocks noGrp="1" noChangeAspect="1" noChangeArrowheads="1"/>
          </p:cNvPicPr>
          <p:nvPr>
            <p:ph type="body" idx="1"/>
          </p:nvPr>
        </p:nvPicPr>
        <p:blipFill>
          <a:blip r:embed="rId2"/>
          <a:srcRect/>
          <a:stretch>
            <a:fillRect/>
          </a:stretch>
        </p:blipFill>
        <p:spPr>
          <a:xfrm rot="5400000">
            <a:off x="1552575" y="625475"/>
            <a:ext cx="2511425" cy="3095625"/>
          </a:xfrm>
          <a:noFill/>
        </p:spPr>
      </p:pic>
      <p:pic>
        <p:nvPicPr>
          <p:cNvPr id="33797" name="Picture 7"/>
          <p:cNvPicPr>
            <a:picLocks noChangeAspect="1" noChangeArrowheads="1"/>
          </p:cNvPicPr>
          <p:nvPr/>
        </p:nvPicPr>
        <p:blipFill>
          <a:blip r:embed="rId3"/>
          <a:srcRect/>
          <a:stretch>
            <a:fillRect/>
          </a:stretch>
        </p:blipFill>
        <p:spPr bwMode="auto">
          <a:xfrm rot="5400000">
            <a:off x="4941094" y="648494"/>
            <a:ext cx="2540000" cy="2916238"/>
          </a:xfrm>
          <a:prstGeom prst="rect">
            <a:avLst/>
          </a:prstGeom>
          <a:noFill/>
          <a:ln w="9525">
            <a:noFill/>
            <a:miter lim="800000"/>
            <a:headEnd/>
            <a:tailEnd/>
          </a:ln>
        </p:spPr>
      </p:pic>
      <p:pic>
        <p:nvPicPr>
          <p:cNvPr id="33798" name="Picture 8"/>
          <p:cNvPicPr>
            <a:picLocks noChangeAspect="1" noChangeArrowheads="1"/>
          </p:cNvPicPr>
          <p:nvPr/>
        </p:nvPicPr>
        <p:blipFill>
          <a:blip r:embed="rId4"/>
          <a:srcRect/>
          <a:stretch>
            <a:fillRect/>
          </a:stretch>
        </p:blipFill>
        <p:spPr bwMode="auto">
          <a:xfrm>
            <a:off x="1403350" y="3502025"/>
            <a:ext cx="2963863" cy="2511425"/>
          </a:xfrm>
          <a:prstGeom prst="rect">
            <a:avLst/>
          </a:prstGeom>
          <a:noFill/>
          <a:ln w="9525">
            <a:noFill/>
            <a:miter lim="800000"/>
            <a:headEnd/>
            <a:tailEnd/>
          </a:ln>
        </p:spPr>
      </p:pic>
      <p:pic>
        <p:nvPicPr>
          <p:cNvPr id="33799" name="Picture 9"/>
          <p:cNvPicPr>
            <a:picLocks noChangeAspect="1" noChangeArrowheads="1"/>
          </p:cNvPicPr>
          <p:nvPr/>
        </p:nvPicPr>
        <p:blipFill>
          <a:blip r:embed="rId5"/>
          <a:srcRect/>
          <a:stretch>
            <a:fillRect/>
          </a:stretch>
        </p:blipFill>
        <p:spPr bwMode="auto">
          <a:xfrm>
            <a:off x="4794250" y="3646488"/>
            <a:ext cx="3017838" cy="2374900"/>
          </a:xfrm>
          <a:prstGeom prst="rect">
            <a:avLst/>
          </a:prstGeom>
          <a:noFill/>
          <a:ln w="9525">
            <a:noFill/>
            <a:miter lim="800000"/>
            <a:headEnd/>
            <a:tailEnd/>
          </a:ln>
        </p:spPr>
      </p:pic>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ChangeArrowheads="1"/>
          </p:cNvSpPr>
          <p:nvPr/>
        </p:nvSpPr>
        <p:spPr bwMode="auto">
          <a:xfrm>
            <a:off x="1524000" y="2184400"/>
            <a:ext cx="7239000" cy="396875"/>
          </a:xfrm>
          <a:prstGeom prst="rect">
            <a:avLst/>
          </a:prstGeom>
          <a:noFill/>
          <a:ln w="12700" cap="sq">
            <a:noFill/>
            <a:miter lim="800000"/>
            <a:headEnd type="none" w="sm" len="sm"/>
            <a:tailEnd type="none" w="sm" len="sm"/>
          </a:ln>
          <a:effectLst/>
        </p:spPr>
        <p:txBody>
          <a:bodyPr>
            <a:spAutoFit/>
          </a:bodyPr>
          <a:lstStyle/>
          <a:p>
            <a:pPr algn="just" eaLnBrk="0" hangingPunct="0">
              <a:spcBef>
                <a:spcPct val="50000"/>
              </a:spcBef>
            </a:pPr>
            <a:r>
              <a:rPr lang="en-US" sz="2000" b="1">
                <a:cs typeface="Arial" charset="0"/>
              </a:rPr>
              <a:t> </a:t>
            </a:r>
            <a:endParaRPr lang="en-US" sz="2400" b="1">
              <a:latin typeface="Arial" charset="0"/>
              <a:cs typeface="Arial" charset="0"/>
            </a:endParaRPr>
          </a:p>
        </p:txBody>
      </p:sp>
      <p:sp>
        <p:nvSpPr>
          <p:cNvPr id="142339" name="Text Box 3"/>
          <p:cNvSpPr txBox="1">
            <a:spLocks noChangeArrowheads="1"/>
          </p:cNvSpPr>
          <p:nvPr/>
        </p:nvSpPr>
        <p:spPr bwMode="auto">
          <a:xfrm>
            <a:off x="4495800" y="609600"/>
            <a:ext cx="4343400" cy="579438"/>
          </a:xfrm>
          <a:prstGeom prst="rect">
            <a:avLst/>
          </a:prstGeom>
          <a:noFill/>
          <a:ln w="12700" cap="sq">
            <a:noFill/>
            <a:miter lim="800000"/>
            <a:headEnd type="none" w="sm" len="sm"/>
            <a:tailEnd type="none" w="sm" len="sm"/>
          </a:ln>
          <a:effectLst/>
        </p:spPr>
        <p:txBody>
          <a:bodyPr>
            <a:spAutoFit/>
          </a:bodyPr>
          <a:lstStyle/>
          <a:p>
            <a:r>
              <a:rPr lang="es-MX" sz="3200" b="1">
                <a:effectLst>
                  <a:outerShdw blurRad="38100" dist="38100" dir="2700000" algn="tl">
                    <a:srgbClr val="000000"/>
                  </a:outerShdw>
                </a:effectLst>
              </a:rPr>
              <a:t>Programa de Ventas</a:t>
            </a:r>
            <a:endParaRPr lang="es-ES" sz="3200" b="1">
              <a:effectLst>
                <a:outerShdw blurRad="38100" dist="38100" dir="2700000" algn="tl">
                  <a:srgbClr val="000000"/>
                </a:outerShdw>
              </a:effectLst>
            </a:endParaRPr>
          </a:p>
        </p:txBody>
      </p:sp>
      <p:sp>
        <p:nvSpPr>
          <p:cNvPr id="142340" name="Text Box 4"/>
          <p:cNvSpPr txBox="1">
            <a:spLocks noChangeArrowheads="1"/>
          </p:cNvSpPr>
          <p:nvPr/>
        </p:nvSpPr>
        <p:spPr bwMode="auto">
          <a:xfrm>
            <a:off x="1676400" y="381000"/>
            <a:ext cx="4800600" cy="457200"/>
          </a:xfrm>
          <a:prstGeom prst="rect">
            <a:avLst/>
          </a:prstGeom>
          <a:noFill/>
          <a:ln w="12700" cap="sq">
            <a:noFill/>
            <a:miter lim="800000"/>
            <a:headEnd type="none" w="sm" len="sm"/>
            <a:tailEnd type="none" w="sm" len="sm"/>
          </a:ln>
          <a:effectLst/>
        </p:spPr>
        <p:txBody>
          <a:bodyPr>
            <a:spAutoFit/>
          </a:bodyPr>
          <a:lstStyle/>
          <a:p>
            <a:pPr>
              <a:spcBef>
                <a:spcPct val="50000"/>
              </a:spcBef>
            </a:pPr>
            <a:endParaRPr lang="es-MX" sz="2400">
              <a:latin typeface="Arial" charset="0"/>
            </a:endParaRPr>
          </a:p>
        </p:txBody>
      </p:sp>
      <p:sp>
        <p:nvSpPr>
          <p:cNvPr id="142341" name="Text Box 5"/>
          <p:cNvSpPr txBox="1">
            <a:spLocks noChangeArrowheads="1"/>
          </p:cNvSpPr>
          <p:nvPr/>
        </p:nvSpPr>
        <p:spPr bwMode="auto">
          <a:xfrm>
            <a:off x="914400" y="1676400"/>
            <a:ext cx="7443788" cy="4473575"/>
          </a:xfrm>
          <a:prstGeom prst="rect">
            <a:avLst/>
          </a:prstGeom>
          <a:noFill/>
          <a:ln w="12700" cap="sq">
            <a:noFill/>
            <a:miter lim="800000"/>
            <a:headEnd type="none" w="sm" len="sm"/>
            <a:tailEnd type="none" w="sm" len="sm"/>
          </a:ln>
          <a:effectLst/>
        </p:spPr>
        <p:txBody>
          <a:bodyPr/>
          <a:lstStyle/>
          <a:p>
            <a:pPr algn="just" eaLnBrk="0" hangingPunct="0"/>
            <a:r>
              <a:rPr lang="es-ES_tradnl" sz="2400">
                <a:cs typeface="Arial" charset="0"/>
              </a:rPr>
              <a:t>El programa de ventas lo elabora el administrador o gerente de ventas de la organización en base al tipo de producto o servicio que maneje.</a:t>
            </a:r>
          </a:p>
          <a:p>
            <a:pPr algn="just" eaLnBrk="0" hangingPunct="0"/>
            <a:endParaRPr lang="es-ES_tradnl" sz="2400">
              <a:cs typeface="Arial" charset="0"/>
            </a:endParaRPr>
          </a:p>
          <a:p>
            <a:pPr algn="just"/>
            <a:r>
              <a:rPr lang="es-ES_tradnl" sz="2400" b="1">
                <a:cs typeface="Arial" charset="0"/>
              </a:rPr>
              <a:t>Los pasos o metodología que debe seguir un plan o programa de ventas son:</a:t>
            </a:r>
            <a:endParaRPr lang="es-ES_tradnl" sz="2400" b="1">
              <a:ea typeface="Arial Unicode MS" pitchFamily="34" charset="-128"/>
              <a:cs typeface="Arial Unicode MS" pitchFamily="34" charset="-128"/>
            </a:endParaRPr>
          </a:p>
          <a:p>
            <a:pPr algn="just" eaLnBrk="0" hangingPunct="0"/>
            <a:r>
              <a:rPr lang="es-ES_tradnl" sz="2400" b="1">
                <a:cs typeface="Arial" charset="0"/>
              </a:rPr>
              <a:t> </a:t>
            </a:r>
            <a:endParaRPr lang="es-ES_tradnl" sz="2400" b="1">
              <a:ea typeface="Arial Unicode MS" pitchFamily="34" charset="-128"/>
              <a:cs typeface="Arial Unicode MS" pitchFamily="34" charset="-128"/>
            </a:endParaRPr>
          </a:p>
          <a:p>
            <a:pPr algn="just" eaLnBrk="0" hangingPunct="0"/>
            <a:r>
              <a:rPr lang="es-ES_tradnl" sz="2400">
                <a:cs typeface="Arial" charset="0"/>
              </a:rPr>
              <a:t>1.</a:t>
            </a:r>
            <a:r>
              <a:rPr lang="es-ES_tradnl" sz="2400">
                <a:cs typeface="Times New Roman" pitchFamily="18" charset="0"/>
              </a:rPr>
              <a:t>	</a:t>
            </a:r>
            <a:r>
              <a:rPr lang="es-ES_tradnl" sz="2400">
                <a:cs typeface="Arial" charset="0"/>
              </a:rPr>
              <a:t>Establecimiento de objetivos</a:t>
            </a:r>
            <a:endParaRPr lang="es-ES_tradnl" sz="2400">
              <a:ea typeface="Arial Unicode MS" pitchFamily="34" charset="-128"/>
              <a:cs typeface="Arial Unicode MS" pitchFamily="34" charset="-128"/>
            </a:endParaRPr>
          </a:p>
          <a:p>
            <a:pPr algn="just" eaLnBrk="0" hangingPunct="0"/>
            <a:r>
              <a:rPr lang="es-ES_tradnl" sz="2400">
                <a:cs typeface="Arial" charset="0"/>
              </a:rPr>
              <a:t>2.</a:t>
            </a:r>
            <a:r>
              <a:rPr lang="es-ES_tradnl" sz="2400">
                <a:cs typeface="Times New Roman" pitchFamily="18" charset="0"/>
              </a:rPr>
              <a:t>	</a:t>
            </a:r>
            <a:r>
              <a:rPr lang="es-ES_tradnl" sz="2400">
                <a:cs typeface="Arial" charset="0"/>
              </a:rPr>
              <a:t>Selección de estrategias y tácticas de ventas e 	instrumentos de promoción </a:t>
            </a:r>
            <a:endParaRPr lang="es-ES_tradnl" sz="2400">
              <a:ea typeface="Arial Unicode MS" pitchFamily="34" charset="-128"/>
              <a:cs typeface="Arial Unicode MS" pitchFamily="34" charset="-128"/>
            </a:endParaRPr>
          </a:p>
          <a:p>
            <a:pPr algn="just" eaLnBrk="0" hangingPunct="0"/>
            <a:r>
              <a:rPr lang="es-ES_tradnl" sz="2400">
                <a:cs typeface="Arial" charset="0"/>
              </a:rPr>
              <a:t>3.</a:t>
            </a:r>
            <a:r>
              <a:rPr lang="es-ES_tradnl" sz="2400">
                <a:cs typeface="Times New Roman" pitchFamily="18" charset="0"/>
              </a:rPr>
              <a:t>	</a:t>
            </a:r>
            <a:r>
              <a:rPr lang="es-ES_tradnl" sz="2400">
                <a:cs typeface="Arial" charset="0"/>
              </a:rPr>
              <a:t>Evaluación de los resultados del programa</a:t>
            </a:r>
            <a:endParaRPr lang="es-ES_tradnl" sz="2400">
              <a:ea typeface="Arial Unicode MS" pitchFamily="34" charset="-128"/>
              <a:cs typeface="Arial Unicode MS" pitchFamily="34" charset="-128"/>
            </a:endParaRPr>
          </a:p>
          <a:p>
            <a:pPr algn="just" eaLnBrk="0" hangingPunct="0"/>
            <a:endParaRPr lang="es-ES_tradnl" sz="2400">
              <a:cs typeface="Arial" charset="0"/>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ChangeArrowheads="1"/>
          </p:cNvSpPr>
          <p:nvPr/>
        </p:nvSpPr>
        <p:spPr bwMode="auto">
          <a:xfrm>
            <a:off x="914400" y="1981200"/>
            <a:ext cx="7848600" cy="3925888"/>
          </a:xfrm>
          <a:prstGeom prst="rect">
            <a:avLst/>
          </a:prstGeom>
          <a:noFill/>
          <a:ln w="12700" cap="sq">
            <a:noFill/>
            <a:miter lim="800000"/>
            <a:headEnd type="none" w="sm" len="sm"/>
            <a:tailEnd type="none" w="sm" len="sm"/>
          </a:ln>
          <a:effectLst/>
        </p:spPr>
        <p:txBody>
          <a:bodyPr>
            <a:spAutoFit/>
          </a:bodyPr>
          <a:lstStyle/>
          <a:p>
            <a:pPr algn="just" eaLnBrk="0" hangingPunct="0"/>
            <a:r>
              <a:rPr lang="es-ES_tradnl" sz="2400">
                <a:cs typeface="Arial" charset="0"/>
              </a:rPr>
              <a:t>Para el establecimiento de objetivos es necesario tomar en cuenta las metas que se desean lograr en el área de ventas. Para esto el administrador debe analizar los siguientes aspectos:</a:t>
            </a:r>
          </a:p>
          <a:p>
            <a:pPr algn="just" eaLnBrk="0" hangingPunct="0">
              <a:spcBef>
                <a:spcPct val="50000"/>
              </a:spcBef>
            </a:pPr>
            <a:endParaRPr lang="es-ES_tradnl" sz="2400">
              <a:ea typeface="Arial Unicode MS" pitchFamily="34" charset="-128"/>
              <a:cs typeface="Arial Unicode MS" pitchFamily="34" charset="-128"/>
            </a:endParaRPr>
          </a:p>
          <a:p>
            <a:pPr algn="just" eaLnBrk="0" hangingPunct="0"/>
            <a:r>
              <a:rPr lang="es-ES_tradnl" sz="2400">
                <a:cs typeface="Arial" charset="0"/>
              </a:rPr>
              <a:t>	</a:t>
            </a:r>
            <a:r>
              <a:rPr lang="es-MX" sz="2400">
                <a:cs typeface="Times New Roman" pitchFamily="18" charset="0"/>
              </a:rPr>
              <a:t>	</a:t>
            </a:r>
            <a:r>
              <a:rPr lang="es-ES" sz="2400">
                <a:cs typeface="Times New Roman" pitchFamily="18" charset="0"/>
              </a:rPr>
              <a:t>Ventas que deseo alcanzar</a:t>
            </a:r>
            <a:endParaRPr lang="es-MX" sz="2400">
              <a:cs typeface="Times New Roman" pitchFamily="18" charset="0"/>
            </a:endParaRPr>
          </a:p>
          <a:p>
            <a:pPr eaLnBrk="0" hangingPunct="0"/>
            <a:r>
              <a:rPr lang="es-MX" sz="2400">
                <a:cs typeface="Times New Roman" pitchFamily="18" charset="0"/>
              </a:rPr>
              <a:t>		El mercado que deseo atender</a:t>
            </a:r>
          </a:p>
          <a:p>
            <a:pPr eaLnBrk="0" hangingPunct="0"/>
            <a:r>
              <a:rPr lang="es-MX" sz="2400">
                <a:cs typeface="Times New Roman" pitchFamily="18" charset="0"/>
              </a:rPr>
              <a:t>		</a:t>
            </a:r>
            <a:r>
              <a:rPr lang="es-MX" sz="2400">
                <a:cs typeface="Arial" charset="0"/>
              </a:rPr>
              <a:t>El tamaño de la fuerza de ventas</a:t>
            </a:r>
          </a:p>
          <a:p>
            <a:pPr eaLnBrk="0" hangingPunct="0"/>
            <a:r>
              <a:rPr lang="es-MX" sz="2400">
                <a:cs typeface="Arial" charset="0"/>
              </a:rPr>
              <a:t>		Las necesidades generales o </a:t>
            </a:r>
          </a:p>
          <a:p>
            <a:pPr eaLnBrk="0" hangingPunct="0"/>
            <a:r>
              <a:rPr lang="es-MX" sz="2400">
                <a:cs typeface="Arial" charset="0"/>
              </a:rPr>
              <a:t>		específicas del área</a:t>
            </a:r>
            <a:endParaRPr lang="es-ES_tradnl" sz="2400">
              <a:cs typeface="Arial" charset="0"/>
            </a:endParaRPr>
          </a:p>
        </p:txBody>
      </p:sp>
      <p:sp>
        <p:nvSpPr>
          <p:cNvPr id="143363" name="Text Box 3"/>
          <p:cNvSpPr txBox="1">
            <a:spLocks noChangeArrowheads="1"/>
          </p:cNvSpPr>
          <p:nvPr/>
        </p:nvSpPr>
        <p:spPr bwMode="auto">
          <a:xfrm>
            <a:off x="2667000" y="914400"/>
            <a:ext cx="6061075" cy="579438"/>
          </a:xfrm>
          <a:prstGeom prst="rect">
            <a:avLst/>
          </a:prstGeom>
          <a:noFill/>
          <a:ln w="12700" cap="sq">
            <a:noFill/>
            <a:miter lim="800000"/>
            <a:headEnd type="none" w="sm" len="sm"/>
            <a:tailEnd type="none" w="sm" len="sm"/>
          </a:ln>
          <a:effectLst/>
        </p:spPr>
        <p:txBody>
          <a:bodyPr wrap="none">
            <a:spAutoFit/>
          </a:bodyPr>
          <a:lstStyle/>
          <a:p>
            <a:r>
              <a:rPr lang="es-ES_tradnl" sz="3200" b="1">
                <a:effectLst>
                  <a:outerShdw blurRad="38100" dist="38100" dir="2700000" algn="tl">
                    <a:srgbClr val="000000"/>
                  </a:outerShdw>
                </a:effectLst>
                <a:cs typeface="Arial" charset="0"/>
              </a:rPr>
              <a:t>Establecimiento de objetivos</a:t>
            </a:r>
            <a:endParaRPr lang="es-ES" sz="2500" i="1" u="sng">
              <a:latin typeface="Arial" charset="0"/>
              <a:cs typeface="Arial" charset="0"/>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ChangeArrowheads="1"/>
          </p:cNvSpPr>
          <p:nvPr/>
        </p:nvSpPr>
        <p:spPr bwMode="auto">
          <a:xfrm>
            <a:off x="762000" y="1676400"/>
            <a:ext cx="8001000" cy="4473575"/>
          </a:xfrm>
          <a:prstGeom prst="rect">
            <a:avLst/>
          </a:prstGeom>
          <a:noFill/>
          <a:ln w="12700" cap="sq">
            <a:noFill/>
            <a:miter lim="800000"/>
            <a:headEnd type="none" w="sm" len="sm"/>
            <a:tailEnd type="none" w="sm" len="sm"/>
          </a:ln>
          <a:effectLst/>
        </p:spPr>
        <p:txBody>
          <a:bodyPr>
            <a:spAutoFit/>
          </a:bodyPr>
          <a:lstStyle/>
          <a:p>
            <a:pPr algn="just" eaLnBrk="0" hangingPunct="0"/>
            <a:r>
              <a:rPr lang="es-ES_tradnl" sz="2400">
                <a:cs typeface="Arial" charset="0"/>
              </a:rPr>
              <a:t>En este paso se plantean las estrategias, actividades y tareas en relación a la distribución, ventas, promoción que se requiere llevar a cabo para la consecución de los objetivos. </a:t>
            </a:r>
          </a:p>
          <a:p>
            <a:pPr algn="just" eaLnBrk="0" hangingPunct="0"/>
            <a:endParaRPr lang="es-ES_tradnl" sz="2400">
              <a:cs typeface="Arial" charset="0"/>
            </a:endParaRPr>
          </a:p>
          <a:p>
            <a:pPr algn="just" eaLnBrk="0" hangingPunct="0"/>
            <a:r>
              <a:rPr lang="es-ES_tradnl" sz="2400">
                <a:cs typeface="Arial" charset="0"/>
              </a:rPr>
              <a:t>Para este paso se deberán analizar :</a:t>
            </a:r>
          </a:p>
          <a:p>
            <a:pPr algn="just" eaLnBrk="0" hangingPunct="0"/>
            <a:endParaRPr lang="es-ES_tradnl" sz="2400">
              <a:cs typeface="Arial" charset="0"/>
            </a:endParaRPr>
          </a:p>
          <a:p>
            <a:pPr algn="just" eaLnBrk="0" hangingPunct="0"/>
            <a:r>
              <a:rPr lang="es-ES_tradnl" sz="2400">
                <a:cs typeface="Arial" charset="0"/>
              </a:rPr>
              <a:t>La cuota de ventas asignadas</a:t>
            </a:r>
          </a:p>
          <a:p>
            <a:pPr algn="just" eaLnBrk="0" hangingPunct="0"/>
            <a:r>
              <a:rPr lang="es-ES_tradnl" sz="2400">
                <a:cs typeface="Arial" charset="0"/>
              </a:rPr>
              <a:t>El mercado </a:t>
            </a:r>
          </a:p>
          <a:p>
            <a:pPr algn="just" eaLnBrk="0" hangingPunct="0"/>
            <a:r>
              <a:rPr lang="es-ES_tradnl" sz="2400">
                <a:cs typeface="Arial" charset="0"/>
              </a:rPr>
              <a:t>La competencia</a:t>
            </a:r>
          </a:p>
          <a:p>
            <a:pPr algn="just" eaLnBrk="0" hangingPunct="0"/>
            <a:r>
              <a:rPr lang="es-ES_tradnl" sz="2400">
                <a:cs typeface="Arial" charset="0"/>
              </a:rPr>
              <a:t>La infraestructura con la que se cuenta </a:t>
            </a:r>
          </a:p>
          <a:p>
            <a:pPr algn="just" eaLnBrk="0" hangingPunct="0"/>
            <a:r>
              <a:rPr lang="es-ES_tradnl" sz="2400">
                <a:cs typeface="Arial" charset="0"/>
              </a:rPr>
              <a:t>El presupuesto disponible</a:t>
            </a:r>
          </a:p>
        </p:txBody>
      </p:sp>
      <p:sp>
        <p:nvSpPr>
          <p:cNvPr id="144387" name="Text Box 3"/>
          <p:cNvSpPr txBox="1">
            <a:spLocks noChangeArrowheads="1"/>
          </p:cNvSpPr>
          <p:nvPr/>
        </p:nvSpPr>
        <p:spPr bwMode="auto">
          <a:xfrm>
            <a:off x="3657600" y="609600"/>
            <a:ext cx="5249863" cy="579438"/>
          </a:xfrm>
          <a:prstGeom prst="rect">
            <a:avLst/>
          </a:prstGeom>
          <a:noFill/>
          <a:ln w="12700" cap="sq">
            <a:noFill/>
            <a:miter lim="800000"/>
            <a:headEnd type="none" w="sm" len="sm"/>
            <a:tailEnd type="none" w="sm" len="sm"/>
          </a:ln>
          <a:effectLst/>
        </p:spPr>
        <p:txBody>
          <a:bodyPr wrap="none">
            <a:spAutoFit/>
          </a:bodyPr>
          <a:lstStyle/>
          <a:p>
            <a:r>
              <a:rPr lang="es-ES_tradnl" sz="3200" b="1">
                <a:effectLst>
                  <a:outerShdw blurRad="38100" dist="38100" dir="2700000" algn="tl">
                    <a:srgbClr val="000000"/>
                  </a:outerShdw>
                </a:effectLst>
                <a:cs typeface="Arial" charset="0"/>
              </a:rPr>
              <a:t>Selección de Estrategias </a:t>
            </a:r>
            <a:endParaRPr lang="es-ES" sz="2500" i="1" u="sng">
              <a:latin typeface="Arial" charset="0"/>
              <a:cs typeface="Arial" charset="0"/>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5280025" y="914400"/>
            <a:ext cx="184150" cy="579438"/>
          </a:xfrm>
          <a:prstGeom prst="rect">
            <a:avLst/>
          </a:prstGeom>
          <a:noFill/>
          <a:ln w="12700" cap="sq">
            <a:noFill/>
            <a:miter lim="800000"/>
            <a:headEnd type="none" w="sm" len="sm"/>
            <a:tailEnd type="none" w="sm" len="sm"/>
          </a:ln>
          <a:effectLst/>
        </p:spPr>
        <p:txBody>
          <a:bodyPr wrap="none">
            <a:spAutoFit/>
          </a:bodyPr>
          <a:lstStyle/>
          <a:p>
            <a:endParaRPr lang="es-MX" sz="3200" b="1">
              <a:effectLst>
                <a:outerShdw blurRad="38100" dist="38100" dir="2700000" algn="tl">
                  <a:srgbClr val="000000"/>
                </a:outerShdw>
              </a:effectLst>
            </a:endParaRPr>
          </a:p>
        </p:txBody>
      </p:sp>
      <p:sp>
        <p:nvSpPr>
          <p:cNvPr id="145411" name="Text Box 3"/>
          <p:cNvSpPr txBox="1">
            <a:spLocks noChangeArrowheads="1"/>
          </p:cNvSpPr>
          <p:nvPr/>
        </p:nvSpPr>
        <p:spPr bwMode="auto">
          <a:xfrm>
            <a:off x="3657600" y="685800"/>
            <a:ext cx="5230813" cy="579438"/>
          </a:xfrm>
          <a:prstGeom prst="rect">
            <a:avLst/>
          </a:prstGeom>
          <a:noFill/>
          <a:ln w="12700" cap="sq">
            <a:noFill/>
            <a:miter lim="800000"/>
            <a:headEnd type="none" w="sm" len="sm"/>
            <a:tailEnd type="none" w="sm" len="sm"/>
          </a:ln>
          <a:effectLst/>
        </p:spPr>
        <p:txBody>
          <a:bodyPr wrap="none">
            <a:spAutoFit/>
          </a:bodyPr>
          <a:lstStyle/>
          <a:p>
            <a:r>
              <a:rPr lang="es-ES_tradnl" sz="3200" b="1">
                <a:effectLst>
                  <a:outerShdw blurRad="38100" dist="38100" dir="2700000" algn="tl">
                    <a:srgbClr val="000000"/>
                  </a:outerShdw>
                </a:effectLst>
                <a:cs typeface="Arial" charset="0"/>
              </a:rPr>
              <a:t>Evaluación del programa</a:t>
            </a:r>
            <a:endParaRPr lang="es-ES" sz="2500" i="1" u="sng">
              <a:latin typeface="Arial" charset="0"/>
              <a:cs typeface="Arial" charset="0"/>
            </a:endParaRPr>
          </a:p>
        </p:txBody>
      </p:sp>
      <p:sp>
        <p:nvSpPr>
          <p:cNvPr id="145412" name="Rectangle 4"/>
          <p:cNvSpPr>
            <a:spLocks noChangeArrowheads="1"/>
          </p:cNvSpPr>
          <p:nvPr/>
        </p:nvSpPr>
        <p:spPr bwMode="auto">
          <a:xfrm>
            <a:off x="685800" y="1828800"/>
            <a:ext cx="8077200" cy="3743325"/>
          </a:xfrm>
          <a:prstGeom prst="rect">
            <a:avLst/>
          </a:prstGeom>
          <a:noFill/>
          <a:ln w="12700" cap="sq">
            <a:noFill/>
            <a:miter lim="800000"/>
            <a:headEnd type="none" w="sm" len="sm"/>
            <a:tailEnd type="none" w="sm" len="sm"/>
          </a:ln>
          <a:effectLst/>
        </p:spPr>
        <p:txBody>
          <a:bodyPr>
            <a:spAutoFit/>
          </a:bodyPr>
          <a:lstStyle/>
          <a:p>
            <a:pPr algn="just"/>
            <a:r>
              <a:rPr lang="es-ES_tradnl" sz="2400">
                <a:cs typeface="Arial" charset="0"/>
              </a:rPr>
              <a:t>Esta es la parte quizá más difícil del plan de ventas, ya que es en la que se determina que tanto fueron los resultados y si los pronósticos de ventas hechos al inicio del programa corresponden a la realidad. </a:t>
            </a:r>
          </a:p>
          <a:p>
            <a:pPr algn="just"/>
            <a:endParaRPr lang="es-ES_tradnl" sz="2400">
              <a:cs typeface="Arial" charset="0"/>
            </a:endParaRPr>
          </a:p>
          <a:p>
            <a:pPr algn="just"/>
            <a:r>
              <a:rPr lang="es-ES_tradnl" sz="2400">
                <a:cs typeface="Arial" charset="0"/>
              </a:rPr>
              <a:t>Aquí se hace un análisis estadístico comparativo de las ventas antes de la implementación del programa y las ventas después del mismo. A demás hay que descontar los que se invirtió en tal programa , para poder llegar al beneficio real si es que lo hubo.</a:t>
            </a:r>
            <a:endParaRPr lang="es-ES" sz="2400">
              <a:cs typeface="Arial" charset="0"/>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p:cNvSpPr txBox="1">
            <a:spLocks noChangeArrowheads="1"/>
          </p:cNvSpPr>
          <p:nvPr/>
        </p:nvSpPr>
        <p:spPr bwMode="auto">
          <a:xfrm>
            <a:off x="5280025" y="914400"/>
            <a:ext cx="184150" cy="579438"/>
          </a:xfrm>
          <a:prstGeom prst="rect">
            <a:avLst/>
          </a:prstGeom>
          <a:noFill/>
          <a:ln w="12700" cap="sq">
            <a:noFill/>
            <a:miter lim="800000"/>
            <a:headEnd type="none" w="sm" len="sm"/>
            <a:tailEnd type="none" w="sm" len="sm"/>
          </a:ln>
          <a:effectLst/>
        </p:spPr>
        <p:txBody>
          <a:bodyPr wrap="none">
            <a:spAutoFit/>
          </a:bodyPr>
          <a:lstStyle/>
          <a:p>
            <a:endParaRPr lang="es-MX" sz="3200" b="1">
              <a:effectLst>
                <a:outerShdw blurRad="38100" dist="38100" dir="2700000" algn="tl">
                  <a:srgbClr val="000000"/>
                </a:outerShdw>
              </a:effectLst>
            </a:endParaRPr>
          </a:p>
        </p:txBody>
      </p:sp>
      <p:sp>
        <p:nvSpPr>
          <p:cNvPr id="146435" name="Text Box 3"/>
          <p:cNvSpPr txBox="1">
            <a:spLocks noChangeArrowheads="1"/>
          </p:cNvSpPr>
          <p:nvPr/>
        </p:nvSpPr>
        <p:spPr bwMode="auto">
          <a:xfrm>
            <a:off x="3760788" y="533400"/>
            <a:ext cx="5230812" cy="579438"/>
          </a:xfrm>
          <a:prstGeom prst="rect">
            <a:avLst/>
          </a:prstGeom>
          <a:noFill/>
          <a:ln w="12700" cap="sq">
            <a:noFill/>
            <a:miter lim="800000"/>
            <a:headEnd type="none" w="sm" len="sm"/>
            <a:tailEnd type="none" w="sm" len="sm"/>
          </a:ln>
          <a:effectLst/>
        </p:spPr>
        <p:txBody>
          <a:bodyPr wrap="none">
            <a:spAutoFit/>
          </a:bodyPr>
          <a:lstStyle/>
          <a:p>
            <a:r>
              <a:rPr lang="es-ES_tradnl" sz="3200" b="1">
                <a:effectLst>
                  <a:outerShdw blurRad="38100" dist="38100" dir="2700000" algn="tl">
                    <a:srgbClr val="000000"/>
                  </a:outerShdw>
                </a:effectLst>
                <a:cs typeface="Arial" charset="0"/>
              </a:rPr>
              <a:t>Evaluación del programa</a:t>
            </a:r>
            <a:endParaRPr lang="es-ES" sz="2500" i="1" u="sng">
              <a:latin typeface="Arial" charset="0"/>
              <a:cs typeface="Arial" charset="0"/>
            </a:endParaRPr>
          </a:p>
        </p:txBody>
      </p:sp>
      <p:sp>
        <p:nvSpPr>
          <p:cNvPr id="146436" name="Rectangle 4"/>
          <p:cNvSpPr>
            <a:spLocks noChangeArrowheads="1"/>
          </p:cNvSpPr>
          <p:nvPr/>
        </p:nvSpPr>
        <p:spPr bwMode="auto">
          <a:xfrm>
            <a:off x="1447800" y="1981200"/>
            <a:ext cx="7391400" cy="473075"/>
          </a:xfrm>
          <a:prstGeom prst="rect">
            <a:avLst/>
          </a:prstGeom>
          <a:noFill/>
          <a:ln w="12700" cap="sq">
            <a:noFill/>
            <a:miter lim="800000"/>
            <a:headEnd type="none" w="sm" len="sm"/>
            <a:tailEnd type="none" w="sm" len="sm"/>
          </a:ln>
          <a:effectLst/>
        </p:spPr>
        <p:txBody>
          <a:bodyPr>
            <a:spAutoFit/>
          </a:bodyPr>
          <a:lstStyle/>
          <a:p>
            <a:pPr algn="just"/>
            <a:endParaRPr lang="es-MX" sz="2500">
              <a:latin typeface="Arial" charset="0"/>
              <a:cs typeface="Arial" charset="0"/>
            </a:endParaRPr>
          </a:p>
        </p:txBody>
      </p:sp>
      <p:sp>
        <p:nvSpPr>
          <p:cNvPr id="146437" name="Text Box 5"/>
          <p:cNvSpPr txBox="1">
            <a:spLocks noChangeArrowheads="1"/>
          </p:cNvSpPr>
          <p:nvPr/>
        </p:nvSpPr>
        <p:spPr bwMode="auto">
          <a:xfrm>
            <a:off x="838200" y="1600200"/>
            <a:ext cx="7696200" cy="4495800"/>
          </a:xfrm>
          <a:prstGeom prst="rect">
            <a:avLst/>
          </a:prstGeom>
          <a:noFill/>
          <a:ln w="12700" cap="sq">
            <a:noFill/>
            <a:miter lim="800000"/>
            <a:headEnd type="none" w="sm" len="sm"/>
            <a:tailEnd type="none" w="sm" len="sm"/>
          </a:ln>
          <a:effectLst/>
        </p:spPr>
        <p:txBody>
          <a:bodyPr/>
          <a:lstStyle/>
          <a:p>
            <a:pPr algn="just"/>
            <a:r>
              <a:rPr lang="es-MX" sz="2400"/>
              <a:t>Cabe mencionar que la evaluación del programa como</a:t>
            </a:r>
          </a:p>
          <a:p>
            <a:pPr algn="just"/>
            <a:r>
              <a:rPr lang="es-MX" sz="2400"/>
              <a:t>cualquier actividad de control deberá hacerse durante toda la aplicación del mismo, al inicio, durante y al final de su aplicación.</a:t>
            </a:r>
          </a:p>
          <a:p>
            <a:pPr algn="just"/>
            <a:endParaRPr lang="es-MX" sz="2400"/>
          </a:p>
          <a:p>
            <a:pPr algn="just"/>
            <a:r>
              <a:rPr lang="es-MX" sz="2400"/>
              <a:t>Así también que la evaluación de un programa no solo se basa en el cumplimiento de la cuota de ventas sino en muchas mas variables que pueden ser de importancia para la empresa, las utilidades reales, la participanción de mercado, los costos de venta, etc.</a:t>
            </a:r>
          </a:p>
          <a:p>
            <a:pPr algn="just"/>
            <a:endParaRPr lang="es-ES" sz="240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457200" y="185738"/>
            <a:ext cx="8229600" cy="1371600"/>
          </a:xfrm>
        </p:spPr>
        <p:txBody>
          <a:bodyPr/>
          <a:lstStyle/>
          <a:p>
            <a:pPr algn="ctr" eaLnBrk="1" hangingPunct="1">
              <a:defRPr/>
            </a:pPr>
            <a:r>
              <a:rPr lang="es-ES_tradnl" sz="3200" b="1">
                <a:effectLst>
                  <a:outerShdw blurRad="38100" dist="38100" dir="2700000" algn="tl">
                    <a:srgbClr val="C0C0C0"/>
                  </a:outerShdw>
                </a:effectLst>
                <a:latin typeface="Arial Rounded MT Bold" pitchFamily="34" charset="0"/>
              </a:rPr>
              <a:t>CONCLUSIONES</a:t>
            </a:r>
            <a:endParaRPr lang="es-ES" sz="3200" b="1">
              <a:effectLst>
                <a:outerShdw blurRad="38100" dist="38100" dir="2700000" algn="tl">
                  <a:srgbClr val="C0C0C0"/>
                </a:outerShdw>
              </a:effectLst>
              <a:latin typeface="Arial Rounded MT Bold" pitchFamily="34" charset="0"/>
            </a:endParaRPr>
          </a:p>
        </p:txBody>
      </p:sp>
      <p:sp>
        <p:nvSpPr>
          <p:cNvPr id="156675" name="Rectangle 3"/>
          <p:cNvSpPr>
            <a:spLocks noGrp="1" noChangeArrowheads="1"/>
          </p:cNvSpPr>
          <p:nvPr>
            <p:ph type="body" idx="1"/>
          </p:nvPr>
        </p:nvSpPr>
        <p:spPr>
          <a:xfrm>
            <a:off x="684213" y="1620838"/>
            <a:ext cx="7920037" cy="4616450"/>
          </a:xfrm>
        </p:spPr>
        <p:txBody>
          <a:bodyPr/>
          <a:lstStyle/>
          <a:p>
            <a:pPr marL="0" indent="0" algn="just" eaLnBrk="1" hangingPunct="1">
              <a:lnSpc>
                <a:spcPct val="150000"/>
              </a:lnSpc>
              <a:buFont typeface="Wingdings" pitchFamily="2" charset="2"/>
              <a:buNone/>
            </a:pPr>
            <a:r>
              <a:rPr lang="es-ES" sz="2000">
                <a:latin typeface="Arial Rounded MT Bold" pitchFamily="34" charset="0"/>
              </a:rPr>
              <a:t>En una época de globalización y de alta competitividad de productos o servicios, como lo es en el cambiante mundo del marketing es necesario estar alerta a las exigencias y expectativas del mercado, para ello es de vital importancia para asegurar el éxito de las empresas hacer uso de técnicas y herramientas, una de ellas es llevar a cabo un estudio de mercado, en conjunto con una serie de investigaciones como lo son, competencia, los canales de distribución, lugares de venta del producto, que tanta publicidad existe en el mercado, precios, etc.</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noChangeArrowheads="1"/>
          </p:cNvSpPr>
          <p:nvPr>
            <p:ph type="body" idx="1"/>
          </p:nvPr>
        </p:nvSpPr>
        <p:spPr>
          <a:xfrm>
            <a:off x="684213" y="908050"/>
            <a:ext cx="4895850" cy="5256213"/>
          </a:xfrm>
        </p:spPr>
        <p:txBody>
          <a:bodyPr/>
          <a:lstStyle/>
          <a:p>
            <a:pPr marL="0" indent="0" algn="just" eaLnBrk="1" hangingPunct="1">
              <a:lnSpc>
                <a:spcPct val="90000"/>
              </a:lnSpc>
              <a:buFont typeface="Wingdings" pitchFamily="2" charset="2"/>
              <a:buNone/>
            </a:pPr>
            <a:r>
              <a:rPr lang="es-ES" sz="2800">
                <a:latin typeface="Arial Rounded MT Bold" pitchFamily="34" charset="0"/>
              </a:rPr>
              <a:t>La frase clave es:</a:t>
            </a:r>
          </a:p>
          <a:p>
            <a:pPr marL="0" indent="0" algn="just" eaLnBrk="1" hangingPunct="1">
              <a:lnSpc>
                <a:spcPct val="90000"/>
              </a:lnSpc>
              <a:buFont typeface="Wingdings" pitchFamily="2" charset="2"/>
              <a:buNone/>
            </a:pPr>
            <a:endParaRPr lang="es-ES" sz="2800">
              <a:latin typeface="Arial Rounded MT Bold" pitchFamily="34" charset="0"/>
            </a:endParaRPr>
          </a:p>
          <a:p>
            <a:pPr marL="0" indent="0" algn="just" eaLnBrk="1" hangingPunct="1">
              <a:lnSpc>
                <a:spcPct val="90000"/>
              </a:lnSpc>
              <a:buFont typeface="Wingdings" pitchFamily="2" charset="2"/>
              <a:buNone/>
            </a:pPr>
            <a:r>
              <a:rPr lang="es-ES" sz="2800">
                <a:latin typeface="Arial Rounded MT Bold" pitchFamily="34" charset="0"/>
              </a:rPr>
              <a:t>CONOCER EL MERCADO</a:t>
            </a:r>
          </a:p>
          <a:p>
            <a:pPr marL="0" indent="0" algn="just" eaLnBrk="1" hangingPunct="1">
              <a:lnSpc>
                <a:spcPct val="90000"/>
              </a:lnSpc>
              <a:buFont typeface="Wingdings" pitchFamily="2" charset="2"/>
              <a:buNone/>
            </a:pPr>
            <a:endParaRPr lang="es-ES" sz="2800">
              <a:latin typeface="Arial Rounded MT Bold" pitchFamily="34" charset="0"/>
            </a:endParaRPr>
          </a:p>
          <a:p>
            <a:pPr marL="0" indent="0" algn="just" eaLnBrk="1" hangingPunct="1">
              <a:lnSpc>
                <a:spcPct val="90000"/>
              </a:lnSpc>
              <a:buFont typeface="Wingdings" pitchFamily="2" charset="2"/>
              <a:buNone/>
            </a:pPr>
            <a:r>
              <a:rPr lang="es-ES" sz="2800">
                <a:latin typeface="Arial Rounded MT Bold" pitchFamily="34" charset="0"/>
              </a:rPr>
              <a:t>Las necesidades del mercado, es decir de los consumidores son las que dan la pauta para poder definir mejor que es lo que vamos a vender y a quienes así como donde y como lo haremos. </a:t>
            </a:r>
          </a:p>
        </p:txBody>
      </p:sp>
      <p:pic>
        <p:nvPicPr>
          <p:cNvPr id="157699" name="Picture 6" descr="j0299125"/>
          <p:cNvPicPr>
            <a:picLocks noChangeAspect="1" noChangeArrowheads="1"/>
          </p:cNvPicPr>
          <p:nvPr/>
        </p:nvPicPr>
        <p:blipFill>
          <a:blip r:embed="rId3"/>
          <a:srcRect/>
          <a:stretch>
            <a:fillRect/>
          </a:stretch>
        </p:blipFill>
        <p:spPr bwMode="auto">
          <a:xfrm>
            <a:off x="6443663" y="1844675"/>
            <a:ext cx="2152650" cy="3532188"/>
          </a:xfrm>
          <a:prstGeom prst="rect">
            <a:avLst/>
          </a:prstGeom>
          <a:noFill/>
          <a:ln w="9525">
            <a:noFill/>
            <a:miter lim="800000"/>
            <a:headEnd/>
            <a:tailEnd/>
          </a:ln>
        </p:spPr>
      </p:pic>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noChangeArrowheads="1"/>
          </p:cNvSpPr>
          <p:nvPr>
            <p:ph type="body" idx="1"/>
          </p:nvPr>
        </p:nvSpPr>
        <p:spPr>
          <a:xfrm>
            <a:off x="457200" y="549275"/>
            <a:ext cx="8229600" cy="3886200"/>
          </a:xfrm>
        </p:spPr>
        <p:txBody>
          <a:bodyPr/>
          <a:lstStyle/>
          <a:p>
            <a:pPr marL="0" indent="0" algn="ctr" eaLnBrk="1" hangingPunct="1">
              <a:buFont typeface="Wingdings" pitchFamily="2" charset="2"/>
              <a:buNone/>
            </a:pPr>
            <a:r>
              <a:rPr lang="es-ES_tradnl" b="1">
                <a:latin typeface="Arial Rounded MT Bold" pitchFamily="34" charset="0"/>
              </a:rPr>
              <a:t>DE IGUAL MANERA CONOCER Y DISEÑAR LAS DEMÁS VARIABLES DEL MERCADO</a:t>
            </a:r>
            <a:endParaRPr lang="es-ES" b="1">
              <a:latin typeface="Arial Rounded MT Bold" pitchFamily="34" charset="0"/>
            </a:endParaRPr>
          </a:p>
        </p:txBody>
      </p:sp>
      <p:sp>
        <p:nvSpPr>
          <p:cNvPr id="143364" name="Rectangle 4"/>
          <p:cNvSpPr>
            <a:spLocks noChangeArrowheads="1"/>
          </p:cNvSpPr>
          <p:nvPr/>
        </p:nvSpPr>
        <p:spPr bwMode="auto">
          <a:xfrm>
            <a:off x="1258888" y="2646363"/>
            <a:ext cx="2952750" cy="2654300"/>
          </a:xfrm>
          <a:prstGeom prst="rect">
            <a:avLst/>
          </a:prstGeom>
          <a:noFill/>
          <a:ln w="9525">
            <a:noFill/>
            <a:miter lim="800000"/>
            <a:headEnd/>
            <a:tailEnd/>
          </a:ln>
          <a:effectLst/>
        </p:spPr>
        <p:txBody>
          <a:bodyPr>
            <a:spAutoFit/>
          </a:bodyPr>
          <a:lstStyle/>
          <a:p>
            <a:pPr>
              <a:defRPr/>
            </a:pPr>
            <a:r>
              <a:rPr lang="es-ES" sz="2800">
                <a:effectLst>
                  <a:outerShdw blurRad="38100" dist="38100" dir="2700000" algn="tl">
                    <a:srgbClr val="C0C0C0"/>
                  </a:outerShdw>
                </a:effectLst>
                <a:latin typeface="Arial Rounded MT Bold" pitchFamily="34" charset="0"/>
              </a:rPr>
              <a:t>Producto</a:t>
            </a:r>
            <a:br>
              <a:rPr lang="es-ES" sz="2800">
                <a:effectLst>
                  <a:outerShdw blurRad="38100" dist="38100" dir="2700000" algn="tl">
                    <a:srgbClr val="C0C0C0"/>
                  </a:outerShdw>
                </a:effectLst>
                <a:latin typeface="Arial Rounded MT Bold" pitchFamily="34" charset="0"/>
              </a:rPr>
            </a:br>
            <a:r>
              <a:rPr lang="es-ES" sz="2800">
                <a:effectLst>
                  <a:outerShdw blurRad="38100" dist="38100" dir="2700000" algn="tl">
                    <a:srgbClr val="C0C0C0"/>
                  </a:outerShdw>
                </a:effectLst>
                <a:latin typeface="Arial Rounded MT Bold" pitchFamily="34" charset="0"/>
              </a:rPr>
              <a:t>Precio</a:t>
            </a:r>
            <a:br>
              <a:rPr lang="es-ES" sz="2800">
                <a:effectLst>
                  <a:outerShdw blurRad="38100" dist="38100" dir="2700000" algn="tl">
                    <a:srgbClr val="C0C0C0"/>
                  </a:outerShdw>
                </a:effectLst>
                <a:latin typeface="Arial Rounded MT Bold" pitchFamily="34" charset="0"/>
              </a:rPr>
            </a:br>
            <a:r>
              <a:rPr lang="es-ES" sz="2800">
                <a:effectLst>
                  <a:outerShdw blurRad="38100" dist="38100" dir="2700000" algn="tl">
                    <a:srgbClr val="C0C0C0"/>
                  </a:outerShdw>
                </a:effectLst>
                <a:latin typeface="Arial Rounded MT Bold" pitchFamily="34" charset="0"/>
              </a:rPr>
              <a:t>Demanda</a:t>
            </a:r>
            <a:br>
              <a:rPr lang="es-ES" sz="2800">
                <a:effectLst>
                  <a:outerShdw blurRad="38100" dist="38100" dir="2700000" algn="tl">
                    <a:srgbClr val="C0C0C0"/>
                  </a:outerShdw>
                </a:effectLst>
                <a:latin typeface="Arial Rounded MT Bold" pitchFamily="34" charset="0"/>
              </a:rPr>
            </a:br>
            <a:r>
              <a:rPr lang="es-ES" sz="2800">
                <a:effectLst>
                  <a:outerShdw blurRad="38100" dist="38100" dir="2700000" algn="tl">
                    <a:srgbClr val="C0C0C0"/>
                  </a:outerShdw>
                </a:effectLst>
                <a:latin typeface="Arial Rounded MT Bold" pitchFamily="34" charset="0"/>
              </a:rPr>
              <a:t>Oferta</a:t>
            </a:r>
            <a:br>
              <a:rPr lang="es-ES" sz="2800">
                <a:effectLst>
                  <a:outerShdw blurRad="38100" dist="38100" dir="2700000" algn="tl">
                    <a:srgbClr val="C0C0C0"/>
                  </a:outerShdw>
                </a:effectLst>
                <a:latin typeface="Arial Rounded MT Bold" pitchFamily="34" charset="0"/>
              </a:rPr>
            </a:br>
            <a:r>
              <a:rPr lang="es-ES" sz="2800">
                <a:effectLst>
                  <a:outerShdw blurRad="38100" dist="38100" dir="2700000" algn="tl">
                    <a:srgbClr val="C0C0C0"/>
                  </a:outerShdw>
                </a:effectLst>
                <a:latin typeface="Arial Rounded MT Bold" pitchFamily="34" charset="0"/>
              </a:rPr>
              <a:t>Distribución</a:t>
            </a:r>
            <a:br>
              <a:rPr lang="es-ES" sz="2800">
                <a:effectLst>
                  <a:outerShdw blurRad="38100" dist="38100" dir="2700000" algn="tl">
                    <a:srgbClr val="C0C0C0"/>
                  </a:outerShdw>
                </a:effectLst>
                <a:latin typeface="Arial Rounded MT Bold" pitchFamily="34" charset="0"/>
              </a:rPr>
            </a:br>
            <a:r>
              <a:rPr lang="es-ES" sz="2800">
                <a:effectLst>
                  <a:outerShdw blurRad="38100" dist="38100" dir="2700000" algn="tl">
                    <a:srgbClr val="C0C0C0"/>
                  </a:outerShdw>
                </a:effectLst>
                <a:latin typeface="Arial Rounded MT Bold" pitchFamily="34" charset="0"/>
              </a:rPr>
              <a:t>Promoción</a:t>
            </a:r>
          </a:p>
        </p:txBody>
      </p:sp>
      <p:grpSp>
        <p:nvGrpSpPr>
          <p:cNvPr id="2" name="Group 16"/>
          <p:cNvGrpSpPr>
            <a:grpSpLocks/>
          </p:cNvGrpSpPr>
          <p:nvPr/>
        </p:nvGrpSpPr>
        <p:grpSpPr bwMode="auto">
          <a:xfrm>
            <a:off x="5292725" y="2468563"/>
            <a:ext cx="1958975" cy="3048000"/>
            <a:chOff x="204" y="1321"/>
            <a:chExt cx="1960" cy="2578"/>
          </a:xfrm>
        </p:grpSpPr>
        <p:grpSp>
          <p:nvGrpSpPr>
            <p:cNvPr id="3" name="Group 6"/>
            <p:cNvGrpSpPr>
              <a:grpSpLocks/>
            </p:cNvGrpSpPr>
            <p:nvPr/>
          </p:nvGrpSpPr>
          <p:grpSpPr bwMode="auto">
            <a:xfrm>
              <a:off x="204" y="1933"/>
              <a:ext cx="1960" cy="1966"/>
              <a:chOff x="1824" y="633"/>
              <a:chExt cx="2834" cy="2849"/>
            </a:xfrm>
          </p:grpSpPr>
          <p:sp>
            <p:nvSpPr>
              <p:cNvPr id="143367" name="Puzzle3"/>
              <p:cNvSpPr>
                <a:spLocks noEditPoints="1" noChangeArrowheads="1"/>
              </p:cNvSpPr>
              <p:nvPr/>
            </p:nvSpPr>
            <p:spPr bwMode="auto">
              <a:xfrm>
                <a:off x="3204" y="633"/>
                <a:ext cx="1114" cy="1514"/>
              </a:xfrm>
              <a:custGeom>
                <a:avLst/>
                <a:gdLst>
                  <a:gd name="T0" fmla="*/ 10391 w 21600"/>
                  <a:gd name="T1" fmla="*/ 15806 h 21600"/>
                  <a:gd name="T2" fmla="*/ 20551 w 21600"/>
                  <a:gd name="T3" fmla="*/ 21088 h 21600"/>
                  <a:gd name="T4" fmla="*/ 13180 w 21600"/>
                  <a:gd name="T5" fmla="*/ 13801 h 21600"/>
                  <a:gd name="T6" fmla="*/ 20551 w 21600"/>
                  <a:gd name="T7" fmla="*/ 7025 h 21600"/>
                  <a:gd name="T8" fmla="*/ 10500 w 21600"/>
                  <a:gd name="T9" fmla="*/ 52 h 21600"/>
                  <a:gd name="T10" fmla="*/ 692 w 21600"/>
                  <a:gd name="T11" fmla="*/ 6802 h 21600"/>
                  <a:gd name="T12" fmla="*/ 8064 w 21600"/>
                  <a:gd name="T13" fmla="*/ 13526 h 21600"/>
                  <a:gd name="T14" fmla="*/ 692 w 21600"/>
                  <a:gd name="T15" fmla="*/ 21088 h 21600"/>
                  <a:gd name="T16" fmla="*/ 2273 w 21600"/>
                  <a:gd name="T17" fmla="*/ 7719 h 21600"/>
                  <a:gd name="T18" fmla="*/ 19149 w 21600"/>
                  <a:gd name="T19" fmla="*/ 202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008000">
                  <a:alpha val="52000"/>
                </a:srgbClr>
              </a:solidFill>
              <a:ln w="12700">
                <a:solidFill>
                  <a:srgbClr val="000000"/>
                </a:solidFill>
                <a:miter lim="800000"/>
                <a:headEnd/>
                <a:tailEnd/>
              </a:ln>
            </p:spPr>
            <p:txBody>
              <a:bodyPr/>
              <a:lstStyle/>
              <a:p>
                <a:pPr>
                  <a:defRPr/>
                </a:pPr>
                <a:endParaRPr lang="es-MX">
                  <a:effectLst>
                    <a:outerShdw blurRad="38100" dist="38100" dir="2700000" algn="tl">
                      <a:srgbClr val="000000">
                        <a:alpha val="43137"/>
                      </a:srgbClr>
                    </a:outerShdw>
                  </a:effectLst>
                </a:endParaRPr>
              </a:p>
            </p:txBody>
          </p:sp>
          <p:sp>
            <p:nvSpPr>
              <p:cNvPr id="143368" name="Puzzle2"/>
              <p:cNvSpPr>
                <a:spLocks noEditPoints="1" noChangeArrowheads="1"/>
              </p:cNvSpPr>
              <p:nvPr/>
            </p:nvSpPr>
            <p:spPr bwMode="auto">
              <a:xfrm>
                <a:off x="2880" y="1737"/>
                <a:ext cx="1778" cy="1378"/>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6600">
                  <a:alpha val="52000"/>
                </a:srgbClr>
              </a:solidFill>
              <a:ln w="12700">
                <a:solidFill>
                  <a:srgbClr val="000000"/>
                </a:solidFill>
                <a:miter lim="800000"/>
                <a:headEnd/>
                <a:tailEnd/>
              </a:ln>
            </p:spPr>
            <p:txBody>
              <a:bodyPr/>
              <a:lstStyle/>
              <a:p>
                <a:pPr>
                  <a:defRPr/>
                </a:pPr>
                <a:endParaRPr lang="es-MX">
                  <a:effectLst>
                    <a:outerShdw blurRad="38100" dist="38100" dir="2700000" algn="tl">
                      <a:srgbClr val="000000">
                        <a:alpha val="43137"/>
                      </a:srgbClr>
                    </a:outerShdw>
                  </a:effectLst>
                </a:endParaRPr>
              </a:p>
            </p:txBody>
          </p:sp>
          <p:sp>
            <p:nvSpPr>
              <p:cNvPr id="143369" name="Puzzle4"/>
              <p:cNvSpPr>
                <a:spLocks noEditPoints="1" noChangeArrowheads="1"/>
              </p:cNvSpPr>
              <p:nvPr/>
            </p:nvSpPr>
            <p:spPr bwMode="auto">
              <a:xfrm>
                <a:off x="2191" y="1719"/>
                <a:ext cx="1073" cy="1763"/>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800080">
                  <a:alpha val="52000"/>
                </a:srgbClr>
              </a:solidFill>
              <a:ln w="12700">
                <a:solidFill>
                  <a:srgbClr val="000000"/>
                </a:solidFill>
                <a:miter lim="800000"/>
                <a:headEnd/>
                <a:tailEnd/>
              </a:ln>
            </p:spPr>
            <p:txBody>
              <a:bodyPr/>
              <a:lstStyle/>
              <a:p>
                <a:pPr>
                  <a:defRPr/>
                </a:pPr>
                <a:endParaRPr lang="es-MX">
                  <a:effectLst>
                    <a:outerShdw blurRad="38100" dist="38100" dir="2700000" algn="tl">
                      <a:srgbClr val="000000">
                        <a:alpha val="43137"/>
                      </a:srgbClr>
                    </a:outerShdw>
                  </a:effectLst>
                </a:endParaRPr>
              </a:p>
            </p:txBody>
          </p:sp>
          <p:sp>
            <p:nvSpPr>
              <p:cNvPr id="143370" name="Puzzle1"/>
              <p:cNvSpPr>
                <a:spLocks noEditPoints="1" noChangeArrowheads="1"/>
              </p:cNvSpPr>
              <p:nvPr/>
            </p:nvSpPr>
            <p:spPr bwMode="auto">
              <a:xfrm>
                <a:off x="1824" y="1091"/>
                <a:ext cx="1801" cy="1051"/>
              </a:xfrm>
              <a:custGeom>
                <a:avLst/>
                <a:gdLst>
                  <a:gd name="T0" fmla="*/ 16740 w 21600"/>
                  <a:gd name="T1" fmla="*/ 21078 h 21600"/>
                  <a:gd name="T2" fmla="*/ 16976 w 21600"/>
                  <a:gd name="T3" fmla="*/ 521 h 21600"/>
                  <a:gd name="T4" fmla="*/ 4725 w 21600"/>
                  <a:gd name="T5" fmla="*/ 856 h 21600"/>
                  <a:gd name="T6" fmla="*/ 5040 w 21600"/>
                  <a:gd name="T7" fmla="*/ 21004 h 21600"/>
                  <a:gd name="T8" fmla="*/ 10811 w 21600"/>
                  <a:gd name="T9" fmla="*/ 12885 h 21600"/>
                  <a:gd name="T10" fmla="*/ 10845 w 21600"/>
                  <a:gd name="T11" fmla="*/ 8714 h 21600"/>
                  <a:gd name="T12" fmla="*/ 21600 w 21600"/>
                  <a:gd name="T13" fmla="*/ 10000 h 21600"/>
                  <a:gd name="T14" fmla="*/ 56 w 21600"/>
                  <a:gd name="T15" fmla="*/ 10000 h 21600"/>
                  <a:gd name="T16" fmla="*/ 6086 w 21600"/>
                  <a:gd name="T17" fmla="*/ 2569 h 21600"/>
                  <a:gd name="T18" fmla="*/ 16132 w 21600"/>
                  <a:gd name="T19" fmla="*/ 19552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FFFF00">
                  <a:alpha val="52000"/>
                </a:srgbClr>
              </a:solidFill>
              <a:ln w="12700">
                <a:solidFill>
                  <a:srgbClr val="000000"/>
                </a:solidFill>
                <a:miter lim="800000"/>
                <a:headEnd/>
                <a:tailEnd/>
              </a:ln>
            </p:spPr>
            <p:txBody>
              <a:bodyPr/>
              <a:lstStyle/>
              <a:p>
                <a:pPr>
                  <a:defRPr/>
                </a:pPr>
                <a:endParaRPr lang="es-MX">
                  <a:effectLst>
                    <a:outerShdw blurRad="38100" dist="38100" dir="2700000" algn="tl">
                      <a:srgbClr val="000000">
                        <a:alpha val="43137"/>
                      </a:srgbClr>
                    </a:outerShdw>
                  </a:effectLst>
                </a:endParaRPr>
              </a:p>
            </p:txBody>
          </p:sp>
        </p:grpSp>
        <p:sp>
          <p:nvSpPr>
            <p:cNvPr id="143373" name="Puzzle2"/>
            <p:cNvSpPr>
              <a:spLocks noEditPoints="1" noChangeArrowheads="1"/>
            </p:cNvSpPr>
            <p:nvPr/>
          </p:nvSpPr>
          <p:spPr bwMode="auto">
            <a:xfrm>
              <a:off x="935" y="1333"/>
              <a:ext cx="1229" cy="952"/>
            </a:xfrm>
            <a:custGeom>
              <a:avLst/>
              <a:gdLst>
                <a:gd name="T0" fmla="*/ 11 w 21600"/>
                <a:gd name="T1" fmla="*/ 13386 h 21600"/>
                <a:gd name="T2" fmla="*/ 4202 w 21600"/>
                <a:gd name="T3" fmla="*/ 21161 h 21600"/>
                <a:gd name="T4" fmla="*/ 10400 w 21600"/>
                <a:gd name="T5" fmla="*/ 13909 h 21600"/>
                <a:gd name="T6" fmla="*/ 16821 w 21600"/>
                <a:gd name="T7" fmla="*/ 21190 h 21600"/>
                <a:gd name="T8" fmla="*/ 21600 w 21600"/>
                <a:gd name="T9" fmla="*/ 15083 h 21600"/>
                <a:gd name="T10" fmla="*/ 16889 w 21600"/>
                <a:gd name="T11" fmla="*/ 5739 h 21600"/>
                <a:gd name="T12" fmla="*/ 10800 w 21600"/>
                <a:gd name="T13" fmla="*/ 28 h 21600"/>
                <a:gd name="T14" fmla="*/ 4202 w 21600"/>
                <a:gd name="T15" fmla="*/ 5894 h 21600"/>
                <a:gd name="T16" fmla="*/ 5388 w 21600"/>
                <a:gd name="T17" fmla="*/ 6742 h 21600"/>
                <a:gd name="T18" fmla="*/ 16177 w 21600"/>
                <a:gd name="T19" fmla="*/ 20441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3366FF">
                <a:alpha val="52000"/>
              </a:srgbClr>
            </a:solidFill>
            <a:ln w="12700">
              <a:solidFill>
                <a:srgbClr val="000000"/>
              </a:solidFill>
              <a:miter lim="800000"/>
              <a:headEnd/>
              <a:tailEnd/>
            </a:ln>
          </p:spPr>
          <p:txBody>
            <a:bodyPr/>
            <a:lstStyle/>
            <a:p>
              <a:pPr>
                <a:defRPr/>
              </a:pPr>
              <a:endParaRPr lang="es-MX">
                <a:effectLst>
                  <a:outerShdw blurRad="38100" dist="38100" dir="2700000" algn="tl">
                    <a:srgbClr val="000000">
                      <a:alpha val="43137"/>
                    </a:srgbClr>
                  </a:outerShdw>
                </a:effectLst>
              </a:endParaRPr>
            </a:p>
          </p:txBody>
        </p:sp>
        <p:sp>
          <p:nvSpPr>
            <p:cNvPr id="143374" name="Puzzle4"/>
            <p:cNvSpPr>
              <a:spLocks noEditPoints="1" noChangeArrowheads="1"/>
            </p:cNvSpPr>
            <p:nvPr/>
          </p:nvSpPr>
          <p:spPr bwMode="auto">
            <a:xfrm>
              <a:off x="460" y="1321"/>
              <a:ext cx="740" cy="1216"/>
            </a:xfrm>
            <a:custGeom>
              <a:avLst/>
              <a:gdLst>
                <a:gd name="T0" fmla="*/ 8307 w 21600"/>
                <a:gd name="T1" fmla="*/ 11593 h 21600"/>
                <a:gd name="T2" fmla="*/ 453 w 21600"/>
                <a:gd name="T3" fmla="*/ 16938 h 21600"/>
                <a:gd name="T4" fmla="*/ 11500 w 21600"/>
                <a:gd name="T5" fmla="*/ 21600 h 21600"/>
                <a:gd name="T6" fmla="*/ 20920 w 21600"/>
                <a:gd name="T7" fmla="*/ 16751 h 21600"/>
                <a:gd name="T8" fmla="*/ 13972 w 21600"/>
                <a:gd name="T9" fmla="*/ 10888 h 21600"/>
                <a:gd name="T10" fmla="*/ 21033 w 21600"/>
                <a:gd name="T11" fmla="*/ 4716 h 21600"/>
                <a:gd name="T12" fmla="*/ 11102 w 21600"/>
                <a:gd name="T13" fmla="*/ 11 h 21600"/>
                <a:gd name="T14" fmla="*/ 453 w 21600"/>
                <a:gd name="T15" fmla="*/ 4716 h 21600"/>
                <a:gd name="T16" fmla="*/ 2076 w 21600"/>
                <a:gd name="T17" fmla="*/ 5664 h 21600"/>
                <a:gd name="T18" fmla="*/ 20203 w 21600"/>
                <a:gd name="T19" fmla="*/ 15980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FF0000">
                <a:alpha val="52000"/>
              </a:srgbClr>
            </a:solidFill>
            <a:ln w="12700">
              <a:solidFill>
                <a:srgbClr val="000000"/>
              </a:solidFill>
              <a:miter lim="800000"/>
              <a:headEnd/>
              <a:tailEnd/>
            </a:ln>
          </p:spPr>
          <p:txBody>
            <a:bodyPr/>
            <a:lstStyle/>
            <a:p>
              <a:pPr>
                <a:defRPr/>
              </a:pPr>
              <a:endParaRPr lang="es-MX">
                <a:effectLst>
                  <a:outerShdw blurRad="38100" dist="38100" dir="2700000" algn="tl">
                    <a:srgbClr val="000000">
                      <a:alpha val="43137"/>
                    </a:srgbClr>
                  </a:outerShdw>
                </a:effectLst>
              </a:endParaRPr>
            </a:p>
          </p:txBody>
        </p:sp>
      </p:gr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idx="4294967295"/>
          </p:nvPr>
        </p:nvSpPr>
        <p:spPr>
          <a:xfrm>
            <a:off x="457200" y="1524000"/>
            <a:ext cx="8229600" cy="1371600"/>
          </a:xfrm>
        </p:spPr>
        <p:txBody>
          <a:bodyPr/>
          <a:lstStyle/>
          <a:p>
            <a:r>
              <a:rPr lang="es-ES"/>
              <a:t>El hombre feliz no es aquel que hace lo que quiere, sino aquel que quiere lo que hace...</a:t>
            </a:r>
          </a:p>
        </p:txBody>
      </p:sp>
      <p:graphicFrame>
        <p:nvGraphicFramePr>
          <p:cNvPr id="150531" name="Object 3"/>
          <p:cNvGraphicFramePr>
            <a:graphicFrameLocks noChangeAspect="1"/>
          </p:cNvGraphicFramePr>
          <p:nvPr/>
        </p:nvGraphicFramePr>
        <p:xfrm>
          <a:off x="2971800" y="3733800"/>
          <a:ext cx="3733800" cy="2500313"/>
        </p:xfrm>
        <a:graphic>
          <a:graphicData uri="http://schemas.openxmlformats.org/presentationml/2006/ole">
            <mc:AlternateContent xmlns:mc="http://schemas.openxmlformats.org/markup-compatibility/2006">
              <mc:Choice xmlns:v="urn:schemas-microsoft-com:vml" Requires="v">
                <p:oleObj name="Fotografía de Photo Editor" r:id="rId2" imgW="1038370" imgH="781159" progId="">
                  <p:embed/>
                </p:oleObj>
              </mc:Choice>
              <mc:Fallback>
                <p:oleObj name="Fotografía de Photo Editor" r:id="rId2" imgW="1038370" imgH="781159"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733800"/>
                        <a:ext cx="3733800" cy="2500313"/>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5"/>
          <p:cNvSpPr>
            <a:spLocks noChangeArrowheads="1"/>
          </p:cNvSpPr>
          <p:nvPr/>
        </p:nvSpPr>
        <p:spPr bwMode="auto">
          <a:xfrm>
            <a:off x="3016250" y="1773238"/>
            <a:ext cx="5975350" cy="2209800"/>
          </a:xfrm>
          <a:prstGeom prst="rect">
            <a:avLst/>
          </a:prstGeom>
          <a:noFill/>
          <a:ln w="9525">
            <a:noFill/>
            <a:miter lim="800000"/>
            <a:headEnd/>
            <a:tailEnd/>
          </a:ln>
          <a:effectLst/>
        </p:spPr>
        <p:txBody>
          <a:bodyPr anchor="ctr"/>
          <a:lstStyle/>
          <a:p>
            <a:pPr algn="ctr">
              <a:defRPr/>
            </a:pPr>
            <a:r>
              <a:rPr lang="es-ES_tradnl" sz="5400">
                <a:solidFill>
                  <a:schemeClr val="bg1"/>
                </a:solidFill>
                <a:effectLst>
                  <a:outerShdw blurRad="38100" dist="38100" dir="2700000" algn="tl">
                    <a:srgbClr val="C0C0C0"/>
                  </a:outerShdw>
                </a:effectLst>
                <a:latin typeface="Arial Rounded MT Bold" pitchFamily="34" charset="0"/>
              </a:rPr>
              <a:t>¡ G R A C I A S !</a:t>
            </a:r>
            <a:endParaRPr lang="es-ES" sz="5400">
              <a:solidFill>
                <a:schemeClr val="bg1"/>
              </a:solidFill>
              <a:effectLst>
                <a:outerShdw blurRad="38100" dist="38100" dir="2700000" algn="tl">
                  <a:srgbClr val="C0C0C0"/>
                </a:outerShdw>
              </a:effectLst>
              <a:latin typeface="Arial Rounded MT Bold" pitchFamily="34" charset="0"/>
            </a:endParaRPr>
          </a:p>
        </p:txBody>
      </p:sp>
      <p:sp>
        <p:nvSpPr>
          <p:cNvPr id="159747" name="Rectangle 7"/>
          <p:cNvSpPr>
            <a:spLocks noChangeArrowheads="1"/>
          </p:cNvSpPr>
          <p:nvPr/>
        </p:nvSpPr>
        <p:spPr bwMode="auto">
          <a:xfrm>
            <a:off x="0" y="714375"/>
            <a:ext cx="184150" cy="2411413"/>
          </a:xfrm>
          <a:prstGeom prst="rect">
            <a:avLst/>
          </a:prstGeom>
          <a:noFill/>
          <a:ln w="9525">
            <a:noFill/>
            <a:miter lim="800000"/>
            <a:headEnd/>
            <a:tailEnd/>
          </a:ln>
        </p:spPr>
        <p:txBody>
          <a:bodyPr wrap="none" tIns="899829" bIns="899829" anchor="ctr">
            <a:spAutoFit/>
          </a:bodyPr>
          <a:lstStyle/>
          <a:p>
            <a:pPr>
              <a:tabLst>
                <a:tab pos="2700338" algn="ctr"/>
                <a:tab pos="5400675" algn="r"/>
              </a:tabLst>
            </a:pPr>
            <a:endParaRPr lang="es-ES" sz="1100" b="0"/>
          </a:p>
          <a:p>
            <a:pPr eaLnBrk="0" hangingPunct="0">
              <a:tabLst>
                <a:tab pos="2700338" algn="ctr"/>
                <a:tab pos="5400675" algn="r"/>
              </a:tabLst>
            </a:pPr>
            <a:endParaRPr lang="es-ES" sz="1100" b="0"/>
          </a:p>
          <a:p>
            <a:pPr eaLnBrk="0" hangingPunct="0">
              <a:tabLst>
                <a:tab pos="2700338" algn="ctr"/>
                <a:tab pos="5400675" algn="r"/>
              </a:tabLst>
            </a:pPr>
            <a:endParaRPr lang="es-ES" sz="1800" b="0"/>
          </a:p>
        </p:txBody>
      </p:sp>
      <p:sp>
        <p:nvSpPr>
          <p:cNvPr id="14344" name="Line 8"/>
          <p:cNvSpPr>
            <a:spLocks noChangeShapeType="1"/>
          </p:cNvSpPr>
          <p:nvPr/>
        </p:nvSpPr>
        <p:spPr bwMode="auto">
          <a:xfrm>
            <a:off x="3195638" y="4508500"/>
            <a:ext cx="5600700" cy="0"/>
          </a:xfrm>
          <a:prstGeom prst="line">
            <a:avLst/>
          </a:prstGeom>
          <a:noFill/>
          <a:ln w="28575">
            <a:solidFill>
              <a:schemeClr val="bg2"/>
            </a:solidFill>
            <a:round/>
            <a:headEnd/>
            <a:tailEnd/>
          </a:ln>
        </p:spPr>
        <p:txBody>
          <a:bodyPr/>
          <a:lstStyle/>
          <a:p>
            <a:pPr>
              <a:defRPr/>
            </a:pPr>
            <a:endParaRPr lang="es-MX">
              <a:effectLst>
                <a:outerShdw blurRad="38100" dist="38100" dir="2700000" algn="tl">
                  <a:srgbClr val="000000">
                    <a:alpha val="43137"/>
                  </a:srgbClr>
                </a:outerShdw>
              </a:effectLst>
            </a:endParaRPr>
          </a:p>
        </p:txBody>
      </p:sp>
      <p:sp>
        <p:nvSpPr>
          <p:cNvPr id="14346" name="Rectangle 10"/>
          <p:cNvSpPr>
            <a:spLocks noGrp="1" noChangeArrowheads="1"/>
          </p:cNvSpPr>
          <p:nvPr>
            <p:ph type="subTitle" idx="1"/>
          </p:nvPr>
        </p:nvSpPr>
        <p:spPr>
          <a:xfrm>
            <a:off x="2743200" y="4648200"/>
            <a:ext cx="6019800" cy="1152525"/>
          </a:xfrm>
        </p:spPr>
        <p:txBody>
          <a:bodyPr/>
          <a:lstStyle/>
          <a:p>
            <a:pPr algn="ctr" eaLnBrk="1" hangingPunct="1">
              <a:defRPr/>
            </a:pPr>
            <a:r>
              <a:rPr lang="es-ES_tradnl" b="1">
                <a:solidFill>
                  <a:schemeClr val="bg2"/>
                </a:solidFill>
                <a:effectLst>
                  <a:outerShdw blurRad="38100" dist="38100" dir="2700000" algn="tl">
                    <a:srgbClr val="C0C0C0"/>
                  </a:outerShdw>
                </a:effectLst>
                <a:latin typeface="Arial Rounded MT Bold" pitchFamily="34" charset="0"/>
              </a:rPr>
              <a:t>Juana Guerrero González</a:t>
            </a:r>
          </a:p>
          <a:p>
            <a:pPr algn="ctr" eaLnBrk="1" hangingPunct="1">
              <a:defRPr/>
            </a:pPr>
            <a:r>
              <a:rPr lang="es-ES_tradnl" sz="2200" b="1">
                <a:solidFill>
                  <a:schemeClr val="bg2"/>
                </a:solidFill>
                <a:effectLst>
                  <a:outerShdw blurRad="38100" dist="38100" dir="2700000" algn="tl">
                    <a:srgbClr val="C0C0C0"/>
                  </a:outerShdw>
                </a:effectLst>
                <a:latin typeface="Arial Rounded MT Bold" pitchFamily="34" charset="0"/>
                <a:hlinkClick r:id="rId3"/>
              </a:rPr>
              <a:t>jggut@hotmail.com</a:t>
            </a:r>
            <a:endParaRPr lang="es-ES_tradnl" sz="2200" b="1">
              <a:solidFill>
                <a:schemeClr val="bg2"/>
              </a:solidFill>
              <a:effectLst>
                <a:outerShdw blurRad="38100" dist="38100" dir="2700000" algn="tl">
                  <a:srgbClr val="C0C0C0"/>
                </a:outerShdw>
              </a:effectLst>
              <a:latin typeface="Arial Rounded MT Bold" pitchFamily="34" charset="0"/>
            </a:endParaRPr>
          </a:p>
          <a:p>
            <a:pPr algn="ctr" eaLnBrk="1" hangingPunct="1">
              <a:defRPr/>
            </a:pPr>
            <a:r>
              <a:rPr lang="es-ES_tradnl" sz="2200" b="1">
                <a:solidFill>
                  <a:schemeClr val="bg2"/>
                </a:solidFill>
                <a:effectLst>
                  <a:outerShdw blurRad="38100" dist="38100" dir="2700000" algn="tl">
                    <a:srgbClr val="C0C0C0"/>
                  </a:outerShdw>
                </a:effectLst>
                <a:latin typeface="Arial Rounded MT Bold" pitchFamily="34" charset="0"/>
                <a:hlinkClick r:id="rId4"/>
              </a:rPr>
              <a:t>a01125287@itesm.mx</a:t>
            </a:r>
            <a:endParaRPr lang="es-ES_tradnl" sz="2200" b="1">
              <a:solidFill>
                <a:schemeClr val="bg2"/>
              </a:solidFill>
              <a:effectLst>
                <a:outerShdw blurRad="38100" dist="38100" dir="2700000" algn="tl">
                  <a:srgbClr val="C0C0C0"/>
                </a:outerShdw>
              </a:effectLst>
              <a:latin typeface="Arial Rounded MT Bold" pitchFamily="34" charset="0"/>
            </a:endParaRPr>
          </a:p>
          <a:p>
            <a:pPr algn="ctr" eaLnBrk="1" hangingPunct="1">
              <a:defRPr/>
            </a:pPr>
            <a:endParaRPr lang="es-ES" sz="2200" b="1">
              <a:solidFill>
                <a:schemeClr val="bg2"/>
              </a:solidFill>
              <a:effectLst>
                <a:outerShdw blurRad="38100" dist="38100" dir="2700000" algn="tl">
                  <a:srgbClr val="C0C0C0"/>
                </a:outerShdw>
              </a:effectLst>
              <a:latin typeface="Arial Rounded MT Bold" pitchFamily="34" charset="0"/>
            </a:endParaRPr>
          </a:p>
        </p:txBody>
      </p:sp>
      <p:sp>
        <p:nvSpPr>
          <p:cNvPr id="14347" name="Line 11"/>
          <p:cNvSpPr>
            <a:spLocks noChangeShapeType="1"/>
          </p:cNvSpPr>
          <p:nvPr/>
        </p:nvSpPr>
        <p:spPr bwMode="auto">
          <a:xfrm>
            <a:off x="3195638" y="4478338"/>
            <a:ext cx="5600700" cy="0"/>
          </a:xfrm>
          <a:prstGeom prst="line">
            <a:avLst/>
          </a:prstGeom>
          <a:noFill/>
          <a:ln w="28575">
            <a:solidFill>
              <a:schemeClr val="bg2"/>
            </a:solidFill>
            <a:round/>
            <a:headEnd/>
            <a:tailEnd/>
          </a:ln>
        </p:spPr>
        <p:txBody>
          <a:bodyPr/>
          <a:lstStyle/>
          <a:p>
            <a:pPr>
              <a:defRPr/>
            </a:pPr>
            <a:endParaRPr lang="es-MX">
              <a:effectLst>
                <a:outerShdw blurRad="38100" dist="38100" dir="2700000" algn="tl">
                  <a:srgbClr val="000000">
                    <a:alpha val="43137"/>
                  </a:srgbClr>
                </a:outerShdw>
              </a:effectLst>
            </a:endParaRPr>
          </a:p>
        </p:txBody>
      </p:sp>
      <p:sp>
        <p:nvSpPr>
          <p:cNvPr id="159751" name="Rectangle 12"/>
          <p:cNvSpPr>
            <a:spLocks noChangeArrowheads="1"/>
          </p:cNvSpPr>
          <p:nvPr/>
        </p:nvSpPr>
        <p:spPr bwMode="auto">
          <a:xfrm>
            <a:off x="6877050" y="5453063"/>
            <a:ext cx="1649413" cy="1404937"/>
          </a:xfrm>
          <a:prstGeom prst="rect">
            <a:avLst/>
          </a:prstGeom>
          <a:noFill/>
          <a:ln w="9525">
            <a:noFill/>
            <a:miter lim="800000"/>
            <a:headEnd/>
            <a:tailEnd/>
          </a:ln>
        </p:spPr>
        <p:txBody>
          <a:bodyPr wrap="none" anchor="ctr">
            <a:spAutoFit/>
          </a:bodyPr>
          <a:lstStyle/>
          <a:p>
            <a:pPr algn="ctr"/>
            <a:br>
              <a:rPr lang="es-ES" sz="1800" b="0"/>
            </a:br>
            <a:endParaRPr lang="es-ES" sz="1800" b="0"/>
          </a:p>
          <a:p>
            <a:pPr algn="ctr" eaLnBrk="0" hangingPunct="0"/>
            <a:endParaRPr lang="es-ES" sz="1600">
              <a:solidFill>
                <a:schemeClr val="bg2"/>
              </a:solidFill>
              <a:latin typeface="Arial Rounded MT Bold" pitchFamily="34" charset="0"/>
              <a:ea typeface="Times New Roman" pitchFamily="18" charset="0"/>
              <a:cs typeface="Arial" charset="0"/>
            </a:endParaRPr>
          </a:p>
          <a:p>
            <a:pPr algn="ctr" eaLnBrk="0" hangingPunct="0"/>
            <a:r>
              <a:rPr lang="es-ES" sz="1600">
                <a:solidFill>
                  <a:schemeClr val="bg2"/>
                </a:solidFill>
                <a:latin typeface="Arial Rounded MT Bold" pitchFamily="34" charset="0"/>
                <a:ea typeface="Times New Roman" pitchFamily="18" charset="0"/>
                <a:cs typeface="Arial" charset="0"/>
              </a:rPr>
              <a:t>Octubre, 2006</a:t>
            </a:r>
            <a:r>
              <a:rPr lang="es-ES" sz="1600">
                <a:ea typeface="Times New Roman" pitchFamily="18" charset="0"/>
                <a:cs typeface="Arial" charset="0"/>
              </a:rPr>
              <a:t>.</a:t>
            </a:r>
            <a:br>
              <a:rPr lang="es-ES" sz="1200" b="0">
                <a:cs typeface="Times New Roman" pitchFamily="18" charset="0"/>
              </a:rPr>
            </a:br>
            <a:endParaRPr lang="es-ES" sz="1800" b="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68313" y="0"/>
            <a:ext cx="8229600" cy="1371600"/>
          </a:xfrm>
        </p:spPr>
        <p:txBody>
          <a:bodyPr/>
          <a:lstStyle/>
          <a:p>
            <a:pPr eaLnBrk="1" hangingPunct="1"/>
            <a:r>
              <a:rPr lang="es-MX" sz="2800" b="1">
                <a:solidFill>
                  <a:schemeClr val="bg2"/>
                </a:solidFill>
              </a:rPr>
              <a:t>Características de los mercados de consumo</a:t>
            </a:r>
            <a:endParaRPr lang="es-ES" sz="2800" b="1">
              <a:solidFill>
                <a:schemeClr val="bg2"/>
              </a:solidFill>
            </a:endParaRPr>
          </a:p>
        </p:txBody>
      </p:sp>
      <p:sp>
        <p:nvSpPr>
          <p:cNvPr id="522243" name="Text Box 3"/>
          <p:cNvSpPr txBox="1">
            <a:spLocks noChangeArrowheads="1"/>
          </p:cNvSpPr>
          <p:nvPr/>
        </p:nvSpPr>
        <p:spPr bwMode="auto">
          <a:xfrm>
            <a:off x="1555750" y="6064250"/>
            <a:ext cx="7588250" cy="793750"/>
          </a:xfrm>
          <a:prstGeom prst="rect">
            <a:avLst/>
          </a:prstGeom>
          <a:noFill/>
          <a:ln w="9525">
            <a:noFill/>
            <a:miter lim="800000"/>
            <a:headEnd/>
            <a:tailEnd/>
          </a:ln>
          <a:effectLst/>
        </p:spPr>
        <p:txBody>
          <a:bodyPr wrap="none">
            <a:spAutoFit/>
          </a:bodyPr>
          <a:lstStyle/>
          <a:p>
            <a:pPr>
              <a:defRPr/>
            </a:pPr>
            <a:r>
              <a:rPr lang="es-MX">
                <a:effectLst>
                  <a:outerShdw blurRad="38100" dist="38100" dir="2700000" algn="tl">
                    <a:srgbClr val="C0C0C0"/>
                  </a:outerShdw>
                </a:effectLst>
              </a:rPr>
              <a:t>Somos urbanos o rurales?</a:t>
            </a:r>
            <a:endParaRPr lang="es-ES">
              <a:effectLst>
                <a:outerShdw blurRad="38100" dist="38100" dir="2700000" algn="tl">
                  <a:srgbClr val="C0C0C0"/>
                </a:outerShdw>
              </a:effectLst>
            </a:endParaRPr>
          </a:p>
        </p:txBody>
      </p:sp>
      <p:pic>
        <p:nvPicPr>
          <p:cNvPr id="34820" name="Picture 9"/>
          <p:cNvPicPr>
            <a:picLocks noChangeAspect="1" noChangeArrowheads="1"/>
          </p:cNvPicPr>
          <p:nvPr/>
        </p:nvPicPr>
        <p:blipFill>
          <a:blip r:embed="rId2"/>
          <a:srcRect/>
          <a:stretch>
            <a:fillRect/>
          </a:stretch>
        </p:blipFill>
        <p:spPr bwMode="auto">
          <a:xfrm rot="5400000">
            <a:off x="886620" y="992981"/>
            <a:ext cx="3122612" cy="4105275"/>
          </a:xfrm>
          <a:prstGeom prst="rect">
            <a:avLst/>
          </a:prstGeom>
          <a:noFill/>
          <a:ln w="9525">
            <a:noFill/>
            <a:miter lim="800000"/>
            <a:headEnd/>
            <a:tailEnd/>
          </a:ln>
        </p:spPr>
      </p:pic>
      <p:pic>
        <p:nvPicPr>
          <p:cNvPr id="34821" name="Picture 10"/>
          <p:cNvPicPr>
            <a:picLocks noGrp="1" noChangeAspect="1" noChangeArrowheads="1"/>
          </p:cNvPicPr>
          <p:nvPr>
            <p:ph type="body" idx="1"/>
          </p:nvPr>
        </p:nvPicPr>
        <p:blipFill>
          <a:blip r:embed="rId3"/>
          <a:srcRect/>
          <a:stretch>
            <a:fillRect/>
          </a:stretch>
        </p:blipFill>
        <p:spPr>
          <a:xfrm rot="5400000">
            <a:off x="5037932" y="1950244"/>
            <a:ext cx="3605212" cy="3816350"/>
          </a:xfrm>
          <a:noFill/>
        </p:spPr>
      </p:pic>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8" name="Picture 4" descr="BD07305_"/>
          <p:cNvPicPr>
            <a:picLocks noGrp="1" noChangeAspect="1" noChangeArrowheads="1"/>
          </p:cNvPicPr>
          <p:nvPr>
            <p:ph type="body" idx="1"/>
          </p:nvPr>
        </p:nvPicPr>
        <p:blipFill>
          <a:blip r:embed="rId2"/>
          <a:srcRect/>
          <a:stretch>
            <a:fillRect/>
          </a:stretch>
        </p:blipFill>
        <p:spPr>
          <a:xfrm>
            <a:off x="609600" y="4660900"/>
            <a:ext cx="2057400" cy="2044700"/>
          </a:xfrm>
          <a:noFill/>
          <a:ln/>
        </p:spPr>
      </p:pic>
      <p:sp>
        <p:nvSpPr>
          <p:cNvPr id="88069" name="Text Box 5"/>
          <p:cNvSpPr txBox="1">
            <a:spLocks noChangeArrowheads="1"/>
          </p:cNvSpPr>
          <p:nvPr/>
        </p:nvSpPr>
        <p:spPr bwMode="auto">
          <a:xfrm>
            <a:off x="517525" y="1038225"/>
            <a:ext cx="8245475" cy="1552575"/>
          </a:xfrm>
          <a:prstGeom prst="rect">
            <a:avLst/>
          </a:prstGeom>
          <a:noFill/>
          <a:ln w="9525">
            <a:noFill/>
            <a:miter lim="800000"/>
            <a:headEnd/>
            <a:tailEnd/>
          </a:ln>
          <a:effectLst/>
        </p:spPr>
        <p:txBody>
          <a:bodyPr>
            <a:spAutoFit/>
          </a:bodyPr>
          <a:lstStyle/>
          <a:p>
            <a:r>
              <a:rPr lang="es-ES" sz="2400">
                <a:latin typeface="Times New Roman" pitchFamily="18" charset="0"/>
              </a:rPr>
              <a:t>Demanda Actual en unidades</a:t>
            </a:r>
          </a:p>
          <a:p>
            <a:r>
              <a:rPr lang="es-ES" sz="2400">
                <a:latin typeface="Times New Roman" pitchFamily="18" charset="0"/>
              </a:rPr>
              <a:t>N:__________           Cantidad:_________        </a:t>
            </a:r>
          </a:p>
          <a:p>
            <a:r>
              <a:rPr lang="es-ES" sz="2400">
                <a:latin typeface="Times New Roman" pitchFamily="18" charset="0"/>
              </a:rPr>
              <a:t>____________________________________________________</a:t>
            </a:r>
          </a:p>
          <a:p>
            <a:r>
              <a:rPr lang="es-ES" sz="2400">
                <a:latin typeface="Times New Roman" pitchFamily="18" charset="0"/>
              </a:rPr>
              <a:t>____________________________________________________</a:t>
            </a:r>
          </a:p>
        </p:txBody>
      </p:sp>
      <p:sp>
        <p:nvSpPr>
          <p:cNvPr id="88070" name="Text Box 6"/>
          <p:cNvSpPr txBox="1">
            <a:spLocks noChangeArrowheads="1"/>
          </p:cNvSpPr>
          <p:nvPr/>
        </p:nvSpPr>
        <p:spPr bwMode="auto">
          <a:xfrm>
            <a:off x="609600" y="2895600"/>
            <a:ext cx="7924800" cy="1552575"/>
          </a:xfrm>
          <a:prstGeom prst="rect">
            <a:avLst/>
          </a:prstGeom>
          <a:noFill/>
          <a:ln w="9525">
            <a:noFill/>
            <a:miter lim="800000"/>
            <a:headEnd/>
            <a:tailEnd/>
          </a:ln>
          <a:effectLst/>
        </p:spPr>
        <p:txBody>
          <a:bodyPr>
            <a:spAutoFit/>
          </a:bodyPr>
          <a:lstStyle/>
          <a:p>
            <a:r>
              <a:rPr lang="es-ES" sz="2400">
                <a:latin typeface="Times New Roman" pitchFamily="18" charset="0"/>
              </a:rPr>
              <a:t>Demanda Actual en pesos</a:t>
            </a:r>
          </a:p>
          <a:p>
            <a:r>
              <a:rPr lang="es-ES" sz="2400">
                <a:latin typeface="Times New Roman" pitchFamily="18" charset="0"/>
              </a:rPr>
              <a:t>N:__________         Cantidad:__________      Precio:_______</a:t>
            </a:r>
          </a:p>
          <a:p>
            <a:r>
              <a:rPr lang="es-ES" sz="2400">
                <a:latin typeface="Times New Roman" pitchFamily="18" charset="0"/>
              </a:rPr>
              <a:t>__________________________________________________</a:t>
            </a:r>
          </a:p>
          <a:p>
            <a:r>
              <a:rPr lang="es-ES" sz="2400">
                <a:latin typeface="Times New Roman" pitchFamily="18" charset="0"/>
              </a:rPr>
              <a:t>__________________________________________________</a:t>
            </a:r>
          </a:p>
        </p:txBody>
      </p:sp>
      <p:sp>
        <p:nvSpPr>
          <p:cNvPr id="88071" name="Text Box 7"/>
          <p:cNvSpPr txBox="1">
            <a:spLocks noChangeArrowheads="1"/>
          </p:cNvSpPr>
          <p:nvPr/>
        </p:nvSpPr>
        <p:spPr bwMode="auto">
          <a:xfrm>
            <a:off x="3352800" y="228600"/>
            <a:ext cx="5553075" cy="457200"/>
          </a:xfrm>
          <a:prstGeom prst="rect">
            <a:avLst/>
          </a:prstGeom>
          <a:noFill/>
          <a:ln w="9525">
            <a:noFill/>
            <a:miter lim="800000"/>
            <a:headEnd/>
            <a:tailEnd/>
          </a:ln>
          <a:effectLst/>
        </p:spPr>
        <p:txBody>
          <a:bodyPr wrap="none">
            <a:spAutoFit/>
          </a:bodyPr>
          <a:lstStyle/>
          <a:p>
            <a:r>
              <a:rPr lang="es-ES_tradnl" sz="2400" b="1">
                <a:effectLst>
                  <a:outerShdw blurRad="38100" dist="38100" dir="2700000" algn="tl">
                    <a:srgbClr val="000000"/>
                  </a:outerShdw>
                </a:effectLst>
                <a:latin typeface="Arial" charset="0"/>
              </a:rPr>
              <a:t>Determinación de la Demanda Actual</a:t>
            </a:r>
            <a:endParaRPr lang="es-ES" sz="2400" b="1">
              <a:effectLst>
                <a:outerShdw blurRad="38100" dist="38100" dir="2700000" algn="tl">
                  <a:srgbClr val="000000"/>
                </a:outerShdw>
              </a:effectLst>
              <a:latin typeface="Arial" charset="0"/>
            </a:endParaRPr>
          </a:p>
        </p:txBody>
      </p:sp>
      <p:sp>
        <p:nvSpPr>
          <p:cNvPr id="88073" name="Text Box 9"/>
          <p:cNvSpPr txBox="1">
            <a:spLocks noChangeArrowheads="1"/>
          </p:cNvSpPr>
          <p:nvPr/>
        </p:nvSpPr>
        <p:spPr bwMode="auto">
          <a:xfrm>
            <a:off x="3641725" y="4841875"/>
            <a:ext cx="4756150" cy="1552575"/>
          </a:xfrm>
          <a:prstGeom prst="rect">
            <a:avLst/>
          </a:prstGeom>
          <a:noFill/>
          <a:ln w="9525">
            <a:noFill/>
            <a:miter lim="800000"/>
            <a:headEnd/>
            <a:tailEnd/>
          </a:ln>
          <a:effectLst/>
        </p:spPr>
        <p:txBody>
          <a:bodyPr wrap="none">
            <a:spAutoFit/>
          </a:bodyPr>
          <a:lstStyle/>
          <a:p>
            <a:r>
              <a:rPr lang="es-ES" sz="2400">
                <a:latin typeface="Times New Roman" pitchFamily="18" charset="0"/>
              </a:rPr>
              <a:t>Conclusión del Tipo de Demanda:__</a:t>
            </a:r>
          </a:p>
          <a:p>
            <a:r>
              <a:rPr lang="es-ES" sz="2400">
                <a:latin typeface="Times New Roman" pitchFamily="18" charset="0"/>
              </a:rPr>
              <a:t>______________________________</a:t>
            </a:r>
          </a:p>
          <a:p>
            <a:r>
              <a:rPr lang="es-ES" sz="2400">
                <a:latin typeface="Times New Roman" pitchFamily="18" charset="0"/>
              </a:rPr>
              <a:t>______________________________</a:t>
            </a:r>
          </a:p>
          <a:p>
            <a:r>
              <a:rPr lang="es-ES" sz="2400">
                <a:latin typeface="Times New Roman" pitchFamily="18" charset="0"/>
              </a:rPr>
              <a:t>______________________________</a:t>
            </a: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5" name="Picture 3" descr="BD07305_"/>
          <p:cNvPicPr>
            <a:picLocks noGrp="1" noChangeAspect="1" noChangeArrowheads="1"/>
          </p:cNvPicPr>
          <p:nvPr>
            <p:ph type="body" idx="1"/>
          </p:nvPr>
        </p:nvPicPr>
        <p:blipFill>
          <a:blip r:embed="rId2"/>
          <a:srcRect/>
          <a:stretch>
            <a:fillRect/>
          </a:stretch>
        </p:blipFill>
        <p:spPr>
          <a:xfrm>
            <a:off x="3352800" y="4660900"/>
            <a:ext cx="2057400" cy="2044700"/>
          </a:xfrm>
          <a:noFill/>
          <a:ln/>
        </p:spPr>
      </p:pic>
      <p:sp>
        <p:nvSpPr>
          <p:cNvPr id="90116" name="Text Box 4"/>
          <p:cNvSpPr txBox="1">
            <a:spLocks noChangeArrowheads="1"/>
          </p:cNvSpPr>
          <p:nvPr/>
        </p:nvSpPr>
        <p:spPr bwMode="auto">
          <a:xfrm>
            <a:off x="517525" y="990600"/>
            <a:ext cx="8245475" cy="1552575"/>
          </a:xfrm>
          <a:prstGeom prst="rect">
            <a:avLst/>
          </a:prstGeom>
          <a:noFill/>
          <a:ln w="9525">
            <a:noFill/>
            <a:miter lim="800000"/>
            <a:headEnd/>
            <a:tailEnd/>
          </a:ln>
          <a:effectLst/>
        </p:spPr>
        <p:txBody>
          <a:bodyPr>
            <a:spAutoFit/>
          </a:bodyPr>
          <a:lstStyle/>
          <a:p>
            <a:r>
              <a:rPr lang="es-ES" sz="2400">
                <a:latin typeface="Times New Roman" pitchFamily="18" charset="0"/>
              </a:rPr>
              <a:t>Criterio por el cual se proyecta</a:t>
            </a:r>
          </a:p>
          <a:p>
            <a:r>
              <a:rPr lang="es-ES" sz="2400">
                <a:latin typeface="Times New Roman" pitchFamily="18" charset="0"/>
              </a:rPr>
              <a:t>____________________________________________________</a:t>
            </a:r>
          </a:p>
          <a:p>
            <a:r>
              <a:rPr lang="es-ES" sz="2400">
                <a:latin typeface="Times New Roman" pitchFamily="18" charset="0"/>
              </a:rPr>
              <a:t>____________________________________________________</a:t>
            </a:r>
          </a:p>
          <a:p>
            <a:r>
              <a:rPr lang="es-ES" sz="2400">
                <a:latin typeface="Times New Roman" pitchFamily="18" charset="0"/>
              </a:rPr>
              <a:t>____________________________________________________</a:t>
            </a:r>
          </a:p>
        </p:txBody>
      </p:sp>
      <p:sp>
        <p:nvSpPr>
          <p:cNvPr id="90117" name="Text Box 5"/>
          <p:cNvSpPr txBox="1">
            <a:spLocks noChangeArrowheads="1"/>
          </p:cNvSpPr>
          <p:nvPr/>
        </p:nvSpPr>
        <p:spPr bwMode="auto">
          <a:xfrm>
            <a:off x="609600" y="2743200"/>
            <a:ext cx="7924800" cy="2282825"/>
          </a:xfrm>
          <a:prstGeom prst="rect">
            <a:avLst/>
          </a:prstGeom>
          <a:noFill/>
          <a:ln w="9525">
            <a:noFill/>
            <a:miter lim="800000"/>
            <a:headEnd/>
            <a:tailEnd/>
          </a:ln>
          <a:effectLst/>
        </p:spPr>
        <p:txBody>
          <a:bodyPr>
            <a:spAutoFit/>
          </a:bodyPr>
          <a:lstStyle/>
          <a:p>
            <a:r>
              <a:rPr lang="es-ES" sz="2400">
                <a:latin typeface="Times New Roman" pitchFamily="18" charset="0"/>
              </a:rPr>
              <a:t>Demanda Proyectada</a:t>
            </a:r>
          </a:p>
          <a:p>
            <a:r>
              <a:rPr lang="es-ES" sz="2400">
                <a:latin typeface="Times New Roman" pitchFamily="18" charset="0"/>
              </a:rPr>
              <a:t>Demanda Actual:___________  Factor de Proyección:______</a:t>
            </a:r>
          </a:p>
          <a:p>
            <a:r>
              <a:rPr lang="es-ES" sz="2400">
                <a:latin typeface="Times New Roman" pitchFamily="18" charset="0"/>
              </a:rPr>
              <a:t>Num. De años a los que se proyecta: ____________</a:t>
            </a:r>
          </a:p>
          <a:p>
            <a:r>
              <a:rPr lang="es-ES" sz="2400">
                <a:latin typeface="Times New Roman" pitchFamily="18" charset="0"/>
              </a:rPr>
              <a:t>Demanda Total Proyectada: ___________________________</a:t>
            </a:r>
          </a:p>
          <a:p>
            <a:r>
              <a:rPr lang="es-ES" sz="2400">
                <a:latin typeface="Times New Roman" pitchFamily="18" charset="0"/>
              </a:rPr>
              <a:t>__________________________________________________</a:t>
            </a:r>
          </a:p>
          <a:p>
            <a:r>
              <a:rPr lang="es-ES" sz="2400">
                <a:latin typeface="Times New Roman" pitchFamily="18" charset="0"/>
              </a:rPr>
              <a:t>__________________________________________________</a:t>
            </a:r>
          </a:p>
        </p:txBody>
      </p:sp>
      <p:sp>
        <p:nvSpPr>
          <p:cNvPr id="90118" name="Text Box 6"/>
          <p:cNvSpPr txBox="1">
            <a:spLocks noChangeArrowheads="1"/>
          </p:cNvSpPr>
          <p:nvPr/>
        </p:nvSpPr>
        <p:spPr bwMode="auto">
          <a:xfrm>
            <a:off x="3140075" y="228600"/>
            <a:ext cx="5927725" cy="457200"/>
          </a:xfrm>
          <a:prstGeom prst="rect">
            <a:avLst/>
          </a:prstGeom>
          <a:noFill/>
          <a:ln w="9525">
            <a:noFill/>
            <a:miter lim="800000"/>
            <a:headEnd/>
            <a:tailEnd/>
          </a:ln>
          <a:effectLst/>
        </p:spPr>
        <p:txBody>
          <a:bodyPr wrap="none">
            <a:spAutoFit/>
          </a:bodyPr>
          <a:lstStyle/>
          <a:p>
            <a:r>
              <a:rPr lang="es-ES_tradnl" sz="2400" b="1">
                <a:effectLst>
                  <a:outerShdw blurRad="38100" dist="38100" dir="2700000" algn="tl">
                    <a:srgbClr val="000000"/>
                  </a:outerShdw>
                </a:effectLst>
                <a:latin typeface="Arial" charset="0"/>
              </a:rPr>
              <a:t>Determinación de Demanda Proyectada</a:t>
            </a:r>
            <a:endParaRPr lang="es-ES" sz="2400" b="1">
              <a:effectLst>
                <a:outerShdw blurRad="38100" dist="38100" dir="2700000" algn="tl">
                  <a:srgbClr val="000000"/>
                </a:outerShdw>
              </a:effectLst>
              <a:latin typeface="Arial" charset="0"/>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1" name="Picture 3" descr="BD07305_"/>
          <p:cNvPicPr>
            <a:picLocks noGrp="1" noChangeAspect="1" noChangeArrowheads="1"/>
          </p:cNvPicPr>
          <p:nvPr>
            <p:ph type="body" idx="1"/>
          </p:nvPr>
        </p:nvPicPr>
        <p:blipFill>
          <a:blip r:embed="rId2"/>
          <a:srcRect/>
          <a:stretch>
            <a:fillRect/>
          </a:stretch>
        </p:blipFill>
        <p:spPr>
          <a:xfrm>
            <a:off x="3581400" y="4584700"/>
            <a:ext cx="2133600" cy="2120900"/>
          </a:xfrm>
          <a:noFill/>
          <a:ln/>
        </p:spPr>
      </p:pic>
      <p:sp>
        <p:nvSpPr>
          <p:cNvPr id="89092" name="Text Box 4"/>
          <p:cNvSpPr txBox="1">
            <a:spLocks noChangeArrowheads="1"/>
          </p:cNvSpPr>
          <p:nvPr/>
        </p:nvSpPr>
        <p:spPr bwMode="auto">
          <a:xfrm>
            <a:off x="517525" y="685800"/>
            <a:ext cx="8108950" cy="1187450"/>
          </a:xfrm>
          <a:prstGeom prst="rect">
            <a:avLst/>
          </a:prstGeom>
          <a:noFill/>
          <a:ln w="9525">
            <a:noFill/>
            <a:miter lim="800000"/>
            <a:headEnd/>
            <a:tailEnd/>
          </a:ln>
          <a:effectLst/>
        </p:spPr>
        <p:txBody>
          <a:bodyPr wrap="none">
            <a:spAutoFit/>
          </a:bodyPr>
          <a:lstStyle/>
          <a:p>
            <a:r>
              <a:rPr lang="es-ES" sz="2400">
                <a:latin typeface="Times New Roman" pitchFamily="18" charset="0"/>
              </a:rPr>
              <a:t>Nombre del precio </a:t>
            </a:r>
          </a:p>
          <a:p>
            <a:r>
              <a:rPr lang="es-ES" sz="2400">
                <a:latin typeface="Times New Roman" pitchFamily="18" charset="0"/>
              </a:rPr>
              <a:t>____________________________________________________</a:t>
            </a:r>
          </a:p>
          <a:p>
            <a:r>
              <a:rPr lang="es-ES" sz="2400">
                <a:latin typeface="Times New Roman" pitchFamily="18" charset="0"/>
              </a:rPr>
              <a:t>____________________________________________________</a:t>
            </a:r>
          </a:p>
        </p:txBody>
      </p:sp>
      <p:sp>
        <p:nvSpPr>
          <p:cNvPr id="89093" name="Text Box 5"/>
          <p:cNvSpPr txBox="1">
            <a:spLocks noChangeArrowheads="1"/>
          </p:cNvSpPr>
          <p:nvPr/>
        </p:nvSpPr>
        <p:spPr bwMode="auto">
          <a:xfrm>
            <a:off x="609600" y="2133600"/>
            <a:ext cx="7848600" cy="1187450"/>
          </a:xfrm>
          <a:prstGeom prst="rect">
            <a:avLst/>
          </a:prstGeom>
          <a:noFill/>
          <a:ln w="9525">
            <a:noFill/>
            <a:miter lim="800000"/>
            <a:headEnd/>
            <a:tailEnd/>
          </a:ln>
          <a:effectLst/>
        </p:spPr>
        <p:txBody>
          <a:bodyPr>
            <a:spAutoFit/>
          </a:bodyPr>
          <a:lstStyle/>
          <a:p>
            <a:r>
              <a:rPr lang="es-ES" sz="2400">
                <a:latin typeface="Times New Roman" pitchFamily="18" charset="0"/>
              </a:rPr>
              <a:t>Factores que intervienen en la Fijación de su precio </a:t>
            </a:r>
          </a:p>
          <a:p>
            <a:r>
              <a:rPr lang="es-ES" sz="2400">
                <a:latin typeface="Times New Roman" pitchFamily="18" charset="0"/>
              </a:rPr>
              <a:t>__________________________________________________</a:t>
            </a:r>
          </a:p>
          <a:p>
            <a:r>
              <a:rPr lang="es-ES" sz="2400">
                <a:latin typeface="Times New Roman" pitchFamily="18" charset="0"/>
              </a:rPr>
              <a:t>__________________________________________________</a:t>
            </a:r>
          </a:p>
        </p:txBody>
      </p:sp>
      <p:sp>
        <p:nvSpPr>
          <p:cNvPr id="89094" name="Text Box 6"/>
          <p:cNvSpPr txBox="1">
            <a:spLocks noChangeArrowheads="1"/>
          </p:cNvSpPr>
          <p:nvPr/>
        </p:nvSpPr>
        <p:spPr bwMode="auto">
          <a:xfrm>
            <a:off x="4471988" y="228600"/>
            <a:ext cx="4519612" cy="457200"/>
          </a:xfrm>
          <a:prstGeom prst="rect">
            <a:avLst/>
          </a:prstGeom>
          <a:noFill/>
          <a:ln w="9525">
            <a:noFill/>
            <a:miter lim="800000"/>
            <a:headEnd/>
            <a:tailEnd/>
          </a:ln>
          <a:effectLst/>
        </p:spPr>
        <p:txBody>
          <a:bodyPr wrap="none">
            <a:spAutoFit/>
          </a:bodyPr>
          <a:lstStyle/>
          <a:p>
            <a:r>
              <a:rPr lang="es-ES_tradnl" sz="2400" b="1">
                <a:effectLst>
                  <a:outerShdw blurRad="38100" dist="38100" dir="2700000" algn="tl">
                    <a:srgbClr val="000000"/>
                  </a:outerShdw>
                </a:effectLst>
                <a:latin typeface="Arial" charset="0"/>
              </a:rPr>
              <a:t>Determinación de Precio Neto</a:t>
            </a:r>
            <a:endParaRPr lang="es-ES" sz="2400" b="1">
              <a:effectLst>
                <a:outerShdw blurRad="38100" dist="38100" dir="2700000" algn="tl">
                  <a:srgbClr val="000000"/>
                </a:outerShdw>
              </a:effectLst>
              <a:latin typeface="Arial" charset="0"/>
            </a:endParaRPr>
          </a:p>
        </p:txBody>
      </p:sp>
      <p:sp>
        <p:nvSpPr>
          <p:cNvPr id="89096" name="Text Box 8"/>
          <p:cNvSpPr txBox="1">
            <a:spLocks noChangeArrowheads="1"/>
          </p:cNvSpPr>
          <p:nvPr/>
        </p:nvSpPr>
        <p:spPr bwMode="auto">
          <a:xfrm>
            <a:off x="517525" y="3552825"/>
            <a:ext cx="8108950" cy="1187450"/>
          </a:xfrm>
          <a:prstGeom prst="rect">
            <a:avLst/>
          </a:prstGeom>
          <a:noFill/>
          <a:ln w="9525">
            <a:noFill/>
            <a:miter lim="800000"/>
            <a:headEnd/>
            <a:tailEnd/>
          </a:ln>
          <a:effectLst/>
        </p:spPr>
        <p:txBody>
          <a:bodyPr wrap="none">
            <a:spAutoFit/>
          </a:bodyPr>
          <a:lstStyle/>
          <a:p>
            <a:r>
              <a:rPr lang="es-ES" sz="2400">
                <a:latin typeface="Times New Roman" pitchFamily="18" charset="0"/>
              </a:rPr>
              <a:t>Características del producto que determina su nivel de precio</a:t>
            </a:r>
          </a:p>
          <a:p>
            <a:r>
              <a:rPr lang="es-ES" sz="2400">
                <a:latin typeface="Times New Roman" pitchFamily="18" charset="0"/>
              </a:rPr>
              <a:t>____________________________________________________</a:t>
            </a:r>
          </a:p>
          <a:p>
            <a:r>
              <a:rPr lang="es-ES" sz="2400">
                <a:latin typeface="Times New Roman" pitchFamily="18" charset="0"/>
              </a:rPr>
              <a:t>____________________________________________________</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descr="BD07305_"/>
          <p:cNvPicPr>
            <a:picLocks noGrp="1" noChangeAspect="1" noChangeArrowheads="1"/>
          </p:cNvPicPr>
          <p:nvPr>
            <p:ph type="body" idx="1"/>
          </p:nvPr>
        </p:nvPicPr>
        <p:blipFill>
          <a:blip r:embed="rId2"/>
          <a:srcRect/>
          <a:stretch>
            <a:fillRect/>
          </a:stretch>
        </p:blipFill>
        <p:spPr>
          <a:xfrm>
            <a:off x="3581400" y="4584700"/>
            <a:ext cx="2133600" cy="2120900"/>
          </a:xfrm>
          <a:noFill/>
          <a:ln/>
        </p:spPr>
      </p:pic>
      <p:sp>
        <p:nvSpPr>
          <p:cNvPr id="91140" name="Text Box 4"/>
          <p:cNvSpPr txBox="1">
            <a:spLocks noChangeArrowheads="1"/>
          </p:cNvSpPr>
          <p:nvPr/>
        </p:nvSpPr>
        <p:spPr bwMode="auto">
          <a:xfrm>
            <a:off x="609600" y="914400"/>
            <a:ext cx="7848600" cy="1187450"/>
          </a:xfrm>
          <a:prstGeom prst="rect">
            <a:avLst/>
          </a:prstGeom>
          <a:noFill/>
          <a:ln w="9525">
            <a:noFill/>
            <a:miter lim="800000"/>
            <a:headEnd/>
            <a:tailEnd/>
          </a:ln>
          <a:effectLst/>
        </p:spPr>
        <p:txBody>
          <a:bodyPr>
            <a:spAutoFit/>
          </a:bodyPr>
          <a:lstStyle/>
          <a:p>
            <a:r>
              <a:rPr lang="es-ES" sz="2400">
                <a:latin typeface="Times New Roman" pitchFamily="18" charset="0"/>
              </a:rPr>
              <a:t>Nivel de Precio recomendado</a:t>
            </a:r>
          </a:p>
          <a:p>
            <a:r>
              <a:rPr lang="es-ES" sz="2400">
                <a:latin typeface="Times New Roman" pitchFamily="18" charset="0"/>
              </a:rPr>
              <a:t>__________________________________________________</a:t>
            </a:r>
          </a:p>
          <a:p>
            <a:r>
              <a:rPr lang="es-ES" sz="2400">
                <a:latin typeface="Times New Roman" pitchFamily="18" charset="0"/>
              </a:rPr>
              <a:t>__________________________________________________</a:t>
            </a:r>
          </a:p>
        </p:txBody>
      </p:sp>
      <p:sp>
        <p:nvSpPr>
          <p:cNvPr id="91141" name="Text Box 5"/>
          <p:cNvSpPr txBox="1">
            <a:spLocks noChangeArrowheads="1"/>
          </p:cNvSpPr>
          <p:nvPr/>
        </p:nvSpPr>
        <p:spPr bwMode="auto">
          <a:xfrm>
            <a:off x="4548188" y="152400"/>
            <a:ext cx="4519612" cy="457200"/>
          </a:xfrm>
          <a:prstGeom prst="rect">
            <a:avLst/>
          </a:prstGeom>
          <a:noFill/>
          <a:ln w="9525">
            <a:noFill/>
            <a:miter lim="800000"/>
            <a:headEnd/>
            <a:tailEnd/>
          </a:ln>
          <a:effectLst/>
        </p:spPr>
        <p:txBody>
          <a:bodyPr wrap="none">
            <a:spAutoFit/>
          </a:bodyPr>
          <a:lstStyle/>
          <a:p>
            <a:r>
              <a:rPr lang="es-ES_tradnl" sz="2400" b="1">
                <a:effectLst>
                  <a:outerShdw blurRad="38100" dist="38100" dir="2700000" algn="tl">
                    <a:srgbClr val="000000"/>
                  </a:outerShdw>
                </a:effectLst>
                <a:latin typeface="Arial" charset="0"/>
              </a:rPr>
              <a:t>Determinación de Precio Neto</a:t>
            </a:r>
            <a:endParaRPr lang="es-ES" sz="2400" b="1">
              <a:effectLst>
                <a:outerShdw blurRad="38100" dist="38100" dir="2700000" algn="tl">
                  <a:srgbClr val="000000"/>
                </a:outerShdw>
              </a:effectLst>
              <a:latin typeface="Arial" charset="0"/>
            </a:endParaRPr>
          </a:p>
        </p:txBody>
      </p:sp>
      <p:sp>
        <p:nvSpPr>
          <p:cNvPr id="91142" name="Text Box 6"/>
          <p:cNvSpPr txBox="1">
            <a:spLocks noChangeArrowheads="1"/>
          </p:cNvSpPr>
          <p:nvPr/>
        </p:nvSpPr>
        <p:spPr bwMode="auto">
          <a:xfrm>
            <a:off x="609600" y="2286000"/>
            <a:ext cx="7848600" cy="2282825"/>
          </a:xfrm>
          <a:prstGeom prst="rect">
            <a:avLst/>
          </a:prstGeom>
          <a:noFill/>
          <a:ln w="9525">
            <a:noFill/>
            <a:miter lim="800000"/>
            <a:headEnd/>
            <a:tailEnd/>
          </a:ln>
          <a:effectLst/>
        </p:spPr>
        <p:txBody>
          <a:bodyPr>
            <a:spAutoFit/>
          </a:bodyPr>
          <a:lstStyle/>
          <a:p>
            <a:r>
              <a:rPr lang="es-ES" sz="2400">
                <a:latin typeface="Times New Roman" pitchFamily="18" charset="0"/>
              </a:rPr>
              <a:t>Enfoque de fijación Precio a utilizar</a:t>
            </a:r>
          </a:p>
          <a:p>
            <a:r>
              <a:rPr lang="es-ES" sz="2400">
                <a:latin typeface="Times New Roman" pitchFamily="18" charset="0"/>
              </a:rPr>
              <a:t>__________________________________________________</a:t>
            </a:r>
          </a:p>
          <a:p>
            <a:r>
              <a:rPr lang="es-ES" sz="2400">
                <a:latin typeface="Times New Roman" pitchFamily="18" charset="0"/>
              </a:rPr>
              <a:t>____________________________________________________________________________________________________</a:t>
            </a:r>
          </a:p>
          <a:p>
            <a:endParaRPr lang="es-ES" sz="2400">
              <a:latin typeface="Times New Roman" pitchFamily="18" charset="0"/>
            </a:endParaRPr>
          </a:p>
          <a:p>
            <a:r>
              <a:rPr lang="es-ES" sz="2400">
                <a:latin typeface="Times New Roman" pitchFamily="18" charset="0"/>
              </a:rPr>
              <a:t>Precio:____________________________________________</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2" descr="BD07305_"/>
          <p:cNvPicPr>
            <a:picLocks noGrp="1" noChangeAspect="1" noChangeArrowheads="1"/>
          </p:cNvPicPr>
          <p:nvPr>
            <p:ph type="body" idx="1"/>
          </p:nvPr>
        </p:nvPicPr>
        <p:blipFill>
          <a:blip r:embed="rId2"/>
          <a:srcRect/>
          <a:stretch>
            <a:fillRect/>
          </a:stretch>
        </p:blipFill>
        <p:spPr>
          <a:xfrm>
            <a:off x="3581400" y="4584700"/>
            <a:ext cx="2133600" cy="2120900"/>
          </a:xfrm>
          <a:noFill/>
          <a:ln/>
        </p:spPr>
      </p:pic>
      <p:sp>
        <p:nvSpPr>
          <p:cNvPr id="93187" name="Text Box 3"/>
          <p:cNvSpPr txBox="1">
            <a:spLocks noChangeArrowheads="1"/>
          </p:cNvSpPr>
          <p:nvPr/>
        </p:nvSpPr>
        <p:spPr bwMode="auto">
          <a:xfrm>
            <a:off x="609600" y="914400"/>
            <a:ext cx="7848600" cy="1006475"/>
          </a:xfrm>
          <a:prstGeom prst="rect">
            <a:avLst/>
          </a:prstGeom>
          <a:noFill/>
          <a:ln w="9525">
            <a:noFill/>
            <a:miter lim="800000"/>
            <a:headEnd/>
            <a:tailEnd/>
          </a:ln>
          <a:effectLst/>
        </p:spPr>
        <p:txBody>
          <a:bodyPr>
            <a:spAutoFit/>
          </a:bodyPr>
          <a:lstStyle/>
          <a:p>
            <a:r>
              <a:rPr lang="es-ES" sz="2000" b="1">
                <a:latin typeface="Arial" charset="0"/>
              </a:rPr>
              <a:t>Criterios que pueden afectar su precio neto</a:t>
            </a:r>
          </a:p>
          <a:p>
            <a:r>
              <a:rPr lang="es-ES" sz="2000">
                <a:latin typeface="Arial" charset="0"/>
              </a:rPr>
              <a:t>Introducción al mercado:_______    Línea de producto:______</a:t>
            </a:r>
          </a:p>
          <a:p>
            <a:r>
              <a:rPr lang="es-ES" sz="2000">
                <a:latin typeface="Arial" charset="0"/>
              </a:rPr>
              <a:t>Tipo de Cliente:____   Situación de compra:____    Flete:____</a:t>
            </a:r>
          </a:p>
        </p:txBody>
      </p:sp>
      <p:sp>
        <p:nvSpPr>
          <p:cNvPr id="93188" name="Text Box 4"/>
          <p:cNvSpPr txBox="1">
            <a:spLocks noChangeArrowheads="1"/>
          </p:cNvSpPr>
          <p:nvPr/>
        </p:nvSpPr>
        <p:spPr bwMode="auto">
          <a:xfrm>
            <a:off x="2971800" y="152400"/>
            <a:ext cx="5922963" cy="457200"/>
          </a:xfrm>
          <a:prstGeom prst="rect">
            <a:avLst/>
          </a:prstGeom>
          <a:noFill/>
          <a:ln w="9525">
            <a:noFill/>
            <a:miter lim="800000"/>
            <a:headEnd/>
            <a:tailEnd/>
          </a:ln>
          <a:effectLst/>
        </p:spPr>
        <p:txBody>
          <a:bodyPr wrap="none">
            <a:spAutoFit/>
          </a:bodyPr>
          <a:lstStyle/>
          <a:p>
            <a:r>
              <a:rPr lang="es-ES_tradnl" sz="2400" b="1">
                <a:effectLst>
                  <a:outerShdw blurRad="38100" dist="38100" dir="2700000" algn="tl">
                    <a:srgbClr val="000000"/>
                  </a:outerShdw>
                </a:effectLst>
                <a:latin typeface="Arial" charset="0"/>
              </a:rPr>
              <a:t>Establecimiento de Políticas de Precios</a:t>
            </a:r>
            <a:endParaRPr lang="es-ES" sz="2400" b="1">
              <a:effectLst>
                <a:outerShdw blurRad="38100" dist="38100" dir="2700000" algn="tl">
                  <a:srgbClr val="000000"/>
                </a:outerShdw>
              </a:effectLst>
              <a:latin typeface="Arial" charset="0"/>
            </a:endParaRPr>
          </a:p>
        </p:txBody>
      </p:sp>
      <p:sp>
        <p:nvSpPr>
          <p:cNvPr id="93189" name="Text Box 5"/>
          <p:cNvSpPr txBox="1">
            <a:spLocks noChangeArrowheads="1"/>
          </p:cNvSpPr>
          <p:nvPr/>
        </p:nvSpPr>
        <p:spPr bwMode="auto">
          <a:xfrm>
            <a:off x="609600" y="2286000"/>
            <a:ext cx="7848600" cy="1920875"/>
          </a:xfrm>
          <a:prstGeom prst="rect">
            <a:avLst/>
          </a:prstGeom>
          <a:noFill/>
          <a:ln w="9525">
            <a:noFill/>
            <a:miter lim="800000"/>
            <a:headEnd/>
            <a:tailEnd/>
          </a:ln>
          <a:effectLst/>
        </p:spPr>
        <p:txBody>
          <a:bodyPr>
            <a:spAutoFit/>
          </a:bodyPr>
          <a:lstStyle/>
          <a:p>
            <a:r>
              <a:rPr lang="es-ES" sz="2000" b="1">
                <a:latin typeface="Arial" charset="0"/>
              </a:rPr>
              <a:t>Estrategias de Ajuste de precios a utilizar</a:t>
            </a:r>
          </a:p>
          <a:p>
            <a:r>
              <a:rPr lang="es-ES" sz="2000">
                <a:latin typeface="Arial" charset="0"/>
              </a:rPr>
              <a:t>______________________________________________________</a:t>
            </a:r>
          </a:p>
          <a:p>
            <a:r>
              <a:rPr lang="es-ES" sz="2000">
                <a:latin typeface="Arial" charset="0"/>
              </a:rPr>
              <a:t>____________________________________________________________________________________________________________</a:t>
            </a:r>
          </a:p>
          <a:p>
            <a:endParaRPr lang="es-ES" sz="2000">
              <a:latin typeface="Arial" charset="0"/>
            </a:endParaRPr>
          </a:p>
          <a:p>
            <a:r>
              <a:rPr lang="es-ES" sz="2000" b="1">
                <a:latin typeface="Arial" charset="0"/>
              </a:rPr>
              <a:t>Posibles Precios Finales</a:t>
            </a:r>
            <a:r>
              <a:rPr lang="es-ES" sz="2000">
                <a:latin typeface="Arial" charset="0"/>
              </a:rPr>
              <a:t>:________________________________</a:t>
            </a: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7" name="Picture 1027" descr="BD07305_"/>
          <p:cNvPicPr>
            <a:picLocks noChangeAspect="1" noChangeArrowheads="1"/>
          </p:cNvPicPr>
          <p:nvPr/>
        </p:nvPicPr>
        <p:blipFill>
          <a:blip r:embed="rId2"/>
          <a:srcRect/>
          <a:stretch>
            <a:fillRect/>
          </a:stretch>
        </p:blipFill>
        <p:spPr bwMode="auto">
          <a:xfrm>
            <a:off x="3581400" y="5114925"/>
            <a:ext cx="1600200" cy="1590675"/>
          </a:xfrm>
          <a:prstGeom prst="rect">
            <a:avLst/>
          </a:prstGeom>
          <a:noFill/>
          <a:ln w="9525">
            <a:noFill/>
            <a:miter lim="800000"/>
            <a:headEnd/>
            <a:tailEnd/>
          </a:ln>
        </p:spPr>
      </p:pic>
      <p:sp>
        <p:nvSpPr>
          <p:cNvPr id="123908" name="Text Box 1028"/>
          <p:cNvSpPr txBox="1">
            <a:spLocks noGrp="1" noChangeArrowheads="1"/>
          </p:cNvSpPr>
          <p:nvPr>
            <p:ph type="title"/>
          </p:nvPr>
        </p:nvSpPr>
        <p:spPr>
          <a:noFill/>
          <a:ln/>
        </p:spPr>
        <p:txBody>
          <a:bodyPr/>
          <a:lstStyle/>
          <a:p>
            <a:pPr algn="l"/>
            <a:r>
              <a:rPr lang="es-ES_tradnl" sz="2400" b="1">
                <a:solidFill>
                  <a:schemeClr val="tx1"/>
                </a:solidFill>
                <a:latin typeface="Arial" charset="0"/>
              </a:rPr>
              <a:t>Factores que influyen en su Mezcla Promocional</a:t>
            </a:r>
            <a:endParaRPr lang="es-ES" sz="2400" b="1">
              <a:solidFill>
                <a:schemeClr val="tx1"/>
              </a:solidFill>
              <a:latin typeface="Arial" charset="0"/>
            </a:endParaRPr>
          </a:p>
        </p:txBody>
      </p:sp>
      <p:sp>
        <p:nvSpPr>
          <p:cNvPr id="123909" name="Text Box 1029"/>
          <p:cNvSpPr txBox="1">
            <a:spLocks noChangeArrowheads="1"/>
          </p:cNvSpPr>
          <p:nvPr/>
        </p:nvSpPr>
        <p:spPr bwMode="auto">
          <a:xfrm>
            <a:off x="593725" y="1676400"/>
            <a:ext cx="8002588" cy="2289175"/>
          </a:xfrm>
          <a:prstGeom prst="rect">
            <a:avLst/>
          </a:prstGeom>
          <a:noFill/>
          <a:ln w="9525">
            <a:noFill/>
            <a:miter lim="800000"/>
            <a:headEnd/>
            <a:tailEnd/>
          </a:ln>
          <a:effectLst/>
        </p:spPr>
        <p:txBody>
          <a:bodyPr wrap="none">
            <a:spAutoFit/>
          </a:bodyPr>
          <a:lstStyle/>
          <a:p>
            <a:r>
              <a:rPr lang="es-ES"/>
              <a:t>Características del Mercado:_______________________________________</a:t>
            </a:r>
          </a:p>
          <a:p>
            <a:r>
              <a:rPr lang="es-ES"/>
              <a:t>______________________________________________________________</a:t>
            </a:r>
          </a:p>
          <a:p>
            <a:r>
              <a:rPr lang="es-ES"/>
              <a:t>______________________________________________________________</a:t>
            </a:r>
          </a:p>
          <a:p>
            <a:r>
              <a:rPr lang="es-ES"/>
              <a:t>Tipo de Producto:________________________________________________</a:t>
            </a:r>
          </a:p>
          <a:p>
            <a:r>
              <a:rPr lang="es-ES"/>
              <a:t>______________________________________________________________</a:t>
            </a:r>
            <a:br>
              <a:rPr lang="es-ES"/>
            </a:br>
            <a:r>
              <a:rPr lang="es-ES"/>
              <a:t>Etapa del ciclo de Vida:___________________________________________</a:t>
            </a:r>
          </a:p>
          <a:p>
            <a:r>
              <a:rPr lang="es-ES"/>
              <a:t>Fondos disponibles:______________________________________________</a:t>
            </a:r>
          </a:p>
          <a:p>
            <a:endParaRPr lang="es-ES"/>
          </a:p>
        </p:txBody>
      </p:sp>
      <p:sp>
        <p:nvSpPr>
          <p:cNvPr id="123910" name="Text Box 1030"/>
          <p:cNvSpPr txBox="1">
            <a:spLocks noChangeArrowheads="1"/>
          </p:cNvSpPr>
          <p:nvPr/>
        </p:nvSpPr>
        <p:spPr bwMode="auto">
          <a:xfrm>
            <a:off x="593725" y="4083050"/>
            <a:ext cx="7993063" cy="946150"/>
          </a:xfrm>
          <a:prstGeom prst="rect">
            <a:avLst/>
          </a:prstGeom>
          <a:noFill/>
          <a:ln w="9525">
            <a:noFill/>
            <a:miter lim="800000"/>
            <a:headEnd/>
            <a:tailEnd/>
          </a:ln>
          <a:effectLst/>
        </p:spPr>
        <p:txBody>
          <a:bodyPr wrap="none">
            <a:spAutoFit/>
          </a:bodyPr>
          <a:lstStyle/>
          <a:p>
            <a:r>
              <a:rPr lang="es-ES" sz="2000"/>
              <a:t>Elementos Promocionales seleccionados</a:t>
            </a:r>
            <a:r>
              <a:rPr lang="es-ES"/>
              <a:t>:__________________________</a:t>
            </a:r>
          </a:p>
          <a:p>
            <a:r>
              <a:rPr lang="es-ES"/>
              <a:t>______________________________________________________________</a:t>
            </a:r>
          </a:p>
          <a:p>
            <a:r>
              <a:rPr lang="es-ES"/>
              <a:t>______________________________________________________________</a:t>
            </a: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Text Box 3"/>
          <p:cNvSpPr txBox="1">
            <a:spLocks noChangeArrowheads="1"/>
          </p:cNvSpPr>
          <p:nvPr/>
        </p:nvSpPr>
        <p:spPr bwMode="auto">
          <a:xfrm>
            <a:off x="609600" y="76200"/>
            <a:ext cx="8229600" cy="1371600"/>
          </a:xfrm>
          <a:prstGeom prst="rect">
            <a:avLst/>
          </a:prstGeom>
          <a:noFill/>
          <a:ln w="9525">
            <a:noFill/>
            <a:miter lim="800000"/>
            <a:headEnd/>
            <a:tailEnd/>
          </a:ln>
          <a:effectLst/>
        </p:spPr>
        <p:txBody>
          <a:bodyPr anchor="ctr"/>
          <a:lstStyle/>
          <a:p>
            <a:r>
              <a:rPr lang="es-ES" sz="2400" b="1">
                <a:effectLst>
                  <a:outerShdw blurRad="38100" dist="38100" dir="2700000" algn="tl">
                    <a:srgbClr val="000000"/>
                  </a:outerShdw>
                </a:effectLst>
                <a:latin typeface="Arial" charset="0"/>
              </a:rPr>
              <a:t>Estrategias de Promoción</a:t>
            </a:r>
          </a:p>
        </p:txBody>
      </p:sp>
      <p:sp>
        <p:nvSpPr>
          <p:cNvPr id="124932" name="Text Box 4"/>
          <p:cNvSpPr txBox="1">
            <a:spLocks noChangeArrowheads="1"/>
          </p:cNvSpPr>
          <p:nvPr/>
        </p:nvSpPr>
        <p:spPr bwMode="auto">
          <a:xfrm>
            <a:off x="593725" y="1600200"/>
            <a:ext cx="7959725" cy="915988"/>
          </a:xfrm>
          <a:prstGeom prst="rect">
            <a:avLst/>
          </a:prstGeom>
          <a:noFill/>
          <a:ln w="9525">
            <a:noFill/>
            <a:miter lim="800000"/>
            <a:headEnd/>
            <a:tailEnd/>
          </a:ln>
          <a:effectLst/>
        </p:spPr>
        <p:txBody>
          <a:bodyPr wrap="none">
            <a:spAutoFit/>
          </a:bodyPr>
          <a:lstStyle/>
          <a:p>
            <a:r>
              <a:rPr lang="es-ES"/>
              <a:t>Estrategia de Jalar:______________________________________________</a:t>
            </a:r>
            <a:br>
              <a:rPr lang="es-ES"/>
            </a:br>
            <a:r>
              <a:rPr lang="es-ES"/>
              <a:t>______________________________________________________________</a:t>
            </a:r>
            <a:br>
              <a:rPr lang="es-ES"/>
            </a:br>
            <a:r>
              <a:rPr lang="es-ES"/>
              <a:t>______________________________________________________________</a:t>
            </a:r>
          </a:p>
        </p:txBody>
      </p:sp>
      <p:sp>
        <p:nvSpPr>
          <p:cNvPr id="124933" name="Text Box 5"/>
          <p:cNvSpPr txBox="1">
            <a:spLocks noChangeArrowheads="1"/>
          </p:cNvSpPr>
          <p:nvPr/>
        </p:nvSpPr>
        <p:spPr bwMode="auto">
          <a:xfrm>
            <a:off x="685800" y="2895600"/>
            <a:ext cx="7959725" cy="915988"/>
          </a:xfrm>
          <a:prstGeom prst="rect">
            <a:avLst/>
          </a:prstGeom>
          <a:noFill/>
          <a:ln w="9525">
            <a:noFill/>
            <a:miter lim="800000"/>
            <a:headEnd/>
            <a:tailEnd/>
          </a:ln>
          <a:effectLst/>
        </p:spPr>
        <p:txBody>
          <a:bodyPr wrap="none">
            <a:spAutoFit/>
          </a:bodyPr>
          <a:lstStyle/>
          <a:p>
            <a:r>
              <a:rPr lang="es-ES"/>
              <a:t>Estrategia de Empujar:___________________________________________</a:t>
            </a:r>
            <a:br>
              <a:rPr lang="es-ES"/>
            </a:br>
            <a:r>
              <a:rPr lang="es-ES"/>
              <a:t>______________________________________________________________</a:t>
            </a:r>
            <a:br>
              <a:rPr lang="es-ES"/>
            </a:br>
            <a:r>
              <a:rPr lang="es-ES"/>
              <a:t>______________________________________________________________</a:t>
            </a:r>
          </a:p>
        </p:txBody>
      </p:sp>
      <p:sp>
        <p:nvSpPr>
          <p:cNvPr id="124934" name="Text Box 6"/>
          <p:cNvSpPr txBox="1">
            <a:spLocks noChangeArrowheads="1"/>
          </p:cNvSpPr>
          <p:nvPr/>
        </p:nvSpPr>
        <p:spPr bwMode="auto">
          <a:xfrm>
            <a:off x="685800" y="4343400"/>
            <a:ext cx="7959725" cy="2014538"/>
          </a:xfrm>
          <a:prstGeom prst="rect">
            <a:avLst/>
          </a:prstGeom>
          <a:noFill/>
          <a:ln w="9525">
            <a:noFill/>
            <a:miter lim="800000"/>
            <a:headEnd/>
            <a:tailEnd/>
          </a:ln>
          <a:effectLst/>
        </p:spPr>
        <p:txBody>
          <a:bodyPr wrap="none">
            <a:spAutoFit/>
          </a:bodyPr>
          <a:lstStyle/>
          <a:p>
            <a:r>
              <a:rPr lang="es-ES"/>
              <a:t>Propuesta de campaña promocional</a:t>
            </a:r>
          </a:p>
          <a:p>
            <a:endParaRPr lang="es-ES"/>
          </a:p>
          <a:p>
            <a:r>
              <a:rPr lang="es-ES"/>
              <a:t>Tema:________________________________________________________</a:t>
            </a:r>
            <a:br>
              <a:rPr lang="es-ES"/>
            </a:br>
            <a:r>
              <a:rPr lang="es-ES"/>
              <a:t>Duración: _____________________________________________________</a:t>
            </a:r>
            <a:br>
              <a:rPr lang="es-ES"/>
            </a:br>
            <a:r>
              <a:rPr lang="es-ES"/>
              <a:t>Estrategias promocionales:________________________________________</a:t>
            </a:r>
          </a:p>
          <a:p>
            <a:r>
              <a:rPr lang="es-ES"/>
              <a:t>______________________________________________________________</a:t>
            </a:r>
          </a:p>
          <a:p>
            <a:r>
              <a:rPr lang="es-ES"/>
              <a:t>______________________________________________________________</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609600" y="76200"/>
            <a:ext cx="8229600" cy="1371600"/>
          </a:xfrm>
          <a:prstGeom prst="rect">
            <a:avLst/>
          </a:prstGeom>
          <a:noFill/>
          <a:ln w="9525">
            <a:noFill/>
            <a:miter lim="800000"/>
            <a:headEnd/>
            <a:tailEnd/>
          </a:ln>
          <a:effectLst/>
        </p:spPr>
        <p:txBody>
          <a:bodyPr anchor="ctr"/>
          <a:lstStyle/>
          <a:p>
            <a:r>
              <a:rPr lang="es-ES" sz="2400" b="1">
                <a:effectLst>
                  <a:outerShdw blurRad="38100" dist="38100" dir="2700000" algn="tl">
                    <a:srgbClr val="000000"/>
                  </a:outerShdw>
                </a:effectLst>
                <a:latin typeface="Arial" charset="0"/>
              </a:rPr>
              <a:t>Presupuesto Promocional</a:t>
            </a:r>
          </a:p>
        </p:txBody>
      </p:sp>
      <p:sp>
        <p:nvSpPr>
          <p:cNvPr id="125955" name="Text Box 3"/>
          <p:cNvSpPr txBox="1">
            <a:spLocks noChangeArrowheads="1"/>
          </p:cNvSpPr>
          <p:nvPr/>
        </p:nvSpPr>
        <p:spPr bwMode="auto">
          <a:xfrm>
            <a:off x="593725" y="1781175"/>
            <a:ext cx="7959725" cy="1190625"/>
          </a:xfrm>
          <a:prstGeom prst="rect">
            <a:avLst/>
          </a:prstGeom>
          <a:noFill/>
          <a:ln w="9525">
            <a:noFill/>
            <a:miter lim="800000"/>
            <a:headEnd/>
            <a:tailEnd/>
          </a:ln>
          <a:effectLst/>
        </p:spPr>
        <p:txBody>
          <a:bodyPr wrap="none">
            <a:spAutoFit/>
          </a:bodyPr>
          <a:lstStyle/>
          <a:p>
            <a:r>
              <a:rPr lang="es-ES"/>
              <a:t>Método de determinación de presupuesto promocional:_________________</a:t>
            </a:r>
            <a:br>
              <a:rPr lang="es-ES"/>
            </a:br>
            <a:r>
              <a:rPr lang="es-ES"/>
              <a:t>______________________________________________________________</a:t>
            </a:r>
            <a:br>
              <a:rPr lang="es-ES"/>
            </a:br>
            <a:r>
              <a:rPr lang="es-ES"/>
              <a:t>______________________________________________________________</a:t>
            </a:r>
          </a:p>
          <a:p>
            <a:r>
              <a:rPr lang="es-ES"/>
              <a:t>______________________________________________________________</a:t>
            </a:r>
          </a:p>
        </p:txBody>
      </p:sp>
      <p:sp>
        <p:nvSpPr>
          <p:cNvPr id="125956" name="Text Box 4"/>
          <p:cNvSpPr txBox="1">
            <a:spLocks noChangeArrowheads="1"/>
          </p:cNvSpPr>
          <p:nvPr/>
        </p:nvSpPr>
        <p:spPr bwMode="auto">
          <a:xfrm>
            <a:off x="685800" y="3733800"/>
            <a:ext cx="7959725" cy="1190625"/>
          </a:xfrm>
          <a:prstGeom prst="rect">
            <a:avLst/>
          </a:prstGeom>
          <a:noFill/>
          <a:ln w="9525">
            <a:noFill/>
            <a:miter lim="800000"/>
            <a:headEnd/>
            <a:tailEnd/>
          </a:ln>
          <a:effectLst/>
        </p:spPr>
        <p:txBody>
          <a:bodyPr wrap="none">
            <a:spAutoFit/>
          </a:bodyPr>
          <a:lstStyle/>
          <a:p>
            <a:r>
              <a:rPr lang="es-ES"/>
              <a:t>Regulación Normativa:___________________________________________</a:t>
            </a:r>
            <a:br>
              <a:rPr lang="es-ES"/>
            </a:br>
            <a:r>
              <a:rPr lang="es-ES"/>
              <a:t>______________________________________________________________</a:t>
            </a:r>
            <a:br>
              <a:rPr lang="es-ES"/>
            </a:br>
            <a:r>
              <a:rPr lang="es-ES"/>
              <a:t>______________________________________________________________</a:t>
            </a:r>
          </a:p>
          <a:p>
            <a:r>
              <a:rPr lang="es-ES"/>
              <a:t>______________________________________________________________</a:t>
            </a:r>
          </a:p>
        </p:txBody>
      </p:sp>
      <p:pic>
        <p:nvPicPr>
          <p:cNvPr id="125958" name="Picture 6" descr="BD07305_"/>
          <p:cNvPicPr>
            <a:picLocks noChangeAspect="1" noChangeArrowheads="1"/>
          </p:cNvPicPr>
          <p:nvPr/>
        </p:nvPicPr>
        <p:blipFill>
          <a:blip r:embed="rId2"/>
          <a:srcRect/>
          <a:stretch>
            <a:fillRect/>
          </a:stretch>
        </p:blipFill>
        <p:spPr bwMode="auto">
          <a:xfrm>
            <a:off x="3581400" y="5114925"/>
            <a:ext cx="1600200" cy="1590675"/>
          </a:xfrm>
          <a:prstGeom prst="rect">
            <a:avLst/>
          </a:prstGeom>
          <a:noFill/>
          <a:ln w="9525">
            <a:noFill/>
            <a:miter lim="800000"/>
            <a:headEnd/>
            <a:tailEnd/>
          </a:ln>
        </p:spPr>
      </p:pic>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Text Box 3"/>
          <p:cNvSpPr txBox="1">
            <a:spLocks noChangeArrowheads="1"/>
          </p:cNvSpPr>
          <p:nvPr/>
        </p:nvSpPr>
        <p:spPr bwMode="auto">
          <a:xfrm>
            <a:off x="609600" y="76200"/>
            <a:ext cx="8229600" cy="1371600"/>
          </a:xfrm>
          <a:prstGeom prst="rect">
            <a:avLst/>
          </a:prstGeom>
          <a:noFill/>
          <a:ln w="9525">
            <a:noFill/>
            <a:miter lim="800000"/>
            <a:headEnd/>
            <a:tailEnd/>
          </a:ln>
          <a:effectLst/>
        </p:spPr>
        <p:txBody>
          <a:bodyPr anchor="ctr"/>
          <a:lstStyle/>
          <a:p>
            <a:r>
              <a:rPr lang="es-ES" sz="2400" b="1">
                <a:effectLst>
                  <a:outerShdw blurRad="38100" dist="38100" dir="2700000" algn="tl">
                    <a:srgbClr val="000000"/>
                  </a:outerShdw>
                </a:effectLst>
                <a:latin typeface="Arial" charset="0"/>
              </a:rPr>
              <a:t>Distribución</a:t>
            </a:r>
          </a:p>
        </p:txBody>
      </p:sp>
      <p:sp>
        <p:nvSpPr>
          <p:cNvPr id="137220" name="Text Box 4"/>
          <p:cNvSpPr txBox="1">
            <a:spLocks noChangeArrowheads="1"/>
          </p:cNvSpPr>
          <p:nvPr/>
        </p:nvSpPr>
        <p:spPr bwMode="auto">
          <a:xfrm>
            <a:off x="593725" y="1676400"/>
            <a:ext cx="7959725" cy="1190625"/>
          </a:xfrm>
          <a:prstGeom prst="rect">
            <a:avLst/>
          </a:prstGeom>
          <a:noFill/>
          <a:ln w="9525">
            <a:noFill/>
            <a:miter lim="800000"/>
            <a:headEnd/>
            <a:tailEnd/>
          </a:ln>
          <a:effectLst/>
        </p:spPr>
        <p:txBody>
          <a:bodyPr wrap="none">
            <a:spAutoFit/>
          </a:bodyPr>
          <a:lstStyle/>
          <a:p>
            <a:r>
              <a:rPr lang="es-ES"/>
              <a:t>Funciones de Ventas necesarias para el producto:______________________</a:t>
            </a:r>
            <a:br>
              <a:rPr lang="es-ES"/>
            </a:br>
            <a:r>
              <a:rPr lang="es-ES"/>
              <a:t>______________________________________________________________</a:t>
            </a:r>
            <a:br>
              <a:rPr lang="es-ES"/>
            </a:br>
            <a:r>
              <a:rPr lang="es-ES"/>
              <a:t>______________________________________________________________</a:t>
            </a:r>
          </a:p>
          <a:p>
            <a:r>
              <a:rPr lang="es-ES"/>
              <a:t>______________________________________________________________</a:t>
            </a:r>
          </a:p>
        </p:txBody>
      </p:sp>
      <p:sp>
        <p:nvSpPr>
          <p:cNvPr id="137221" name="Text Box 5"/>
          <p:cNvSpPr txBox="1">
            <a:spLocks noChangeArrowheads="1"/>
          </p:cNvSpPr>
          <p:nvPr/>
        </p:nvSpPr>
        <p:spPr bwMode="auto">
          <a:xfrm>
            <a:off x="533400" y="3124200"/>
            <a:ext cx="7959725" cy="2014538"/>
          </a:xfrm>
          <a:prstGeom prst="rect">
            <a:avLst/>
          </a:prstGeom>
          <a:noFill/>
          <a:ln w="9525">
            <a:noFill/>
            <a:miter lim="800000"/>
            <a:headEnd/>
            <a:tailEnd/>
          </a:ln>
          <a:effectLst/>
        </p:spPr>
        <p:txBody>
          <a:bodyPr wrap="none">
            <a:spAutoFit/>
          </a:bodyPr>
          <a:lstStyle/>
          <a:p>
            <a:r>
              <a:rPr lang="es-ES"/>
              <a:t>Tipo de Distribución</a:t>
            </a:r>
          </a:p>
          <a:p>
            <a:endParaRPr lang="es-ES"/>
          </a:p>
          <a:p>
            <a:r>
              <a:rPr lang="es-ES"/>
              <a:t>Directa:______			Indirecta:_________</a:t>
            </a:r>
            <a:br>
              <a:rPr lang="es-ES"/>
            </a:br>
            <a:endParaRPr lang="es-ES"/>
          </a:p>
          <a:p>
            <a:r>
              <a:rPr lang="es-ES"/>
              <a:t>Tipo de Producto:______________________________________________</a:t>
            </a:r>
          </a:p>
          <a:p>
            <a:r>
              <a:rPr lang="es-ES"/>
              <a:t>Niveles del canal:_______________________________________________</a:t>
            </a:r>
          </a:p>
          <a:p>
            <a:r>
              <a:rPr lang="es-ES"/>
              <a:t>______________________________________________________________</a:t>
            </a:r>
          </a:p>
        </p:txBody>
      </p:sp>
      <p:pic>
        <p:nvPicPr>
          <p:cNvPr id="137222" name="Picture 6" descr="BD07305_"/>
          <p:cNvPicPr>
            <a:picLocks noChangeAspect="1" noChangeArrowheads="1"/>
          </p:cNvPicPr>
          <p:nvPr/>
        </p:nvPicPr>
        <p:blipFill>
          <a:blip r:embed="rId2"/>
          <a:srcRect/>
          <a:stretch>
            <a:fillRect/>
          </a:stretch>
        </p:blipFill>
        <p:spPr bwMode="auto">
          <a:xfrm>
            <a:off x="3581400" y="5114925"/>
            <a:ext cx="1600200" cy="1590675"/>
          </a:xfrm>
          <a:prstGeom prst="rect">
            <a:avLst/>
          </a:prstGeom>
          <a:noFill/>
          <a:ln w="9525">
            <a:noFill/>
            <a:miter lim="800000"/>
            <a:headEnd/>
            <a:tailEnd/>
          </a:ln>
        </p:spPr>
      </p:pic>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609600" y="76200"/>
            <a:ext cx="8229600" cy="1371600"/>
          </a:xfrm>
          <a:prstGeom prst="rect">
            <a:avLst/>
          </a:prstGeom>
          <a:noFill/>
          <a:ln w="9525">
            <a:noFill/>
            <a:miter lim="800000"/>
            <a:headEnd/>
            <a:tailEnd/>
          </a:ln>
          <a:effectLst/>
        </p:spPr>
        <p:txBody>
          <a:bodyPr anchor="ctr"/>
          <a:lstStyle/>
          <a:p>
            <a:r>
              <a:rPr lang="es-ES" sz="2400" b="1">
                <a:effectLst>
                  <a:outerShdw blurRad="38100" dist="38100" dir="2700000" algn="tl">
                    <a:srgbClr val="000000"/>
                  </a:outerShdw>
                </a:effectLst>
                <a:latin typeface="Arial" charset="0"/>
              </a:rPr>
              <a:t>Distribución</a:t>
            </a:r>
          </a:p>
        </p:txBody>
      </p:sp>
      <p:sp>
        <p:nvSpPr>
          <p:cNvPr id="138243" name="Text Box 3"/>
          <p:cNvSpPr txBox="1">
            <a:spLocks noChangeArrowheads="1"/>
          </p:cNvSpPr>
          <p:nvPr/>
        </p:nvSpPr>
        <p:spPr bwMode="auto">
          <a:xfrm>
            <a:off x="593725" y="1676400"/>
            <a:ext cx="7669213" cy="915988"/>
          </a:xfrm>
          <a:prstGeom prst="rect">
            <a:avLst/>
          </a:prstGeom>
          <a:noFill/>
          <a:ln w="9525">
            <a:noFill/>
            <a:miter lim="800000"/>
            <a:headEnd/>
            <a:tailEnd/>
          </a:ln>
          <a:effectLst/>
        </p:spPr>
        <p:txBody>
          <a:bodyPr wrap="none">
            <a:spAutoFit/>
          </a:bodyPr>
          <a:lstStyle/>
          <a:p>
            <a:r>
              <a:rPr lang="es-ES"/>
              <a:t>Intensidad de canal: :</a:t>
            </a:r>
          </a:p>
          <a:p>
            <a:r>
              <a:rPr lang="es-ES"/>
              <a:t>Intensiva______		Selectiva:________	Exclusiva:________</a:t>
            </a:r>
            <a:br>
              <a:rPr lang="es-ES"/>
            </a:br>
            <a:endParaRPr lang="es-ES"/>
          </a:p>
        </p:txBody>
      </p:sp>
      <p:sp>
        <p:nvSpPr>
          <p:cNvPr id="138244" name="Text Box 4"/>
          <p:cNvSpPr txBox="1">
            <a:spLocks noChangeArrowheads="1"/>
          </p:cNvSpPr>
          <p:nvPr/>
        </p:nvSpPr>
        <p:spPr bwMode="auto">
          <a:xfrm>
            <a:off x="533400" y="2895600"/>
            <a:ext cx="7834313" cy="1465263"/>
          </a:xfrm>
          <a:prstGeom prst="rect">
            <a:avLst/>
          </a:prstGeom>
          <a:noFill/>
          <a:ln w="9525">
            <a:noFill/>
            <a:miter lim="800000"/>
            <a:headEnd/>
            <a:tailEnd/>
          </a:ln>
          <a:effectLst/>
        </p:spPr>
        <p:txBody>
          <a:bodyPr wrap="none">
            <a:spAutoFit/>
          </a:bodyPr>
          <a:lstStyle/>
          <a:p>
            <a:r>
              <a:rPr lang="es-ES"/>
              <a:t>Miembros del  canal</a:t>
            </a:r>
          </a:p>
          <a:p>
            <a:endParaRPr lang="es-ES"/>
          </a:p>
          <a:p>
            <a:r>
              <a:rPr lang="es-ES"/>
              <a:t>_____________________________________________________________</a:t>
            </a:r>
            <a:br>
              <a:rPr lang="es-ES"/>
            </a:br>
            <a:r>
              <a:rPr lang="es-ES"/>
              <a:t>_____________________________________________________________</a:t>
            </a:r>
            <a:br>
              <a:rPr lang="es-ES"/>
            </a:br>
            <a:r>
              <a:rPr lang="es-ES"/>
              <a:t>_____________________________________________________________</a:t>
            </a:r>
          </a:p>
        </p:txBody>
      </p:sp>
      <p:pic>
        <p:nvPicPr>
          <p:cNvPr id="138245" name="Picture 5" descr="BD07305_"/>
          <p:cNvPicPr>
            <a:picLocks noChangeAspect="1" noChangeArrowheads="1"/>
          </p:cNvPicPr>
          <p:nvPr/>
        </p:nvPicPr>
        <p:blipFill>
          <a:blip r:embed="rId2"/>
          <a:srcRect/>
          <a:stretch>
            <a:fillRect/>
          </a:stretch>
        </p:blipFill>
        <p:spPr bwMode="auto">
          <a:xfrm>
            <a:off x="3581400" y="5114925"/>
            <a:ext cx="1600200" cy="15906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68313" y="0"/>
            <a:ext cx="8229600" cy="1371600"/>
          </a:xfrm>
        </p:spPr>
        <p:txBody>
          <a:bodyPr/>
          <a:lstStyle/>
          <a:p>
            <a:pPr eaLnBrk="1" hangingPunct="1"/>
            <a:r>
              <a:rPr lang="es-MX" sz="2800" b="1">
                <a:solidFill>
                  <a:schemeClr val="bg2"/>
                </a:solidFill>
              </a:rPr>
              <a:t>Características de los mercados industriales</a:t>
            </a:r>
            <a:endParaRPr lang="es-ES" sz="2800" b="1">
              <a:solidFill>
                <a:schemeClr val="bg2"/>
              </a:solidFill>
            </a:endParaRPr>
          </a:p>
        </p:txBody>
      </p:sp>
      <p:sp>
        <p:nvSpPr>
          <p:cNvPr id="7" name="6 Rectángulo"/>
          <p:cNvSpPr/>
          <p:nvPr/>
        </p:nvSpPr>
        <p:spPr>
          <a:xfrm>
            <a:off x="4572000" y="1857364"/>
            <a:ext cx="4190571" cy="1107996"/>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s-ES" sz="66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empresas</a:t>
            </a:r>
          </a:p>
        </p:txBody>
      </p:sp>
      <p:sp>
        <p:nvSpPr>
          <p:cNvPr id="9" name="8 CuadroTexto"/>
          <p:cNvSpPr txBox="1"/>
          <p:nvPr/>
        </p:nvSpPr>
        <p:spPr>
          <a:xfrm>
            <a:off x="1073150" y="4572000"/>
            <a:ext cx="2284413" cy="800100"/>
          </a:xfrm>
          <a:prstGeom prst="rect">
            <a:avLst/>
          </a:prstGeom>
          <a:noFill/>
        </p:spPr>
        <p:txBody>
          <a:bodyPr wrap="none">
            <a:spAutoFit/>
          </a:bodyPr>
          <a:lstStyle/>
          <a:p>
            <a:pPr>
              <a:defRPr/>
            </a:pPr>
            <a:r>
              <a:rPr lang="es-MX" dirty="0">
                <a:solidFill>
                  <a:schemeClr val="bg2">
                    <a:lumMod val="75000"/>
                  </a:schemeClr>
                </a:solidFill>
                <a:effectLst>
                  <a:outerShdw blurRad="38100" dist="38100" dir="2700000" algn="tl">
                    <a:srgbClr val="000000">
                      <a:alpha val="43137"/>
                    </a:srgbClr>
                  </a:outerShdw>
                </a:effectLst>
              </a:rPr>
              <a:t>tamaño</a:t>
            </a:r>
          </a:p>
        </p:txBody>
      </p:sp>
      <p:sp>
        <p:nvSpPr>
          <p:cNvPr id="10" name="9 Rectángulo"/>
          <p:cNvSpPr/>
          <p:nvPr/>
        </p:nvSpPr>
        <p:spPr>
          <a:xfrm>
            <a:off x="357158" y="1357298"/>
            <a:ext cx="3948517" cy="3077766"/>
          </a:xfrm>
          <a:prstGeom prst="rect">
            <a:avLst/>
          </a:prstGeom>
          <a:noFill/>
          <a:ln>
            <a:noFill/>
          </a:ln>
        </p:spPr>
        <p:txBody>
          <a:bodyPr wrap="none">
            <a:spAutoFit/>
          </a:bodyPr>
          <a:lstStyle/>
          <a:p>
            <a:pPr algn="ctr">
              <a:defRPr/>
            </a:pPr>
            <a:r>
              <a:rPr lang="es-MX" sz="6600" dirty="0">
                <a:ln w="18000">
                  <a:solidFill>
                    <a:schemeClr val="accent2">
                      <a:satMod val="140000"/>
                    </a:schemeClr>
                  </a:solidFill>
                  <a:prstDash val="solid"/>
                  <a:miter lim="800000"/>
                </a:ln>
                <a:noFill/>
                <a:effectLst>
                  <a:outerShdw blurRad="25500" dist="23000" dir="7020000" algn="tl">
                    <a:srgbClr val="000000">
                      <a:alpha val="50000"/>
                    </a:srgbClr>
                  </a:outerShdw>
                </a:effectLst>
              </a:rPr>
              <a:t>M I C R O</a:t>
            </a:r>
          </a:p>
          <a:p>
            <a:pPr algn="ctr">
              <a:defRPr/>
            </a:pPr>
            <a:r>
              <a:rPr lang="es-MX" sz="4800" dirty="0">
                <a:ln w="18000">
                  <a:solidFill>
                    <a:schemeClr val="accent2">
                      <a:satMod val="140000"/>
                    </a:schemeClr>
                  </a:solidFill>
                  <a:prstDash val="solid"/>
                  <a:miter lim="800000"/>
                </a:ln>
                <a:noFill/>
                <a:effectLst>
                  <a:outerShdw blurRad="25500" dist="23000" dir="7020000" algn="tl">
                    <a:srgbClr val="000000">
                      <a:alpha val="50000"/>
                    </a:srgbClr>
                  </a:outerShdw>
                </a:effectLst>
              </a:rPr>
              <a:t>PEQUEÑAS</a:t>
            </a:r>
          </a:p>
          <a:p>
            <a:pPr algn="ctr">
              <a:defRPr/>
            </a:pPr>
            <a:r>
              <a:rPr lang="es-MX" sz="4400" dirty="0">
                <a:ln w="18000">
                  <a:solidFill>
                    <a:schemeClr val="accent2">
                      <a:satMod val="140000"/>
                    </a:schemeClr>
                  </a:solidFill>
                  <a:prstDash val="solid"/>
                  <a:miter lim="800000"/>
                </a:ln>
                <a:noFill/>
                <a:effectLst>
                  <a:outerShdw blurRad="25500" dist="23000" dir="7020000" algn="tl">
                    <a:srgbClr val="000000">
                      <a:alpha val="50000"/>
                    </a:srgbClr>
                  </a:outerShdw>
                </a:effectLst>
              </a:rPr>
              <a:t>MEDIANAS</a:t>
            </a:r>
          </a:p>
          <a:p>
            <a:pPr algn="ctr">
              <a:defRPr/>
            </a:pPr>
            <a:r>
              <a:rPr lang="es-MX" sz="3600" dirty="0">
                <a:ln w="18000">
                  <a:solidFill>
                    <a:schemeClr val="accent2">
                      <a:satMod val="140000"/>
                    </a:schemeClr>
                  </a:solidFill>
                  <a:prstDash val="solid"/>
                  <a:miter lim="800000"/>
                </a:ln>
                <a:noFill/>
                <a:effectLst>
                  <a:outerShdw blurRad="25500" dist="23000" dir="7020000" algn="tl">
                    <a:srgbClr val="000000">
                      <a:alpha val="50000"/>
                    </a:srgbClr>
                  </a:outerShdw>
                </a:effectLst>
              </a:rPr>
              <a:t>GRANDES</a:t>
            </a:r>
          </a:p>
        </p:txBody>
      </p:sp>
      <p:sp>
        <p:nvSpPr>
          <p:cNvPr id="11" name="10 Extracto"/>
          <p:cNvSpPr/>
          <p:nvPr/>
        </p:nvSpPr>
        <p:spPr bwMode="auto">
          <a:xfrm>
            <a:off x="3000375" y="3143250"/>
            <a:ext cx="6000750" cy="2928938"/>
          </a:xfrm>
          <a:prstGeom prst="flowChartExtract">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wrap="none"/>
          <a:lstStyle/>
          <a:p>
            <a:pPr algn="ctr">
              <a:defRPr/>
            </a:pPr>
            <a:r>
              <a:rPr lang="es-MX" sz="2400" dirty="0">
                <a:solidFill>
                  <a:schemeClr val="bg1"/>
                </a:solidFill>
                <a:effectLst>
                  <a:outerShdw blurRad="38100" dist="38100" dir="2700000" algn="tl">
                    <a:srgbClr val="C0C0C0"/>
                  </a:outerShdw>
                </a:effectLst>
              </a:rPr>
              <a:t>SECTOR TERCIARIO</a:t>
            </a:r>
          </a:p>
          <a:p>
            <a:pPr algn="ctr">
              <a:defRPr/>
            </a:pPr>
            <a:r>
              <a:rPr lang="es-MX" sz="2800" dirty="0">
                <a:solidFill>
                  <a:schemeClr val="bg1"/>
                </a:solidFill>
                <a:effectLst>
                  <a:outerShdw blurRad="38100" dist="38100" dir="2700000" algn="tl">
                    <a:srgbClr val="C0C0C0"/>
                  </a:outerShdw>
                </a:effectLst>
              </a:rPr>
              <a:t>SECTOR SECUNDARIO</a:t>
            </a:r>
          </a:p>
          <a:p>
            <a:pPr algn="ctr">
              <a:defRPr/>
            </a:pPr>
            <a:r>
              <a:rPr lang="es-MX" sz="4000" dirty="0">
                <a:solidFill>
                  <a:schemeClr val="bg1"/>
                </a:solidFill>
                <a:effectLst>
                  <a:outerShdw blurRad="38100" dist="38100" dir="2700000" algn="tl">
                    <a:srgbClr val="C0C0C0"/>
                  </a:outerShdw>
                </a:effectLst>
              </a:rPr>
              <a:t>SECTOR PRIMARIO</a:t>
            </a:r>
            <a:endParaRPr lang="es-MX" sz="6600" dirty="0">
              <a:solidFill>
                <a:schemeClr val="bg1"/>
              </a:solidFill>
              <a:effectLst>
                <a:outerShdw blurRad="38100" dist="38100" dir="2700000" algn="tl">
                  <a:srgbClr val="000000">
                    <a:alpha val="43137"/>
                  </a:srgbClr>
                </a:outerShdw>
              </a:effectLst>
            </a:endParaRPr>
          </a:p>
        </p:txBody>
      </p:sp>
      <p:sp>
        <p:nvSpPr>
          <p:cNvPr id="8" name="7 CuadroTexto"/>
          <p:cNvSpPr txBox="1"/>
          <p:nvPr/>
        </p:nvSpPr>
        <p:spPr>
          <a:xfrm>
            <a:off x="5286375" y="6057900"/>
            <a:ext cx="1571625" cy="800100"/>
          </a:xfrm>
          <a:prstGeom prst="rect">
            <a:avLst/>
          </a:prstGeom>
          <a:noFill/>
        </p:spPr>
        <p:txBody>
          <a:bodyPr>
            <a:spAutoFit/>
          </a:bodyPr>
          <a:lstStyle/>
          <a:p>
            <a:pPr>
              <a:defRPr/>
            </a:pPr>
            <a:r>
              <a:rPr lang="es-MX" dirty="0">
                <a:solidFill>
                  <a:schemeClr val="bg2">
                    <a:lumMod val="75000"/>
                  </a:schemeClr>
                </a:solidFill>
                <a:effectLst>
                  <a:outerShdw blurRad="38100" dist="38100" dir="2700000" algn="tl">
                    <a:srgbClr val="000000">
                      <a:alpha val="43137"/>
                    </a:srgbClr>
                  </a:outerShdw>
                </a:effectLst>
              </a:rPr>
              <a:t>giro</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609600" y="76200"/>
            <a:ext cx="8229600" cy="1371600"/>
          </a:xfrm>
          <a:prstGeom prst="rect">
            <a:avLst/>
          </a:prstGeom>
          <a:noFill/>
          <a:ln w="9525">
            <a:noFill/>
            <a:miter lim="800000"/>
            <a:headEnd/>
            <a:tailEnd/>
          </a:ln>
          <a:effectLst/>
        </p:spPr>
        <p:txBody>
          <a:bodyPr anchor="ctr"/>
          <a:lstStyle/>
          <a:p>
            <a:r>
              <a:rPr lang="es-ES" sz="2400" b="1">
                <a:effectLst>
                  <a:outerShdw blurRad="38100" dist="38100" dir="2700000" algn="tl">
                    <a:srgbClr val="000000"/>
                  </a:outerShdw>
                </a:effectLst>
                <a:latin typeface="Arial" charset="0"/>
              </a:rPr>
              <a:t>Distribución</a:t>
            </a:r>
          </a:p>
        </p:txBody>
      </p:sp>
      <p:sp>
        <p:nvSpPr>
          <p:cNvPr id="147459" name="Text Box 3"/>
          <p:cNvSpPr txBox="1">
            <a:spLocks noChangeArrowheads="1"/>
          </p:cNvSpPr>
          <p:nvPr/>
        </p:nvSpPr>
        <p:spPr bwMode="auto">
          <a:xfrm>
            <a:off x="593725" y="1676400"/>
            <a:ext cx="7669213" cy="915988"/>
          </a:xfrm>
          <a:prstGeom prst="rect">
            <a:avLst/>
          </a:prstGeom>
          <a:noFill/>
          <a:ln w="9525">
            <a:noFill/>
            <a:miter lim="800000"/>
            <a:headEnd/>
            <a:tailEnd/>
          </a:ln>
          <a:effectLst/>
        </p:spPr>
        <p:txBody>
          <a:bodyPr wrap="none">
            <a:spAutoFit/>
          </a:bodyPr>
          <a:lstStyle/>
          <a:p>
            <a:r>
              <a:rPr lang="es-ES"/>
              <a:t>Intensidad de canal: :</a:t>
            </a:r>
          </a:p>
          <a:p>
            <a:r>
              <a:rPr lang="es-ES"/>
              <a:t>Intensiva______		Selectiva:________	Exclusiva:________</a:t>
            </a:r>
            <a:br>
              <a:rPr lang="es-ES"/>
            </a:br>
            <a:endParaRPr lang="es-ES"/>
          </a:p>
        </p:txBody>
      </p:sp>
      <p:sp>
        <p:nvSpPr>
          <p:cNvPr id="147460" name="Text Box 4"/>
          <p:cNvSpPr txBox="1">
            <a:spLocks noChangeArrowheads="1"/>
          </p:cNvSpPr>
          <p:nvPr/>
        </p:nvSpPr>
        <p:spPr bwMode="auto">
          <a:xfrm>
            <a:off x="533400" y="2895600"/>
            <a:ext cx="7834313" cy="1465263"/>
          </a:xfrm>
          <a:prstGeom prst="rect">
            <a:avLst/>
          </a:prstGeom>
          <a:noFill/>
          <a:ln w="9525">
            <a:noFill/>
            <a:miter lim="800000"/>
            <a:headEnd/>
            <a:tailEnd/>
          </a:ln>
          <a:effectLst/>
        </p:spPr>
        <p:txBody>
          <a:bodyPr wrap="none">
            <a:spAutoFit/>
          </a:bodyPr>
          <a:lstStyle/>
          <a:p>
            <a:r>
              <a:rPr lang="es-ES"/>
              <a:t>Miembros del  canal</a:t>
            </a:r>
          </a:p>
          <a:p>
            <a:endParaRPr lang="es-ES"/>
          </a:p>
          <a:p>
            <a:r>
              <a:rPr lang="es-ES"/>
              <a:t>_____________________________________________________________</a:t>
            </a:r>
            <a:br>
              <a:rPr lang="es-ES"/>
            </a:br>
            <a:r>
              <a:rPr lang="es-ES"/>
              <a:t>_____________________________________________________________</a:t>
            </a:r>
            <a:br>
              <a:rPr lang="es-ES"/>
            </a:br>
            <a:r>
              <a:rPr lang="es-ES"/>
              <a:t>_____________________________________________________________</a:t>
            </a:r>
          </a:p>
        </p:txBody>
      </p:sp>
      <p:pic>
        <p:nvPicPr>
          <p:cNvPr id="147461" name="Picture 5" descr="BD07305_"/>
          <p:cNvPicPr>
            <a:picLocks noChangeAspect="1" noChangeArrowheads="1"/>
          </p:cNvPicPr>
          <p:nvPr/>
        </p:nvPicPr>
        <p:blipFill>
          <a:blip r:embed="rId2"/>
          <a:srcRect/>
          <a:stretch>
            <a:fillRect/>
          </a:stretch>
        </p:blipFill>
        <p:spPr bwMode="auto">
          <a:xfrm>
            <a:off x="3581400" y="5114925"/>
            <a:ext cx="1600200" cy="1590675"/>
          </a:xfrm>
          <a:prstGeom prst="rect">
            <a:avLst/>
          </a:prstGeom>
          <a:noFill/>
          <a:ln w="9525">
            <a:noFill/>
            <a:miter lim="800000"/>
            <a:headEnd/>
            <a:tailEnd/>
          </a:ln>
        </p:spPr>
      </p:pic>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Text Box 2"/>
          <p:cNvSpPr txBox="1">
            <a:spLocks noChangeArrowheads="1"/>
          </p:cNvSpPr>
          <p:nvPr/>
        </p:nvSpPr>
        <p:spPr bwMode="auto">
          <a:xfrm>
            <a:off x="609600" y="76200"/>
            <a:ext cx="8229600" cy="1371600"/>
          </a:xfrm>
          <a:prstGeom prst="rect">
            <a:avLst/>
          </a:prstGeom>
          <a:noFill/>
          <a:ln w="9525">
            <a:noFill/>
            <a:miter lim="800000"/>
            <a:headEnd/>
            <a:tailEnd/>
          </a:ln>
          <a:effectLst/>
        </p:spPr>
        <p:txBody>
          <a:bodyPr anchor="ctr"/>
          <a:lstStyle/>
          <a:p>
            <a:r>
              <a:rPr lang="es-ES" sz="2400" b="1">
                <a:effectLst>
                  <a:outerShdw blurRad="38100" dist="38100" dir="2700000" algn="tl">
                    <a:srgbClr val="000000"/>
                  </a:outerShdw>
                </a:effectLst>
                <a:latin typeface="Arial" charset="0"/>
              </a:rPr>
              <a:t>Promoción</a:t>
            </a:r>
          </a:p>
        </p:txBody>
      </p:sp>
      <p:sp>
        <p:nvSpPr>
          <p:cNvPr id="148483" name="Text Box 3"/>
          <p:cNvSpPr txBox="1">
            <a:spLocks noChangeArrowheads="1"/>
          </p:cNvSpPr>
          <p:nvPr/>
        </p:nvSpPr>
        <p:spPr bwMode="auto">
          <a:xfrm>
            <a:off x="593725" y="1676400"/>
            <a:ext cx="8008938" cy="1190625"/>
          </a:xfrm>
          <a:prstGeom prst="rect">
            <a:avLst/>
          </a:prstGeom>
          <a:noFill/>
          <a:ln w="9525">
            <a:noFill/>
            <a:miter lim="800000"/>
            <a:headEnd/>
            <a:tailEnd/>
          </a:ln>
          <a:effectLst/>
        </p:spPr>
        <p:txBody>
          <a:bodyPr wrap="none">
            <a:spAutoFit/>
          </a:bodyPr>
          <a:lstStyle/>
          <a:p>
            <a:r>
              <a:rPr lang="es-ES"/>
              <a:t>Comunicación Indirecta:</a:t>
            </a:r>
          </a:p>
          <a:p>
            <a:r>
              <a:rPr lang="es-ES"/>
              <a:t>Medios Publicitarios a utilizar:______________________________________</a:t>
            </a:r>
          </a:p>
          <a:p>
            <a:r>
              <a:rPr lang="es-ES"/>
              <a:t>Comunicación Directa:</a:t>
            </a:r>
          </a:p>
          <a:p>
            <a:r>
              <a:rPr lang="es-ES"/>
              <a:t>Medio Indirectos a utilizar:_________________________________________</a:t>
            </a:r>
          </a:p>
        </p:txBody>
      </p:sp>
      <p:sp>
        <p:nvSpPr>
          <p:cNvPr id="148484" name="Text Box 4"/>
          <p:cNvSpPr txBox="1">
            <a:spLocks noChangeArrowheads="1"/>
          </p:cNvSpPr>
          <p:nvPr/>
        </p:nvSpPr>
        <p:spPr bwMode="auto">
          <a:xfrm>
            <a:off x="573088" y="3154363"/>
            <a:ext cx="7996237" cy="1646237"/>
          </a:xfrm>
          <a:prstGeom prst="rect">
            <a:avLst/>
          </a:prstGeom>
          <a:noFill/>
          <a:ln w="9525">
            <a:noFill/>
            <a:miter lim="800000"/>
            <a:headEnd/>
            <a:tailEnd/>
          </a:ln>
          <a:effectLst/>
        </p:spPr>
        <p:txBody>
          <a:bodyPr wrap="none">
            <a:spAutoFit/>
          </a:bodyPr>
          <a:lstStyle/>
          <a:p>
            <a:r>
              <a:rPr lang="es-ES" sz="2400" b="1"/>
              <a:t>Ventas</a:t>
            </a:r>
          </a:p>
          <a:p>
            <a:endParaRPr lang="es-ES" sz="2400" b="1"/>
          </a:p>
          <a:p>
            <a:r>
              <a:rPr lang="es-ES"/>
              <a:t>Labor del Vendedor:_____________________________________________</a:t>
            </a:r>
            <a:br>
              <a:rPr lang="es-ES"/>
            </a:br>
            <a:r>
              <a:rPr lang="es-ES"/>
              <a:t>______________________________________________________________</a:t>
            </a:r>
            <a:br>
              <a:rPr lang="es-ES"/>
            </a:br>
            <a:r>
              <a:rPr lang="es-ES"/>
              <a:t>Forma de Ventas:________________________________________________</a:t>
            </a:r>
          </a:p>
        </p:txBody>
      </p:sp>
      <p:pic>
        <p:nvPicPr>
          <p:cNvPr id="148485" name="Picture 5" descr="BD07305_"/>
          <p:cNvPicPr>
            <a:picLocks noChangeAspect="1" noChangeArrowheads="1"/>
          </p:cNvPicPr>
          <p:nvPr/>
        </p:nvPicPr>
        <p:blipFill>
          <a:blip r:embed="rId2"/>
          <a:srcRect/>
          <a:stretch>
            <a:fillRect/>
          </a:stretch>
        </p:blipFill>
        <p:spPr bwMode="auto">
          <a:xfrm>
            <a:off x="3581400" y="5114925"/>
            <a:ext cx="1600200" cy="1590675"/>
          </a:xfrm>
          <a:prstGeom prst="rect">
            <a:avLst/>
          </a:prstGeom>
          <a:noFill/>
          <a:ln w="9525">
            <a:noFill/>
            <a:miter lim="800000"/>
            <a:headEnd/>
            <a:tailEnd/>
          </a:ln>
        </p:spPr>
      </p:pic>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p:cNvSpPr txBox="1">
            <a:spLocks noChangeArrowheads="1"/>
          </p:cNvSpPr>
          <p:nvPr/>
        </p:nvSpPr>
        <p:spPr bwMode="auto">
          <a:xfrm>
            <a:off x="609600" y="76200"/>
            <a:ext cx="8229600" cy="1371600"/>
          </a:xfrm>
          <a:prstGeom prst="rect">
            <a:avLst/>
          </a:prstGeom>
          <a:noFill/>
          <a:ln w="9525">
            <a:noFill/>
            <a:miter lim="800000"/>
            <a:headEnd/>
            <a:tailEnd/>
          </a:ln>
          <a:effectLst/>
        </p:spPr>
        <p:txBody>
          <a:bodyPr anchor="ctr"/>
          <a:lstStyle/>
          <a:p>
            <a:r>
              <a:rPr lang="es-ES" sz="2400" b="1">
                <a:effectLst>
                  <a:outerShdw blurRad="38100" dist="38100" dir="2700000" algn="tl">
                    <a:srgbClr val="000000"/>
                  </a:outerShdw>
                </a:effectLst>
                <a:latin typeface="Arial" charset="0"/>
              </a:rPr>
              <a:t>Plan de Ventas</a:t>
            </a:r>
          </a:p>
        </p:txBody>
      </p:sp>
      <p:sp>
        <p:nvSpPr>
          <p:cNvPr id="149507" name="Text Box 3"/>
          <p:cNvSpPr txBox="1">
            <a:spLocks noChangeArrowheads="1"/>
          </p:cNvSpPr>
          <p:nvPr/>
        </p:nvSpPr>
        <p:spPr bwMode="auto">
          <a:xfrm>
            <a:off x="593725" y="1447800"/>
            <a:ext cx="7959725" cy="915988"/>
          </a:xfrm>
          <a:prstGeom prst="rect">
            <a:avLst/>
          </a:prstGeom>
          <a:noFill/>
          <a:ln w="9525">
            <a:noFill/>
            <a:miter lim="800000"/>
            <a:headEnd/>
            <a:tailEnd/>
          </a:ln>
          <a:effectLst/>
        </p:spPr>
        <p:txBody>
          <a:bodyPr wrap="none">
            <a:spAutoFit/>
          </a:bodyPr>
          <a:lstStyle/>
          <a:p>
            <a:r>
              <a:rPr lang="es-ES"/>
              <a:t>Objetivos de Ventas:_____________________________________________</a:t>
            </a:r>
            <a:br>
              <a:rPr lang="es-ES"/>
            </a:br>
            <a:r>
              <a:rPr lang="es-ES"/>
              <a:t>______________________________________________________________</a:t>
            </a:r>
            <a:br>
              <a:rPr lang="es-ES"/>
            </a:br>
            <a:r>
              <a:rPr lang="es-ES"/>
              <a:t>______________________________________________________________</a:t>
            </a:r>
          </a:p>
        </p:txBody>
      </p:sp>
      <p:pic>
        <p:nvPicPr>
          <p:cNvPr id="149509" name="Picture 5" descr="BD07305_"/>
          <p:cNvPicPr>
            <a:picLocks noChangeAspect="1" noChangeArrowheads="1"/>
          </p:cNvPicPr>
          <p:nvPr/>
        </p:nvPicPr>
        <p:blipFill>
          <a:blip r:embed="rId2"/>
          <a:srcRect/>
          <a:stretch>
            <a:fillRect/>
          </a:stretch>
        </p:blipFill>
        <p:spPr bwMode="auto">
          <a:xfrm>
            <a:off x="3581400" y="5114925"/>
            <a:ext cx="1600200" cy="1590675"/>
          </a:xfrm>
          <a:prstGeom prst="rect">
            <a:avLst/>
          </a:prstGeom>
          <a:noFill/>
          <a:ln w="9525">
            <a:noFill/>
            <a:miter lim="800000"/>
            <a:headEnd/>
            <a:tailEnd/>
          </a:ln>
        </p:spPr>
      </p:pic>
      <p:sp>
        <p:nvSpPr>
          <p:cNvPr id="149510" name="Text Box 6"/>
          <p:cNvSpPr txBox="1">
            <a:spLocks noChangeArrowheads="1"/>
          </p:cNvSpPr>
          <p:nvPr/>
        </p:nvSpPr>
        <p:spPr bwMode="auto">
          <a:xfrm>
            <a:off x="533400" y="2743200"/>
            <a:ext cx="7964488" cy="915988"/>
          </a:xfrm>
          <a:prstGeom prst="rect">
            <a:avLst/>
          </a:prstGeom>
          <a:noFill/>
          <a:ln w="9525">
            <a:noFill/>
            <a:miter lim="800000"/>
            <a:headEnd/>
            <a:tailEnd/>
          </a:ln>
          <a:effectLst/>
        </p:spPr>
        <p:txBody>
          <a:bodyPr wrap="none">
            <a:spAutoFit/>
          </a:bodyPr>
          <a:lstStyle/>
          <a:p>
            <a:r>
              <a:rPr lang="es-ES"/>
              <a:t>Estrategias de Ventas:____________________________________________</a:t>
            </a:r>
            <a:br>
              <a:rPr lang="es-ES"/>
            </a:br>
            <a:r>
              <a:rPr lang="es-ES"/>
              <a:t>______________________________________________________________</a:t>
            </a:r>
            <a:br>
              <a:rPr lang="es-ES"/>
            </a:br>
            <a:r>
              <a:rPr lang="es-ES"/>
              <a:t>______________________________________________________________</a:t>
            </a:r>
          </a:p>
        </p:txBody>
      </p:sp>
      <p:sp>
        <p:nvSpPr>
          <p:cNvPr id="149511" name="Text Box 7"/>
          <p:cNvSpPr txBox="1">
            <a:spLocks noChangeArrowheads="1"/>
          </p:cNvSpPr>
          <p:nvPr/>
        </p:nvSpPr>
        <p:spPr bwMode="auto">
          <a:xfrm>
            <a:off x="609600" y="4037013"/>
            <a:ext cx="7969250" cy="915987"/>
          </a:xfrm>
          <a:prstGeom prst="rect">
            <a:avLst/>
          </a:prstGeom>
          <a:noFill/>
          <a:ln w="9525">
            <a:noFill/>
            <a:miter lim="800000"/>
            <a:headEnd/>
            <a:tailEnd/>
          </a:ln>
          <a:effectLst/>
        </p:spPr>
        <p:txBody>
          <a:bodyPr wrap="none">
            <a:spAutoFit/>
          </a:bodyPr>
          <a:lstStyle/>
          <a:p>
            <a:r>
              <a:rPr lang="es-ES"/>
              <a:t>Métodos de Evaluación:___________________________________________</a:t>
            </a:r>
            <a:br>
              <a:rPr lang="es-ES"/>
            </a:br>
            <a:r>
              <a:rPr lang="es-ES"/>
              <a:t>______________________________________________________________</a:t>
            </a:r>
            <a:br>
              <a:rPr lang="es-ES"/>
            </a:br>
            <a:r>
              <a:rPr lang="es-ES"/>
              <a:t>______________________________________________________________</a:t>
            </a: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0316" name="Group 28"/>
          <p:cNvGraphicFramePr>
            <a:graphicFrameLocks noGrp="1"/>
          </p:cNvGraphicFramePr>
          <p:nvPr>
            <p:ph/>
          </p:nvPr>
        </p:nvGraphicFramePr>
        <p:xfrm>
          <a:off x="519113" y="827088"/>
          <a:ext cx="8229600" cy="5410201"/>
        </p:xfrm>
        <a:graphic>
          <a:graphicData uri="http://schemas.openxmlformats.org/drawingml/2006/table">
            <a:tbl>
              <a:tblPr/>
              <a:tblGrid>
                <a:gridCol w="2757487">
                  <a:extLst>
                    <a:ext uri="{9D8B030D-6E8A-4147-A177-3AD203B41FA5}">
                      <a16:colId xmlns:a16="http://schemas.microsoft.com/office/drawing/2014/main" val="20000"/>
                    </a:ext>
                  </a:extLst>
                </a:gridCol>
                <a:gridCol w="2727325">
                  <a:extLst>
                    <a:ext uri="{9D8B030D-6E8A-4147-A177-3AD203B41FA5}">
                      <a16:colId xmlns:a16="http://schemas.microsoft.com/office/drawing/2014/main" val="20001"/>
                    </a:ext>
                  </a:extLst>
                </a:gridCol>
                <a:gridCol w="2744788">
                  <a:extLst>
                    <a:ext uri="{9D8B030D-6E8A-4147-A177-3AD203B41FA5}">
                      <a16:colId xmlns:a16="http://schemas.microsoft.com/office/drawing/2014/main" val="20002"/>
                    </a:ext>
                  </a:extLst>
                </a:gridCol>
              </a:tblGrid>
              <a:tr h="10001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s-MX" sz="4000" b="0" i="0" u="none" strike="noStrike" cap="none" normalizeH="0" baseline="0">
                        <a:ln>
                          <a:noFill/>
                        </a:ln>
                        <a:solidFill>
                          <a:schemeClr val="tx1"/>
                        </a:solidFill>
                        <a:effectLst/>
                        <a:latin typeface="Arial Rounded MT Bold"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es-ES" sz="2400" b="1" i="0" u="none" strike="noStrike" cap="none" normalizeH="0" baseline="0">
                        <a:ln>
                          <a:noFill/>
                        </a:ln>
                        <a:solidFill>
                          <a:srgbClr val="FF0000"/>
                        </a:solidFill>
                        <a:effectLst/>
                        <a:latin typeface="Arial Rounded MT Bold" pitchFamily="34" charset="0"/>
                      </a:endParaRPr>
                    </a:p>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s-ES" sz="2400" b="1" i="0" u="none" strike="noStrike" cap="none" normalizeH="0" baseline="0">
                          <a:ln>
                            <a:noFill/>
                          </a:ln>
                          <a:solidFill>
                            <a:srgbClr val="FF0000"/>
                          </a:solidFill>
                          <a:effectLst/>
                          <a:latin typeface="Arial Rounded MT Bold" pitchFamily="34" charset="0"/>
                        </a:rPr>
                        <a:t>FORTALEZAS</a:t>
                      </a:r>
                      <a:endParaRPr kumimoji="0" lang="es-ES" sz="3600" b="0" i="0" u="none" strike="noStrike" cap="none" normalizeH="0" baseline="0">
                        <a:ln>
                          <a:noFill/>
                        </a:ln>
                        <a:solidFill>
                          <a:schemeClr val="tx1"/>
                        </a:solidFill>
                        <a:effectLst/>
                        <a:latin typeface="Arial Rounded MT Bold"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endParaRPr kumimoji="0" lang="es-ES" sz="2400" b="1" i="0" u="none" strike="noStrike" cap="none" normalizeH="0" baseline="0">
                        <a:ln>
                          <a:noFill/>
                        </a:ln>
                        <a:solidFill>
                          <a:srgbClr val="FF0000"/>
                        </a:solidFill>
                        <a:effectLst/>
                        <a:latin typeface="Arial Rounded MT Bold" pitchFamily="34" charset="0"/>
                      </a:endParaRPr>
                    </a:p>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s-ES" sz="2400" b="1" i="0" u="none" strike="noStrike" cap="none" normalizeH="0" baseline="0">
                          <a:ln>
                            <a:noFill/>
                          </a:ln>
                          <a:solidFill>
                            <a:srgbClr val="FF0000"/>
                          </a:solidFill>
                          <a:effectLst/>
                          <a:latin typeface="Arial Rounded MT Bold" pitchFamily="34" charset="0"/>
                        </a:rPr>
                        <a:t>DEBILIDADES</a:t>
                      </a:r>
                      <a:endParaRPr kumimoji="0" lang="es-ES" sz="3600" b="0" i="0" u="none" strike="noStrike" cap="none" normalizeH="0" baseline="0">
                        <a:ln>
                          <a:noFill/>
                        </a:ln>
                        <a:solidFill>
                          <a:schemeClr val="tx1"/>
                        </a:solidFill>
                        <a:effectLst/>
                        <a:latin typeface="Arial Rounded MT Bold"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366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s-MX" sz="4000" b="0" i="0" u="none" strike="noStrike" cap="none" normalizeH="0" baseline="0">
                        <a:ln>
                          <a:noFill/>
                        </a:ln>
                        <a:solidFill>
                          <a:schemeClr val="tx1"/>
                        </a:solidFill>
                        <a:effectLst/>
                        <a:latin typeface="Arial Rounded MT Bold"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GB" sz="2400" b="0" i="0" u="none" strike="noStrike" cap="none" normalizeH="0" baseline="0">
                          <a:ln>
                            <a:noFill/>
                          </a:ln>
                          <a:solidFill>
                            <a:schemeClr val="tx1"/>
                          </a:solidFill>
                          <a:effectLst/>
                          <a:latin typeface="Arial Rounded MT Bold" pitchFamily="34" charset="0"/>
                        </a:rPr>
                        <a:t>F1</a:t>
                      </a:r>
                      <a:endParaRPr kumimoji="0" lang="es-ES" sz="2000" b="0" i="0" u="none" strike="noStrike" cap="none" normalizeH="0" baseline="0">
                        <a:ln>
                          <a:noFill/>
                        </a:ln>
                        <a:solidFill>
                          <a:schemeClr val="tx1"/>
                        </a:solidFill>
                        <a:effectLst/>
                        <a:latin typeface="Arial Rounded MT Bold" pitchFamily="34" charset="0"/>
                      </a:endParaRPr>
                    </a:p>
                    <a:p>
                      <a:pPr marL="0" marR="0" lvl="0" indent="0" algn="just"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GB" sz="2400" b="0" i="0" u="none" strike="noStrike" cap="none" normalizeH="0" baseline="0">
                          <a:ln>
                            <a:noFill/>
                          </a:ln>
                          <a:solidFill>
                            <a:schemeClr val="tx1"/>
                          </a:solidFill>
                          <a:effectLst/>
                          <a:latin typeface="Arial Rounded MT Bold" pitchFamily="34" charset="0"/>
                        </a:rPr>
                        <a:t>F2</a:t>
                      </a:r>
                      <a:endParaRPr kumimoji="0" lang="es-ES" sz="2000" b="0" i="0" u="none" strike="noStrike" cap="none" normalizeH="0" baseline="0">
                        <a:ln>
                          <a:noFill/>
                        </a:ln>
                        <a:solidFill>
                          <a:schemeClr val="tx1"/>
                        </a:solidFill>
                        <a:effectLst/>
                        <a:latin typeface="Arial Rounded MT Bold"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GB" sz="2400" b="0" i="0" u="none" strike="noStrike" cap="none" normalizeH="0" baseline="0">
                          <a:ln>
                            <a:noFill/>
                          </a:ln>
                          <a:solidFill>
                            <a:schemeClr val="tx1"/>
                          </a:solidFill>
                          <a:effectLst/>
                          <a:latin typeface="Arial Rounded MT Bold" pitchFamily="34" charset="0"/>
                          <a:cs typeface="Times New Roman" pitchFamily="18" charset="0"/>
                        </a:rPr>
                        <a:t>F3</a:t>
                      </a:r>
                      <a:endParaRPr kumimoji="0" lang="en-GB" sz="3600" b="0" i="0" u="none" strike="noStrike" cap="none" normalizeH="0" baseline="0">
                        <a:ln>
                          <a:noFill/>
                        </a:ln>
                        <a:solidFill>
                          <a:schemeClr val="tx1"/>
                        </a:solidFill>
                        <a:effectLst/>
                        <a:latin typeface="Arial Rounded MT Bold"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GB" sz="2400" b="0" i="0" u="none" strike="noStrike" cap="none" normalizeH="0" baseline="0">
                          <a:ln>
                            <a:noFill/>
                          </a:ln>
                          <a:solidFill>
                            <a:schemeClr val="tx1"/>
                          </a:solidFill>
                          <a:effectLst/>
                          <a:latin typeface="Arial Rounded MT Bold" pitchFamily="34" charset="0"/>
                        </a:rPr>
                        <a:t>D1</a:t>
                      </a:r>
                      <a:endParaRPr kumimoji="0" lang="es-ES" sz="2000" b="0" i="0" u="none" strike="noStrike" cap="none" normalizeH="0" baseline="0">
                        <a:ln>
                          <a:noFill/>
                        </a:ln>
                        <a:solidFill>
                          <a:schemeClr val="tx1"/>
                        </a:solidFill>
                        <a:effectLst/>
                        <a:latin typeface="Arial Rounded MT Bold" pitchFamily="34" charset="0"/>
                      </a:endParaRPr>
                    </a:p>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GB" sz="2400" b="0" i="0" u="none" strike="noStrike" cap="none" normalizeH="0" baseline="0">
                          <a:ln>
                            <a:noFill/>
                          </a:ln>
                          <a:solidFill>
                            <a:schemeClr val="tx1"/>
                          </a:solidFill>
                          <a:effectLst/>
                          <a:latin typeface="Arial Rounded MT Bold" pitchFamily="34" charset="0"/>
                        </a:rPr>
                        <a:t>D2</a:t>
                      </a:r>
                      <a:endParaRPr kumimoji="0" lang="es-ES" sz="2000" b="0" i="0" u="none" strike="noStrike" cap="none" normalizeH="0" baseline="0">
                        <a:ln>
                          <a:noFill/>
                        </a:ln>
                        <a:solidFill>
                          <a:schemeClr val="tx1"/>
                        </a:solidFill>
                        <a:effectLst/>
                        <a:latin typeface="Arial Rounded MT Bold"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n-GB" sz="2400" b="0" i="0" u="none" strike="noStrike" cap="none" normalizeH="0" baseline="0">
                          <a:ln>
                            <a:noFill/>
                          </a:ln>
                          <a:solidFill>
                            <a:schemeClr val="tx1"/>
                          </a:solidFill>
                          <a:effectLst/>
                          <a:latin typeface="Arial Rounded MT Bold" pitchFamily="34" charset="0"/>
                          <a:cs typeface="Times New Roman" pitchFamily="18" charset="0"/>
                        </a:rPr>
                        <a:t>D3</a:t>
                      </a:r>
                      <a:endParaRPr kumimoji="0" lang="es-ES" sz="2000" b="0" i="0" u="none" strike="noStrike" cap="none" normalizeH="0" baseline="0">
                        <a:ln>
                          <a:noFill/>
                        </a:ln>
                        <a:solidFill>
                          <a:schemeClr val="tx1"/>
                        </a:solidFill>
                        <a:effectLst/>
                        <a:latin typeface="Arial Rounded MT Bold"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87500">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s-ES" sz="2100" b="1" i="0" u="none" strike="noStrike" cap="none" normalizeH="0" baseline="0">
                          <a:ln>
                            <a:noFill/>
                          </a:ln>
                          <a:solidFill>
                            <a:schemeClr val="tx1"/>
                          </a:solidFill>
                          <a:effectLst/>
                          <a:latin typeface="Arial Rounded MT Bold" pitchFamily="34" charset="0"/>
                          <a:cs typeface="Arial" charset="0"/>
                        </a:rPr>
                        <a:t>OPORTUNIDADES</a:t>
                      </a:r>
                    </a:p>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s-ES" sz="2400" b="0" i="0" u="none" strike="noStrike" cap="none" normalizeH="0" baseline="0">
                          <a:ln>
                            <a:noFill/>
                          </a:ln>
                          <a:solidFill>
                            <a:schemeClr val="tx1"/>
                          </a:solidFill>
                          <a:effectLst/>
                          <a:latin typeface="Arial Rounded MT Bold" pitchFamily="34" charset="0"/>
                        </a:rPr>
                        <a:t>O1</a:t>
                      </a:r>
                      <a:endParaRPr kumimoji="0" lang="es-ES" sz="2000" b="0" i="0" u="none" strike="noStrike" cap="none" normalizeH="0" baseline="0">
                        <a:ln>
                          <a:noFill/>
                        </a:ln>
                        <a:solidFill>
                          <a:schemeClr val="tx1"/>
                        </a:solidFill>
                        <a:effectLst/>
                        <a:latin typeface="Arial Rounded MT Bold"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s-ES" sz="2400" b="0" i="0" u="none" strike="noStrike" cap="none" normalizeH="0" baseline="0">
                          <a:ln>
                            <a:noFill/>
                          </a:ln>
                          <a:solidFill>
                            <a:schemeClr val="tx1"/>
                          </a:solidFill>
                          <a:effectLst/>
                          <a:latin typeface="Arial Rounded MT Bold" pitchFamily="34" charset="0"/>
                          <a:cs typeface="Times New Roman" pitchFamily="18" charset="0"/>
                        </a:rPr>
                        <a:t>O2</a:t>
                      </a:r>
                      <a:endParaRPr kumimoji="0" lang="es-ES" sz="2000" b="0" i="0" u="none" strike="noStrike" cap="none" normalizeH="0" baseline="0">
                        <a:ln>
                          <a:noFill/>
                        </a:ln>
                        <a:solidFill>
                          <a:schemeClr val="tx1"/>
                        </a:solidFill>
                        <a:effectLst/>
                        <a:latin typeface="Arial Rounded MT Bold"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s-ES" sz="2400" b="0" i="0" u="none" strike="noStrike" cap="none" normalizeH="0" baseline="0">
                          <a:ln>
                            <a:noFill/>
                          </a:ln>
                          <a:solidFill>
                            <a:schemeClr val="tx1"/>
                          </a:solidFill>
                          <a:effectLst/>
                          <a:latin typeface="Arial Rounded MT Bold" pitchFamily="34" charset="0"/>
                          <a:cs typeface="Times New Roman" pitchFamily="18" charset="0"/>
                        </a:rPr>
                        <a:t>O3</a:t>
                      </a:r>
                      <a:endParaRPr kumimoji="0" lang="es-ES" sz="2000" b="0" i="0" u="none" strike="noStrike" cap="none" normalizeH="0" baseline="0">
                        <a:ln>
                          <a:noFill/>
                        </a:ln>
                        <a:solidFill>
                          <a:schemeClr val="tx1"/>
                        </a:solidFill>
                        <a:effectLst/>
                        <a:latin typeface="Arial Rounded MT Bold"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s-ES" sz="1800" b="1" i="0" u="none" strike="noStrike" cap="none" normalizeH="0" baseline="0">
                          <a:ln>
                            <a:noFill/>
                          </a:ln>
                          <a:solidFill>
                            <a:srgbClr val="0000FF"/>
                          </a:solidFill>
                          <a:effectLst/>
                          <a:latin typeface="Arial Rounded MT Bold" pitchFamily="34" charset="0"/>
                        </a:rPr>
                        <a:t>FO (MAXI-MAXI)</a:t>
                      </a:r>
                      <a:endParaRPr kumimoji="0" lang="es-ES" sz="1600" b="0" i="0" u="none" strike="noStrike" cap="none" normalizeH="0" baseline="0">
                        <a:ln>
                          <a:noFill/>
                        </a:ln>
                        <a:solidFill>
                          <a:schemeClr val="tx1"/>
                        </a:solidFill>
                        <a:effectLst/>
                        <a:latin typeface="Arial Rounded MT Bold" pitchFamily="34" charset="0"/>
                      </a:endParaRPr>
                    </a:p>
                    <a:p>
                      <a:pPr marL="0" marR="0" lvl="0" indent="0" algn="just"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s-ES" sz="1800" b="0" i="0" u="none" strike="noStrike" cap="none" normalizeH="0" baseline="0">
                          <a:ln>
                            <a:noFill/>
                          </a:ln>
                          <a:solidFill>
                            <a:schemeClr val="tx1"/>
                          </a:solidFill>
                          <a:effectLst/>
                          <a:latin typeface="Arial Rounded MT Bold" pitchFamily="34" charset="0"/>
                        </a:rPr>
                        <a:t>Estrategia 1- (O1, O2, F1, F2)</a:t>
                      </a:r>
                      <a:endParaRPr kumimoji="0" lang="es-ES" sz="1600" b="0" i="0" u="none" strike="noStrike" cap="none" normalizeH="0" baseline="0">
                        <a:ln>
                          <a:noFill/>
                        </a:ln>
                        <a:solidFill>
                          <a:schemeClr val="tx1"/>
                        </a:solidFill>
                        <a:effectLst/>
                        <a:latin typeface="Arial Rounded MT Bold"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s-ES" sz="1800" b="0" i="0" u="none" strike="noStrike" cap="none" normalizeH="0" baseline="0">
                          <a:ln>
                            <a:noFill/>
                          </a:ln>
                          <a:solidFill>
                            <a:schemeClr val="tx1"/>
                          </a:solidFill>
                          <a:effectLst/>
                          <a:latin typeface="Arial Rounded MT Bold" pitchFamily="34" charset="0"/>
                          <a:cs typeface="Times New Roman" pitchFamily="18" charset="0"/>
                        </a:rPr>
                        <a:t>Estrategia 2- (O3, F3)</a:t>
                      </a:r>
                      <a:endParaRPr kumimoji="0" lang="es-ES" sz="2800" b="0" i="0" u="none" strike="noStrike" cap="none" normalizeH="0" baseline="0">
                        <a:ln>
                          <a:noFill/>
                        </a:ln>
                        <a:solidFill>
                          <a:schemeClr val="tx1"/>
                        </a:solidFill>
                        <a:effectLst/>
                        <a:latin typeface="Arial Rounded MT Bold"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s-ES" sz="1800" b="1" i="0" u="none" strike="noStrike" cap="none" normalizeH="0" baseline="0">
                          <a:ln>
                            <a:noFill/>
                          </a:ln>
                          <a:solidFill>
                            <a:srgbClr val="0000FF"/>
                          </a:solidFill>
                          <a:effectLst/>
                          <a:latin typeface="Arial Rounded MT Bold" pitchFamily="34" charset="0"/>
                        </a:rPr>
                        <a:t>DO (MINI-MAXI)</a:t>
                      </a:r>
                      <a:endParaRPr kumimoji="0" lang="es-ES" sz="1600" b="0" i="0" u="none" strike="noStrike" cap="none" normalizeH="0" baseline="0">
                        <a:ln>
                          <a:noFill/>
                        </a:ln>
                        <a:solidFill>
                          <a:schemeClr val="tx1"/>
                        </a:solidFill>
                        <a:effectLst/>
                        <a:latin typeface="Arial Rounded MT Bold" pitchFamily="34" charset="0"/>
                      </a:endParaRPr>
                    </a:p>
                    <a:p>
                      <a:pPr marL="0" marR="0" lvl="0" indent="0" algn="just"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s-ES" sz="1800" b="0" i="0" u="none" strike="noStrike" cap="none" normalizeH="0" baseline="0">
                          <a:ln>
                            <a:noFill/>
                          </a:ln>
                          <a:solidFill>
                            <a:schemeClr val="tx1"/>
                          </a:solidFill>
                          <a:effectLst/>
                          <a:latin typeface="Arial Rounded MT Bold" pitchFamily="34" charset="0"/>
                        </a:rPr>
                        <a:t>Estrategia 1- (O1, O2, D1, D2)</a:t>
                      </a:r>
                      <a:endParaRPr kumimoji="0" lang="es-ES" sz="1600" b="0" i="0" u="none" strike="noStrike" cap="none" normalizeH="0" baseline="0">
                        <a:ln>
                          <a:noFill/>
                        </a:ln>
                        <a:solidFill>
                          <a:schemeClr val="tx1"/>
                        </a:solidFill>
                        <a:effectLst/>
                        <a:latin typeface="Arial Rounded MT Bold"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s-ES" sz="1800" b="0" i="0" u="none" strike="noStrike" cap="none" normalizeH="0" baseline="0">
                          <a:ln>
                            <a:noFill/>
                          </a:ln>
                          <a:solidFill>
                            <a:schemeClr val="tx1"/>
                          </a:solidFill>
                          <a:effectLst/>
                          <a:latin typeface="Arial Rounded MT Bold" pitchFamily="34" charset="0"/>
                          <a:cs typeface="Times New Roman" pitchFamily="18" charset="0"/>
                        </a:rPr>
                        <a:t>Estrategia 2- (O3, D3)</a:t>
                      </a:r>
                      <a:endParaRPr kumimoji="0" lang="es-ES" sz="2800" b="0" i="0" u="none" strike="noStrike" cap="none" normalizeH="0" baseline="0">
                        <a:ln>
                          <a:noFill/>
                        </a:ln>
                        <a:solidFill>
                          <a:schemeClr val="tx1"/>
                        </a:solidFill>
                        <a:effectLst/>
                        <a:latin typeface="Arial Rounded MT Bold"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85913">
                <a:tc>
                  <a:txBody>
                    <a:bodyPr/>
                    <a:lstStyle/>
                    <a:p>
                      <a:pPr marL="0" marR="0" lvl="0" indent="0" algn="l"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s-ES" sz="2100" b="1" i="0" u="none" strike="noStrike" cap="none" normalizeH="0" baseline="0">
                          <a:ln>
                            <a:noFill/>
                          </a:ln>
                          <a:solidFill>
                            <a:schemeClr val="tx1"/>
                          </a:solidFill>
                          <a:effectLst/>
                          <a:latin typeface="Arial Rounded MT Bold" pitchFamily="34" charset="0"/>
                          <a:cs typeface="Arial" charset="0"/>
                        </a:rPr>
                        <a:t>AMENAZAS</a:t>
                      </a:r>
                    </a:p>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s-ES" sz="2400" b="0" i="0" u="none" strike="noStrike" cap="none" normalizeH="0" baseline="0">
                          <a:ln>
                            <a:noFill/>
                          </a:ln>
                          <a:solidFill>
                            <a:schemeClr val="tx1"/>
                          </a:solidFill>
                          <a:effectLst/>
                          <a:latin typeface="Arial Rounded MT Bold" pitchFamily="34" charset="0"/>
                        </a:rPr>
                        <a:t>A1</a:t>
                      </a:r>
                      <a:endParaRPr kumimoji="0" lang="es-ES" sz="2000" b="0" i="0" u="none" strike="noStrike" cap="none" normalizeH="0" baseline="0">
                        <a:ln>
                          <a:noFill/>
                        </a:ln>
                        <a:solidFill>
                          <a:schemeClr val="tx1"/>
                        </a:solidFill>
                        <a:effectLst/>
                        <a:latin typeface="Arial Rounded MT Bold"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s-ES" sz="2400" b="0" i="0" u="none" strike="noStrike" cap="none" normalizeH="0" baseline="0">
                          <a:ln>
                            <a:noFill/>
                          </a:ln>
                          <a:solidFill>
                            <a:schemeClr val="tx1"/>
                          </a:solidFill>
                          <a:effectLst/>
                          <a:latin typeface="Arial Rounded MT Bold" pitchFamily="34" charset="0"/>
                          <a:cs typeface="Times New Roman" pitchFamily="18" charset="0"/>
                        </a:rPr>
                        <a:t>A2</a:t>
                      </a:r>
                      <a:endParaRPr kumimoji="0" lang="es-ES" sz="2000" b="0" i="0" u="none" strike="noStrike" cap="none" normalizeH="0" baseline="0">
                        <a:ln>
                          <a:noFill/>
                        </a:ln>
                        <a:solidFill>
                          <a:schemeClr val="tx1"/>
                        </a:solidFill>
                        <a:effectLst/>
                        <a:latin typeface="Arial Rounded MT Bold"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s-ES" sz="2400" b="0" i="0" u="none" strike="noStrike" cap="none" normalizeH="0" baseline="0">
                          <a:ln>
                            <a:noFill/>
                          </a:ln>
                          <a:solidFill>
                            <a:schemeClr val="tx1"/>
                          </a:solidFill>
                          <a:effectLst/>
                          <a:latin typeface="Arial Rounded MT Bold" pitchFamily="34" charset="0"/>
                          <a:cs typeface="Times New Roman" pitchFamily="18" charset="0"/>
                        </a:rPr>
                        <a:t>A3</a:t>
                      </a:r>
                      <a:endParaRPr kumimoji="0" lang="es-ES" sz="2000" b="0" i="0" u="none" strike="noStrike" cap="none" normalizeH="0" baseline="0">
                        <a:ln>
                          <a:noFill/>
                        </a:ln>
                        <a:solidFill>
                          <a:schemeClr val="tx1"/>
                        </a:solidFill>
                        <a:effectLst/>
                        <a:latin typeface="Arial Rounded MT Bold"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s-ES" sz="1800" b="1" i="0" u="none" strike="noStrike" cap="none" normalizeH="0" baseline="0">
                          <a:ln>
                            <a:noFill/>
                          </a:ln>
                          <a:solidFill>
                            <a:srgbClr val="0000FF"/>
                          </a:solidFill>
                          <a:effectLst/>
                          <a:latin typeface="Arial Rounded MT Bold" pitchFamily="34" charset="0"/>
                        </a:rPr>
                        <a:t>FA (MAXI-MINI)</a:t>
                      </a:r>
                      <a:endParaRPr kumimoji="0" lang="es-ES" sz="1600" b="0" i="0" u="none" strike="noStrike" cap="none" normalizeH="0" baseline="0">
                        <a:ln>
                          <a:noFill/>
                        </a:ln>
                        <a:solidFill>
                          <a:schemeClr val="tx1"/>
                        </a:solidFill>
                        <a:effectLst/>
                        <a:latin typeface="Arial Rounded MT Bold" pitchFamily="34" charset="0"/>
                      </a:endParaRPr>
                    </a:p>
                    <a:p>
                      <a:pPr marL="0" marR="0" lvl="0" indent="0" algn="just"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s-ES" sz="1800" b="0" i="0" u="none" strike="noStrike" cap="none" normalizeH="0" baseline="0">
                          <a:ln>
                            <a:noFill/>
                          </a:ln>
                          <a:solidFill>
                            <a:schemeClr val="tx1"/>
                          </a:solidFill>
                          <a:effectLst/>
                          <a:latin typeface="Arial Rounded MT Bold" pitchFamily="34" charset="0"/>
                        </a:rPr>
                        <a:t>Estrategia 1- (F1, F3, A2, A3)</a:t>
                      </a:r>
                      <a:endParaRPr kumimoji="0" lang="es-ES" sz="1600" b="0" i="0" u="none" strike="noStrike" cap="none" normalizeH="0" baseline="0">
                        <a:ln>
                          <a:noFill/>
                        </a:ln>
                        <a:solidFill>
                          <a:schemeClr val="tx1"/>
                        </a:solidFill>
                        <a:effectLst/>
                        <a:latin typeface="Arial Rounded MT Bold"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s-ES" sz="1800" b="0" i="0" u="none" strike="noStrike" cap="none" normalizeH="0" baseline="0">
                          <a:ln>
                            <a:noFill/>
                          </a:ln>
                          <a:solidFill>
                            <a:schemeClr val="tx1"/>
                          </a:solidFill>
                          <a:effectLst/>
                          <a:latin typeface="Arial Rounded MT Bold" pitchFamily="34" charset="0"/>
                          <a:cs typeface="Times New Roman" pitchFamily="18" charset="0"/>
                        </a:rPr>
                        <a:t>Estrategia 2- (F2, A1)</a:t>
                      </a:r>
                      <a:endParaRPr kumimoji="0" lang="es-ES" sz="2800" b="0" i="0" u="none" strike="noStrike" cap="none" normalizeH="0" baseline="0">
                        <a:ln>
                          <a:noFill/>
                        </a:ln>
                        <a:solidFill>
                          <a:schemeClr val="tx1"/>
                        </a:solidFill>
                        <a:effectLst/>
                        <a:latin typeface="Arial Rounded MT Bold"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s-ES" sz="1800" b="1" i="0" u="none" strike="noStrike" cap="none" normalizeH="0" baseline="0">
                          <a:ln>
                            <a:noFill/>
                          </a:ln>
                          <a:solidFill>
                            <a:srgbClr val="0000FF"/>
                          </a:solidFill>
                          <a:effectLst/>
                          <a:latin typeface="Arial Rounded MT Bold" pitchFamily="34" charset="0"/>
                        </a:rPr>
                        <a:t>DA (MINI-MINI)</a:t>
                      </a:r>
                      <a:endParaRPr kumimoji="0" lang="es-ES" sz="1600" b="0" i="0" u="none" strike="noStrike" cap="none" normalizeH="0" baseline="0">
                        <a:ln>
                          <a:noFill/>
                        </a:ln>
                        <a:solidFill>
                          <a:schemeClr val="tx1"/>
                        </a:solidFill>
                        <a:effectLst/>
                        <a:latin typeface="Arial Rounded MT Bold" pitchFamily="34" charset="0"/>
                      </a:endParaRPr>
                    </a:p>
                    <a:p>
                      <a:pPr marL="0" marR="0" lvl="0" indent="0" algn="just"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s-ES" sz="1800" b="0" i="0" u="none" strike="noStrike" cap="none" normalizeH="0" baseline="0">
                          <a:ln>
                            <a:noFill/>
                          </a:ln>
                          <a:solidFill>
                            <a:schemeClr val="tx1"/>
                          </a:solidFill>
                          <a:effectLst/>
                          <a:latin typeface="Arial Rounded MT Bold" pitchFamily="34" charset="0"/>
                        </a:rPr>
                        <a:t>Estrategia 1- (D1, A1)</a:t>
                      </a:r>
                      <a:endParaRPr kumimoji="0" lang="es-ES" sz="1600" b="0" i="0" u="none" strike="noStrike" cap="none" normalizeH="0" baseline="0">
                        <a:ln>
                          <a:noFill/>
                        </a:ln>
                        <a:solidFill>
                          <a:schemeClr val="tx1"/>
                        </a:solidFill>
                        <a:effectLst/>
                        <a:latin typeface="Arial Rounded MT Bold" pitchFamily="34"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
                          <a:schemeClr val="bg2"/>
                        </a:buClr>
                        <a:buSzPct val="75000"/>
                        <a:buFont typeface="Wingdings" pitchFamily="2" charset="2"/>
                        <a:buNone/>
                        <a:tabLst/>
                      </a:pPr>
                      <a:r>
                        <a:rPr kumimoji="0" lang="es-ES" sz="1800" b="0" i="0" u="none" strike="noStrike" cap="none" normalizeH="0" baseline="0">
                          <a:ln>
                            <a:noFill/>
                          </a:ln>
                          <a:solidFill>
                            <a:schemeClr val="tx1"/>
                          </a:solidFill>
                          <a:effectLst/>
                          <a:latin typeface="Arial Rounded MT Bold" pitchFamily="34" charset="0"/>
                          <a:cs typeface="Times New Roman" pitchFamily="18" charset="0"/>
                        </a:rPr>
                        <a:t>Estrategia 2- (D2, D3, A2, A3)</a:t>
                      </a:r>
                      <a:endParaRPr kumimoji="0" lang="es-ES" sz="2800" b="0" i="0" u="none" strike="noStrike" cap="none" normalizeH="0" baseline="0">
                        <a:ln>
                          <a:noFill/>
                        </a:ln>
                        <a:solidFill>
                          <a:schemeClr val="tx1"/>
                        </a:solidFill>
                        <a:effectLst/>
                        <a:latin typeface="Arial Rounded MT Bold"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Text Box 2"/>
          <p:cNvSpPr txBox="1">
            <a:spLocks noChangeArrowheads="1"/>
          </p:cNvSpPr>
          <p:nvPr/>
        </p:nvSpPr>
        <p:spPr bwMode="auto">
          <a:xfrm>
            <a:off x="684213" y="1125538"/>
            <a:ext cx="8016875" cy="4664075"/>
          </a:xfrm>
          <a:prstGeom prst="rect">
            <a:avLst/>
          </a:prstGeom>
          <a:noFill/>
          <a:ln w="9525">
            <a:noFill/>
            <a:miter lim="800000"/>
            <a:headEnd/>
            <a:tailEnd/>
          </a:ln>
          <a:effectLst/>
        </p:spPr>
        <p:txBody>
          <a:bodyPr>
            <a:spAutoFit/>
          </a:bodyPr>
          <a:lstStyle/>
          <a:p>
            <a:pPr algn="ctr">
              <a:defRPr/>
            </a:pPr>
            <a:r>
              <a:rPr lang="es-ES" sz="2000">
                <a:effectLst>
                  <a:outerShdw blurRad="38100" dist="38100" dir="2700000" algn="tl">
                    <a:srgbClr val="C0C0C0"/>
                  </a:outerShdw>
                </a:effectLst>
                <a:latin typeface="Arial Rounded MT Bold" pitchFamily="34" charset="0"/>
              </a:rPr>
              <a:t>Objetivos de Mercadotecnia</a:t>
            </a:r>
          </a:p>
          <a:p>
            <a:pPr algn="ctr">
              <a:defRPr/>
            </a:pPr>
            <a:endParaRPr lang="es-MX" sz="2000">
              <a:effectLst>
                <a:outerShdw blurRad="38100" dist="38100" dir="2700000" algn="tl">
                  <a:srgbClr val="C0C0C0"/>
                </a:outerShdw>
              </a:effectLst>
              <a:latin typeface="Arial Rounded MT Bold" pitchFamily="34" charset="0"/>
            </a:endParaRPr>
          </a:p>
          <a:p>
            <a:pPr>
              <a:defRPr/>
            </a:pPr>
            <a:endParaRPr lang="es-ES" sz="2000">
              <a:effectLst>
                <a:outerShdw blurRad="38100" dist="38100" dir="2700000" algn="tl">
                  <a:srgbClr val="C0C0C0"/>
                </a:outerShdw>
              </a:effectLst>
              <a:latin typeface="Arial Rounded MT Bold" pitchFamily="34" charset="0"/>
            </a:endParaRPr>
          </a:p>
          <a:p>
            <a:pPr>
              <a:defRPr/>
            </a:pPr>
            <a:r>
              <a:rPr lang="es-ES" sz="2000">
                <a:effectLst>
                  <a:outerShdw blurRad="38100" dist="38100" dir="2700000" algn="tl">
                    <a:srgbClr val="C0C0C0"/>
                  </a:outerShdw>
                </a:effectLst>
                <a:latin typeface="Arial Rounded MT Bold" pitchFamily="34" charset="0"/>
              </a:rPr>
              <a:t>Corto Plazo_________________</a:t>
            </a:r>
            <a:r>
              <a:rPr lang="es-MX" sz="2000">
                <a:effectLst>
                  <a:outerShdw blurRad="38100" dist="38100" dir="2700000" algn="tl">
                    <a:srgbClr val="C0C0C0"/>
                  </a:outerShdw>
                </a:effectLst>
                <a:latin typeface="Arial Rounded MT Bold" pitchFamily="34" charset="0"/>
              </a:rPr>
              <a:t>_________________________________</a:t>
            </a:r>
            <a:endParaRPr lang="es-ES" sz="2000">
              <a:effectLst>
                <a:outerShdw blurRad="38100" dist="38100" dir="2700000" algn="tl">
                  <a:srgbClr val="C0C0C0"/>
                </a:outerShdw>
              </a:effectLst>
              <a:latin typeface="Arial Rounded MT Bold" pitchFamily="34" charset="0"/>
            </a:endParaRPr>
          </a:p>
          <a:p>
            <a:pPr>
              <a:defRPr/>
            </a:pPr>
            <a:r>
              <a:rPr lang="es-ES" sz="2000">
                <a:effectLst>
                  <a:outerShdw blurRad="38100" dist="38100" dir="2700000" algn="tl">
                    <a:srgbClr val="C0C0C0"/>
                  </a:outerShdw>
                </a:effectLst>
                <a:latin typeface="Arial Rounded MT Bold" pitchFamily="34" charset="0"/>
              </a:rPr>
              <a:t>_____________________________________________________________</a:t>
            </a:r>
          </a:p>
          <a:p>
            <a:pPr>
              <a:defRPr/>
            </a:pPr>
            <a:r>
              <a:rPr lang="es-MX" sz="2000">
                <a:effectLst>
                  <a:outerShdw blurRad="38100" dist="38100" dir="2700000" algn="tl">
                    <a:srgbClr val="C0C0C0"/>
                  </a:outerShdw>
                </a:effectLst>
                <a:latin typeface="Arial Rounded MT Bold" pitchFamily="34" charset="0"/>
              </a:rPr>
              <a:t>_____________________________________________________________</a:t>
            </a:r>
            <a:endParaRPr lang="es-ES" sz="2000">
              <a:effectLst>
                <a:outerShdw blurRad="38100" dist="38100" dir="2700000" algn="tl">
                  <a:srgbClr val="C0C0C0"/>
                </a:outerShdw>
              </a:effectLst>
              <a:latin typeface="Arial Rounded MT Bold" pitchFamily="34" charset="0"/>
            </a:endParaRPr>
          </a:p>
          <a:p>
            <a:pPr>
              <a:defRPr/>
            </a:pPr>
            <a:endParaRPr lang="es-ES" sz="2000">
              <a:effectLst>
                <a:outerShdw blurRad="38100" dist="38100" dir="2700000" algn="tl">
                  <a:srgbClr val="C0C0C0"/>
                </a:outerShdw>
              </a:effectLst>
              <a:latin typeface="Arial Rounded MT Bold" pitchFamily="34" charset="0"/>
            </a:endParaRPr>
          </a:p>
          <a:p>
            <a:pPr>
              <a:defRPr/>
            </a:pPr>
            <a:r>
              <a:rPr lang="es-ES" sz="2000">
                <a:effectLst>
                  <a:outerShdw blurRad="38100" dist="38100" dir="2700000" algn="tl">
                    <a:srgbClr val="C0C0C0"/>
                  </a:outerShdw>
                </a:effectLst>
                <a:latin typeface="Arial Rounded MT Bold" pitchFamily="34" charset="0"/>
              </a:rPr>
              <a:t>Mediano Plazo______________________________________________</a:t>
            </a:r>
            <a:r>
              <a:rPr lang="es-MX" sz="2000">
                <a:effectLst>
                  <a:outerShdw blurRad="38100" dist="38100" dir="2700000" algn="tl">
                    <a:srgbClr val="C0C0C0"/>
                  </a:outerShdw>
                </a:effectLst>
                <a:latin typeface="Arial Rounded MT Bold" pitchFamily="34" charset="0"/>
              </a:rPr>
              <a:t>_</a:t>
            </a:r>
          </a:p>
          <a:p>
            <a:pPr>
              <a:defRPr/>
            </a:pPr>
            <a:r>
              <a:rPr lang="es-MX" sz="2000">
                <a:effectLst>
                  <a:outerShdw blurRad="38100" dist="38100" dir="2700000" algn="tl">
                    <a:srgbClr val="C0C0C0"/>
                  </a:outerShdw>
                </a:effectLst>
                <a:latin typeface="Arial Rounded MT Bold" pitchFamily="34" charset="0"/>
              </a:rPr>
              <a:t>_____________________________________________________________</a:t>
            </a:r>
          </a:p>
          <a:p>
            <a:pPr>
              <a:defRPr/>
            </a:pPr>
            <a:r>
              <a:rPr lang="es-MX" sz="2000">
                <a:effectLst>
                  <a:outerShdw blurRad="38100" dist="38100" dir="2700000" algn="tl">
                    <a:srgbClr val="C0C0C0"/>
                  </a:outerShdw>
                </a:effectLst>
                <a:latin typeface="Arial Rounded MT Bold" pitchFamily="34" charset="0"/>
              </a:rPr>
              <a:t>_____________________________________________________________</a:t>
            </a:r>
            <a:endParaRPr lang="es-ES" sz="2000">
              <a:effectLst>
                <a:outerShdw blurRad="38100" dist="38100" dir="2700000" algn="tl">
                  <a:srgbClr val="C0C0C0"/>
                </a:outerShdw>
              </a:effectLst>
              <a:latin typeface="Arial Rounded MT Bold" pitchFamily="34" charset="0"/>
            </a:endParaRPr>
          </a:p>
          <a:p>
            <a:pPr>
              <a:defRPr/>
            </a:pPr>
            <a:endParaRPr lang="es-ES" sz="2000">
              <a:effectLst>
                <a:outerShdw blurRad="38100" dist="38100" dir="2700000" algn="tl">
                  <a:srgbClr val="C0C0C0"/>
                </a:outerShdw>
              </a:effectLst>
              <a:latin typeface="Arial Rounded MT Bold" pitchFamily="34" charset="0"/>
            </a:endParaRPr>
          </a:p>
          <a:p>
            <a:pPr>
              <a:defRPr/>
            </a:pPr>
            <a:endParaRPr lang="es-ES" sz="2000">
              <a:effectLst>
                <a:outerShdw blurRad="38100" dist="38100" dir="2700000" algn="tl">
                  <a:srgbClr val="C0C0C0"/>
                </a:outerShdw>
              </a:effectLst>
              <a:latin typeface="Arial Rounded MT Bold" pitchFamily="34" charset="0"/>
            </a:endParaRPr>
          </a:p>
          <a:p>
            <a:pPr>
              <a:defRPr/>
            </a:pPr>
            <a:r>
              <a:rPr lang="es-ES" sz="2000">
                <a:effectLst>
                  <a:outerShdw blurRad="38100" dist="38100" dir="2700000" algn="tl">
                    <a:srgbClr val="C0C0C0"/>
                  </a:outerShdw>
                </a:effectLst>
                <a:latin typeface="Arial Rounded MT Bold" pitchFamily="34" charset="0"/>
              </a:rPr>
              <a:t>Largo Plazo:_________________________________________________</a:t>
            </a:r>
          </a:p>
          <a:p>
            <a:pPr>
              <a:defRPr/>
            </a:pPr>
            <a:r>
              <a:rPr lang="es-ES" sz="2000">
                <a:effectLst>
                  <a:outerShdw blurRad="38100" dist="38100" dir="2700000" algn="tl">
                    <a:srgbClr val="C0C0C0"/>
                  </a:outerShdw>
                </a:effectLst>
                <a:latin typeface="Arial Rounded MT Bold" pitchFamily="34" charset="0"/>
              </a:rPr>
              <a:t>_______________________________________________________________________________________________________________</a:t>
            </a:r>
            <a:r>
              <a:rPr lang="es-MX" sz="2000">
                <a:effectLst>
                  <a:outerShdw blurRad="38100" dist="38100" dir="2700000" algn="tl">
                    <a:srgbClr val="C0C0C0"/>
                  </a:outerShdw>
                </a:effectLst>
                <a:latin typeface="Arial Rounded MT Bold" pitchFamily="34" charset="0"/>
              </a:rPr>
              <a:t>___________</a:t>
            </a:r>
            <a:r>
              <a:rPr lang="es-ES" sz="2000">
                <a:effectLst>
                  <a:outerShdw blurRad="38100" dist="38100" dir="2700000" algn="tl">
                    <a:srgbClr val="C0C0C0"/>
                  </a:outerShdw>
                </a:effectLst>
                <a:latin typeface="Arial Rounded MT Bold" pitchFamily="34" charset="0"/>
              </a:rPr>
              <a:t> </a:t>
            </a:r>
            <a:endParaRPr lang="es-MX" sz="2000">
              <a:effectLst>
                <a:outerShdw blurRad="38100" dist="38100" dir="2700000" algn="tl">
                  <a:srgbClr val="C0C0C0"/>
                </a:outerShdw>
              </a:effectLst>
              <a:latin typeface="Arial Rounded MT Bold" pitchFamily="34" charset="0"/>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Text Box 2"/>
          <p:cNvSpPr txBox="1">
            <a:spLocks noChangeArrowheads="1"/>
          </p:cNvSpPr>
          <p:nvPr/>
        </p:nvSpPr>
        <p:spPr bwMode="auto">
          <a:xfrm>
            <a:off x="669925" y="1127125"/>
            <a:ext cx="8016875" cy="5016758"/>
          </a:xfrm>
          <a:prstGeom prst="rect">
            <a:avLst/>
          </a:prstGeom>
          <a:noFill/>
          <a:ln w="9525">
            <a:noFill/>
            <a:miter lim="800000"/>
            <a:headEnd/>
            <a:tailEnd/>
          </a:ln>
          <a:effectLst/>
        </p:spPr>
        <p:txBody>
          <a:bodyPr>
            <a:spAutoFit/>
          </a:bodyPr>
          <a:lstStyle/>
          <a:p>
            <a:pPr>
              <a:defRPr/>
            </a:pPr>
            <a:r>
              <a:rPr lang="es-ES" sz="2000" dirty="0">
                <a:effectLst>
                  <a:outerShdw blurRad="38100" dist="38100" dir="2700000" algn="tl">
                    <a:srgbClr val="C0C0C0"/>
                  </a:outerShdw>
                </a:effectLst>
                <a:latin typeface="Arial Rounded MT Bold" pitchFamily="34" charset="0"/>
              </a:rPr>
              <a:t>Mercado geográfico (municipio, ciudad, </a:t>
            </a:r>
            <a:r>
              <a:rPr lang="es-ES" sz="2000" dirty="0" err="1">
                <a:effectLst>
                  <a:outerShdw blurRad="38100" dist="38100" dir="2700000" algn="tl">
                    <a:srgbClr val="C0C0C0"/>
                  </a:outerShdw>
                </a:effectLst>
                <a:latin typeface="Arial Rounded MT Bold" pitchFamily="34" charset="0"/>
              </a:rPr>
              <a:t>etc</a:t>
            </a:r>
            <a:r>
              <a:rPr lang="es-ES" sz="2000" dirty="0">
                <a:effectLst>
                  <a:outerShdw blurRad="38100" dist="38100" dir="2700000" algn="tl">
                    <a:srgbClr val="C0C0C0"/>
                  </a:outerShdw>
                </a:effectLst>
                <a:latin typeface="Arial Rounded MT Bold" pitchFamily="34" charset="0"/>
              </a:rPr>
              <a:t>):_______________</a:t>
            </a:r>
          </a:p>
          <a:p>
            <a:pPr>
              <a:defRPr/>
            </a:pPr>
            <a:r>
              <a:rPr lang="es-ES" sz="2000" dirty="0">
                <a:effectLst>
                  <a:outerShdw blurRad="38100" dist="38100" dir="2700000" algn="tl">
                    <a:srgbClr val="C0C0C0"/>
                  </a:outerShdw>
                </a:effectLst>
                <a:latin typeface="Arial Rounded MT Bold" pitchFamily="34" charset="0"/>
              </a:rPr>
              <a:t>___________________________________________________________</a:t>
            </a:r>
          </a:p>
          <a:p>
            <a:pPr>
              <a:defRPr/>
            </a:pPr>
            <a:r>
              <a:rPr lang="es-ES" sz="2000" dirty="0">
                <a:effectLst>
                  <a:outerShdw blurRad="38100" dist="38100" dir="2700000" algn="tl">
                    <a:srgbClr val="C0C0C0"/>
                  </a:outerShdw>
                </a:effectLst>
                <a:latin typeface="Arial Rounded MT Bold" pitchFamily="34" charset="0"/>
              </a:rPr>
              <a:t>_____________________________________</a:t>
            </a:r>
            <a:r>
              <a:rPr lang="es-MX" sz="2000" dirty="0">
                <a:effectLst>
                  <a:outerShdw blurRad="38100" dist="38100" dir="2700000" algn="tl">
                    <a:srgbClr val="C0C0C0"/>
                  </a:outerShdw>
                </a:effectLst>
                <a:latin typeface="Arial Rounded MT Bold" pitchFamily="34" charset="0"/>
              </a:rPr>
              <a:t>______________________</a:t>
            </a:r>
          </a:p>
          <a:p>
            <a:pPr>
              <a:defRPr/>
            </a:pPr>
            <a:r>
              <a:rPr lang="es-MX" sz="2000" dirty="0">
                <a:effectLst>
                  <a:outerShdw blurRad="38100" dist="38100" dir="2700000" algn="tl">
                    <a:srgbClr val="C0C0C0"/>
                  </a:outerShdw>
                </a:effectLst>
                <a:latin typeface="Arial Rounded MT Bold" pitchFamily="34" charset="0"/>
              </a:rPr>
              <a:t>___________________________________________________________</a:t>
            </a:r>
          </a:p>
          <a:p>
            <a:pPr>
              <a:defRPr/>
            </a:pPr>
            <a:endParaRPr lang="es-ES" sz="2000" dirty="0">
              <a:effectLst>
                <a:outerShdw blurRad="38100" dist="38100" dir="2700000" algn="tl">
                  <a:srgbClr val="C0C0C0"/>
                </a:outerShdw>
              </a:effectLst>
              <a:latin typeface="Arial Rounded MT Bold" pitchFamily="34" charset="0"/>
            </a:endParaRPr>
          </a:p>
          <a:p>
            <a:pPr>
              <a:defRPr/>
            </a:pPr>
            <a:r>
              <a:rPr lang="es-ES" sz="2000" dirty="0">
                <a:effectLst>
                  <a:outerShdw blurRad="38100" dist="38100" dir="2700000" algn="tl">
                    <a:srgbClr val="C0C0C0"/>
                  </a:outerShdw>
                </a:effectLst>
                <a:latin typeface="Arial Rounded MT Bold" pitchFamily="34" charset="0"/>
              </a:rPr>
              <a:t>Mercado básico (consumo, industrial y de reventa): ___________________________________________________________</a:t>
            </a:r>
          </a:p>
          <a:p>
            <a:pPr>
              <a:defRPr/>
            </a:pPr>
            <a:r>
              <a:rPr lang="es-ES" sz="2000" dirty="0">
                <a:effectLst>
                  <a:outerShdw blurRad="38100" dist="38100" dir="2700000" algn="tl">
                    <a:srgbClr val="C0C0C0"/>
                  </a:outerShdw>
                </a:effectLst>
                <a:latin typeface="Arial Rounded MT Bold" pitchFamily="34" charset="0"/>
              </a:rPr>
              <a:t>__________</a:t>
            </a:r>
            <a:r>
              <a:rPr lang="es-MX" sz="2000" dirty="0">
                <a:effectLst>
                  <a:outerShdw blurRad="38100" dist="38100" dir="2700000" algn="tl">
                    <a:srgbClr val="C0C0C0"/>
                  </a:outerShdw>
                </a:effectLst>
                <a:latin typeface="Arial Rounded MT Bold" pitchFamily="34" charset="0"/>
              </a:rPr>
              <a:t>_________________________________________________</a:t>
            </a:r>
            <a:endParaRPr lang="es-ES" sz="2000" dirty="0">
              <a:effectLst>
                <a:outerShdw blurRad="38100" dist="38100" dir="2700000" algn="tl">
                  <a:srgbClr val="C0C0C0"/>
                </a:outerShdw>
              </a:effectLst>
              <a:latin typeface="Arial Rounded MT Bold" pitchFamily="34" charset="0"/>
            </a:endParaRPr>
          </a:p>
          <a:p>
            <a:pPr>
              <a:defRPr/>
            </a:pPr>
            <a:r>
              <a:rPr lang="es-ES" sz="2000" dirty="0">
                <a:effectLst>
                  <a:outerShdw blurRad="38100" dist="38100" dir="2700000" algn="tl">
                    <a:srgbClr val="C0C0C0"/>
                  </a:outerShdw>
                </a:effectLst>
                <a:latin typeface="Arial Rounded MT Bold" pitchFamily="34" charset="0"/>
              </a:rPr>
              <a:t>___________________________________________________________</a:t>
            </a:r>
          </a:p>
          <a:p>
            <a:pPr>
              <a:defRPr/>
            </a:pPr>
            <a:endParaRPr lang="es-ES" sz="2000" dirty="0">
              <a:effectLst>
                <a:outerShdw blurRad="38100" dist="38100" dir="2700000" algn="tl">
                  <a:srgbClr val="C0C0C0"/>
                </a:outerShdw>
              </a:effectLst>
              <a:latin typeface="Arial Rounded MT Bold" pitchFamily="34" charset="0"/>
            </a:endParaRPr>
          </a:p>
          <a:p>
            <a:pPr>
              <a:defRPr/>
            </a:pPr>
            <a:r>
              <a:rPr lang="es-ES" sz="2000" dirty="0">
                <a:effectLst>
                  <a:outerShdw blurRad="38100" dist="38100" dir="2700000" algn="tl">
                    <a:srgbClr val="C0C0C0"/>
                  </a:outerShdw>
                </a:effectLst>
                <a:latin typeface="Arial Rounded MT Bold" pitchFamily="34" charset="0"/>
              </a:rPr>
              <a:t>Merado Meta (Enunciado, quienes son y cuantos son):______________________________________________________</a:t>
            </a:r>
          </a:p>
          <a:p>
            <a:pPr>
              <a:defRPr/>
            </a:pPr>
            <a:r>
              <a:rPr lang="es-ES" sz="2000" dirty="0">
                <a:effectLst>
                  <a:outerShdw blurRad="38100" dist="38100" dir="2700000" algn="tl">
                    <a:srgbClr val="C0C0C0"/>
                  </a:outerShdw>
                </a:effectLst>
                <a:latin typeface="Arial Rounded MT Bold" pitchFamily="34" charset="0"/>
              </a:rPr>
              <a:t>___________________________________________________________</a:t>
            </a:r>
          </a:p>
          <a:p>
            <a:pPr>
              <a:defRPr/>
            </a:pPr>
            <a:r>
              <a:rPr lang="es-ES" sz="2000" dirty="0">
                <a:effectLst>
                  <a:outerShdw blurRad="38100" dist="38100" dir="2700000" algn="tl">
                    <a:srgbClr val="C0C0C0"/>
                  </a:outerShdw>
                </a:effectLst>
                <a:latin typeface="Arial Rounded MT Bold" pitchFamily="34" charset="0"/>
              </a:rPr>
              <a:t>______________________________________________________</a:t>
            </a:r>
            <a:r>
              <a:rPr lang="es-MX" sz="2000" dirty="0">
                <a:effectLst>
                  <a:outerShdw blurRad="38100" dist="38100" dir="2700000" algn="tl">
                    <a:srgbClr val="C0C0C0"/>
                  </a:outerShdw>
                </a:effectLst>
                <a:latin typeface="Arial Rounded MT Bold" pitchFamily="34" charset="0"/>
              </a:rPr>
              <a:t>_____</a:t>
            </a:r>
            <a:r>
              <a:rPr lang="es-ES" sz="2000" dirty="0">
                <a:effectLst>
                  <a:outerShdw blurRad="38100" dist="38100" dir="2700000" algn="tl">
                    <a:srgbClr val="C0C0C0"/>
                  </a:outerShdw>
                </a:effectLst>
                <a:latin typeface="Arial Rounded MT Bold" pitchFamily="34" charset="0"/>
              </a:rPr>
              <a:t> </a:t>
            </a:r>
            <a:endParaRPr lang="es-MX" sz="2000" dirty="0">
              <a:effectLst>
                <a:outerShdw blurRad="38100" dist="38100" dir="2700000" algn="tl">
                  <a:srgbClr val="C0C0C0"/>
                </a:outerShdw>
              </a:effectLst>
              <a:latin typeface="Arial Rounded MT Bold" pitchFamily="34" charset="0"/>
            </a:endParaRPr>
          </a:p>
          <a:p>
            <a:pPr>
              <a:defRPr/>
            </a:pPr>
            <a:r>
              <a:rPr lang="es-ES" sz="2000" dirty="0">
                <a:effectLst>
                  <a:outerShdw blurRad="38100" dist="38100" dir="2700000" algn="tl">
                    <a:srgbClr val="C0C0C0"/>
                  </a:outerShdw>
                </a:effectLst>
                <a:latin typeface="Arial Rounded MT Bold" pitchFamily="34" charset="0"/>
              </a:rPr>
              <a:t>N = ___________________</a:t>
            </a:r>
          </a:p>
          <a:p>
            <a:pPr>
              <a:defRPr/>
            </a:pPr>
            <a:endParaRPr lang="es-ES" sz="2000" dirty="0">
              <a:effectLst>
                <a:outerShdw blurRad="38100" dist="38100" dir="2700000" algn="tl">
                  <a:srgbClr val="C0C0C0"/>
                </a:outerShdw>
              </a:effectLst>
              <a:latin typeface="Arial Rounded MT Bold" pitchFamily="34" charset="0"/>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669925" y="762000"/>
            <a:ext cx="8016875" cy="2225675"/>
          </a:xfrm>
          <a:prstGeom prst="rect">
            <a:avLst/>
          </a:prstGeom>
          <a:noFill/>
          <a:ln w="9525">
            <a:noFill/>
            <a:miter lim="800000"/>
            <a:headEnd/>
            <a:tailEnd/>
          </a:ln>
          <a:effectLst/>
        </p:spPr>
        <p:txBody>
          <a:bodyPr>
            <a:spAutoFit/>
          </a:bodyPr>
          <a:lstStyle/>
          <a:p>
            <a:pPr>
              <a:defRPr/>
            </a:pPr>
            <a:endParaRPr lang="es-ES" sz="2000" dirty="0">
              <a:effectLst>
                <a:outerShdw blurRad="38100" dist="38100" dir="2700000" algn="tl">
                  <a:srgbClr val="C0C0C0"/>
                </a:outerShdw>
              </a:effectLst>
              <a:latin typeface="Arial Rounded MT Bold" pitchFamily="34" charset="0"/>
            </a:endParaRPr>
          </a:p>
          <a:p>
            <a:pPr>
              <a:defRPr/>
            </a:pPr>
            <a:r>
              <a:rPr lang="es-ES" sz="2000" dirty="0">
                <a:effectLst>
                  <a:outerShdw blurRad="38100" dist="38100" dir="2700000" algn="tl">
                    <a:srgbClr val="C0C0C0"/>
                  </a:outerShdw>
                </a:effectLst>
                <a:latin typeface="Arial Rounded MT Bold" pitchFamily="34" charset="0"/>
              </a:rPr>
              <a:t>Perfil del mercado (listado, como son, características demográficas, </a:t>
            </a:r>
            <a:r>
              <a:rPr lang="es-ES" sz="2000" dirty="0" err="1">
                <a:effectLst>
                  <a:outerShdw blurRad="38100" dist="38100" dir="2700000" algn="tl">
                    <a:srgbClr val="C0C0C0"/>
                  </a:outerShdw>
                </a:effectLst>
                <a:latin typeface="Arial Rounded MT Bold" pitchFamily="34" charset="0"/>
              </a:rPr>
              <a:t>psicográficas</a:t>
            </a:r>
            <a:r>
              <a:rPr lang="es-ES" sz="2000" dirty="0">
                <a:effectLst>
                  <a:outerShdw blurRad="38100" dist="38100" dir="2700000" algn="tl">
                    <a:srgbClr val="C0C0C0"/>
                  </a:outerShdw>
                </a:effectLst>
                <a:latin typeface="Arial Rounded MT Bold" pitchFamily="34" charset="0"/>
              </a:rPr>
              <a:t> y de conducta) ____________</a:t>
            </a:r>
          </a:p>
          <a:p>
            <a:pPr>
              <a:defRPr/>
            </a:pPr>
            <a:r>
              <a:rPr lang="es-ES" sz="2000" dirty="0">
                <a:effectLst>
                  <a:outerShdw blurRad="38100" dist="38100" dir="2700000" algn="tl">
                    <a:srgbClr val="C0C0C0"/>
                  </a:outerShdw>
                </a:effectLst>
                <a:latin typeface="Arial Rounded MT Bold" pitchFamily="34" charset="0"/>
              </a:rPr>
              <a:t>_______________________________________________________</a:t>
            </a:r>
          </a:p>
          <a:p>
            <a:pPr>
              <a:defRPr/>
            </a:pPr>
            <a:r>
              <a:rPr lang="es-ES" sz="2000" dirty="0">
                <a:effectLst>
                  <a:outerShdw blurRad="38100" dist="38100" dir="2700000" algn="tl">
                    <a:srgbClr val="C0C0C0"/>
                  </a:outerShdw>
                </a:effectLst>
                <a:latin typeface="Arial Rounded MT Bold" pitchFamily="34" charset="0"/>
              </a:rPr>
              <a:t>_______________________________________________________</a:t>
            </a:r>
          </a:p>
          <a:p>
            <a:pPr>
              <a:defRPr/>
            </a:pPr>
            <a:r>
              <a:rPr lang="es-ES" sz="2000" dirty="0">
                <a:effectLst>
                  <a:outerShdw blurRad="38100" dist="38100" dir="2700000" algn="tl">
                    <a:srgbClr val="C0C0C0"/>
                  </a:outerShdw>
                </a:effectLst>
                <a:latin typeface="Arial Rounded MT Bold" pitchFamily="34" charset="0"/>
              </a:rPr>
              <a:t>_______________________________________________________</a:t>
            </a:r>
          </a:p>
          <a:p>
            <a:pPr>
              <a:defRPr/>
            </a:pPr>
            <a:r>
              <a:rPr lang="es-ES" sz="2000" dirty="0">
                <a:effectLst>
                  <a:outerShdw blurRad="38100" dist="38100" dir="2700000" algn="tl">
                    <a:srgbClr val="C0C0C0"/>
                  </a:outerShdw>
                </a:effectLst>
                <a:latin typeface="Arial Rounded MT Bold" pitchFamily="34" charset="0"/>
              </a:rPr>
              <a:t>_______________________________________________________</a:t>
            </a: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669925" y="1187450"/>
            <a:ext cx="8016875" cy="3689350"/>
          </a:xfrm>
          <a:prstGeom prst="rect">
            <a:avLst/>
          </a:prstGeom>
          <a:noFill/>
          <a:ln w="9525">
            <a:noFill/>
            <a:miter lim="800000"/>
            <a:headEnd/>
            <a:tailEnd/>
          </a:ln>
          <a:effectLst/>
        </p:spPr>
        <p:txBody>
          <a:bodyPr>
            <a:spAutoFit/>
          </a:bodyPr>
          <a:lstStyle/>
          <a:p>
            <a:pPr>
              <a:defRPr/>
            </a:pPr>
            <a:r>
              <a:rPr lang="es-ES" sz="2000" dirty="0">
                <a:effectLst>
                  <a:outerShdw blurRad="38100" dist="38100" dir="2700000" algn="tl">
                    <a:srgbClr val="C0C0C0"/>
                  </a:outerShdw>
                </a:effectLst>
                <a:latin typeface="Arial Rounded MT Bold" pitchFamily="34" charset="0"/>
              </a:rPr>
              <a:t>Nivel de Producto:_____</a:t>
            </a:r>
            <a:r>
              <a:rPr lang="es-MX" sz="2000" dirty="0">
                <a:effectLst>
                  <a:outerShdw blurRad="38100" dist="38100" dir="2700000" algn="tl">
                    <a:srgbClr val="C0C0C0"/>
                  </a:outerShdw>
                </a:effectLst>
                <a:latin typeface="Arial Rounded MT Bold" pitchFamily="34" charset="0"/>
              </a:rPr>
              <a:t>________</a:t>
            </a:r>
            <a:r>
              <a:rPr lang="es-ES" sz="2000" dirty="0">
                <a:effectLst>
                  <a:outerShdw blurRad="38100" dist="38100" dir="2700000" algn="tl">
                    <a:srgbClr val="C0C0C0"/>
                  </a:outerShdw>
                </a:effectLst>
                <a:latin typeface="Arial Rounded MT Bold" pitchFamily="34" charset="0"/>
              </a:rPr>
              <a:t>_________________________________</a:t>
            </a:r>
          </a:p>
          <a:p>
            <a:pPr>
              <a:defRPr/>
            </a:pPr>
            <a:endParaRPr lang="es-ES" sz="2000" dirty="0">
              <a:effectLst>
                <a:outerShdw blurRad="38100" dist="38100" dir="2700000" algn="tl">
                  <a:srgbClr val="C0C0C0"/>
                </a:outerShdw>
              </a:effectLst>
              <a:latin typeface="Arial Rounded MT Bold" pitchFamily="34" charset="0"/>
            </a:endParaRPr>
          </a:p>
          <a:p>
            <a:pPr>
              <a:defRPr/>
            </a:pPr>
            <a:r>
              <a:rPr lang="es-ES" sz="2000" dirty="0">
                <a:effectLst>
                  <a:outerShdw blurRad="38100" dist="38100" dir="2700000" algn="tl">
                    <a:srgbClr val="C0C0C0"/>
                  </a:outerShdw>
                </a:effectLst>
                <a:latin typeface="Arial Rounded MT Bold" pitchFamily="34" charset="0"/>
              </a:rPr>
              <a:t>Clasificación de Producto:_____________________________________</a:t>
            </a:r>
            <a:r>
              <a:rPr lang="es-MX" sz="2000" dirty="0">
                <a:effectLst>
                  <a:outerShdw blurRad="38100" dist="38100" dir="2700000" algn="tl">
                    <a:srgbClr val="C0C0C0"/>
                  </a:outerShdw>
                </a:effectLst>
                <a:latin typeface="Arial Rounded MT Bold" pitchFamily="34" charset="0"/>
              </a:rPr>
              <a:t>_________</a:t>
            </a:r>
            <a:endParaRPr lang="es-ES" sz="2000" dirty="0">
              <a:effectLst>
                <a:outerShdw blurRad="38100" dist="38100" dir="2700000" algn="tl">
                  <a:srgbClr val="C0C0C0"/>
                </a:outerShdw>
              </a:effectLst>
              <a:latin typeface="Arial Rounded MT Bold" pitchFamily="34" charset="0"/>
            </a:endParaRPr>
          </a:p>
          <a:p>
            <a:pPr>
              <a:defRPr/>
            </a:pPr>
            <a:endParaRPr lang="es-ES" sz="2000" dirty="0">
              <a:effectLst>
                <a:outerShdw blurRad="38100" dist="38100" dir="2700000" algn="tl">
                  <a:srgbClr val="C0C0C0"/>
                </a:outerShdw>
              </a:effectLst>
              <a:latin typeface="Arial Rounded MT Bold" pitchFamily="34" charset="0"/>
            </a:endParaRPr>
          </a:p>
          <a:p>
            <a:pPr>
              <a:defRPr/>
            </a:pPr>
            <a:r>
              <a:rPr lang="es-ES" sz="2000" dirty="0">
                <a:effectLst>
                  <a:outerShdw blurRad="38100" dist="38100" dir="2700000" algn="tl">
                    <a:srgbClr val="C0C0C0"/>
                  </a:outerShdw>
                </a:effectLst>
                <a:latin typeface="Arial Rounded MT Bold" pitchFamily="34" charset="0"/>
              </a:rPr>
              <a:t>Características del producto</a:t>
            </a:r>
          </a:p>
          <a:p>
            <a:pPr>
              <a:defRPr/>
            </a:pPr>
            <a:r>
              <a:rPr lang="es-ES" sz="1800" dirty="0">
                <a:effectLst>
                  <a:outerShdw blurRad="38100" dist="38100" dir="2700000" algn="tl">
                    <a:srgbClr val="C0C0C0"/>
                  </a:outerShdw>
                </a:effectLst>
                <a:latin typeface="Arial Rounded MT Bold" pitchFamily="34" charset="0"/>
              </a:rPr>
              <a:t>Atributos Físicos (definición, tamaño, peso, presentación, materias primas básicas, </a:t>
            </a:r>
            <a:r>
              <a:rPr lang="es-ES" sz="1800" dirty="0" err="1">
                <a:effectLst>
                  <a:outerShdw blurRad="38100" dist="38100" dir="2700000" algn="tl">
                    <a:srgbClr val="C0C0C0"/>
                  </a:outerShdw>
                </a:effectLst>
                <a:latin typeface="Arial Rounded MT Bold" pitchFamily="34" charset="0"/>
              </a:rPr>
              <a:t>etc</a:t>
            </a:r>
            <a:r>
              <a:rPr lang="es-ES" sz="1800" dirty="0">
                <a:effectLst>
                  <a:outerShdw blurRad="38100" dist="38100" dir="2700000" algn="tl">
                    <a:srgbClr val="C0C0C0"/>
                  </a:outerShdw>
                </a:effectLst>
                <a:latin typeface="Arial Rounded MT Bold" pitchFamily="34" charset="0"/>
              </a:rPr>
              <a:t>):________________________________________________</a:t>
            </a:r>
            <a:r>
              <a:rPr lang="es-MX" sz="1800" dirty="0">
                <a:effectLst>
                  <a:outerShdw blurRad="38100" dist="38100" dir="2700000" algn="tl">
                    <a:srgbClr val="C0C0C0"/>
                  </a:outerShdw>
                </a:effectLst>
                <a:latin typeface="Arial Rounded MT Bold" pitchFamily="34" charset="0"/>
              </a:rPr>
              <a:t>_________</a:t>
            </a:r>
            <a:r>
              <a:rPr lang="es-ES" sz="2000" dirty="0">
                <a:effectLst>
                  <a:outerShdw blurRad="38100" dist="38100" dir="2700000" algn="tl">
                    <a:srgbClr val="C0C0C0"/>
                  </a:outerShdw>
                </a:effectLst>
                <a:latin typeface="Arial Rounded MT Bold" pitchFamily="34" charset="0"/>
              </a:rPr>
              <a:t> _______________________________________________________</a:t>
            </a:r>
          </a:p>
          <a:p>
            <a:pPr>
              <a:defRPr/>
            </a:pPr>
            <a:r>
              <a:rPr lang="es-ES" sz="2000" dirty="0">
                <a:effectLst>
                  <a:outerShdw blurRad="38100" dist="38100" dir="2700000" algn="tl">
                    <a:srgbClr val="C0C0C0"/>
                  </a:outerShdw>
                </a:effectLst>
                <a:latin typeface="Arial Rounded MT Bold" pitchFamily="34" charset="0"/>
              </a:rPr>
              <a:t>_______________________________________________________</a:t>
            </a: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Text Box 2"/>
          <p:cNvSpPr txBox="1">
            <a:spLocks noChangeArrowheads="1"/>
          </p:cNvSpPr>
          <p:nvPr/>
        </p:nvSpPr>
        <p:spPr bwMode="auto">
          <a:xfrm>
            <a:off x="669925" y="762000"/>
            <a:ext cx="8016875" cy="4985980"/>
          </a:xfrm>
          <a:prstGeom prst="rect">
            <a:avLst/>
          </a:prstGeom>
          <a:noFill/>
          <a:ln w="9525">
            <a:noFill/>
            <a:miter lim="800000"/>
            <a:headEnd/>
            <a:tailEnd/>
          </a:ln>
          <a:effectLst/>
        </p:spPr>
        <p:txBody>
          <a:bodyPr>
            <a:spAutoFit/>
          </a:bodyPr>
          <a:lstStyle/>
          <a:p>
            <a:pPr>
              <a:defRPr/>
            </a:pPr>
            <a:endParaRPr lang="es-ES" sz="2000" dirty="0">
              <a:effectLst>
                <a:outerShdw blurRad="38100" dist="38100" dir="2700000" algn="tl">
                  <a:srgbClr val="C0C0C0"/>
                </a:outerShdw>
              </a:effectLst>
              <a:latin typeface="Arial Rounded MT Bold" pitchFamily="34" charset="0"/>
            </a:endParaRPr>
          </a:p>
          <a:p>
            <a:pPr>
              <a:defRPr/>
            </a:pPr>
            <a:r>
              <a:rPr lang="es-ES" sz="1800" dirty="0">
                <a:effectLst>
                  <a:outerShdw blurRad="38100" dist="38100" dir="2700000" algn="tl">
                    <a:srgbClr val="C0C0C0"/>
                  </a:outerShdw>
                </a:effectLst>
                <a:latin typeface="Arial Rounded MT Bold" pitchFamily="34" charset="0"/>
              </a:rPr>
              <a:t>Marca (Nombre, Logotipo, slogan):</a:t>
            </a:r>
            <a:r>
              <a:rPr lang="es-MX" sz="1800" dirty="0">
                <a:effectLst>
                  <a:outerShdw blurRad="38100" dist="38100" dir="2700000" algn="tl">
                    <a:srgbClr val="C0C0C0"/>
                  </a:outerShdw>
                </a:effectLst>
                <a:latin typeface="Arial Rounded MT Bold" pitchFamily="34" charset="0"/>
              </a:rPr>
              <a:t>___________________________________________________________</a:t>
            </a:r>
          </a:p>
          <a:p>
            <a:pPr>
              <a:defRPr/>
            </a:pPr>
            <a:r>
              <a:rPr lang="es-MX" sz="1800" dirty="0">
                <a:effectLst>
                  <a:outerShdw blurRad="38100" dist="38100" dir="2700000" algn="tl">
                    <a:srgbClr val="C0C0C0"/>
                  </a:outerShdw>
                </a:effectLst>
                <a:latin typeface="Arial Rounded MT Bold" pitchFamily="34" charset="0"/>
              </a:rPr>
              <a:t>___________________</a:t>
            </a:r>
            <a:r>
              <a:rPr lang="es-ES" sz="2000" dirty="0">
                <a:effectLst>
                  <a:outerShdw blurRad="38100" dist="38100" dir="2700000" algn="tl">
                    <a:srgbClr val="C0C0C0"/>
                  </a:outerShdw>
                </a:effectLst>
                <a:latin typeface="Arial Rounded MT Bold" pitchFamily="34" charset="0"/>
              </a:rPr>
              <a:t>___________________________________________</a:t>
            </a:r>
            <a:br>
              <a:rPr lang="es-ES" sz="2000" dirty="0">
                <a:effectLst>
                  <a:outerShdw blurRad="38100" dist="38100" dir="2700000" algn="tl">
                    <a:srgbClr val="C0C0C0"/>
                  </a:outerShdw>
                </a:effectLst>
                <a:latin typeface="Arial Rounded MT Bold" pitchFamily="34" charset="0"/>
              </a:rPr>
            </a:br>
            <a:endParaRPr lang="es-MX" sz="2000" dirty="0">
              <a:effectLst>
                <a:outerShdw blurRad="38100" dist="38100" dir="2700000" algn="tl">
                  <a:srgbClr val="C0C0C0"/>
                </a:outerShdw>
              </a:effectLst>
              <a:latin typeface="Arial Rounded MT Bold" pitchFamily="34" charset="0"/>
            </a:endParaRPr>
          </a:p>
          <a:p>
            <a:pPr>
              <a:defRPr/>
            </a:pPr>
            <a:r>
              <a:rPr lang="es-ES" sz="1800" dirty="0">
                <a:effectLst>
                  <a:outerShdw blurRad="38100" dist="38100" dir="2700000" algn="tl">
                    <a:srgbClr val="C0C0C0"/>
                  </a:outerShdw>
                </a:effectLst>
                <a:latin typeface="Arial Rounded MT Bold" pitchFamily="34" charset="0"/>
              </a:rPr>
              <a:t>Diseño (empaque, envase, embalaje, color):________________________</a:t>
            </a:r>
            <a:br>
              <a:rPr lang="es-ES" sz="1800" dirty="0">
                <a:effectLst>
                  <a:outerShdw blurRad="38100" dist="38100" dir="2700000" algn="tl">
                    <a:srgbClr val="C0C0C0"/>
                  </a:outerShdw>
                </a:effectLst>
                <a:latin typeface="Arial Rounded MT Bold" pitchFamily="34" charset="0"/>
              </a:rPr>
            </a:br>
            <a:r>
              <a:rPr lang="es-ES" sz="1800" dirty="0">
                <a:effectLst>
                  <a:outerShdw blurRad="38100" dist="38100" dir="2700000" algn="tl">
                    <a:srgbClr val="C0C0C0"/>
                  </a:outerShdw>
                </a:effectLst>
                <a:latin typeface="Arial Rounded MT Bold" pitchFamily="34" charset="0"/>
              </a:rPr>
              <a:t>_____________________________________________________________</a:t>
            </a:r>
            <a:r>
              <a:rPr lang="es-MX" sz="1800" dirty="0">
                <a:effectLst>
                  <a:outerShdw blurRad="38100" dist="38100" dir="2700000" algn="tl">
                    <a:srgbClr val="C0C0C0"/>
                  </a:outerShdw>
                </a:effectLst>
                <a:latin typeface="Arial Rounded MT Bold" pitchFamily="34" charset="0"/>
              </a:rPr>
              <a:t>______</a:t>
            </a:r>
          </a:p>
          <a:p>
            <a:pPr>
              <a:defRPr/>
            </a:pPr>
            <a:r>
              <a:rPr lang="es-MX" sz="1800" dirty="0">
                <a:effectLst>
                  <a:outerShdw blurRad="38100" dist="38100" dir="2700000" algn="tl">
                    <a:srgbClr val="C0C0C0"/>
                  </a:outerShdw>
                </a:effectLst>
                <a:latin typeface="Arial Rounded MT Bold" pitchFamily="34" charset="0"/>
              </a:rPr>
              <a:t>_______________________________________________________________</a:t>
            </a:r>
            <a:r>
              <a:rPr lang="es-ES" sz="1800" dirty="0">
                <a:effectLst>
                  <a:outerShdw blurRad="38100" dist="38100" dir="2700000" algn="tl">
                    <a:srgbClr val="C0C0C0"/>
                  </a:outerShdw>
                </a:effectLst>
                <a:latin typeface="Arial Rounded MT Bold" pitchFamily="34" charset="0"/>
              </a:rPr>
              <a:t>____</a:t>
            </a:r>
          </a:p>
          <a:p>
            <a:pPr>
              <a:defRPr/>
            </a:pPr>
            <a:endParaRPr lang="es-MX" sz="1800" dirty="0">
              <a:effectLst>
                <a:outerShdw blurRad="38100" dist="38100" dir="2700000" algn="tl">
                  <a:srgbClr val="C0C0C0"/>
                </a:outerShdw>
              </a:effectLst>
              <a:latin typeface="Arial Rounded MT Bold" pitchFamily="34" charset="0"/>
            </a:endParaRPr>
          </a:p>
          <a:p>
            <a:pPr>
              <a:defRPr/>
            </a:pPr>
            <a:r>
              <a:rPr lang="es-ES" sz="1800" dirty="0">
                <a:effectLst>
                  <a:outerShdw blurRad="38100" dist="38100" dir="2700000" algn="tl">
                    <a:srgbClr val="C0C0C0"/>
                  </a:outerShdw>
                </a:effectLst>
                <a:latin typeface="Arial Rounded MT Bold" pitchFamily="34" charset="0"/>
              </a:rPr>
              <a:t>Servicios adicionales ( garantía, tiempo de vida, nivel de calidad)____________________________________________________________________________________________________________________________________________________________________________________________________</a:t>
            </a:r>
          </a:p>
          <a:p>
            <a:pPr>
              <a:defRPr/>
            </a:pPr>
            <a:endParaRPr lang="es-MX" sz="1800" dirty="0">
              <a:effectLst>
                <a:outerShdw blurRad="38100" dist="38100" dir="2700000" algn="tl">
                  <a:srgbClr val="C0C0C0"/>
                </a:outerShdw>
              </a:effectLst>
              <a:latin typeface="Arial Rounded MT Bold" pitchFamily="34" charset="0"/>
            </a:endParaRPr>
          </a:p>
          <a:p>
            <a:pPr>
              <a:defRPr/>
            </a:pPr>
            <a:r>
              <a:rPr lang="es-ES" sz="1800" dirty="0">
                <a:effectLst>
                  <a:outerShdw blurRad="38100" dist="38100" dir="2700000" algn="tl">
                    <a:srgbClr val="C0C0C0"/>
                  </a:outerShdw>
                </a:effectLst>
                <a:latin typeface="Arial Rounded MT Bold" pitchFamily="34" charset="0"/>
              </a:rPr>
              <a:t>Normatividad Legal requerida</a:t>
            </a:r>
            <a:r>
              <a:rPr lang="es-ES" sz="2000" dirty="0">
                <a:effectLst>
                  <a:outerShdw blurRad="38100" dist="38100" dir="2700000" algn="tl">
                    <a:srgbClr val="C0C0C0"/>
                  </a:outerShdw>
                </a:effectLst>
                <a:latin typeface="Arial Rounded MT Bold" pitchFamily="34" charset="0"/>
              </a:rPr>
              <a:t> :_________________________________</a:t>
            </a:r>
          </a:p>
          <a:p>
            <a:pPr>
              <a:defRPr/>
            </a:pPr>
            <a:r>
              <a:rPr lang="es-ES" sz="2000" dirty="0">
                <a:effectLst>
                  <a:outerShdw blurRad="38100" dist="38100" dir="2700000" algn="tl">
                    <a:srgbClr val="C0C0C0"/>
                  </a:outerShdw>
                </a:effectLst>
                <a:latin typeface="Arial Rounded MT Bold" pitchFamily="34" charset="0"/>
              </a:rPr>
              <a:t>_____________________________________________________________</a:t>
            </a:r>
            <a:r>
              <a:rPr lang="es-MX" sz="2000" dirty="0">
                <a:effectLst>
                  <a:outerShdw blurRad="38100" dist="38100" dir="2700000" algn="tl">
                    <a:srgbClr val="C0C0C0"/>
                  </a:outerShdw>
                </a:effectLst>
                <a:latin typeface="Arial Rounded MT Bold" pitchFamily="34" charset="0"/>
              </a:rPr>
              <a:t>_____________________________________________________________</a:t>
            </a:r>
            <a:endParaRPr lang="es-ES" sz="2000" dirty="0">
              <a:effectLst>
                <a:outerShdw blurRad="38100" dist="38100" dir="2700000" algn="tl">
                  <a:srgbClr val="C0C0C0"/>
                </a:outerShdw>
              </a:effectLst>
              <a:latin typeface="Arial Rounded MT Bold" pitchFamily="34" charset="0"/>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669925" y="746125"/>
            <a:ext cx="8016875" cy="5578475"/>
          </a:xfrm>
          <a:prstGeom prst="rect">
            <a:avLst/>
          </a:prstGeom>
          <a:noFill/>
          <a:ln w="9525">
            <a:noFill/>
            <a:miter lim="800000"/>
            <a:headEnd/>
            <a:tailEnd/>
          </a:ln>
          <a:effectLst/>
        </p:spPr>
        <p:txBody>
          <a:bodyPr>
            <a:spAutoFit/>
          </a:bodyPr>
          <a:lstStyle/>
          <a:p>
            <a:pPr>
              <a:defRPr/>
            </a:pPr>
            <a:r>
              <a:rPr lang="es-ES" sz="2000">
                <a:effectLst>
                  <a:outerShdw blurRad="38100" dist="38100" dir="2700000" algn="tl">
                    <a:srgbClr val="C0C0C0"/>
                  </a:outerShdw>
                </a:effectLst>
                <a:latin typeface="Arial Rounded MT Bold" pitchFamily="34" charset="0"/>
              </a:rPr>
              <a:t>Competencia directa</a:t>
            </a:r>
            <a:r>
              <a:rPr lang="es-MX" sz="2000">
                <a:effectLst>
                  <a:outerShdw blurRad="38100" dist="38100" dir="2700000" algn="tl">
                    <a:srgbClr val="C0C0C0"/>
                  </a:outerShdw>
                </a:effectLst>
                <a:latin typeface="Arial Rounded MT Bold" pitchFamily="34" charset="0"/>
              </a:rPr>
              <a:t>: </a:t>
            </a:r>
            <a:r>
              <a:rPr lang="es-ES" sz="2000">
                <a:effectLst>
                  <a:outerShdw blurRad="38100" dist="38100" dir="2700000" algn="tl">
                    <a:srgbClr val="C0C0C0"/>
                  </a:outerShdw>
                </a:effectLst>
                <a:latin typeface="Arial Rounded MT Bold" pitchFamily="34" charset="0"/>
              </a:rPr>
              <a:t>_______________________________________</a:t>
            </a:r>
            <a:r>
              <a:rPr lang="es-MX" sz="2000">
                <a:effectLst>
                  <a:outerShdw blurRad="38100" dist="38100" dir="2700000" algn="tl">
                    <a:srgbClr val="C0C0C0"/>
                  </a:outerShdw>
                </a:effectLst>
                <a:latin typeface="Arial Rounded MT Bold" pitchFamily="34" charset="0"/>
              </a:rPr>
              <a:t>________________</a:t>
            </a:r>
            <a:endParaRPr lang="es-ES" sz="2000">
              <a:effectLst>
                <a:outerShdw blurRad="38100" dist="38100" dir="2700000" algn="tl">
                  <a:srgbClr val="C0C0C0"/>
                </a:outerShdw>
              </a:effectLst>
              <a:latin typeface="Arial Rounded MT Bold" pitchFamily="34" charset="0"/>
            </a:endParaRPr>
          </a:p>
          <a:p>
            <a:pPr>
              <a:defRPr/>
            </a:pPr>
            <a:r>
              <a:rPr lang="es-ES" sz="2000">
                <a:effectLst>
                  <a:outerShdw blurRad="38100" dist="38100" dir="2700000" algn="tl">
                    <a:srgbClr val="C0C0C0"/>
                  </a:outerShdw>
                </a:effectLst>
                <a:latin typeface="Arial Rounded MT Bold" pitchFamily="34" charset="0"/>
              </a:rPr>
              <a:t>_______________________________________________________</a:t>
            </a:r>
          </a:p>
          <a:p>
            <a:pPr>
              <a:defRPr/>
            </a:pPr>
            <a:endParaRPr lang="es-ES" sz="2000">
              <a:effectLst>
                <a:outerShdw blurRad="38100" dist="38100" dir="2700000" algn="tl">
                  <a:srgbClr val="C0C0C0"/>
                </a:outerShdw>
              </a:effectLst>
              <a:latin typeface="Arial Rounded MT Bold" pitchFamily="34" charset="0"/>
            </a:endParaRPr>
          </a:p>
          <a:p>
            <a:pPr>
              <a:defRPr/>
            </a:pPr>
            <a:r>
              <a:rPr lang="es-ES" sz="2000">
                <a:effectLst>
                  <a:outerShdw blurRad="38100" dist="38100" dir="2700000" algn="tl">
                    <a:srgbClr val="C0C0C0"/>
                  </a:outerShdw>
                </a:effectLst>
                <a:latin typeface="Arial Rounded MT Bold" pitchFamily="34" charset="0"/>
              </a:rPr>
              <a:t>Competencia Indirecta:______________________________________</a:t>
            </a:r>
            <a:r>
              <a:rPr lang="es-MX" sz="2000">
                <a:effectLst>
                  <a:outerShdw blurRad="38100" dist="38100" dir="2700000" algn="tl">
                    <a:srgbClr val="C0C0C0"/>
                  </a:outerShdw>
                </a:effectLst>
                <a:latin typeface="Arial Rounded MT Bold" pitchFamily="34" charset="0"/>
              </a:rPr>
              <a:t>_________</a:t>
            </a:r>
            <a:endParaRPr lang="es-ES" sz="2000">
              <a:effectLst>
                <a:outerShdw blurRad="38100" dist="38100" dir="2700000" algn="tl">
                  <a:srgbClr val="C0C0C0"/>
                </a:outerShdw>
              </a:effectLst>
              <a:latin typeface="Arial Rounded MT Bold" pitchFamily="34" charset="0"/>
            </a:endParaRPr>
          </a:p>
          <a:p>
            <a:pPr>
              <a:defRPr/>
            </a:pPr>
            <a:r>
              <a:rPr lang="es-ES" sz="2000">
                <a:effectLst>
                  <a:outerShdw blurRad="38100" dist="38100" dir="2700000" algn="tl">
                    <a:srgbClr val="C0C0C0"/>
                  </a:outerShdw>
                </a:effectLst>
                <a:latin typeface="Arial Rounded MT Bold" pitchFamily="34" charset="0"/>
              </a:rPr>
              <a:t>_______________________________________________________</a:t>
            </a:r>
          </a:p>
          <a:p>
            <a:pPr>
              <a:defRPr/>
            </a:pPr>
            <a:endParaRPr lang="es-ES" sz="2000">
              <a:effectLst>
                <a:outerShdw blurRad="38100" dist="38100" dir="2700000" algn="tl">
                  <a:srgbClr val="C0C0C0"/>
                </a:outerShdw>
              </a:effectLst>
              <a:latin typeface="Arial Rounded MT Bold" pitchFamily="34" charset="0"/>
            </a:endParaRPr>
          </a:p>
          <a:p>
            <a:pPr>
              <a:defRPr/>
            </a:pPr>
            <a:r>
              <a:rPr lang="es-ES" sz="2000">
                <a:effectLst>
                  <a:outerShdw blurRad="38100" dist="38100" dir="2700000" algn="tl">
                    <a:srgbClr val="C0C0C0"/>
                  </a:outerShdw>
                </a:effectLst>
                <a:latin typeface="Arial Rounded MT Bold" pitchFamily="34" charset="0"/>
              </a:rPr>
              <a:t>Valores agregados:__________________________________________</a:t>
            </a:r>
            <a:r>
              <a:rPr lang="es-MX" sz="2000">
                <a:effectLst>
                  <a:outerShdw blurRad="38100" dist="38100" dir="2700000" algn="tl">
                    <a:srgbClr val="C0C0C0"/>
                  </a:outerShdw>
                </a:effectLst>
                <a:latin typeface="Arial Rounded MT Bold" pitchFamily="34" charset="0"/>
              </a:rPr>
              <a:t>___</a:t>
            </a:r>
            <a:endParaRPr lang="es-ES" sz="2000">
              <a:effectLst>
                <a:outerShdw blurRad="38100" dist="38100" dir="2700000" algn="tl">
                  <a:srgbClr val="C0C0C0"/>
                </a:outerShdw>
              </a:effectLst>
              <a:latin typeface="Arial Rounded MT Bold" pitchFamily="34" charset="0"/>
            </a:endParaRPr>
          </a:p>
          <a:p>
            <a:pPr>
              <a:defRPr/>
            </a:pPr>
            <a:r>
              <a:rPr lang="es-ES" sz="2000">
                <a:effectLst>
                  <a:outerShdw blurRad="38100" dist="38100" dir="2700000" algn="tl">
                    <a:srgbClr val="C0C0C0"/>
                  </a:outerShdw>
                </a:effectLst>
                <a:latin typeface="Arial Rounded MT Bold" pitchFamily="34" charset="0"/>
              </a:rPr>
              <a:t>______________________________________________________________________________________________________________</a:t>
            </a:r>
          </a:p>
          <a:p>
            <a:pPr>
              <a:defRPr/>
            </a:pPr>
            <a:endParaRPr lang="es-ES" sz="2000">
              <a:effectLst>
                <a:outerShdw blurRad="38100" dist="38100" dir="2700000" algn="tl">
                  <a:srgbClr val="C0C0C0"/>
                </a:outerShdw>
              </a:effectLst>
              <a:latin typeface="Arial Rounded MT Bold" pitchFamily="34" charset="0"/>
            </a:endParaRPr>
          </a:p>
          <a:p>
            <a:pPr>
              <a:defRPr/>
            </a:pPr>
            <a:r>
              <a:rPr lang="es-ES" sz="2000">
                <a:effectLst>
                  <a:outerShdw blurRad="38100" dist="38100" dir="2700000" algn="tl">
                    <a:srgbClr val="C0C0C0"/>
                  </a:outerShdw>
                </a:effectLst>
                <a:latin typeface="Arial Rounded MT Bold" pitchFamily="34" charset="0"/>
              </a:rPr>
              <a:t>Ventajas competitivas:_______________________________________</a:t>
            </a:r>
            <a:r>
              <a:rPr lang="es-MX" sz="2000">
                <a:effectLst>
                  <a:outerShdw blurRad="38100" dist="38100" dir="2700000" algn="tl">
                    <a:srgbClr val="C0C0C0"/>
                  </a:outerShdw>
                </a:effectLst>
                <a:latin typeface="Arial Rounded MT Bold" pitchFamily="34" charset="0"/>
              </a:rPr>
              <a:t>____</a:t>
            </a:r>
            <a:endParaRPr lang="es-ES" sz="2000">
              <a:effectLst>
                <a:outerShdw blurRad="38100" dist="38100" dir="2700000" algn="tl">
                  <a:srgbClr val="C0C0C0"/>
                </a:outerShdw>
              </a:effectLst>
              <a:latin typeface="Arial Rounded MT Bold" pitchFamily="34" charset="0"/>
            </a:endParaRPr>
          </a:p>
          <a:p>
            <a:pPr>
              <a:defRPr/>
            </a:pPr>
            <a:r>
              <a:rPr lang="es-ES" sz="2000">
                <a:effectLst>
                  <a:outerShdw blurRad="38100" dist="38100" dir="2700000" algn="tl">
                    <a:srgbClr val="C0C0C0"/>
                  </a:outerShdw>
                </a:effectLst>
                <a:latin typeface="Arial Rounded MT Bold" pitchFamily="34" charset="0"/>
              </a:rPr>
              <a:t>_______________________________________________________</a:t>
            </a:r>
          </a:p>
          <a:p>
            <a:pPr>
              <a:defRPr/>
            </a:pPr>
            <a:r>
              <a:rPr lang="es-ES" sz="2000">
                <a:effectLst>
                  <a:outerShdw blurRad="38100" dist="38100" dir="2700000" algn="tl">
                    <a:srgbClr val="C0C0C0"/>
                  </a:outerShdw>
                </a:effectLst>
                <a:latin typeface="Arial Rounded MT Bold" pitchFamily="34" charset="0"/>
              </a:rPr>
              <a:t>____________________________________</a:t>
            </a:r>
            <a:r>
              <a:rPr lang="es-MX" sz="2000">
                <a:effectLst>
                  <a:outerShdw blurRad="38100" dist="38100" dir="2700000" algn="tl">
                    <a:srgbClr val="C0C0C0"/>
                  </a:outerShdw>
                </a:effectLst>
                <a:latin typeface="Arial Rounded MT Bold" pitchFamily="34" charset="0"/>
              </a:rPr>
              <a:t>________</a:t>
            </a:r>
            <a:r>
              <a:rPr lang="es-ES" sz="2000">
                <a:effectLst>
                  <a:outerShdw blurRad="38100" dist="38100" dir="2700000" algn="tl">
                    <a:srgbClr val="C0C0C0"/>
                  </a:outerShdw>
                </a:effectLst>
                <a:latin typeface="Arial Rounded MT Bold" pitchFamily="34" charset="0"/>
              </a:rPr>
              <a:t>___________</a:t>
            </a:r>
          </a:p>
          <a:p>
            <a:pPr>
              <a:defRPr/>
            </a:pPr>
            <a:endParaRPr lang="es-ES" sz="2000">
              <a:effectLst>
                <a:outerShdw blurRad="38100" dist="38100" dir="2700000" algn="tl">
                  <a:srgbClr val="C0C0C0"/>
                </a:outerShdw>
              </a:effectLst>
              <a:latin typeface="Arial Rounded MT Bold"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68313" y="0"/>
            <a:ext cx="8229600" cy="1371600"/>
          </a:xfrm>
        </p:spPr>
        <p:txBody>
          <a:bodyPr/>
          <a:lstStyle/>
          <a:p>
            <a:pPr eaLnBrk="1" hangingPunct="1"/>
            <a:r>
              <a:rPr lang="es-MX" sz="2800" b="1">
                <a:solidFill>
                  <a:schemeClr val="bg2"/>
                </a:solidFill>
              </a:rPr>
              <a:t>Características de los mercados de gobierno</a:t>
            </a:r>
            <a:endParaRPr lang="es-ES" sz="2800" b="1">
              <a:solidFill>
                <a:schemeClr val="bg2"/>
              </a:solidFill>
            </a:endParaRPr>
          </a:p>
        </p:txBody>
      </p:sp>
      <p:sp>
        <p:nvSpPr>
          <p:cNvPr id="525316" name="Text Box 4"/>
          <p:cNvSpPr txBox="1">
            <a:spLocks noChangeArrowheads="1"/>
          </p:cNvSpPr>
          <p:nvPr/>
        </p:nvSpPr>
        <p:spPr bwMode="auto">
          <a:xfrm>
            <a:off x="395288" y="5445125"/>
            <a:ext cx="4827587" cy="793750"/>
          </a:xfrm>
          <a:prstGeom prst="rect">
            <a:avLst/>
          </a:prstGeom>
          <a:noFill/>
          <a:ln w="9525">
            <a:noFill/>
            <a:miter lim="800000"/>
            <a:headEnd/>
            <a:tailEnd/>
          </a:ln>
          <a:effectLst/>
        </p:spPr>
        <p:txBody>
          <a:bodyPr wrap="none">
            <a:spAutoFit/>
          </a:bodyPr>
          <a:lstStyle/>
          <a:p>
            <a:pPr>
              <a:defRPr/>
            </a:pPr>
            <a:r>
              <a:rPr lang="es-MX">
                <a:effectLst>
                  <a:outerShdw blurRad="38100" dist="38100" dir="2700000" algn="tl">
                    <a:srgbClr val="C0C0C0"/>
                  </a:outerShdw>
                </a:effectLst>
              </a:rPr>
              <a:t>Compran mucho</a:t>
            </a:r>
            <a:endParaRPr lang="es-ES">
              <a:effectLst>
                <a:outerShdw blurRad="38100" dist="38100" dir="2700000" algn="tl">
                  <a:srgbClr val="C0C0C0"/>
                </a:outerShdw>
              </a:effectLst>
            </a:endParaRPr>
          </a:p>
        </p:txBody>
      </p:sp>
      <p:sp>
        <p:nvSpPr>
          <p:cNvPr id="525317" name="Text Box 5"/>
          <p:cNvSpPr txBox="1">
            <a:spLocks noChangeArrowheads="1"/>
          </p:cNvSpPr>
          <p:nvPr/>
        </p:nvSpPr>
        <p:spPr bwMode="auto">
          <a:xfrm>
            <a:off x="1692275" y="1125538"/>
            <a:ext cx="6548438" cy="793750"/>
          </a:xfrm>
          <a:prstGeom prst="rect">
            <a:avLst/>
          </a:prstGeom>
          <a:noFill/>
          <a:ln w="9525">
            <a:noFill/>
            <a:miter lim="800000"/>
            <a:headEnd/>
            <a:tailEnd/>
          </a:ln>
          <a:effectLst/>
        </p:spPr>
        <p:txBody>
          <a:bodyPr wrap="none">
            <a:spAutoFit/>
          </a:bodyPr>
          <a:lstStyle/>
          <a:p>
            <a:pPr>
              <a:defRPr/>
            </a:pPr>
            <a:r>
              <a:rPr lang="es-MX">
                <a:effectLst>
                  <a:outerShdw blurRad="38100" dist="38100" dir="2700000" algn="tl">
                    <a:srgbClr val="C0C0C0"/>
                  </a:outerShdw>
                </a:effectLst>
              </a:rPr>
              <a:t>Compran por licitación</a:t>
            </a:r>
            <a:endParaRPr lang="es-ES">
              <a:effectLst>
                <a:outerShdw blurRad="38100" dist="38100" dir="2700000" algn="tl">
                  <a:srgbClr val="C0C0C0"/>
                </a:outerShdw>
              </a:effectLst>
            </a:endParaRPr>
          </a:p>
        </p:txBody>
      </p:sp>
      <p:sp>
        <p:nvSpPr>
          <p:cNvPr id="525318" name="Text Box 6"/>
          <p:cNvSpPr txBox="1">
            <a:spLocks noChangeArrowheads="1"/>
          </p:cNvSpPr>
          <p:nvPr/>
        </p:nvSpPr>
        <p:spPr bwMode="auto">
          <a:xfrm>
            <a:off x="611188" y="2492375"/>
            <a:ext cx="5348287" cy="793750"/>
          </a:xfrm>
          <a:prstGeom prst="rect">
            <a:avLst/>
          </a:prstGeom>
          <a:noFill/>
          <a:ln w="9525">
            <a:noFill/>
            <a:miter lim="800000"/>
            <a:headEnd/>
            <a:tailEnd/>
          </a:ln>
          <a:effectLst/>
        </p:spPr>
        <p:txBody>
          <a:bodyPr wrap="none">
            <a:spAutoFit/>
          </a:bodyPr>
          <a:lstStyle/>
          <a:p>
            <a:pPr>
              <a:defRPr/>
            </a:pPr>
            <a:r>
              <a:rPr lang="es-MX">
                <a:effectLst>
                  <a:outerShdw blurRad="38100" dist="38100" dir="2700000" algn="tl">
                    <a:srgbClr val="C0C0C0"/>
                  </a:outerShdw>
                </a:effectLst>
              </a:rPr>
              <a:t>Compran a crédito</a:t>
            </a:r>
            <a:endParaRPr lang="es-ES">
              <a:effectLst>
                <a:outerShdw blurRad="38100" dist="38100" dir="2700000" algn="tl">
                  <a:srgbClr val="C0C0C0"/>
                </a:outerShdw>
              </a:effectLst>
            </a:endParaRPr>
          </a:p>
        </p:txBody>
      </p:sp>
      <p:sp>
        <p:nvSpPr>
          <p:cNvPr id="525319" name="Text Box 7"/>
          <p:cNvSpPr txBox="1">
            <a:spLocks noChangeArrowheads="1"/>
          </p:cNvSpPr>
          <p:nvPr/>
        </p:nvSpPr>
        <p:spPr bwMode="auto">
          <a:xfrm>
            <a:off x="3419475" y="4005263"/>
            <a:ext cx="5170488" cy="671512"/>
          </a:xfrm>
          <a:prstGeom prst="rect">
            <a:avLst/>
          </a:prstGeom>
          <a:noFill/>
          <a:ln w="9525">
            <a:noFill/>
            <a:miter lim="800000"/>
            <a:headEnd/>
            <a:tailEnd/>
          </a:ln>
          <a:effectLst/>
        </p:spPr>
        <p:txBody>
          <a:bodyPr wrap="none">
            <a:spAutoFit/>
          </a:bodyPr>
          <a:lstStyle/>
          <a:p>
            <a:pPr>
              <a:defRPr/>
            </a:pPr>
            <a:r>
              <a:rPr lang="es-MX" sz="3800">
                <a:effectLst>
                  <a:outerShdw blurRad="38100" dist="38100" dir="2700000" algn="tl">
                    <a:srgbClr val="C0C0C0"/>
                  </a:outerShdw>
                </a:effectLst>
              </a:rPr>
              <a:t>Compras por relación</a:t>
            </a:r>
            <a:endParaRPr lang="es-ES" sz="3800">
              <a:effectLst>
                <a:outerShdw blurRad="38100" dist="38100" dir="2700000" algn="tl">
                  <a:srgbClr val="C0C0C0"/>
                </a:outerShdw>
              </a:effectLst>
            </a:endParaRPr>
          </a:p>
        </p:txBody>
      </p:sp>
      <p:pic>
        <p:nvPicPr>
          <p:cNvPr id="36871" name="Picture 8"/>
          <p:cNvPicPr>
            <a:picLocks noChangeAspect="1" noChangeArrowheads="1"/>
          </p:cNvPicPr>
          <p:nvPr/>
        </p:nvPicPr>
        <p:blipFill>
          <a:blip r:embed="rId2"/>
          <a:srcRect/>
          <a:stretch>
            <a:fillRect/>
          </a:stretch>
        </p:blipFill>
        <p:spPr bwMode="auto">
          <a:xfrm>
            <a:off x="6084888" y="2284413"/>
            <a:ext cx="2808287" cy="1289050"/>
          </a:xfrm>
          <a:prstGeom prst="rect">
            <a:avLst/>
          </a:prstGeom>
          <a:noFill/>
          <a:ln w="9525">
            <a:solidFill>
              <a:schemeClr val="bg2"/>
            </a:solidFill>
            <a:miter lim="800000"/>
            <a:headEnd/>
            <a:tailEnd/>
          </a:ln>
        </p:spPr>
      </p:pic>
      <p:pic>
        <p:nvPicPr>
          <p:cNvPr id="36872" name="Picture 9"/>
          <p:cNvPicPr>
            <a:picLocks noChangeAspect="1" noChangeArrowheads="1"/>
          </p:cNvPicPr>
          <p:nvPr/>
        </p:nvPicPr>
        <p:blipFill>
          <a:blip r:embed="rId3"/>
          <a:srcRect/>
          <a:stretch>
            <a:fillRect/>
          </a:stretch>
        </p:blipFill>
        <p:spPr bwMode="auto">
          <a:xfrm>
            <a:off x="755650" y="3573463"/>
            <a:ext cx="2376488" cy="1584325"/>
          </a:xfrm>
          <a:prstGeom prst="rect">
            <a:avLst/>
          </a:prstGeom>
          <a:noFill/>
          <a:ln w="9525">
            <a:solidFill>
              <a:schemeClr val="bg2"/>
            </a:solidFill>
            <a:miter lim="800000"/>
            <a:headEnd/>
            <a:tailEnd/>
          </a:ln>
        </p:spPr>
      </p:pic>
      <p:pic>
        <p:nvPicPr>
          <p:cNvPr id="36873" name="Picture 10"/>
          <p:cNvPicPr>
            <a:picLocks noChangeAspect="1" noChangeArrowheads="1"/>
          </p:cNvPicPr>
          <p:nvPr/>
        </p:nvPicPr>
        <p:blipFill>
          <a:blip r:embed="rId4"/>
          <a:srcRect/>
          <a:stretch>
            <a:fillRect/>
          </a:stretch>
        </p:blipFill>
        <p:spPr bwMode="auto">
          <a:xfrm>
            <a:off x="5508625" y="5121275"/>
            <a:ext cx="3492500" cy="1273175"/>
          </a:xfrm>
          <a:prstGeom prst="rect">
            <a:avLst/>
          </a:prstGeom>
          <a:noFill/>
          <a:ln w="9525">
            <a:solidFill>
              <a:schemeClr val="bg2"/>
            </a:solidFill>
            <a:miter lim="800000"/>
            <a:headEnd/>
            <a:tailEnd/>
          </a:ln>
        </p:spPr>
      </p:pic>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2362200" y="898525"/>
            <a:ext cx="5562600" cy="457200"/>
          </a:xfrm>
          <a:prstGeom prst="rect">
            <a:avLst/>
          </a:prstGeom>
          <a:noFill/>
          <a:ln w="9525">
            <a:noFill/>
            <a:miter lim="800000"/>
            <a:headEnd/>
            <a:tailEnd/>
          </a:ln>
          <a:effectLst/>
        </p:spPr>
        <p:txBody>
          <a:bodyPr>
            <a:spAutoFit/>
          </a:bodyPr>
          <a:lstStyle/>
          <a:p>
            <a:pPr>
              <a:defRPr/>
            </a:pPr>
            <a:r>
              <a:rPr lang="es-ES" sz="2400">
                <a:solidFill>
                  <a:schemeClr val="bg2"/>
                </a:solidFill>
                <a:effectLst>
                  <a:outerShdw blurRad="38100" dist="38100" dir="2700000" algn="tl">
                    <a:srgbClr val="C0C0C0"/>
                  </a:outerShdw>
                </a:effectLst>
                <a:latin typeface="Arial Rounded MT Bold" pitchFamily="34" charset="0"/>
              </a:rPr>
              <a:t>  Oportunidades en el Mercado </a:t>
            </a:r>
          </a:p>
        </p:txBody>
      </p:sp>
      <p:sp>
        <p:nvSpPr>
          <p:cNvPr id="166915" name="Rectangle 4"/>
          <p:cNvSpPr>
            <a:spLocks noChangeArrowheads="1"/>
          </p:cNvSpPr>
          <p:nvPr/>
        </p:nvSpPr>
        <p:spPr bwMode="auto">
          <a:xfrm>
            <a:off x="5865813" y="4254500"/>
            <a:ext cx="2744787" cy="1585913"/>
          </a:xfrm>
          <a:prstGeom prst="rect">
            <a:avLst/>
          </a:prstGeom>
          <a:noFill/>
          <a:ln w="9525">
            <a:noFill/>
            <a:miter lim="800000"/>
            <a:headEnd/>
            <a:tailEnd/>
          </a:ln>
        </p:spPr>
        <p:txBody>
          <a:bodyPr/>
          <a:lstStyle/>
          <a:p>
            <a:pPr algn="just">
              <a:buClr>
                <a:schemeClr val="bg2"/>
              </a:buClr>
              <a:buSzPct val="75000"/>
              <a:buFont typeface="Wingdings" pitchFamily="2" charset="2"/>
              <a:buNone/>
            </a:pPr>
            <a:endParaRPr lang="es-MX" sz="2800" b="0">
              <a:latin typeface="Arial Rounded MT Bold" pitchFamily="34" charset="0"/>
            </a:endParaRPr>
          </a:p>
        </p:txBody>
      </p:sp>
      <p:sp>
        <p:nvSpPr>
          <p:cNvPr id="166916" name="Rectangle 5"/>
          <p:cNvSpPr>
            <a:spLocks noChangeArrowheads="1"/>
          </p:cNvSpPr>
          <p:nvPr/>
        </p:nvSpPr>
        <p:spPr bwMode="auto">
          <a:xfrm>
            <a:off x="3429000" y="4254500"/>
            <a:ext cx="2436813" cy="1585913"/>
          </a:xfrm>
          <a:prstGeom prst="rect">
            <a:avLst/>
          </a:prstGeom>
          <a:noFill/>
          <a:ln w="9525">
            <a:noFill/>
            <a:miter lim="800000"/>
            <a:headEnd/>
            <a:tailEnd/>
          </a:ln>
        </p:spPr>
        <p:txBody>
          <a:bodyPr/>
          <a:lstStyle/>
          <a:p>
            <a:pPr algn="just">
              <a:buClr>
                <a:schemeClr val="bg2"/>
              </a:buClr>
              <a:buSzPct val="75000"/>
              <a:buFont typeface="Wingdings" pitchFamily="2" charset="2"/>
              <a:buNone/>
            </a:pPr>
            <a:endParaRPr lang="es-MX" sz="2800" b="0">
              <a:latin typeface="Arial Rounded MT Bold" pitchFamily="34" charset="0"/>
            </a:endParaRPr>
          </a:p>
        </p:txBody>
      </p:sp>
      <p:sp>
        <p:nvSpPr>
          <p:cNvPr id="166917" name="Rectangle 6"/>
          <p:cNvSpPr>
            <a:spLocks noChangeArrowheads="1"/>
          </p:cNvSpPr>
          <p:nvPr/>
        </p:nvSpPr>
        <p:spPr bwMode="auto">
          <a:xfrm>
            <a:off x="609600" y="4254500"/>
            <a:ext cx="2819400" cy="1585913"/>
          </a:xfrm>
          <a:prstGeom prst="rect">
            <a:avLst/>
          </a:prstGeom>
          <a:noFill/>
          <a:ln w="9525">
            <a:noFill/>
            <a:miter lim="800000"/>
            <a:headEnd/>
            <a:tailEnd/>
          </a:ln>
        </p:spPr>
        <p:txBody>
          <a:bodyPr/>
          <a:lstStyle/>
          <a:p>
            <a:pPr>
              <a:buClr>
                <a:schemeClr val="bg2"/>
              </a:buClr>
              <a:buSzPct val="75000"/>
              <a:buFont typeface="Wingdings" pitchFamily="2" charset="2"/>
              <a:buNone/>
            </a:pPr>
            <a:endParaRPr lang="es-ES" sz="2100">
              <a:latin typeface="Arial Rounded MT Bold" pitchFamily="34" charset="0"/>
              <a:cs typeface="Arial" charset="0"/>
            </a:endParaRPr>
          </a:p>
          <a:p>
            <a:pPr>
              <a:buClr>
                <a:schemeClr val="bg2"/>
              </a:buClr>
              <a:buSzPct val="75000"/>
              <a:buFont typeface="Wingdings" pitchFamily="2" charset="2"/>
              <a:buNone/>
            </a:pPr>
            <a:endParaRPr lang="es-ES" sz="2100">
              <a:latin typeface="Arial Rounded MT Bold" pitchFamily="34" charset="0"/>
              <a:cs typeface="Arial" charset="0"/>
            </a:endParaRPr>
          </a:p>
        </p:txBody>
      </p:sp>
      <p:sp>
        <p:nvSpPr>
          <p:cNvPr id="166918" name="Rectangle 7"/>
          <p:cNvSpPr>
            <a:spLocks noChangeArrowheads="1"/>
          </p:cNvSpPr>
          <p:nvPr/>
        </p:nvSpPr>
        <p:spPr bwMode="auto">
          <a:xfrm>
            <a:off x="5865813" y="2667000"/>
            <a:ext cx="2744787" cy="1587500"/>
          </a:xfrm>
          <a:prstGeom prst="rect">
            <a:avLst/>
          </a:prstGeom>
          <a:noFill/>
          <a:ln w="9525">
            <a:noFill/>
            <a:miter lim="800000"/>
            <a:headEnd/>
            <a:tailEnd/>
          </a:ln>
        </p:spPr>
        <p:txBody>
          <a:bodyPr/>
          <a:lstStyle/>
          <a:p>
            <a:pPr algn="just">
              <a:buClr>
                <a:schemeClr val="bg2"/>
              </a:buClr>
              <a:buSzPct val="75000"/>
              <a:buFont typeface="Wingdings" pitchFamily="2" charset="2"/>
              <a:buNone/>
            </a:pPr>
            <a:endParaRPr lang="es-MX" sz="2800" b="0">
              <a:latin typeface="Arial Rounded MT Bold" pitchFamily="34" charset="0"/>
            </a:endParaRPr>
          </a:p>
        </p:txBody>
      </p:sp>
      <p:sp>
        <p:nvSpPr>
          <p:cNvPr id="166919" name="Rectangle 8"/>
          <p:cNvSpPr>
            <a:spLocks noChangeArrowheads="1"/>
          </p:cNvSpPr>
          <p:nvPr/>
        </p:nvSpPr>
        <p:spPr bwMode="auto">
          <a:xfrm>
            <a:off x="3429000" y="2667000"/>
            <a:ext cx="2436813" cy="1587500"/>
          </a:xfrm>
          <a:prstGeom prst="rect">
            <a:avLst/>
          </a:prstGeom>
          <a:noFill/>
          <a:ln w="9525">
            <a:noFill/>
            <a:miter lim="800000"/>
            <a:headEnd/>
            <a:tailEnd/>
          </a:ln>
        </p:spPr>
        <p:txBody>
          <a:bodyPr/>
          <a:lstStyle/>
          <a:p>
            <a:pPr algn="just">
              <a:buClr>
                <a:schemeClr val="bg2"/>
              </a:buClr>
              <a:buSzPct val="75000"/>
              <a:buFont typeface="Wingdings" pitchFamily="2" charset="2"/>
              <a:buNone/>
            </a:pPr>
            <a:endParaRPr lang="es-MX" sz="2800" b="0">
              <a:latin typeface="Arial Rounded MT Bold" pitchFamily="34" charset="0"/>
            </a:endParaRPr>
          </a:p>
        </p:txBody>
      </p:sp>
      <p:sp>
        <p:nvSpPr>
          <p:cNvPr id="166920" name="Rectangle 9"/>
          <p:cNvSpPr>
            <a:spLocks noChangeArrowheads="1"/>
          </p:cNvSpPr>
          <p:nvPr/>
        </p:nvSpPr>
        <p:spPr bwMode="auto">
          <a:xfrm>
            <a:off x="609600" y="2667000"/>
            <a:ext cx="2819400" cy="1587500"/>
          </a:xfrm>
          <a:prstGeom prst="rect">
            <a:avLst/>
          </a:prstGeom>
          <a:noFill/>
          <a:ln w="9525">
            <a:noFill/>
            <a:miter lim="800000"/>
            <a:headEnd/>
            <a:tailEnd/>
          </a:ln>
        </p:spPr>
        <p:txBody>
          <a:bodyPr/>
          <a:lstStyle/>
          <a:p>
            <a:pPr>
              <a:buClr>
                <a:schemeClr val="bg2"/>
              </a:buClr>
              <a:buSzPct val="75000"/>
              <a:buFont typeface="Wingdings" pitchFamily="2" charset="2"/>
              <a:buNone/>
            </a:pPr>
            <a:endParaRPr lang="es-MX" sz="2000" b="0">
              <a:latin typeface="Arial Rounded MT Bold" pitchFamily="34" charset="0"/>
              <a:cs typeface="Times New Roman" pitchFamily="18" charset="0"/>
            </a:endParaRPr>
          </a:p>
        </p:txBody>
      </p:sp>
      <p:sp>
        <p:nvSpPr>
          <p:cNvPr id="166921" name="Rectangle 10"/>
          <p:cNvSpPr>
            <a:spLocks noChangeArrowheads="1"/>
          </p:cNvSpPr>
          <p:nvPr/>
        </p:nvSpPr>
        <p:spPr bwMode="auto">
          <a:xfrm>
            <a:off x="5865813" y="1600200"/>
            <a:ext cx="2744787" cy="762000"/>
          </a:xfrm>
          <a:prstGeom prst="rect">
            <a:avLst/>
          </a:prstGeom>
          <a:noFill/>
          <a:ln w="9525">
            <a:noFill/>
            <a:miter lim="800000"/>
            <a:headEnd/>
            <a:tailEnd/>
          </a:ln>
        </p:spPr>
        <p:txBody>
          <a:bodyPr/>
          <a:lstStyle/>
          <a:p>
            <a:pPr>
              <a:buClr>
                <a:schemeClr val="bg2"/>
              </a:buClr>
              <a:buSzPct val="75000"/>
              <a:buFont typeface="Wingdings" pitchFamily="2" charset="2"/>
              <a:buNone/>
            </a:pPr>
            <a:endParaRPr lang="es-MX" sz="2000" b="0">
              <a:latin typeface="Arial Rounded MT Bold" pitchFamily="34" charset="0"/>
              <a:cs typeface="Times New Roman" pitchFamily="18" charset="0"/>
            </a:endParaRPr>
          </a:p>
        </p:txBody>
      </p:sp>
      <p:sp>
        <p:nvSpPr>
          <p:cNvPr id="166922" name="Rectangle 11"/>
          <p:cNvSpPr>
            <a:spLocks noChangeArrowheads="1"/>
          </p:cNvSpPr>
          <p:nvPr/>
        </p:nvSpPr>
        <p:spPr bwMode="auto">
          <a:xfrm>
            <a:off x="3429000" y="1905000"/>
            <a:ext cx="2436813" cy="762000"/>
          </a:xfrm>
          <a:prstGeom prst="rect">
            <a:avLst/>
          </a:prstGeom>
          <a:noFill/>
          <a:ln w="9525">
            <a:noFill/>
            <a:miter lim="800000"/>
            <a:headEnd/>
            <a:tailEnd/>
          </a:ln>
        </p:spPr>
        <p:txBody>
          <a:bodyPr/>
          <a:lstStyle/>
          <a:p>
            <a:pPr algn="just">
              <a:buClr>
                <a:schemeClr val="bg2"/>
              </a:buClr>
              <a:buSzPct val="75000"/>
              <a:buFont typeface="Wingdings" pitchFamily="2" charset="2"/>
              <a:buNone/>
            </a:pPr>
            <a:endParaRPr lang="en-GB" sz="3600" b="0">
              <a:latin typeface="Arial Rounded MT Bold" pitchFamily="34" charset="0"/>
            </a:endParaRPr>
          </a:p>
        </p:txBody>
      </p:sp>
      <p:sp>
        <p:nvSpPr>
          <p:cNvPr id="166923" name="Rectangle 12"/>
          <p:cNvSpPr>
            <a:spLocks noChangeArrowheads="1"/>
          </p:cNvSpPr>
          <p:nvPr/>
        </p:nvSpPr>
        <p:spPr bwMode="auto">
          <a:xfrm>
            <a:off x="609600" y="1905000"/>
            <a:ext cx="2819400" cy="762000"/>
          </a:xfrm>
          <a:prstGeom prst="rect">
            <a:avLst/>
          </a:prstGeom>
          <a:noFill/>
          <a:ln w="9525">
            <a:noFill/>
            <a:miter lim="800000"/>
            <a:headEnd/>
            <a:tailEnd/>
          </a:ln>
        </p:spPr>
        <p:txBody>
          <a:bodyPr/>
          <a:lstStyle/>
          <a:p>
            <a:pPr>
              <a:spcBef>
                <a:spcPct val="20000"/>
              </a:spcBef>
              <a:buClr>
                <a:schemeClr val="bg2"/>
              </a:buClr>
              <a:buSzPct val="75000"/>
              <a:buFont typeface="Wingdings" pitchFamily="2" charset="2"/>
              <a:buNone/>
            </a:pPr>
            <a:endParaRPr lang="es-MX" sz="4000" b="0">
              <a:latin typeface="Arial Rounded MT Bold" pitchFamily="34" charset="0"/>
            </a:endParaRPr>
          </a:p>
        </p:txBody>
      </p:sp>
      <p:sp>
        <p:nvSpPr>
          <p:cNvPr id="166924" name="Rectangle 13"/>
          <p:cNvSpPr>
            <a:spLocks noChangeArrowheads="1"/>
          </p:cNvSpPr>
          <p:nvPr/>
        </p:nvSpPr>
        <p:spPr bwMode="auto">
          <a:xfrm>
            <a:off x="5865813" y="838200"/>
            <a:ext cx="2744787" cy="1066800"/>
          </a:xfrm>
          <a:prstGeom prst="rect">
            <a:avLst/>
          </a:prstGeom>
          <a:noFill/>
          <a:ln w="9525">
            <a:noFill/>
            <a:miter lim="800000"/>
            <a:headEnd/>
            <a:tailEnd/>
          </a:ln>
        </p:spPr>
        <p:txBody>
          <a:bodyPr/>
          <a:lstStyle/>
          <a:p>
            <a:pPr algn="ctr">
              <a:buClr>
                <a:schemeClr val="bg2"/>
              </a:buClr>
              <a:buSzPct val="75000"/>
              <a:buFont typeface="Wingdings" pitchFamily="2" charset="2"/>
              <a:buNone/>
            </a:pPr>
            <a:endParaRPr lang="es-MX" sz="3600" b="0">
              <a:latin typeface="Arial Rounded MT Bold" pitchFamily="34" charset="0"/>
            </a:endParaRPr>
          </a:p>
        </p:txBody>
      </p:sp>
      <p:sp>
        <p:nvSpPr>
          <p:cNvPr id="166925" name="Rectangle 14"/>
          <p:cNvSpPr>
            <a:spLocks noChangeArrowheads="1"/>
          </p:cNvSpPr>
          <p:nvPr/>
        </p:nvSpPr>
        <p:spPr bwMode="auto">
          <a:xfrm>
            <a:off x="3429000" y="838200"/>
            <a:ext cx="2436813" cy="1066800"/>
          </a:xfrm>
          <a:prstGeom prst="rect">
            <a:avLst/>
          </a:prstGeom>
          <a:noFill/>
          <a:ln w="9525">
            <a:noFill/>
            <a:miter lim="800000"/>
            <a:headEnd/>
            <a:tailEnd/>
          </a:ln>
        </p:spPr>
        <p:txBody>
          <a:bodyPr/>
          <a:lstStyle/>
          <a:p>
            <a:pPr algn="ctr">
              <a:buClr>
                <a:schemeClr val="bg2"/>
              </a:buClr>
              <a:buSzPct val="75000"/>
              <a:buFont typeface="Wingdings" pitchFamily="2" charset="2"/>
              <a:buNone/>
            </a:pPr>
            <a:endParaRPr lang="es-MX" sz="3600" b="0">
              <a:latin typeface="Arial Rounded MT Bold" pitchFamily="34" charset="0"/>
            </a:endParaRPr>
          </a:p>
        </p:txBody>
      </p:sp>
      <p:sp>
        <p:nvSpPr>
          <p:cNvPr id="166926" name="Rectangle 15"/>
          <p:cNvSpPr>
            <a:spLocks noChangeArrowheads="1"/>
          </p:cNvSpPr>
          <p:nvPr/>
        </p:nvSpPr>
        <p:spPr bwMode="auto">
          <a:xfrm>
            <a:off x="609600" y="838200"/>
            <a:ext cx="8001000" cy="1066800"/>
          </a:xfrm>
          <a:prstGeom prst="rect">
            <a:avLst/>
          </a:prstGeom>
          <a:noFill/>
          <a:ln w="9525">
            <a:noFill/>
            <a:miter lim="800000"/>
            <a:headEnd/>
            <a:tailEnd/>
          </a:ln>
        </p:spPr>
        <p:txBody>
          <a:bodyPr/>
          <a:lstStyle/>
          <a:p>
            <a:pPr>
              <a:spcBef>
                <a:spcPct val="20000"/>
              </a:spcBef>
              <a:buClr>
                <a:schemeClr val="bg2"/>
              </a:buClr>
              <a:buSzPct val="75000"/>
              <a:buFont typeface="Wingdings" pitchFamily="2" charset="2"/>
              <a:buNone/>
            </a:pPr>
            <a:endParaRPr lang="es-MX" sz="4000" b="0">
              <a:latin typeface="Arial Rounded MT Bold" pitchFamily="34" charset="0"/>
            </a:endParaRPr>
          </a:p>
        </p:txBody>
      </p:sp>
      <p:sp>
        <p:nvSpPr>
          <p:cNvPr id="185360" name="Line 16"/>
          <p:cNvSpPr>
            <a:spLocks noChangeShapeType="1"/>
          </p:cNvSpPr>
          <p:nvPr/>
        </p:nvSpPr>
        <p:spPr bwMode="auto">
          <a:xfrm>
            <a:off x="609600" y="838200"/>
            <a:ext cx="8001000" cy="0"/>
          </a:xfrm>
          <a:prstGeom prst="line">
            <a:avLst/>
          </a:prstGeom>
          <a:noFill/>
          <a:ln w="12700" cap="rnd">
            <a:solidFill>
              <a:srgbClr val="000000"/>
            </a:solidFill>
            <a:round/>
            <a:headEnd/>
            <a:tailEnd/>
          </a:ln>
          <a:effectLst/>
        </p:spPr>
        <p:txBody>
          <a:bodyPr/>
          <a:lstStyle/>
          <a:p>
            <a:pPr>
              <a:defRPr/>
            </a:pPr>
            <a:endParaRPr lang="es-MX">
              <a:effectLst>
                <a:outerShdw blurRad="38100" dist="38100" dir="2700000" algn="tl">
                  <a:srgbClr val="000000">
                    <a:alpha val="43137"/>
                  </a:srgbClr>
                </a:outerShdw>
              </a:effectLst>
            </a:endParaRPr>
          </a:p>
        </p:txBody>
      </p:sp>
      <p:sp>
        <p:nvSpPr>
          <p:cNvPr id="185361" name="Line 17"/>
          <p:cNvSpPr>
            <a:spLocks noChangeShapeType="1"/>
          </p:cNvSpPr>
          <p:nvPr/>
        </p:nvSpPr>
        <p:spPr bwMode="auto">
          <a:xfrm>
            <a:off x="609600" y="5840413"/>
            <a:ext cx="8001000" cy="0"/>
          </a:xfrm>
          <a:prstGeom prst="line">
            <a:avLst/>
          </a:prstGeom>
          <a:noFill/>
          <a:ln w="12700" cap="rnd">
            <a:solidFill>
              <a:srgbClr val="000000"/>
            </a:solidFill>
            <a:round/>
            <a:headEnd/>
            <a:tailEnd/>
          </a:ln>
          <a:effectLst/>
        </p:spPr>
        <p:txBody>
          <a:bodyPr/>
          <a:lstStyle/>
          <a:p>
            <a:pPr>
              <a:defRPr/>
            </a:pPr>
            <a:endParaRPr lang="es-MX">
              <a:effectLst>
                <a:outerShdw blurRad="38100" dist="38100" dir="2700000" algn="tl">
                  <a:srgbClr val="000000">
                    <a:alpha val="43137"/>
                  </a:srgbClr>
                </a:outerShdw>
              </a:effectLst>
            </a:endParaRPr>
          </a:p>
        </p:txBody>
      </p:sp>
      <p:sp>
        <p:nvSpPr>
          <p:cNvPr id="185362" name="Line 18"/>
          <p:cNvSpPr>
            <a:spLocks noChangeShapeType="1"/>
          </p:cNvSpPr>
          <p:nvPr/>
        </p:nvSpPr>
        <p:spPr bwMode="auto">
          <a:xfrm>
            <a:off x="609600" y="838200"/>
            <a:ext cx="0" cy="5002213"/>
          </a:xfrm>
          <a:prstGeom prst="line">
            <a:avLst/>
          </a:prstGeom>
          <a:noFill/>
          <a:ln w="12700" cap="rnd">
            <a:solidFill>
              <a:srgbClr val="000000"/>
            </a:solidFill>
            <a:round/>
            <a:headEnd/>
            <a:tailEnd/>
          </a:ln>
          <a:effectLst/>
        </p:spPr>
        <p:txBody>
          <a:bodyPr/>
          <a:lstStyle/>
          <a:p>
            <a:pPr>
              <a:defRPr/>
            </a:pPr>
            <a:endParaRPr lang="es-MX">
              <a:effectLst>
                <a:outerShdw blurRad="38100" dist="38100" dir="2700000" algn="tl">
                  <a:srgbClr val="000000">
                    <a:alpha val="43137"/>
                  </a:srgbClr>
                </a:outerShdw>
              </a:effectLst>
            </a:endParaRPr>
          </a:p>
        </p:txBody>
      </p:sp>
      <p:sp>
        <p:nvSpPr>
          <p:cNvPr id="185363" name="Line 19"/>
          <p:cNvSpPr>
            <a:spLocks noChangeShapeType="1"/>
          </p:cNvSpPr>
          <p:nvPr/>
        </p:nvSpPr>
        <p:spPr bwMode="auto">
          <a:xfrm>
            <a:off x="8610600" y="838200"/>
            <a:ext cx="0" cy="5002213"/>
          </a:xfrm>
          <a:prstGeom prst="line">
            <a:avLst/>
          </a:prstGeom>
          <a:noFill/>
          <a:ln w="12700" cap="rnd">
            <a:solidFill>
              <a:srgbClr val="000000"/>
            </a:solidFill>
            <a:round/>
            <a:headEnd/>
            <a:tailEnd/>
          </a:ln>
          <a:effectLst/>
        </p:spPr>
        <p:txBody>
          <a:bodyPr/>
          <a:lstStyle/>
          <a:p>
            <a:pPr>
              <a:defRPr/>
            </a:pPr>
            <a:endParaRPr lang="es-MX">
              <a:effectLst>
                <a:outerShdw blurRad="38100" dist="38100" dir="2700000" algn="tl">
                  <a:srgbClr val="000000">
                    <a:alpha val="43137"/>
                  </a:srgbClr>
                </a:outerShdw>
              </a:effectLst>
            </a:endParaRPr>
          </a:p>
        </p:txBody>
      </p:sp>
      <p:sp>
        <p:nvSpPr>
          <p:cNvPr id="185364" name="Line 20"/>
          <p:cNvSpPr>
            <a:spLocks noChangeShapeType="1"/>
          </p:cNvSpPr>
          <p:nvPr/>
        </p:nvSpPr>
        <p:spPr bwMode="auto">
          <a:xfrm>
            <a:off x="609600" y="1447800"/>
            <a:ext cx="2819400" cy="0"/>
          </a:xfrm>
          <a:prstGeom prst="line">
            <a:avLst/>
          </a:prstGeom>
          <a:noFill/>
          <a:ln w="12700" cap="rnd">
            <a:solidFill>
              <a:srgbClr val="000000"/>
            </a:solidFill>
            <a:round/>
            <a:headEnd/>
            <a:tailEnd/>
          </a:ln>
          <a:effectLst/>
        </p:spPr>
        <p:txBody>
          <a:bodyPr/>
          <a:lstStyle/>
          <a:p>
            <a:pPr>
              <a:defRPr/>
            </a:pPr>
            <a:endParaRPr lang="es-MX">
              <a:effectLst>
                <a:outerShdw blurRad="38100" dist="38100" dir="2700000" algn="tl">
                  <a:srgbClr val="000000">
                    <a:alpha val="43137"/>
                  </a:srgbClr>
                </a:outerShdw>
              </a:effectLst>
            </a:endParaRPr>
          </a:p>
        </p:txBody>
      </p:sp>
      <p:sp>
        <p:nvSpPr>
          <p:cNvPr id="185365" name="Line 21"/>
          <p:cNvSpPr>
            <a:spLocks noChangeShapeType="1"/>
          </p:cNvSpPr>
          <p:nvPr/>
        </p:nvSpPr>
        <p:spPr bwMode="auto">
          <a:xfrm>
            <a:off x="3429000" y="1447800"/>
            <a:ext cx="0" cy="4392613"/>
          </a:xfrm>
          <a:prstGeom prst="line">
            <a:avLst/>
          </a:prstGeom>
          <a:noFill/>
          <a:ln w="12700" cap="rnd">
            <a:solidFill>
              <a:srgbClr val="000000"/>
            </a:solidFill>
            <a:round/>
            <a:headEnd/>
            <a:tailEnd/>
          </a:ln>
          <a:effectLst/>
        </p:spPr>
        <p:txBody>
          <a:bodyPr/>
          <a:lstStyle/>
          <a:p>
            <a:pPr>
              <a:defRPr/>
            </a:pPr>
            <a:endParaRPr lang="es-MX">
              <a:effectLst>
                <a:outerShdw blurRad="38100" dist="38100" dir="2700000" algn="tl">
                  <a:srgbClr val="000000">
                    <a:alpha val="43137"/>
                  </a:srgbClr>
                </a:outerShdw>
              </a:effectLst>
            </a:endParaRPr>
          </a:p>
        </p:txBody>
      </p:sp>
      <p:sp>
        <p:nvSpPr>
          <p:cNvPr id="185366" name="Line 22"/>
          <p:cNvSpPr>
            <a:spLocks noChangeShapeType="1"/>
          </p:cNvSpPr>
          <p:nvPr/>
        </p:nvSpPr>
        <p:spPr bwMode="auto">
          <a:xfrm>
            <a:off x="3429000" y="1447800"/>
            <a:ext cx="5181600" cy="0"/>
          </a:xfrm>
          <a:prstGeom prst="line">
            <a:avLst/>
          </a:prstGeom>
          <a:noFill/>
          <a:ln w="9525" cap="rnd">
            <a:solidFill>
              <a:srgbClr val="000000"/>
            </a:solidFill>
            <a:round/>
            <a:headEnd/>
            <a:tailEnd/>
          </a:ln>
          <a:effectLst/>
        </p:spPr>
        <p:txBody>
          <a:bodyPr/>
          <a:lstStyle/>
          <a:p>
            <a:pPr>
              <a:defRPr/>
            </a:pPr>
            <a:endParaRPr lang="es-MX">
              <a:effectLst>
                <a:outerShdw blurRad="38100" dist="38100" dir="2700000" algn="tl">
                  <a:srgbClr val="000000">
                    <a:alpha val="43137"/>
                  </a:srgbClr>
                </a:outerShdw>
              </a:effectLst>
            </a:endParaRPr>
          </a:p>
        </p:txBody>
      </p:sp>
      <p:sp>
        <p:nvSpPr>
          <p:cNvPr id="185367" name="Line 23"/>
          <p:cNvSpPr>
            <a:spLocks noChangeShapeType="1"/>
          </p:cNvSpPr>
          <p:nvPr/>
        </p:nvSpPr>
        <p:spPr bwMode="auto">
          <a:xfrm flipH="1">
            <a:off x="5865813" y="1447800"/>
            <a:ext cx="1587" cy="4392613"/>
          </a:xfrm>
          <a:prstGeom prst="line">
            <a:avLst/>
          </a:prstGeom>
          <a:noFill/>
          <a:ln w="12700" cap="rnd">
            <a:solidFill>
              <a:srgbClr val="000000"/>
            </a:solidFill>
            <a:round/>
            <a:headEnd/>
            <a:tailEnd/>
          </a:ln>
          <a:effectLst/>
        </p:spPr>
        <p:txBody>
          <a:bodyPr/>
          <a:lstStyle/>
          <a:p>
            <a:pPr>
              <a:defRPr/>
            </a:pPr>
            <a:endParaRPr lang="es-MX">
              <a:effectLst>
                <a:outerShdw blurRad="38100" dist="38100" dir="2700000" algn="tl">
                  <a:srgbClr val="000000">
                    <a:alpha val="43137"/>
                  </a:srgbClr>
                </a:outerShdw>
              </a:effectLst>
            </a:endParaRPr>
          </a:p>
        </p:txBody>
      </p:sp>
      <p:sp>
        <p:nvSpPr>
          <p:cNvPr id="185368" name="Line 24"/>
          <p:cNvSpPr>
            <a:spLocks noChangeShapeType="1"/>
          </p:cNvSpPr>
          <p:nvPr/>
        </p:nvSpPr>
        <p:spPr bwMode="auto">
          <a:xfrm>
            <a:off x="609600" y="2133600"/>
            <a:ext cx="8001000" cy="0"/>
          </a:xfrm>
          <a:prstGeom prst="line">
            <a:avLst/>
          </a:prstGeom>
          <a:noFill/>
          <a:ln w="12700" cap="rnd">
            <a:solidFill>
              <a:srgbClr val="000000"/>
            </a:solidFill>
            <a:round/>
            <a:headEnd/>
            <a:tailEnd/>
          </a:ln>
          <a:effectLst/>
        </p:spPr>
        <p:txBody>
          <a:bodyPr/>
          <a:lstStyle/>
          <a:p>
            <a:pPr>
              <a:defRPr/>
            </a:pPr>
            <a:endParaRPr lang="es-MX">
              <a:effectLst>
                <a:outerShdw blurRad="38100" dist="38100" dir="2700000" algn="tl">
                  <a:srgbClr val="000000">
                    <a:alpha val="43137"/>
                  </a:srgbClr>
                </a:outerShdw>
              </a:effectLst>
            </a:endParaRPr>
          </a:p>
        </p:txBody>
      </p:sp>
      <p:sp>
        <p:nvSpPr>
          <p:cNvPr id="185369" name="Line 25"/>
          <p:cNvSpPr>
            <a:spLocks noChangeShapeType="1"/>
          </p:cNvSpPr>
          <p:nvPr/>
        </p:nvSpPr>
        <p:spPr bwMode="auto">
          <a:xfrm>
            <a:off x="609600" y="3810000"/>
            <a:ext cx="8001000" cy="0"/>
          </a:xfrm>
          <a:prstGeom prst="line">
            <a:avLst/>
          </a:prstGeom>
          <a:noFill/>
          <a:ln w="12700" cap="rnd">
            <a:solidFill>
              <a:srgbClr val="000000"/>
            </a:solidFill>
            <a:round/>
            <a:headEnd/>
            <a:tailEnd/>
          </a:ln>
          <a:effectLst/>
        </p:spPr>
        <p:txBody>
          <a:bodyPr/>
          <a:lstStyle/>
          <a:p>
            <a:pPr>
              <a:defRPr/>
            </a:pPr>
            <a:endParaRPr lang="es-MX">
              <a:effectLst>
                <a:outerShdw blurRad="38100" dist="38100" dir="2700000" algn="tl">
                  <a:srgbClr val="000000">
                    <a:alpha val="43137"/>
                  </a:srgbClr>
                </a:outerShdw>
              </a:effectLst>
            </a:endParaRPr>
          </a:p>
        </p:txBody>
      </p:sp>
      <p:sp>
        <p:nvSpPr>
          <p:cNvPr id="185421" name="Text Box 77"/>
          <p:cNvSpPr txBox="1">
            <a:spLocks noChangeArrowheads="1"/>
          </p:cNvSpPr>
          <p:nvPr/>
        </p:nvSpPr>
        <p:spPr bwMode="auto">
          <a:xfrm>
            <a:off x="3581400" y="1524000"/>
            <a:ext cx="2001838" cy="519113"/>
          </a:xfrm>
          <a:prstGeom prst="rect">
            <a:avLst/>
          </a:prstGeom>
          <a:noFill/>
          <a:ln w="9525">
            <a:noFill/>
            <a:miter lim="800000"/>
            <a:headEnd/>
            <a:tailEnd/>
          </a:ln>
          <a:effectLst/>
        </p:spPr>
        <p:txBody>
          <a:bodyPr wrap="none">
            <a:spAutoFit/>
          </a:bodyPr>
          <a:lstStyle/>
          <a:p>
            <a:pPr>
              <a:defRPr/>
            </a:pPr>
            <a:r>
              <a:rPr lang="es-ES" sz="2800">
                <a:effectLst>
                  <a:outerShdw blurRad="38100" dist="38100" dir="2700000" algn="tl">
                    <a:srgbClr val="C0C0C0"/>
                  </a:outerShdw>
                </a:effectLst>
                <a:latin typeface="Arial Rounded MT Bold" pitchFamily="34" charset="0"/>
              </a:rPr>
              <a:t>Fortalezas</a:t>
            </a:r>
          </a:p>
        </p:txBody>
      </p:sp>
      <p:sp>
        <p:nvSpPr>
          <p:cNvPr id="185422" name="Text Box 78"/>
          <p:cNvSpPr txBox="1">
            <a:spLocks noChangeArrowheads="1"/>
          </p:cNvSpPr>
          <p:nvPr/>
        </p:nvSpPr>
        <p:spPr bwMode="auto">
          <a:xfrm>
            <a:off x="6172200" y="1524000"/>
            <a:ext cx="2230438" cy="519113"/>
          </a:xfrm>
          <a:prstGeom prst="rect">
            <a:avLst/>
          </a:prstGeom>
          <a:noFill/>
          <a:ln w="9525">
            <a:noFill/>
            <a:miter lim="800000"/>
            <a:headEnd/>
            <a:tailEnd/>
          </a:ln>
          <a:effectLst/>
        </p:spPr>
        <p:txBody>
          <a:bodyPr wrap="none">
            <a:spAutoFit/>
          </a:bodyPr>
          <a:lstStyle/>
          <a:p>
            <a:pPr>
              <a:defRPr/>
            </a:pPr>
            <a:r>
              <a:rPr lang="es-ES" sz="2800">
                <a:effectLst>
                  <a:outerShdw blurRad="38100" dist="38100" dir="2700000" algn="tl">
                    <a:srgbClr val="C0C0C0"/>
                  </a:outerShdw>
                </a:effectLst>
                <a:latin typeface="Arial Rounded MT Bold" pitchFamily="34" charset="0"/>
              </a:rPr>
              <a:t>Debilidades</a:t>
            </a:r>
          </a:p>
        </p:txBody>
      </p:sp>
      <p:sp>
        <p:nvSpPr>
          <p:cNvPr id="185423" name="Text Box 79"/>
          <p:cNvSpPr txBox="1">
            <a:spLocks noChangeArrowheads="1"/>
          </p:cNvSpPr>
          <p:nvPr/>
        </p:nvSpPr>
        <p:spPr bwMode="auto">
          <a:xfrm>
            <a:off x="609600" y="2743200"/>
            <a:ext cx="2767013" cy="519113"/>
          </a:xfrm>
          <a:prstGeom prst="rect">
            <a:avLst/>
          </a:prstGeom>
          <a:noFill/>
          <a:ln w="9525">
            <a:noFill/>
            <a:miter lim="800000"/>
            <a:headEnd/>
            <a:tailEnd/>
          </a:ln>
          <a:effectLst/>
        </p:spPr>
        <p:txBody>
          <a:bodyPr wrap="none">
            <a:spAutoFit/>
          </a:bodyPr>
          <a:lstStyle/>
          <a:p>
            <a:pPr>
              <a:defRPr/>
            </a:pPr>
            <a:r>
              <a:rPr lang="es-ES" sz="2800">
                <a:effectLst>
                  <a:outerShdw blurRad="38100" dist="38100" dir="2700000" algn="tl">
                    <a:srgbClr val="C0C0C0"/>
                  </a:outerShdw>
                </a:effectLst>
                <a:latin typeface="Arial Rounded MT Bold" pitchFamily="34" charset="0"/>
              </a:rPr>
              <a:t>Oportunidades</a:t>
            </a:r>
          </a:p>
        </p:txBody>
      </p:sp>
      <p:sp>
        <p:nvSpPr>
          <p:cNvPr id="185425" name="Text Box 81"/>
          <p:cNvSpPr txBox="1">
            <a:spLocks noChangeArrowheads="1"/>
          </p:cNvSpPr>
          <p:nvPr/>
        </p:nvSpPr>
        <p:spPr bwMode="auto">
          <a:xfrm>
            <a:off x="992188" y="4724400"/>
            <a:ext cx="1979612" cy="519113"/>
          </a:xfrm>
          <a:prstGeom prst="rect">
            <a:avLst/>
          </a:prstGeom>
          <a:noFill/>
          <a:ln w="9525">
            <a:noFill/>
            <a:miter lim="800000"/>
            <a:headEnd/>
            <a:tailEnd/>
          </a:ln>
          <a:effectLst/>
        </p:spPr>
        <p:txBody>
          <a:bodyPr wrap="none">
            <a:spAutoFit/>
          </a:bodyPr>
          <a:lstStyle/>
          <a:p>
            <a:pPr>
              <a:defRPr/>
            </a:pPr>
            <a:r>
              <a:rPr lang="es-ES" sz="2800">
                <a:effectLst>
                  <a:outerShdw blurRad="38100" dist="38100" dir="2700000" algn="tl">
                    <a:srgbClr val="C0C0C0"/>
                  </a:outerShdw>
                </a:effectLst>
                <a:latin typeface="Arial Rounded MT Bold" pitchFamily="34" charset="0"/>
              </a:rPr>
              <a:t>Amenazas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13" name="AutoShape 13"/>
          <p:cNvSpPr>
            <a:spLocks noChangeArrowheads="1"/>
          </p:cNvSpPr>
          <p:nvPr/>
        </p:nvSpPr>
        <p:spPr bwMode="auto">
          <a:xfrm rot="-10800000">
            <a:off x="250825" y="1989138"/>
            <a:ext cx="8569325" cy="2952750"/>
          </a:xfrm>
          <a:prstGeom prst="triangle">
            <a:avLst>
              <a:gd name="adj" fmla="val 49986"/>
            </a:avLst>
          </a:prstGeom>
          <a:ln>
            <a:headEnd/>
            <a:tailEnd/>
          </a:ln>
        </p:spPr>
        <p:style>
          <a:lnRef idx="1">
            <a:schemeClr val="accent2"/>
          </a:lnRef>
          <a:fillRef idx="3">
            <a:schemeClr val="accent2"/>
          </a:fillRef>
          <a:effectRef idx="2">
            <a:schemeClr val="accent2"/>
          </a:effectRef>
          <a:fontRef idx="minor">
            <a:schemeClr val="lt1"/>
          </a:fontRef>
        </p:style>
        <p:txBody>
          <a:bodyPr wrap="none" anchor="ctr"/>
          <a:lstStyle/>
          <a:p>
            <a:pPr>
              <a:defRPr/>
            </a:pPr>
            <a:endParaRPr lang="es-MX">
              <a:effectLst>
                <a:outerShdw blurRad="38100" dist="38100" dir="2700000" algn="tl">
                  <a:srgbClr val="000000">
                    <a:alpha val="43137"/>
                  </a:srgbClr>
                </a:outerShdw>
              </a:effectLst>
            </a:endParaRPr>
          </a:p>
        </p:txBody>
      </p:sp>
      <p:sp>
        <p:nvSpPr>
          <p:cNvPr id="37891" name="Rectangle 2"/>
          <p:cNvSpPr>
            <a:spLocks noGrp="1" noChangeArrowheads="1"/>
          </p:cNvSpPr>
          <p:nvPr>
            <p:ph type="title"/>
          </p:nvPr>
        </p:nvSpPr>
        <p:spPr>
          <a:xfrm>
            <a:off x="5367338" y="3870325"/>
            <a:ext cx="3776662" cy="1143000"/>
          </a:xfrm>
        </p:spPr>
        <p:txBody>
          <a:bodyPr/>
          <a:lstStyle/>
          <a:p>
            <a:pPr algn="ctr" eaLnBrk="1" hangingPunct="1"/>
            <a:r>
              <a:rPr lang="es-ES" sz="3600" b="1"/>
              <a:t>Proceso de Segmentación</a:t>
            </a:r>
          </a:p>
        </p:txBody>
      </p:sp>
      <p:sp>
        <p:nvSpPr>
          <p:cNvPr id="37892" name="Rectangle 5"/>
          <p:cNvSpPr>
            <a:spLocks noChangeArrowheads="1"/>
          </p:cNvSpPr>
          <p:nvPr/>
        </p:nvSpPr>
        <p:spPr bwMode="auto">
          <a:xfrm>
            <a:off x="2843213" y="5372100"/>
            <a:ext cx="3384550" cy="936625"/>
          </a:xfrm>
          <a:prstGeom prst="rect">
            <a:avLst/>
          </a:prstGeom>
          <a:ln>
            <a:headEnd type="none" w="sm" len="sm"/>
            <a:tailEnd type="none" w="sm" len="sm"/>
          </a:ln>
        </p:spPr>
        <p:style>
          <a:lnRef idx="3">
            <a:schemeClr val="lt1"/>
          </a:lnRef>
          <a:fillRef idx="1">
            <a:schemeClr val="accent6"/>
          </a:fillRef>
          <a:effectRef idx="1">
            <a:schemeClr val="accent6"/>
          </a:effectRef>
          <a:fontRef idx="minor">
            <a:schemeClr val="lt1"/>
          </a:fontRef>
        </p:style>
        <p:txBody>
          <a:bodyPr wrap="none" anchor="ctr"/>
          <a:lstStyle/>
          <a:p>
            <a:pPr algn="ctr"/>
            <a:r>
              <a:rPr lang="es-ES" sz="3200" dirty="0">
                <a:solidFill>
                  <a:schemeClr val="bg1"/>
                </a:solidFill>
                <a:latin typeface="Tahoma" pitchFamily="34" charset="0"/>
              </a:rPr>
              <a:t>Mercado Meta</a:t>
            </a:r>
          </a:p>
        </p:txBody>
      </p:sp>
      <p:sp>
        <p:nvSpPr>
          <p:cNvPr id="37893" name="Text Box 6"/>
          <p:cNvSpPr txBox="1">
            <a:spLocks noChangeArrowheads="1"/>
          </p:cNvSpPr>
          <p:nvPr/>
        </p:nvSpPr>
        <p:spPr bwMode="auto">
          <a:xfrm>
            <a:off x="827088" y="1289050"/>
            <a:ext cx="1825625" cy="519113"/>
          </a:xfrm>
          <a:prstGeom prst="rect">
            <a:avLst/>
          </a:prstGeom>
          <a:noFill/>
          <a:ln w="12700" cap="sq">
            <a:noFill/>
            <a:miter lim="800000"/>
            <a:headEnd type="none" w="sm" len="sm"/>
            <a:tailEnd type="none" w="sm" len="sm"/>
          </a:ln>
        </p:spPr>
        <p:txBody>
          <a:bodyPr wrap="none">
            <a:spAutoFit/>
          </a:bodyPr>
          <a:lstStyle/>
          <a:p>
            <a:r>
              <a:rPr lang="es-ES" sz="2800" u="sng" dirty="0">
                <a:solidFill>
                  <a:srgbClr val="FF0000"/>
                </a:solidFill>
              </a:rPr>
              <a:t>Consumo</a:t>
            </a:r>
          </a:p>
        </p:txBody>
      </p:sp>
      <p:sp>
        <p:nvSpPr>
          <p:cNvPr id="37894" name="Text Box 7"/>
          <p:cNvSpPr txBox="1">
            <a:spLocks noChangeArrowheads="1"/>
          </p:cNvSpPr>
          <p:nvPr/>
        </p:nvSpPr>
        <p:spPr bwMode="auto">
          <a:xfrm>
            <a:off x="6897688" y="1311275"/>
            <a:ext cx="2009775" cy="579438"/>
          </a:xfrm>
          <a:prstGeom prst="rect">
            <a:avLst/>
          </a:prstGeom>
          <a:noFill/>
          <a:ln w="12700" cap="sq">
            <a:noFill/>
            <a:miter lim="800000"/>
            <a:headEnd type="none" w="sm" len="sm"/>
            <a:tailEnd type="none" w="sm" len="sm"/>
          </a:ln>
        </p:spPr>
        <p:txBody>
          <a:bodyPr wrap="none">
            <a:spAutoFit/>
          </a:bodyPr>
          <a:lstStyle/>
          <a:p>
            <a:r>
              <a:rPr lang="es-ES" sz="3200" u="sng" dirty="0">
                <a:solidFill>
                  <a:srgbClr val="FF0000"/>
                </a:solidFill>
              </a:rPr>
              <a:t>Industrial</a:t>
            </a:r>
          </a:p>
        </p:txBody>
      </p:sp>
      <p:sp>
        <p:nvSpPr>
          <p:cNvPr id="37895" name="Text Box 8"/>
          <p:cNvSpPr txBox="1">
            <a:spLocks noChangeArrowheads="1"/>
          </p:cNvSpPr>
          <p:nvPr/>
        </p:nvSpPr>
        <p:spPr bwMode="auto">
          <a:xfrm>
            <a:off x="1476375" y="2062163"/>
            <a:ext cx="2808288" cy="1569660"/>
          </a:xfrm>
          <a:prstGeom prst="rect">
            <a:avLst/>
          </a:prstGeom>
          <a:noFill/>
          <a:ln w="12700" cap="sq">
            <a:noFill/>
            <a:miter lim="800000"/>
            <a:headEnd type="none" w="sm" len="sm"/>
            <a:tailEnd type="none" w="sm" len="sm"/>
          </a:ln>
        </p:spPr>
        <p:txBody>
          <a:bodyPr>
            <a:spAutoFit/>
          </a:bodyPr>
          <a:lstStyle/>
          <a:p>
            <a:r>
              <a:rPr lang="es-ES" sz="2400" dirty="0">
                <a:solidFill>
                  <a:schemeClr val="bg1"/>
                </a:solidFill>
                <a:latin typeface="Tahoma" pitchFamily="34" charset="0"/>
              </a:rPr>
              <a:t>Criterios</a:t>
            </a:r>
          </a:p>
          <a:p>
            <a:r>
              <a:rPr lang="es-ES" sz="1800" b="0" dirty="0">
                <a:solidFill>
                  <a:schemeClr val="bg1"/>
                </a:solidFill>
                <a:latin typeface="Tahoma" pitchFamily="34" charset="0"/>
              </a:rPr>
              <a:t>   Geográfico      </a:t>
            </a:r>
          </a:p>
          <a:p>
            <a:r>
              <a:rPr lang="es-ES" sz="1800" b="0" dirty="0">
                <a:solidFill>
                  <a:schemeClr val="bg1"/>
                </a:solidFill>
                <a:latin typeface="Tahoma" pitchFamily="34" charset="0"/>
              </a:rPr>
              <a:t>       Demográfico</a:t>
            </a:r>
          </a:p>
          <a:p>
            <a:r>
              <a:rPr lang="es-ES" sz="1800" b="0" dirty="0">
                <a:solidFill>
                  <a:schemeClr val="bg1"/>
                </a:solidFill>
                <a:latin typeface="Tahoma" pitchFamily="34" charset="0"/>
              </a:rPr>
              <a:t>           </a:t>
            </a:r>
            <a:r>
              <a:rPr lang="es-ES" sz="1800" b="0" dirty="0" err="1">
                <a:solidFill>
                  <a:schemeClr val="bg1"/>
                </a:solidFill>
                <a:latin typeface="Tahoma" pitchFamily="34" charset="0"/>
              </a:rPr>
              <a:t>Psicográfico</a:t>
            </a:r>
            <a:r>
              <a:rPr lang="es-ES" sz="1800" b="0" dirty="0">
                <a:solidFill>
                  <a:schemeClr val="bg1"/>
                </a:solidFill>
                <a:latin typeface="Tahoma" pitchFamily="34" charset="0"/>
              </a:rPr>
              <a:t>    </a:t>
            </a:r>
          </a:p>
          <a:p>
            <a:r>
              <a:rPr lang="es-ES" sz="1800" b="0" dirty="0">
                <a:solidFill>
                  <a:schemeClr val="bg1"/>
                </a:solidFill>
                <a:latin typeface="Tahoma" pitchFamily="34" charset="0"/>
              </a:rPr>
              <a:t>               De Conducta</a:t>
            </a:r>
          </a:p>
        </p:txBody>
      </p:sp>
      <p:sp>
        <p:nvSpPr>
          <p:cNvPr id="37896" name="Text Box 9"/>
          <p:cNvSpPr txBox="1">
            <a:spLocks noChangeArrowheads="1"/>
          </p:cNvSpPr>
          <p:nvPr/>
        </p:nvSpPr>
        <p:spPr bwMode="auto">
          <a:xfrm>
            <a:off x="4783161" y="1714488"/>
            <a:ext cx="3146425" cy="1569660"/>
          </a:xfrm>
          <a:prstGeom prst="rect">
            <a:avLst/>
          </a:prstGeom>
          <a:noFill/>
          <a:ln w="12700" cap="sq">
            <a:noFill/>
            <a:miter lim="800000"/>
            <a:headEnd type="none" w="sm" len="sm"/>
            <a:tailEnd type="none" w="sm" len="sm"/>
          </a:ln>
        </p:spPr>
        <p:txBody>
          <a:bodyPr>
            <a:spAutoFit/>
          </a:bodyPr>
          <a:lstStyle/>
          <a:p>
            <a:pPr algn="r"/>
            <a:r>
              <a:rPr lang="es-ES" sz="1800" b="0" dirty="0">
                <a:solidFill>
                  <a:schemeClr val="bg1"/>
                </a:solidFill>
                <a:latin typeface="Tahoma" pitchFamily="34" charset="0"/>
              </a:rPr>
              <a:t>                             </a:t>
            </a:r>
            <a:r>
              <a:rPr lang="es-ES" sz="2400" dirty="0">
                <a:solidFill>
                  <a:schemeClr val="bg1"/>
                </a:solidFill>
                <a:latin typeface="Tahoma" pitchFamily="34" charset="0"/>
              </a:rPr>
              <a:t>Criterios   </a:t>
            </a:r>
            <a:r>
              <a:rPr lang="es-ES" sz="1800" b="0" dirty="0">
                <a:solidFill>
                  <a:schemeClr val="bg1"/>
                </a:solidFill>
                <a:latin typeface="Tahoma" pitchFamily="34" charset="0"/>
              </a:rPr>
              <a:t>                                         </a:t>
            </a:r>
          </a:p>
          <a:p>
            <a:r>
              <a:rPr lang="es-ES" sz="1800" b="0" dirty="0">
                <a:solidFill>
                  <a:schemeClr val="bg1"/>
                </a:solidFill>
                <a:latin typeface="Tahoma" pitchFamily="34" charset="0"/>
              </a:rPr>
              <a:t>                     Geográfico</a:t>
            </a:r>
          </a:p>
          <a:p>
            <a:r>
              <a:rPr lang="es-ES" sz="1800" b="0" dirty="0">
                <a:solidFill>
                  <a:schemeClr val="bg1"/>
                </a:solidFill>
                <a:latin typeface="Tahoma" pitchFamily="34" charset="0"/>
              </a:rPr>
              <a:t>         Tipo de empresa</a:t>
            </a:r>
          </a:p>
          <a:p>
            <a:r>
              <a:rPr lang="es-ES" sz="1800" b="0" dirty="0">
                <a:solidFill>
                  <a:schemeClr val="bg1"/>
                </a:solidFill>
                <a:latin typeface="Tahoma" pitchFamily="34" charset="0"/>
              </a:rPr>
              <a:t>Tipo de transacciones</a:t>
            </a:r>
          </a:p>
        </p:txBody>
      </p:sp>
      <p:sp>
        <p:nvSpPr>
          <p:cNvPr id="37897" name="Rectangle 12"/>
          <p:cNvSpPr>
            <a:spLocks noChangeArrowheads="1"/>
          </p:cNvSpPr>
          <p:nvPr/>
        </p:nvSpPr>
        <p:spPr bwMode="auto">
          <a:xfrm>
            <a:off x="2792413" y="647700"/>
            <a:ext cx="3775075" cy="641350"/>
          </a:xfrm>
          <a:prstGeom prst="rect">
            <a:avLst/>
          </a:prstGeom>
          <a:noFill/>
          <a:ln w="9525">
            <a:noFill/>
            <a:miter lim="800000"/>
            <a:headEnd/>
            <a:tailEnd/>
          </a:ln>
        </p:spPr>
        <p:txBody>
          <a:bodyPr wrap="none">
            <a:spAutoFit/>
          </a:bodyPr>
          <a:lstStyle/>
          <a:p>
            <a:pPr algn="ctr"/>
            <a:r>
              <a:rPr lang="es-ES" sz="3600" b="0">
                <a:solidFill>
                  <a:schemeClr val="bg2"/>
                </a:solidFill>
                <a:latin typeface="Arial Rounded MT Bold" pitchFamily="34" charset="0"/>
              </a:rPr>
              <a:t>Mercado Básico</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Text Box 2"/>
          <p:cNvSpPr txBox="1">
            <a:spLocks noChangeArrowheads="1"/>
          </p:cNvSpPr>
          <p:nvPr/>
        </p:nvSpPr>
        <p:spPr bwMode="auto">
          <a:xfrm>
            <a:off x="3559175" y="549275"/>
            <a:ext cx="5045075" cy="457200"/>
          </a:xfrm>
          <a:prstGeom prst="rect">
            <a:avLst/>
          </a:prstGeom>
          <a:noFill/>
          <a:ln w="9525">
            <a:noFill/>
            <a:miter lim="800000"/>
            <a:headEnd/>
            <a:tailEnd/>
          </a:ln>
          <a:effectLst/>
        </p:spPr>
        <p:txBody>
          <a:bodyPr wrap="none">
            <a:spAutoFit/>
          </a:bodyPr>
          <a:lstStyle/>
          <a:p>
            <a:pPr>
              <a:defRPr/>
            </a:pPr>
            <a:r>
              <a:rPr lang="es-ES_tradnl" sz="2400">
                <a:solidFill>
                  <a:schemeClr val="bg2"/>
                </a:solidFill>
                <a:effectLst>
                  <a:outerShdw blurRad="38100" dist="38100" dir="2700000" algn="tl">
                    <a:srgbClr val="C0C0C0"/>
                  </a:outerShdw>
                </a:effectLst>
              </a:rPr>
              <a:t>SEGMENTACION DE MERCADOS</a:t>
            </a:r>
            <a:endParaRPr lang="es-ES" sz="2400">
              <a:solidFill>
                <a:schemeClr val="bg2"/>
              </a:solidFill>
              <a:effectLst>
                <a:outerShdw blurRad="38100" dist="38100" dir="2700000" algn="tl">
                  <a:srgbClr val="C0C0C0"/>
                </a:outerShdw>
              </a:effectLst>
            </a:endParaRPr>
          </a:p>
        </p:txBody>
      </p:sp>
      <p:sp>
        <p:nvSpPr>
          <p:cNvPr id="38915" name="Text Box 3"/>
          <p:cNvSpPr txBox="1">
            <a:spLocks noChangeArrowheads="1"/>
          </p:cNvSpPr>
          <p:nvPr/>
        </p:nvSpPr>
        <p:spPr bwMode="auto">
          <a:xfrm>
            <a:off x="990600" y="2438400"/>
            <a:ext cx="7515225" cy="4054475"/>
          </a:xfrm>
          <a:prstGeom prst="rect">
            <a:avLst/>
          </a:prstGeom>
          <a:noFill/>
          <a:ln w="9525">
            <a:noFill/>
            <a:miter lim="800000"/>
            <a:headEnd/>
            <a:tailEnd/>
          </a:ln>
        </p:spPr>
        <p:txBody>
          <a:bodyPr wrap="none">
            <a:spAutoFit/>
          </a:bodyPr>
          <a:lstStyle/>
          <a:p>
            <a:endParaRPr lang="es-ES_tradnl" sz="2000"/>
          </a:p>
          <a:p>
            <a:r>
              <a:rPr lang="es-ES_tradnl" sz="2000"/>
              <a:t>CRITERIOS PARA SEGMENTAR MERCADOS DE CONSUMO:</a:t>
            </a:r>
          </a:p>
          <a:p>
            <a:r>
              <a:rPr lang="es-ES_tradnl" sz="2000"/>
              <a:t>Geográficos</a:t>
            </a:r>
          </a:p>
          <a:p>
            <a:r>
              <a:rPr lang="es-ES_tradnl" sz="2000" b="0"/>
              <a:t>	Región, Tamaño de la ciudad, Urbana-Rural, Clima</a:t>
            </a:r>
          </a:p>
          <a:p>
            <a:endParaRPr lang="es-ES_tradnl" sz="2000" b="0"/>
          </a:p>
          <a:p>
            <a:r>
              <a:rPr lang="es-ES_tradnl" sz="2000"/>
              <a:t>Demográficos</a:t>
            </a:r>
          </a:p>
          <a:p>
            <a:r>
              <a:rPr lang="es-ES_tradnl" sz="2000" b="0"/>
              <a:t>	Ingreso, Edad, Género, ciclo de vida</a:t>
            </a:r>
          </a:p>
          <a:p>
            <a:endParaRPr lang="es-ES_tradnl" sz="2000" b="0"/>
          </a:p>
          <a:p>
            <a:r>
              <a:rPr lang="es-ES_tradnl" sz="2000"/>
              <a:t>Psicológicos</a:t>
            </a:r>
          </a:p>
          <a:p>
            <a:r>
              <a:rPr lang="es-ES_tradnl" sz="2000"/>
              <a:t>	</a:t>
            </a:r>
            <a:r>
              <a:rPr lang="es-ES_tradnl" sz="2000" b="0"/>
              <a:t>Personalidad, estilo de vida, valores</a:t>
            </a:r>
          </a:p>
          <a:p>
            <a:endParaRPr lang="es-ES_tradnl" sz="2000" b="0"/>
          </a:p>
          <a:p>
            <a:r>
              <a:rPr lang="es-ES_tradnl" sz="2000"/>
              <a:t>De Conducta</a:t>
            </a:r>
          </a:p>
          <a:p>
            <a:r>
              <a:rPr lang="es-ES_tradnl" sz="2000" b="0"/>
              <a:t>	Tasa de uso, beneficios deseados</a:t>
            </a:r>
            <a:endParaRPr lang="es-ES" sz="2000" b="0"/>
          </a:p>
        </p:txBody>
      </p:sp>
      <p:pic>
        <p:nvPicPr>
          <p:cNvPr id="38916" name="Picture 4" descr="BS00559_"/>
          <p:cNvPicPr>
            <a:picLocks noChangeAspect="1" noChangeArrowheads="1"/>
          </p:cNvPicPr>
          <p:nvPr/>
        </p:nvPicPr>
        <p:blipFill>
          <a:blip r:embed="rId2"/>
          <a:srcRect/>
          <a:stretch>
            <a:fillRect/>
          </a:stretch>
        </p:blipFill>
        <p:spPr bwMode="auto">
          <a:xfrm>
            <a:off x="7162800" y="5715000"/>
            <a:ext cx="1524000" cy="863600"/>
          </a:xfrm>
          <a:prstGeom prst="rect">
            <a:avLst/>
          </a:prstGeom>
          <a:noFill/>
          <a:ln w="9525">
            <a:noFill/>
            <a:miter lim="800000"/>
            <a:headEnd/>
            <a:tailEnd/>
          </a:ln>
        </p:spPr>
      </p:pic>
      <p:sp>
        <p:nvSpPr>
          <p:cNvPr id="38917" name="Text Box 5"/>
          <p:cNvSpPr txBox="1">
            <a:spLocks noChangeArrowheads="1"/>
          </p:cNvSpPr>
          <p:nvPr/>
        </p:nvSpPr>
        <p:spPr bwMode="auto">
          <a:xfrm>
            <a:off x="685800" y="1050925"/>
            <a:ext cx="7872413" cy="1311275"/>
          </a:xfrm>
          <a:prstGeom prst="rect">
            <a:avLst/>
          </a:prstGeom>
          <a:noFill/>
          <a:ln w="9525">
            <a:noFill/>
            <a:miter lim="800000"/>
            <a:headEnd/>
            <a:tailEnd/>
          </a:ln>
        </p:spPr>
        <p:txBody>
          <a:bodyPr>
            <a:spAutoFit/>
          </a:bodyPr>
          <a:lstStyle/>
          <a:p>
            <a:r>
              <a:rPr lang="es-ES_tradnl" sz="2000"/>
              <a:t>DEFINICION</a:t>
            </a:r>
          </a:p>
          <a:p>
            <a:r>
              <a:rPr lang="es-ES_tradnl" sz="2000"/>
              <a:t>Agrupación de consumidores con características semejantes y </a:t>
            </a:r>
          </a:p>
          <a:p>
            <a:r>
              <a:rPr lang="es-ES_tradnl" sz="2000"/>
              <a:t>hábitos de compra homogéneos que impactan en la demanda </a:t>
            </a:r>
          </a:p>
          <a:p>
            <a:r>
              <a:rPr lang="es-ES_tradnl" sz="2000"/>
              <a:t>de un producto.</a:t>
            </a:r>
            <a:endParaRPr lang="es-ES"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Text Box 2"/>
          <p:cNvSpPr txBox="1">
            <a:spLocks noChangeArrowheads="1"/>
          </p:cNvSpPr>
          <p:nvPr/>
        </p:nvSpPr>
        <p:spPr bwMode="auto">
          <a:xfrm>
            <a:off x="2195513" y="739775"/>
            <a:ext cx="5045075" cy="457200"/>
          </a:xfrm>
          <a:prstGeom prst="rect">
            <a:avLst/>
          </a:prstGeom>
          <a:noFill/>
          <a:ln w="9525">
            <a:noFill/>
            <a:miter lim="800000"/>
            <a:headEnd/>
            <a:tailEnd/>
          </a:ln>
          <a:effectLst/>
        </p:spPr>
        <p:txBody>
          <a:bodyPr wrap="none">
            <a:spAutoFit/>
          </a:bodyPr>
          <a:lstStyle/>
          <a:p>
            <a:pPr>
              <a:defRPr/>
            </a:pPr>
            <a:r>
              <a:rPr lang="es-ES_tradnl" sz="2400">
                <a:effectLst>
                  <a:outerShdw blurRad="38100" dist="38100" dir="2700000" algn="tl">
                    <a:srgbClr val="C0C0C0"/>
                  </a:outerShdw>
                </a:effectLst>
              </a:rPr>
              <a:t>SEGMENTACION DE MERCADOS</a:t>
            </a:r>
            <a:endParaRPr lang="es-ES" sz="2400">
              <a:effectLst>
                <a:outerShdw blurRad="38100" dist="38100" dir="2700000" algn="tl">
                  <a:srgbClr val="C0C0C0"/>
                </a:outerShdw>
              </a:effectLst>
            </a:endParaRPr>
          </a:p>
        </p:txBody>
      </p:sp>
      <p:sp>
        <p:nvSpPr>
          <p:cNvPr id="39939" name="Text Box 3"/>
          <p:cNvSpPr txBox="1">
            <a:spLocks noChangeArrowheads="1"/>
          </p:cNvSpPr>
          <p:nvPr/>
        </p:nvSpPr>
        <p:spPr bwMode="auto">
          <a:xfrm>
            <a:off x="914400" y="1524000"/>
            <a:ext cx="7696200" cy="4359275"/>
          </a:xfrm>
          <a:prstGeom prst="rect">
            <a:avLst/>
          </a:prstGeom>
          <a:noFill/>
          <a:ln w="9525">
            <a:noFill/>
            <a:miter lim="800000"/>
            <a:headEnd/>
            <a:tailEnd/>
          </a:ln>
        </p:spPr>
        <p:txBody>
          <a:bodyPr>
            <a:spAutoFit/>
          </a:bodyPr>
          <a:lstStyle/>
          <a:p>
            <a:r>
              <a:rPr lang="es-ES_tradnl" sz="2000"/>
              <a:t>CRITERIOS PARA SEGMENTAR MERCADOS ORGANIZACIONALES:</a:t>
            </a:r>
          </a:p>
          <a:p>
            <a:endParaRPr lang="es-ES_tradnl" sz="2000"/>
          </a:p>
          <a:p>
            <a:r>
              <a:rPr lang="es-ES_tradnl" sz="2000"/>
              <a:t>Ubicación de los clientes</a:t>
            </a:r>
          </a:p>
          <a:p>
            <a:r>
              <a:rPr lang="es-ES_tradnl" sz="2000" b="0"/>
              <a:t>	Región, localización geográfica</a:t>
            </a:r>
          </a:p>
          <a:p>
            <a:endParaRPr lang="es-ES_tradnl" sz="2000"/>
          </a:p>
          <a:p>
            <a:r>
              <a:rPr lang="es-ES_tradnl" sz="2000"/>
              <a:t>Tipo de Cliente</a:t>
            </a:r>
          </a:p>
          <a:p>
            <a:r>
              <a:rPr lang="es-ES_tradnl" sz="2000"/>
              <a:t>	</a:t>
            </a:r>
            <a:r>
              <a:rPr lang="es-ES_tradnl" sz="2000" b="0"/>
              <a:t>Tamaño, industria, estructura de la organización, criterio</a:t>
            </a:r>
          </a:p>
          <a:p>
            <a:r>
              <a:rPr lang="es-ES_tradnl" sz="2000" b="0"/>
              <a:t>	de compra, tipo de uso</a:t>
            </a:r>
          </a:p>
          <a:p>
            <a:endParaRPr lang="es-ES_tradnl" sz="2000" b="0"/>
          </a:p>
          <a:p>
            <a:r>
              <a:rPr lang="es-ES_tradnl" sz="2000"/>
              <a:t>Condiciones del Negocio</a:t>
            </a:r>
          </a:p>
          <a:p>
            <a:r>
              <a:rPr lang="es-ES_tradnl" sz="2000"/>
              <a:t>	</a:t>
            </a:r>
            <a:r>
              <a:rPr lang="es-ES_tradnl" sz="2000" b="0"/>
              <a:t>Situación de compra, razón de uso, proceso de adquisición,</a:t>
            </a:r>
          </a:p>
          <a:p>
            <a:r>
              <a:rPr lang="es-ES_tradnl" sz="2000" b="0"/>
              <a:t>	tamaño del pedido, requerimientos del servicio.</a:t>
            </a:r>
            <a:endParaRPr lang="es-ES_tradnl" sz="2000"/>
          </a:p>
        </p:txBody>
      </p:sp>
      <p:pic>
        <p:nvPicPr>
          <p:cNvPr id="39940" name="Picture 4" descr="BS00559_"/>
          <p:cNvPicPr>
            <a:picLocks noChangeAspect="1" noChangeArrowheads="1"/>
          </p:cNvPicPr>
          <p:nvPr/>
        </p:nvPicPr>
        <p:blipFill>
          <a:blip r:embed="rId2"/>
          <a:srcRect/>
          <a:stretch>
            <a:fillRect/>
          </a:stretch>
        </p:blipFill>
        <p:spPr bwMode="auto">
          <a:xfrm>
            <a:off x="7162800" y="5715000"/>
            <a:ext cx="1524000" cy="8636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857224" y="500042"/>
            <a:ext cx="7760458" cy="800219"/>
          </a:xfrm>
          <a:prstGeom prst="rect">
            <a:avLst/>
          </a:prstGeom>
          <a:noFill/>
        </p:spPr>
        <p:txBody>
          <a:bodyPr wrap="none" rtlCol="0">
            <a:spAutoFit/>
          </a:bodyPr>
          <a:lstStyle/>
          <a:p>
            <a:r>
              <a:rPr lang="es-MX" dirty="0">
                <a:effectLst>
                  <a:outerShdw blurRad="38100" dist="38100" dir="2700000" algn="tl">
                    <a:srgbClr val="000000">
                      <a:alpha val="43137"/>
                    </a:srgbClr>
                  </a:outerShdw>
                </a:effectLst>
              </a:rPr>
              <a:t>El mercado de un proyecto</a:t>
            </a:r>
          </a:p>
        </p:txBody>
      </p:sp>
      <p:sp>
        <p:nvSpPr>
          <p:cNvPr id="1054" name="Rectangle 30"/>
          <p:cNvSpPr>
            <a:spLocks noChangeArrowheads="1"/>
          </p:cNvSpPr>
          <p:nvPr/>
        </p:nvSpPr>
        <p:spPr bwMode="auto">
          <a:xfrm>
            <a:off x="-71470" y="2154238"/>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065" name="Rectangle 41"/>
          <p:cNvSpPr>
            <a:spLocks noChangeArrowheads="1"/>
          </p:cNvSpPr>
          <p:nvPr/>
        </p:nvSpPr>
        <p:spPr bwMode="auto">
          <a:xfrm>
            <a:off x="-71470" y="2452688"/>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076" name="Rectangle 52"/>
          <p:cNvSpPr>
            <a:spLocks noChangeArrowheads="1"/>
          </p:cNvSpPr>
          <p:nvPr/>
        </p:nvSpPr>
        <p:spPr bwMode="auto">
          <a:xfrm>
            <a:off x="-71470" y="2749550"/>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087" name="Rectangle 63"/>
          <p:cNvSpPr>
            <a:spLocks noChangeArrowheads="1"/>
          </p:cNvSpPr>
          <p:nvPr/>
        </p:nvSpPr>
        <p:spPr bwMode="auto">
          <a:xfrm>
            <a:off x="-71470" y="3046413"/>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098" name="Rectangle 74"/>
          <p:cNvSpPr>
            <a:spLocks noChangeArrowheads="1"/>
          </p:cNvSpPr>
          <p:nvPr/>
        </p:nvSpPr>
        <p:spPr bwMode="auto">
          <a:xfrm>
            <a:off x="-71470" y="3355975"/>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116" name="Rectangle 92"/>
          <p:cNvSpPr>
            <a:spLocks noChangeArrowheads="1"/>
          </p:cNvSpPr>
          <p:nvPr/>
        </p:nvSpPr>
        <p:spPr bwMode="auto">
          <a:xfrm>
            <a:off x="-71470" y="3654425"/>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127" name="Rectangle 103"/>
          <p:cNvSpPr>
            <a:spLocks noChangeArrowheads="1"/>
          </p:cNvSpPr>
          <p:nvPr/>
        </p:nvSpPr>
        <p:spPr bwMode="auto">
          <a:xfrm>
            <a:off x="-71470" y="3951288"/>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138" name="Rectangle 114"/>
          <p:cNvSpPr>
            <a:spLocks noChangeArrowheads="1"/>
          </p:cNvSpPr>
          <p:nvPr/>
        </p:nvSpPr>
        <p:spPr bwMode="auto">
          <a:xfrm>
            <a:off x="-71470" y="4260850"/>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31" name="30 Elipse"/>
          <p:cNvSpPr/>
          <p:nvPr/>
        </p:nvSpPr>
        <p:spPr bwMode="auto">
          <a:xfrm>
            <a:off x="1000100" y="1857364"/>
            <a:ext cx="1643074" cy="1428760"/>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1800" b="1" i="0" u="none" strike="noStrike" cap="none" normalizeH="0" baseline="0" dirty="0">
              <a:ln>
                <a:noFill/>
              </a:ln>
              <a:solidFill>
                <a:schemeClr val="tx1"/>
              </a:solidFill>
              <a:effectLst>
                <a:outerShdw blurRad="38100" dist="38100" dir="2700000" algn="tl">
                  <a:srgbClr val="000000">
                    <a:alpha val="43137"/>
                  </a:srgbClr>
                </a:outerShdw>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s-MX" sz="1800" b="1" i="0" u="none" strike="noStrike" cap="none" normalizeH="0" baseline="0" dirty="0">
                <a:ln>
                  <a:noFill/>
                </a:ln>
                <a:solidFill>
                  <a:srgbClr val="FF9933"/>
                </a:solidFill>
                <a:effectLst>
                  <a:outerShdw blurRad="38100" dist="38100" dir="2700000" algn="tl">
                    <a:srgbClr val="000000">
                      <a:alpha val="43137"/>
                    </a:srgbClr>
                  </a:outerShdw>
                </a:effectLst>
                <a:latin typeface="Arial" charset="0"/>
              </a:rPr>
              <a:t>segmentos</a:t>
            </a:r>
          </a:p>
        </p:txBody>
      </p:sp>
      <p:sp>
        <p:nvSpPr>
          <p:cNvPr id="32" name="31 Rectángulo"/>
          <p:cNvSpPr/>
          <p:nvPr/>
        </p:nvSpPr>
        <p:spPr bwMode="auto">
          <a:xfrm>
            <a:off x="6286512" y="3714752"/>
            <a:ext cx="1214446" cy="500066"/>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MX" sz="2400" b="1" i="0" u="none" strike="noStrike" cap="none" normalizeH="0" baseline="0" dirty="0">
                <a:ln>
                  <a:noFill/>
                </a:ln>
                <a:solidFill>
                  <a:schemeClr val="bg2">
                    <a:lumMod val="75000"/>
                  </a:schemeClr>
                </a:solidFill>
                <a:effectLst>
                  <a:outerShdw blurRad="38100" dist="38100" dir="2700000" algn="tl">
                    <a:srgbClr val="000000">
                      <a:alpha val="43137"/>
                    </a:srgbClr>
                  </a:outerShdw>
                </a:effectLst>
                <a:latin typeface="Arial" charset="0"/>
              </a:rPr>
              <a:t>Nichos</a:t>
            </a:r>
          </a:p>
        </p:txBody>
      </p:sp>
      <p:sp>
        <p:nvSpPr>
          <p:cNvPr id="33" name="32 Rectángulo"/>
          <p:cNvSpPr/>
          <p:nvPr/>
        </p:nvSpPr>
        <p:spPr bwMode="auto">
          <a:xfrm>
            <a:off x="6786578" y="4286256"/>
            <a:ext cx="1214446" cy="500066"/>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MX" sz="2400" b="1" i="0" u="none" strike="noStrike" cap="none" normalizeH="0" baseline="0" dirty="0">
                <a:ln>
                  <a:noFill/>
                </a:ln>
                <a:solidFill>
                  <a:schemeClr val="bg2">
                    <a:lumMod val="75000"/>
                  </a:schemeClr>
                </a:solidFill>
                <a:effectLst>
                  <a:outerShdw blurRad="38100" dist="38100" dir="2700000" algn="tl">
                    <a:srgbClr val="000000">
                      <a:alpha val="43137"/>
                    </a:srgbClr>
                  </a:outerShdw>
                </a:effectLst>
                <a:latin typeface="Arial" charset="0"/>
              </a:rPr>
              <a:t>Nichos</a:t>
            </a:r>
          </a:p>
        </p:txBody>
      </p:sp>
      <p:sp>
        <p:nvSpPr>
          <p:cNvPr id="34" name="33 Rectángulo"/>
          <p:cNvSpPr/>
          <p:nvPr/>
        </p:nvSpPr>
        <p:spPr bwMode="auto">
          <a:xfrm>
            <a:off x="7572396" y="3500438"/>
            <a:ext cx="1214446" cy="500066"/>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s-MX" sz="2400" b="1" i="0" u="none" strike="noStrike" cap="none" normalizeH="0" baseline="0" dirty="0">
                <a:ln>
                  <a:noFill/>
                </a:ln>
                <a:solidFill>
                  <a:schemeClr val="bg2">
                    <a:lumMod val="75000"/>
                  </a:schemeClr>
                </a:solidFill>
                <a:effectLst>
                  <a:outerShdw blurRad="38100" dist="38100" dir="2700000" algn="tl">
                    <a:srgbClr val="000000">
                      <a:alpha val="43137"/>
                    </a:srgbClr>
                  </a:outerShdw>
                </a:effectLst>
                <a:latin typeface="Arial" charset="0"/>
              </a:rPr>
              <a:t>Nichos</a:t>
            </a:r>
          </a:p>
        </p:txBody>
      </p:sp>
      <p:sp>
        <p:nvSpPr>
          <p:cNvPr id="35" name="34 CuadroTexto"/>
          <p:cNvSpPr txBox="1"/>
          <p:nvPr/>
        </p:nvSpPr>
        <p:spPr>
          <a:xfrm>
            <a:off x="3500430" y="2000240"/>
            <a:ext cx="4219425" cy="800219"/>
          </a:xfrm>
          <a:prstGeom prst="rect">
            <a:avLst/>
          </a:prstGeom>
          <a:noFill/>
        </p:spPr>
        <p:txBody>
          <a:bodyPr wrap="none" rtlCol="0">
            <a:spAutoFit/>
          </a:bodyPr>
          <a:lstStyle/>
          <a:p>
            <a:r>
              <a:rPr lang="es-MX" dirty="0"/>
              <a:t>Segmentación</a:t>
            </a:r>
          </a:p>
        </p:txBody>
      </p:sp>
      <p:sp>
        <p:nvSpPr>
          <p:cNvPr id="36" name="35 CuadroTexto"/>
          <p:cNvSpPr txBox="1"/>
          <p:nvPr/>
        </p:nvSpPr>
        <p:spPr>
          <a:xfrm>
            <a:off x="2857488" y="3571876"/>
            <a:ext cx="2830711" cy="800219"/>
          </a:xfrm>
          <a:prstGeom prst="rect">
            <a:avLst/>
          </a:prstGeom>
          <a:noFill/>
        </p:spPr>
        <p:txBody>
          <a:bodyPr wrap="none" rtlCol="0">
            <a:spAutoFit/>
          </a:bodyPr>
          <a:lstStyle/>
          <a:p>
            <a:r>
              <a:rPr lang="es-MX" dirty="0" err="1"/>
              <a:t>Targeting</a:t>
            </a:r>
            <a:endParaRPr lang="es-MX" dirty="0"/>
          </a:p>
        </p:txBody>
      </p:sp>
      <p:sp>
        <p:nvSpPr>
          <p:cNvPr id="37" name="36 CuadroTexto"/>
          <p:cNvSpPr txBox="1"/>
          <p:nvPr/>
        </p:nvSpPr>
        <p:spPr>
          <a:xfrm>
            <a:off x="1357290" y="5286388"/>
            <a:ext cx="6530955" cy="1015663"/>
          </a:xfrm>
          <a:prstGeom prst="rect">
            <a:avLst/>
          </a:prstGeom>
          <a:noFill/>
        </p:spPr>
        <p:txBody>
          <a:bodyPr wrap="none" rtlCol="0">
            <a:spAutoFit/>
          </a:bodyPr>
          <a:lstStyle/>
          <a:p>
            <a:r>
              <a:rPr lang="es-MX" sz="6000" spc="120" dirty="0">
                <a:solidFill>
                  <a:srgbClr val="FF0000"/>
                </a:solidFill>
              </a:rPr>
              <a:t>Posicionamiento</a:t>
            </a:r>
          </a:p>
        </p:txBody>
      </p:sp>
      <p:sp>
        <p:nvSpPr>
          <p:cNvPr id="38" name="37 Rectángulo"/>
          <p:cNvSpPr/>
          <p:nvPr/>
        </p:nvSpPr>
        <p:spPr>
          <a:xfrm>
            <a:off x="1714480" y="5715016"/>
            <a:ext cx="5724644" cy="923330"/>
          </a:xfrm>
          <a:prstGeom prst="rect">
            <a:avLst/>
          </a:prstGeom>
          <a:noFill/>
        </p:spPr>
        <p:txBody>
          <a:bodyPr wrap="none" lIns="91440" tIns="45720" rIns="91440" bIns="45720">
            <a:spAutoFit/>
          </a:bodyPr>
          <a:lstStyle/>
          <a:p>
            <a:pPr algn="ctr"/>
            <a:r>
              <a:rPr lang="es-E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rPr>
              <a:t>Posicionamiento</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225 Rectángulo"/>
          <p:cNvSpPr/>
          <p:nvPr/>
        </p:nvSpPr>
        <p:spPr bwMode="auto">
          <a:xfrm>
            <a:off x="2760811" y="1714488"/>
            <a:ext cx="1143008" cy="4429156"/>
          </a:xfrm>
          <a:prstGeom prst="rect">
            <a:avLst/>
          </a:prstGeom>
          <a:solidFill>
            <a:srgbClr val="C02E00"/>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4600" b="1" i="0"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227" name="226 Rectángulo"/>
          <p:cNvSpPr/>
          <p:nvPr/>
        </p:nvSpPr>
        <p:spPr bwMode="auto">
          <a:xfrm>
            <a:off x="2759669" y="3571876"/>
            <a:ext cx="1143008" cy="2571768"/>
          </a:xfrm>
          <a:prstGeom prst="rect">
            <a:avLst/>
          </a:prstGeom>
          <a:solidFill>
            <a:schemeClr val="accent1">
              <a:lumMod val="75000"/>
            </a:schemeClr>
          </a:solidFill>
          <a:ln w="28575" cap="flat" cmpd="sng" algn="ctr">
            <a:solidFill>
              <a:schemeClr val="accent4">
                <a:lumMod val="95000"/>
                <a:lumOff val="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4600" b="1" i="0"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3" name="2 CuadroTexto"/>
          <p:cNvSpPr txBox="1"/>
          <p:nvPr/>
        </p:nvSpPr>
        <p:spPr>
          <a:xfrm>
            <a:off x="857224" y="500042"/>
            <a:ext cx="7760458" cy="800219"/>
          </a:xfrm>
          <a:prstGeom prst="rect">
            <a:avLst/>
          </a:prstGeom>
          <a:noFill/>
        </p:spPr>
        <p:txBody>
          <a:bodyPr wrap="none" rtlCol="0">
            <a:spAutoFit/>
          </a:bodyPr>
          <a:lstStyle/>
          <a:p>
            <a:r>
              <a:rPr lang="es-MX" dirty="0">
                <a:effectLst>
                  <a:outerShdw blurRad="38100" dist="38100" dir="2700000" algn="tl">
                    <a:srgbClr val="000000">
                      <a:alpha val="43137"/>
                    </a:srgbClr>
                  </a:outerShdw>
                </a:effectLst>
              </a:rPr>
              <a:t>El mercado de un proyecto</a:t>
            </a:r>
          </a:p>
        </p:txBody>
      </p:sp>
      <p:sp>
        <p:nvSpPr>
          <p:cNvPr id="1035" name="Rectangle 11"/>
          <p:cNvSpPr>
            <a:spLocks noChangeArrowheads="1"/>
          </p:cNvSpPr>
          <p:nvPr/>
        </p:nvSpPr>
        <p:spPr bwMode="auto">
          <a:xfrm>
            <a:off x="500034" y="3798332"/>
            <a:ext cx="1714512" cy="73866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2400" i="0" u="none" strike="noStrike" cap="none" normalizeH="0" baseline="0" dirty="0">
                <a:ln>
                  <a:noFill/>
                </a:ln>
                <a:solidFill>
                  <a:srgbClr val="EA9D04"/>
                </a:solidFill>
                <a:effectLst/>
                <a:latin typeface="Arial" pitchFamily="34" charset="0"/>
              </a:rPr>
              <a:t>Mercado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MX" sz="2400" i="0" u="none" strike="noStrike" cap="none" normalizeH="0" baseline="0" dirty="0">
                <a:ln>
                  <a:noFill/>
                </a:ln>
                <a:solidFill>
                  <a:srgbClr val="EA9D04"/>
                </a:solidFill>
                <a:effectLst/>
                <a:latin typeface="Arial" pitchFamily="34" charset="0"/>
              </a:rPr>
              <a:t>potencial</a:t>
            </a:r>
            <a:endParaRPr kumimoji="0" lang="es-MX" sz="2000" i="0" u="none" strike="noStrike" cap="none" normalizeH="0" baseline="0" dirty="0">
              <a:ln>
                <a:noFill/>
              </a:ln>
              <a:solidFill>
                <a:srgbClr val="EA9D04"/>
              </a:solidFill>
              <a:effectLst/>
              <a:latin typeface="Arial" pitchFamily="34" charset="0"/>
            </a:endParaRPr>
          </a:p>
        </p:txBody>
      </p:sp>
      <p:sp>
        <p:nvSpPr>
          <p:cNvPr id="1038" name="Rectangle 14"/>
          <p:cNvSpPr>
            <a:spLocks noChangeArrowheads="1"/>
          </p:cNvSpPr>
          <p:nvPr/>
        </p:nvSpPr>
        <p:spPr bwMode="auto">
          <a:xfrm>
            <a:off x="1068679" y="1428736"/>
            <a:ext cx="788677" cy="3693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400" i="0" u="none" strike="noStrike" cap="none" normalizeH="0" baseline="0" dirty="0">
                <a:ln>
                  <a:noFill/>
                </a:ln>
                <a:solidFill>
                  <a:srgbClr val="C02E00"/>
                </a:solidFill>
                <a:effectLst/>
                <a:latin typeface="Arial" pitchFamily="34" charset="0"/>
              </a:rPr>
              <a:t>100%</a:t>
            </a:r>
            <a:endParaRPr kumimoji="0" lang="es-MX" sz="2000" i="0" u="none" strike="noStrike" cap="none" normalizeH="0" baseline="0" dirty="0">
              <a:ln>
                <a:noFill/>
              </a:ln>
              <a:solidFill>
                <a:srgbClr val="C02E00"/>
              </a:solidFill>
              <a:effectLst/>
              <a:latin typeface="Arial" pitchFamily="34" charset="0"/>
            </a:endParaRPr>
          </a:p>
        </p:txBody>
      </p:sp>
      <p:sp>
        <p:nvSpPr>
          <p:cNvPr id="1054" name="Rectangle 30"/>
          <p:cNvSpPr>
            <a:spLocks noChangeArrowheads="1"/>
          </p:cNvSpPr>
          <p:nvPr/>
        </p:nvSpPr>
        <p:spPr bwMode="auto">
          <a:xfrm>
            <a:off x="-71470" y="2154238"/>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065" name="Rectangle 41"/>
          <p:cNvSpPr>
            <a:spLocks noChangeArrowheads="1"/>
          </p:cNvSpPr>
          <p:nvPr/>
        </p:nvSpPr>
        <p:spPr bwMode="auto">
          <a:xfrm>
            <a:off x="-71470" y="2452688"/>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076" name="Rectangle 52"/>
          <p:cNvSpPr>
            <a:spLocks noChangeArrowheads="1"/>
          </p:cNvSpPr>
          <p:nvPr/>
        </p:nvSpPr>
        <p:spPr bwMode="auto">
          <a:xfrm>
            <a:off x="-71470" y="2749550"/>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087" name="Rectangle 63"/>
          <p:cNvSpPr>
            <a:spLocks noChangeArrowheads="1"/>
          </p:cNvSpPr>
          <p:nvPr/>
        </p:nvSpPr>
        <p:spPr bwMode="auto">
          <a:xfrm>
            <a:off x="-71470" y="3046413"/>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098" name="Rectangle 74"/>
          <p:cNvSpPr>
            <a:spLocks noChangeArrowheads="1"/>
          </p:cNvSpPr>
          <p:nvPr/>
        </p:nvSpPr>
        <p:spPr bwMode="auto">
          <a:xfrm>
            <a:off x="-71470" y="3355975"/>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105" name="Rectangle 81"/>
          <p:cNvSpPr>
            <a:spLocks noChangeArrowheads="1"/>
          </p:cNvSpPr>
          <p:nvPr/>
        </p:nvSpPr>
        <p:spPr bwMode="auto">
          <a:xfrm flipH="1">
            <a:off x="1048141" y="3429000"/>
            <a:ext cx="809215"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2400" i="0" u="none" strike="noStrike" cap="none" normalizeH="0" baseline="0" dirty="0">
                <a:ln>
                  <a:noFill/>
                </a:ln>
                <a:solidFill>
                  <a:srgbClr val="EA9D04"/>
                </a:solidFill>
                <a:effectLst/>
                <a:latin typeface="Arial" pitchFamily="34" charset="0"/>
              </a:rPr>
              <a:t>40%</a:t>
            </a:r>
            <a:endParaRPr kumimoji="0" lang="es-MX" sz="2000" i="0" u="none" strike="noStrike" cap="none" normalizeH="0" baseline="0" dirty="0">
              <a:ln>
                <a:noFill/>
              </a:ln>
              <a:solidFill>
                <a:srgbClr val="EA9D04"/>
              </a:solidFill>
              <a:effectLst/>
              <a:latin typeface="Arial" pitchFamily="34" charset="0"/>
            </a:endParaRPr>
          </a:p>
        </p:txBody>
      </p:sp>
      <p:sp>
        <p:nvSpPr>
          <p:cNvPr id="1116" name="Rectangle 92"/>
          <p:cNvSpPr>
            <a:spLocks noChangeArrowheads="1"/>
          </p:cNvSpPr>
          <p:nvPr/>
        </p:nvSpPr>
        <p:spPr bwMode="auto">
          <a:xfrm>
            <a:off x="-71470" y="3654425"/>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127" name="Rectangle 103"/>
          <p:cNvSpPr>
            <a:spLocks noChangeArrowheads="1"/>
          </p:cNvSpPr>
          <p:nvPr/>
        </p:nvSpPr>
        <p:spPr bwMode="auto">
          <a:xfrm>
            <a:off x="-71470" y="3951288"/>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138" name="Rectangle 114"/>
          <p:cNvSpPr>
            <a:spLocks noChangeArrowheads="1"/>
          </p:cNvSpPr>
          <p:nvPr/>
        </p:nvSpPr>
        <p:spPr bwMode="auto">
          <a:xfrm>
            <a:off x="-71470" y="4260850"/>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158" name="Rectangle 134"/>
          <p:cNvSpPr>
            <a:spLocks noChangeArrowheads="1"/>
          </p:cNvSpPr>
          <p:nvPr/>
        </p:nvSpPr>
        <p:spPr bwMode="auto">
          <a:xfrm>
            <a:off x="-71470" y="4856163"/>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198" name="Rectangle 174"/>
          <p:cNvSpPr>
            <a:spLocks noChangeArrowheads="1"/>
          </p:cNvSpPr>
          <p:nvPr/>
        </p:nvSpPr>
        <p:spPr bwMode="auto">
          <a:xfrm>
            <a:off x="-71470" y="5462588"/>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215" name="Rectangle 191"/>
          <p:cNvSpPr>
            <a:spLocks noChangeArrowheads="1"/>
          </p:cNvSpPr>
          <p:nvPr/>
        </p:nvSpPr>
        <p:spPr bwMode="auto">
          <a:xfrm>
            <a:off x="-71470" y="5765800"/>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232" name="Rectangle 11"/>
          <p:cNvSpPr>
            <a:spLocks noChangeArrowheads="1"/>
          </p:cNvSpPr>
          <p:nvPr/>
        </p:nvSpPr>
        <p:spPr bwMode="auto">
          <a:xfrm>
            <a:off x="500034" y="1748513"/>
            <a:ext cx="1785950" cy="73866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MX" sz="2400" i="0" u="none" strike="noStrike" cap="none" normalizeH="0" baseline="0" dirty="0">
                <a:ln>
                  <a:noFill/>
                </a:ln>
                <a:solidFill>
                  <a:srgbClr val="C02E00"/>
                </a:solidFill>
                <a:effectLst/>
                <a:latin typeface="Arial" pitchFamily="34" charset="0"/>
              </a:rPr>
              <a:t>Mercado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s-MX" sz="2400" i="0" u="none" strike="noStrike" cap="none" normalizeH="0" baseline="0" dirty="0">
                <a:ln>
                  <a:noFill/>
                </a:ln>
                <a:solidFill>
                  <a:srgbClr val="C02E00"/>
                </a:solidFill>
                <a:effectLst/>
                <a:latin typeface="Arial" pitchFamily="34" charset="0"/>
              </a:rPr>
              <a:t>Total</a:t>
            </a:r>
            <a:endParaRPr kumimoji="0" lang="es-MX" sz="2000" i="0" u="none" strike="noStrike" cap="none" normalizeH="0" baseline="0" dirty="0">
              <a:ln>
                <a:noFill/>
              </a:ln>
              <a:solidFill>
                <a:srgbClr val="C02E00"/>
              </a:solidFill>
              <a:effectLst/>
              <a:latin typeface="Arial" pitchFamily="34" charset="0"/>
            </a:endParaRPr>
          </a:p>
        </p:txBody>
      </p:sp>
      <p:sp>
        <p:nvSpPr>
          <p:cNvPr id="34" name="33 CuadroTexto"/>
          <p:cNvSpPr txBox="1"/>
          <p:nvPr/>
        </p:nvSpPr>
        <p:spPr>
          <a:xfrm>
            <a:off x="4500563" y="4143380"/>
            <a:ext cx="3500461" cy="1600438"/>
          </a:xfrm>
          <a:prstGeom prst="rect">
            <a:avLst/>
          </a:prstGeom>
          <a:noFill/>
        </p:spPr>
        <p:txBody>
          <a:bodyPr wrap="square" rtlCol="0">
            <a:spAutoFit/>
          </a:bodyPr>
          <a:lstStyle/>
          <a:p>
            <a:pPr algn="just"/>
            <a:r>
              <a:rPr lang="es-ES" sz="1600" dirty="0"/>
              <a:t>El </a:t>
            </a:r>
            <a:r>
              <a:rPr lang="es-ES" sz="1800" dirty="0">
                <a:solidFill>
                  <a:srgbClr val="FF0000"/>
                </a:solidFill>
              </a:rPr>
              <a:t>mercado potencial </a:t>
            </a:r>
            <a:r>
              <a:rPr lang="es-ES" sz="1600" dirty="0"/>
              <a:t>es el conjunto de consumidores que profesan cierto nivel de </a:t>
            </a:r>
            <a:r>
              <a:rPr lang="es-ES" sz="1600" u="sng" dirty="0"/>
              <a:t>interés</a:t>
            </a:r>
            <a:r>
              <a:rPr lang="es-ES" sz="1600" dirty="0"/>
              <a:t> por una oferta definida de mercado.</a:t>
            </a:r>
          </a:p>
          <a:p>
            <a:pPr algn="just"/>
            <a:endParaRPr lang="es-MX" sz="1600" dirty="0"/>
          </a:p>
        </p:txBody>
      </p:sp>
      <p:sp>
        <p:nvSpPr>
          <p:cNvPr id="35" name="34 CuadroTexto"/>
          <p:cNvSpPr txBox="1"/>
          <p:nvPr/>
        </p:nvSpPr>
        <p:spPr>
          <a:xfrm>
            <a:off x="4500562" y="1928802"/>
            <a:ext cx="3500461" cy="1600438"/>
          </a:xfrm>
          <a:prstGeom prst="rect">
            <a:avLst/>
          </a:prstGeom>
          <a:noFill/>
        </p:spPr>
        <p:txBody>
          <a:bodyPr wrap="square" rtlCol="0">
            <a:spAutoFit/>
          </a:bodyPr>
          <a:lstStyle/>
          <a:p>
            <a:pPr algn="just"/>
            <a:r>
              <a:rPr lang="es-ES" sz="1600" dirty="0"/>
              <a:t>El </a:t>
            </a:r>
            <a:r>
              <a:rPr lang="es-ES" sz="1800" dirty="0">
                <a:solidFill>
                  <a:srgbClr val="FF0000"/>
                </a:solidFill>
              </a:rPr>
              <a:t>mercado total</a:t>
            </a:r>
            <a:r>
              <a:rPr lang="es-ES" sz="1600" dirty="0"/>
              <a:t> es el grupo de consumidores totales que se encuentran en el entorno geográfico de influencia del proyecto.</a:t>
            </a:r>
          </a:p>
          <a:p>
            <a:pPr algn="just"/>
            <a:endParaRPr lang="es-MX"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533400" y="1492250"/>
            <a:ext cx="8064500" cy="4679950"/>
          </a:xfrm>
        </p:spPr>
        <p:txBody>
          <a:bodyPr/>
          <a:lstStyle/>
          <a:p>
            <a:pPr marL="0" indent="0" algn="just" eaLnBrk="1" hangingPunct="1">
              <a:spcBef>
                <a:spcPct val="0"/>
              </a:spcBef>
              <a:buFont typeface="Wingdings" pitchFamily="2" charset="2"/>
              <a:buNone/>
            </a:pPr>
            <a:r>
              <a:rPr lang="es-ES" sz="2400">
                <a:latin typeface="Arial Rounded MT Bold" pitchFamily="34" charset="0"/>
              </a:rPr>
              <a:t>La mercadotecnia es una herramienta valiosa que ayuda al emprendedor a  obtener una visión más sólida de su plan de negocio, con lo cual podrá dirigir más adecuadamente los recursos, programas y esfuerzos de la empresa. </a:t>
            </a:r>
            <a:endParaRPr lang="es-ES_tradnl" sz="2400">
              <a:latin typeface="Arial Rounded MT Bold" pitchFamily="34" charset="0"/>
            </a:endParaRPr>
          </a:p>
          <a:p>
            <a:pPr marL="0" indent="0" algn="just" eaLnBrk="1" hangingPunct="1">
              <a:spcBef>
                <a:spcPct val="0"/>
              </a:spcBef>
              <a:buFont typeface="Wingdings" pitchFamily="2" charset="2"/>
              <a:buNone/>
            </a:pPr>
            <a:endParaRPr lang="es-ES_tradnl" sz="2400">
              <a:latin typeface="Arial Rounded MT Bold" pitchFamily="34" charset="0"/>
            </a:endParaRPr>
          </a:p>
          <a:p>
            <a:pPr marL="0" indent="0" algn="just" eaLnBrk="1" hangingPunct="1">
              <a:spcBef>
                <a:spcPct val="0"/>
              </a:spcBef>
              <a:buFont typeface="Wingdings" pitchFamily="2" charset="2"/>
              <a:buNone/>
            </a:pPr>
            <a:r>
              <a:rPr lang="es-ES" sz="2400">
                <a:latin typeface="Arial Rounded MT Bold" pitchFamily="34" charset="0"/>
              </a:rPr>
              <a:t>En la actualidad el campo de acción </a:t>
            </a:r>
            <a:r>
              <a:rPr lang="es-ES_tradnl" sz="2400">
                <a:latin typeface="Arial Rounded MT Bold" pitchFamily="34" charset="0"/>
              </a:rPr>
              <a:t>de la </a:t>
            </a:r>
            <a:r>
              <a:rPr lang="es-ES" sz="2400">
                <a:latin typeface="Arial Rounded MT Bold" pitchFamily="34" charset="0"/>
              </a:rPr>
              <a:t>mercadotecnia abarca la comercialización de entidades tales como bienes, servicios, experiencias, eventos, lugares, personas, propiedades, organizaciones, información e ideas. </a:t>
            </a:r>
          </a:p>
        </p:txBody>
      </p:sp>
      <p:sp>
        <p:nvSpPr>
          <p:cNvPr id="28682" name="Rectangle 10"/>
          <p:cNvSpPr>
            <a:spLocks noGrp="1" noChangeArrowheads="1"/>
          </p:cNvSpPr>
          <p:nvPr>
            <p:ph type="title"/>
          </p:nvPr>
        </p:nvSpPr>
        <p:spPr>
          <a:xfrm>
            <a:off x="2555875" y="528638"/>
            <a:ext cx="4033838" cy="1171575"/>
          </a:xfrm>
        </p:spPr>
        <p:txBody>
          <a:bodyPr/>
          <a:lstStyle/>
          <a:p>
            <a:pPr algn="ctr" eaLnBrk="1" hangingPunct="1">
              <a:defRPr/>
            </a:pPr>
            <a:r>
              <a:rPr lang="es-ES" sz="3200" b="1">
                <a:solidFill>
                  <a:schemeClr val="bg2"/>
                </a:solidFill>
                <a:effectLst>
                  <a:outerShdw blurRad="38100" dist="38100" dir="2700000" algn="tl">
                    <a:srgbClr val="C0C0C0"/>
                  </a:outerShdw>
                </a:effectLst>
                <a:latin typeface="Arial Rounded MT Bold" pitchFamily="34" charset="0"/>
              </a:rPr>
              <a:t>INTRODUCCIÓN</a:t>
            </a:r>
            <a:br>
              <a:rPr lang="es-ES" sz="3200" b="1" u="sng">
                <a:solidFill>
                  <a:schemeClr val="bg2"/>
                </a:solidFill>
                <a:latin typeface="Arial Rounded MT Bold" pitchFamily="34" charset="0"/>
              </a:rPr>
            </a:br>
            <a:endParaRPr lang="es-ES" sz="3200" b="1" u="sng">
              <a:solidFill>
                <a:schemeClr val="bg2"/>
              </a:solidFill>
              <a:latin typeface="Arial Rounded MT Bold"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4857752" y="3429000"/>
            <a:ext cx="3387721" cy="2816156"/>
          </a:xfrm>
          <a:prstGeom prst="rect">
            <a:avLst/>
          </a:prstGeom>
          <a:noFill/>
          <a:ln w="9525">
            <a:noFill/>
            <a:miter lim="800000"/>
            <a:headEnd/>
            <a:tailEnd/>
          </a:ln>
          <a:effectLst/>
        </p:spPr>
        <p:txBody>
          <a:bodyPr wrap="square">
            <a:spAutoFit/>
          </a:bodyPr>
          <a:lstStyle/>
          <a:p>
            <a:pPr algn="just"/>
            <a:endParaRPr lang="es-ES" sz="1800" dirty="0"/>
          </a:p>
          <a:p>
            <a:pPr algn="just"/>
            <a:endParaRPr lang="es-ES" sz="1600" dirty="0"/>
          </a:p>
          <a:p>
            <a:pPr algn="just"/>
            <a:endParaRPr lang="es-ES" sz="1600" dirty="0"/>
          </a:p>
          <a:p>
            <a:pPr algn="just"/>
            <a:r>
              <a:rPr lang="es-ES" sz="1600" dirty="0"/>
              <a:t>El </a:t>
            </a:r>
            <a:r>
              <a:rPr lang="es-ES" sz="1800" b="1" dirty="0">
                <a:solidFill>
                  <a:srgbClr val="FF0000"/>
                </a:solidFill>
              </a:rPr>
              <a:t>mercado disponible calificado</a:t>
            </a:r>
            <a:r>
              <a:rPr lang="es-ES" sz="1600" dirty="0"/>
              <a:t> es el conjunto de consumidores que tienen </a:t>
            </a:r>
            <a:r>
              <a:rPr lang="es-ES" sz="1600" u="sng" dirty="0"/>
              <a:t>interés, ingresos, acceso y calificaciones</a:t>
            </a:r>
            <a:r>
              <a:rPr lang="es-ES" sz="1600" dirty="0"/>
              <a:t> para la oferta de mercado particular.</a:t>
            </a:r>
          </a:p>
          <a:p>
            <a:pPr>
              <a:spcBef>
                <a:spcPct val="50000"/>
              </a:spcBef>
            </a:pPr>
            <a:endParaRPr lang="es-ES" sz="1800" dirty="0"/>
          </a:p>
        </p:txBody>
      </p:sp>
      <p:sp>
        <p:nvSpPr>
          <p:cNvPr id="3" name="2 CuadroTexto"/>
          <p:cNvSpPr txBox="1"/>
          <p:nvPr/>
        </p:nvSpPr>
        <p:spPr>
          <a:xfrm>
            <a:off x="714348" y="557079"/>
            <a:ext cx="7760458" cy="800219"/>
          </a:xfrm>
          <a:prstGeom prst="rect">
            <a:avLst/>
          </a:prstGeom>
          <a:noFill/>
        </p:spPr>
        <p:txBody>
          <a:bodyPr wrap="none" rtlCol="0">
            <a:spAutoFit/>
          </a:bodyPr>
          <a:lstStyle/>
          <a:p>
            <a:r>
              <a:rPr lang="es-MX" dirty="0"/>
              <a:t>El mercado de un proyecto</a:t>
            </a:r>
          </a:p>
        </p:txBody>
      </p:sp>
      <p:sp>
        <p:nvSpPr>
          <p:cNvPr id="4" name="3 Rectángulo"/>
          <p:cNvSpPr/>
          <p:nvPr/>
        </p:nvSpPr>
        <p:spPr bwMode="auto">
          <a:xfrm>
            <a:off x="642910" y="1714488"/>
            <a:ext cx="1143008" cy="4429156"/>
          </a:xfrm>
          <a:prstGeom prst="rect">
            <a:avLst/>
          </a:prstGeom>
          <a:solidFill>
            <a:srgbClr val="C02E00"/>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4600" b="1" i="0"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5" name="4 Rectángulo"/>
          <p:cNvSpPr/>
          <p:nvPr/>
        </p:nvSpPr>
        <p:spPr bwMode="auto">
          <a:xfrm>
            <a:off x="642910" y="3571876"/>
            <a:ext cx="1143008" cy="2571768"/>
          </a:xfrm>
          <a:prstGeom prst="rect">
            <a:avLst/>
          </a:prstGeom>
          <a:solidFill>
            <a:schemeClr val="accent1">
              <a:lumMod val="75000"/>
            </a:schemeClr>
          </a:solidFill>
          <a:ln w="28575" cap="flat" cmpd="sng" algn="ctr">
            <a:solidFill>
              <a:schemeClr val="accent4">
                <a:lumMod val="95000"/>
                <a:lumOff val="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4600" b="1" i="0"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6" name="5 Rectángulo"/>
          <p:cNvSpPr/>
          <p:nvPr/>
        </p:nvSpPr>
        <p:spPr bwMode="auto">
          <a:xfrm>
            <a:off x="642910" y="4214818"/>
            <a:ext cx="1143008" cy="1928826"/>
          </a:xfrm>
          <a:prstGeom prst="rect">
            <a:avLst/>
          </a:prstGeom>
          <a:solidFill>
            <a:srgbClr val="6666FF"/>
          </a:solidFill>
          <a:ln w="28575" cap="flat" cmpd="sng" algn="ctr">
            <a:solidFill>
              <a:srgbClr val="00206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4600" b="1" i="0"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10" name="Rectangle 78"/>
          <p:cNvSpPr>
            <a:spLocks noChangeArrowheads="1"/>
          </p:cNvSpPr>
          <p:nvPr/>
        </p:nvSpPr>
        <p:spPr bwMode="auto">
          <a:xfrm>
            <a:off x="2750571" y="4071942"/>
            <a:ext cx="1535677" cy="738664"/>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400" i="0" u="none" strike="noStrike" cap="none" normalizeH="0" baseline="0" dirty="0">
                <a:ln>
                  <a:noFill/>
                </a:ln>
                <a:solidFill>
                  <a:srgbClr val="6666FF"/>
                </a:solidFill>
                <a:effectLst/>
                <a:latin typeface="Arial" pitchFamily="34" charset="0"/>
              </a:rPr>
              <a:t>Mercado </a:t>
            </a:r>
          </a:p>
          <a:p>
            <a:pPr marL="0" marR="0" lvl="0" indent="0" algn="l" defTabSz="914400" rtl="0" eaLnBrk="1" fontAlgn="base" latinLnBrk="0" hangingPunct="1">
              <a:lnSpc>
                <a:spcPct val="100000"/>
              </a:lnSpc>
              <a:spcBef>
                <a:spcPct val="0"/>
              </a:spcBef>
              <a:spcAft>
                <a:spcPct val="0"/>
              </a:spcAft>
              <a:buClrTx/>
              <a:buSzTx/>
              <a:buFontTx/>
              <a:buNone/>
              <a:tabLst/>
            </a:pPr>
            <a:r>
              <a:rPr kumimoji="0" lang="es-MX" sz="2400" i="0" u="none" strike="noStrike" cap="none" normalizeH="0" baseline="0" dirty="0">
                <a:ln>
                  <a:noFill/>
                </a:ln>
                <a:solidFill>
                  <a:srgbClr val="6666FF"/>
                </a:solidFill>
                <a:effectLst/>
                <a:latin typeface="Arial" pitchFamily="34" charset="0"/>
              </a:rPr>
              <a:t>disponible</a:t>
            </a:r>
            <a:endParaRPr kumimoji="0" lang="es-MX" sz="2000" i="0" u="none" strike="noStrike" cap="none" normalizeH="0" baseline="0" dirty="0">
              <a:ln>
                <a:noFill/>
              </a:ln>
              <a:solidFill>
                <a:srgbClr val="6666FF"/>
              </a:solidFill>
              <a:effectLst/>
              <a:latin typeface="Arial" pitchFamily="34" charset="0"/>
            </a:endParaRPr>
          </a:p>
        </p:txBody>
      </p:sp>
      <p:sp>
        <p:nvSpPr>
          <p:cNvPr id="12" name="Rectangle 118"/>
          <p:cNvSpPr>
            <a:spLocks noChangeArrowheads="1"/>
          </p:cNvSpPr>
          <p:nvPr/>
        </p:nvSpPr>
        <p:spPr bwMode="auto">
          <a:xfrm>
            <a:off x="2714612" y="4929198"/>
            <a:ext cx="1620636" cy="110799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400" i="0" u="none" strike="noStrike" cap="none" normalizeH="0" baseline="0" dirty="0">
                <a:ln>
                  <a:noFill/>
                </a:ln>
                <a:solidFill>
                  <a:schemeClr val="tx1">
                    <a:lumMod val="95000"/>
                    <a:lumOff val="5000"/>
                  </a:schemeClr>
                </a:solidFill>
                <a:effectLst/>
                <a:latin typeface="Arial" pitchFamily="34" charset="0"/>
              </a:rPr>
              <a:t>Mercado </a:t>
            </a:r>
          </a:p>
          <a:p>
            <a:pPr marL="0" marR="0" lvl="0" indent="0" algn="l" defTabSz="914400" rtl="0" eaLnBrk="1" fontAlgn="base" latinLnBrk="0" hangingPunct="1">
              <a:lnSpc>
                <a:spcPct val="100000"/>
              </a:lnSpc>
              <a:spcBef>
                <a:spcPct val="0"/>
              </a:spcBef>
              <a:spcAft>
                <a:spcPct val="0"/>
              </a:spcAft>
              <a:buClrTx/>
              <a:buSzTx/>
              <a:buFontTx/>
              <a:buNone/>
              <a:tabLst/>
            </a:pPr>
            <a:r>
              <a:rPr kumimoji="0" lang="es-MX" sz="2400" i="0" u="none" strike="noStrike" cap="none" normalizeH="0" baseline="0" dirty="0">
                <a:ln>
                  <a:noFill/>
                </a:ln>
                <a:solidFill>
                  <a:schemeClr val="tx1">
                    <a:lumMod val="95000"/>
                    <a:lumOff val="5000"/>
                  </a:schemeClr>
                </a:solidFill>
                <a:effectLst/>
                <a:latin typeface="Arial" pitchFamily="34" charset="0"/>
              </a:rPr>
              <a:t>disponible </a:t>
            </a:r>
          </a:p>
          <a:p>
            <a:pPr marL="0" marR="0" lvl="0" indent="0" algn="l" defTabSz="914400" rtl="0" eaLnBrk="1" fontAlgn="base" latinLnBrk="0" hangingPunct="1">
              <a:lnSpc>
                <a:spcPct val="100000"/>
              </a:lnSpc>
              <a:spcBef>
                <a:spcPct val="0"/>
              </a:spcBef>
              <a:spcAft>
                <a:spcPct val="0"/>
              </a:spcAft>
              <a:buClrTx/>
              <a:buSzTx/>
              <a:buFontTx/>
              <a:buNone/>
              <a:tabLst/>
            </a:pPr>
            <a:r>
              <a:rPr kumimoji="0" lang="es-MX" sz="2400" i="0" u="none" strike="noStrike" cap="none" normalizeH="0" baseline="0" dirty="0">
                <a:ln>
                  <a:noFill/>
                </a:ln>
                <a:solidFill>
                  <a:schemeClr val="tx1">
                    <a:lumMod val="95000"/>
                    <a:lumOff val="5000"/>
                  </a:schemeClr>
                </a:solidFill>
                <a:effectLst/>
                <a:latin typeface="Arial" pitchFamily="34" charset="0"/>
              </a:rPr>
              <a:t>calificado </a:t>
            </a:r>
            <a:endParaRPr kumimoji="0" lang="es-MX" sz="2000" i="0" u="none" strike="noStrike" cap="none" normalizeH="0" baseline="0" dirty="0">
              <a:ln>
                <a:noFill/>
              </a:ln>
              <a:solidFill>
                <a:schemeClr val="tx1">
                  <a:lumMod val="95000"/>
                  <a:lumOff val="5000"/>
                </a:schemeClr>
              </a:solidFill>
              <a:effectLst/>
              <a:latin typeface="Arial" pitchFamily="34" charset="0"/>
            </a:endParaRPr>
          </a:p>
        </p:txBody>
      </p:sp>
      <p:sp>
        <p:nvSpPr>
          <p:cNvPr id="13" name="Rectangle 123"/>
          <p:cNvSpPr>
            <a:spLocks noChangeArrowheads="1"/>
          </p:cNvSpPr>
          <p:nvPr/>
        </p:nvSpPr>
        <p:spPr bwMode="auto">
          <a:xfrm>
            <a:off x="2000232" y="4071942"/>
            <a:ext cx="617157" cy="3693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400" i="0" u="none" strike="noStrike" cap="none" normalizeH="0" baseline="0" dirty="0">
                <a:ln>
                  <a:noFill/>
                </a:ln>
                <a:solidFill>
                  <a:srgbClr val="6666FF"/>
                </a:solidFill>
                <a:effectLst/>
                <a:latin typeface="Arial" pitchFamily="34" charset="0"/>
              </a:rPr>
              <a:t>20%</a:t>
            </a:r>
            <a:endParaRPr kumimoji="0" lang="es-MX" sz="2000" i="0" u="none" strike="noStrike" cap="none" normalizeH="0" baseline="0" dirty="0">
              <a:ln>
                <a:noFill/>
              </a:ln>
              <a:solidFill>
                <a:srgbClr val="6666FF"/>
              </a:solidFill>
              <a:effectLst/>
              <a:latin typeface="Arial" pitchFamily="34" charset="0"/>
            </a:endParaRPr>
          </a:p>
        </p:txBody>
      </p:sp>
      <p:sp>
        <p:nvSpPr>
          <p:cNvPr id="15" name="Rectangle 162"/>
          <p:cNvSpPr>
            <a:spLocks noChangeArrowheads="1"/>
          </p:cNvSpPr>
          <p:nvPr/>
        </p:nvSpPr>
        <p:spPr bwMode="auto">
          <a:xfrm>
            <a:off x="1963292" y="4963223"/>
            <a:ext cx="617157" cy="3693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400" i="0" u="none" strike="noStrike" cap="none" normalizeH="0" baseline="0" dirty="0">
                <a:ln>
                  <a:noFill/>
                </a:ln>
                <a:solidFill>
                  <a:schemeClr val="tx1">
                    <a:lumMod val="95000"/>
                    <a:lumOff val="5000"/>
                  </a:schemeClr>
                </a:solidFill>
                <a:effectLst/>
                <a:latin typeface="Arial" pitchFamily="34" charset="0"/>
              </a:rPr>
              <a:t>10%</a:t>
            </a:r>
            <a:endParaRPr kumimoji="0" lang="es-MX" sz="2000" i="0" u="none" strike="noStrike" cap="none" normalizeH="0" baseline="0" dirty="0">
              <a:ln>
                <a:noFill/>
              </a:ln>
              <a:solidFill>
                <a:schemeClr val="tx1">
                  <a:lumMod val="95000"/>
                  <a:lumOff val="5000"/>
                </a:schemeClr>
              </a:solidFill>
              <a:effectLst/>
              <a:latin typeface="Arial" pitchFamily="34" charset="0"/>
            </a:endParaRPr>
          </a:p>
        </p:txBody>
      </p:sp>
      <p:sp>
        <p:nvSpPr>
          <p:cNvPr id="20" name="19 Rectángulo"/>
          <p:cNvSpPr/>
          <p:nvPr/>
        </p:nvSpPr>
        <p:spPr bwMode="auto">
          <a:xfrm>
            <a:off x="642910" y="5072074"/>
            <a:ext cx="1143008" cy="107157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4600" b="1" i="0"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21" name="20 CuadroTexto"/>
          <p:cNvSpPr txBox="1"/>
          <p:nvPr/>
        </p:nvSpPr>
        <p:spPr>
          <a:xfrm>
            <a:off x="3571868" y="1714488"/>
            <a:ext cx="3429023" cy="1569660"/>
          </a:xfrm>
          <a:prstGeom prst="rect">
            <a:avLst/>
          </a:prstGeom>
          <a:noFill/>
        </p:spPr>
        <p:txBody>
          <a:bodyPr wrap="square" rtlCol="0">
            <a:spAutoFit/>
          </a:bodyPr>
          <a:lstStyle/>
          <a:p>
            <a:pPr algn="just"/>
            <a:r>
              <a:rPr lang="es-ES" sz="1600" dirty="0"/>
              <a:t>El </a:t>
            </a:r>
            <a:r>
              <a:rPr lang="es-ES" sz="1800" dirty="0">
                <a:solidFill>
                  <a:srgbClr val="FF0000"/>
                </a:solidFill>
              </a:rPr>
              <a:t>mercado disponible</a:t>
            </a:r>
            <a:r>
              <a:rPr lang="es-ES" sz="1600" dirty="0"/>
              <a:t> es el conjunto de consumidores que tienen </a:t>
            </a:r>
            <a:r>
              <a:rPr lang="es-ES" sz="1600" u="sng" dirty="0"/>
              <a:t>interés, ingresos y acceso</a:t>
            </a:r>
            <a:r>
              <a:rPr lang="es-ES" sz="1600" dirty="0"/>
              <a:t> a una oferta de mercado particular.</a:t>
            </a:r>
          </a:p>
          <a:p>
            <a:pPr algn="just"/>
            <a:endParaRPr lang="es-MX" sz="1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3500430" y="1848044"/>
            <a:ext cx="4810125" cy="2616101"/>
          </a:xfrm>
          <a:prstGeom prst="rect">
            <a:avLst/>
          </a:prstGeom>
          <a:noFill/>
          <a:ln w="9525">
            <a:noFill/>
            <a:miter lim="800000"/>
            <a:headEnd/>
            <a:tailEnd/>
          </a:ln>
          <a:effectLst/>
        </p:spPr>
        <p:txBody>
          <a:bodyPr>
            <a:spAutoFit/>
          </a:bodyPr>
          <a:lstStyle/>
          <a:p>
            <a:pPr algn="just"/>
            <a:r>
              <a:rPr lang="es-ES" sz="2800" dirty="0"/>
              <a:t>El </a:t>
            </a:r>
            <a:r>
              <a:rPr lang="es-ES" sz="2800" dirty="0">
                <a:solidFill>
                  <a:srgbClr val="00B050"/>
                </a:solidFill>
              </a:rPr>
              <a:t>mercado servido o mercado meta </a:t>
            </a:r>
            <a:r>
              <a:rPr lang="es-ES" sz="2800" dirty="0"/>
              <a:t>es la parte de mercado disponible calificado que la compañía decide buscar.</a:t>
            </a:r>
            <a:endParaRPr lang="es-ES" sz="3200" dirty="0"/>
          </a:p>
          <a:p>
            <a:pPr algn="just"/>
            <a:endParaRPr lang="es-ES" sz="2400" dirty="0"/>
          </a:p>
        </p:txBody>
      </p:sp>
      <p:sp>
        <p:nvSpPr>
          <p:cNvPr id="4" name="3 CuadroTexto"/>
          <p:cNvSpPr txBox="1"/>
          <p:nvPr/>
        </p:nvSpPr>
        <p:spPr>
          <a:xfrm>
            <a:off x="785786" y="628517"/>
            <a:ext cx="7760458" cy="800219"/>
          </a:xfrm>
          <a:prstGeom prst="rect">
            <a:avLst/>
          </a:prstGeom>
          <a:noFill/>
        </p:spPr>
        <p:txBody>
          <a:bodyPr wrap="none" rtlCol="0">
            <a:spAutoFit/>
          </a:bodyPr>
          <a:lstStyle/>
          <a:p>
            <a:r>
              <a:rPr lang="es-MX" dirty="0"/>
              <a:t>El mercado de un proyecto</a:t>
            </a:r>
          </a:p>
        </p:txBody>
      </p:sp>
      <p:sp>
        <p:nvSpPr>
          <p:cNvPr id="5" name="4 Rectángulo"/>
          <p:cNvSpPr/>
          <p:nvPr/>
        </p:nvSpPr>
        <p:spPr bwMode="auto">
          <a:xfrm>
            <a:off x="988623" y="1643050"/>
            <a:ext cx="1143008" cy="4429156"/>
          </a:xfrm>
          <a:prstGeom prst="rect">
            <a:avLst/>
          </a:prstGeom>
          <a:solidFill>
            <a:srgbClr val="C02E00"/>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4600" b="1" i="0"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6" name="5 Rectángulo"/>
          <p:cNvSpPr/>
          <p:nvPr/>
        </p:nvSpPr>
        <p:spPr bwMode="auto">
          <a:xfrm>
            <a:off x="987481" y="3500438"/>
            <a:ext cx="1143008" cy="2571768"/>
          </a:xfrm>
          <a:prstGeom prst="rect">
            <a:avLst/>
          </a:prstGeom>
          <a:solidFill>
            <a:schemeClr val="accent1">
              <a:lumMod val="75000"/>
            </a:schemeClr>
          </a:solidFill>
          <a:ln w="28575" cap="flat" cmpd="sng" algn="ctr">
            <a:solidFill>
              <a:schemeClr val="accent4">
                <a:lumMod val="95000"/>
                <a:lumOff val="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4600" b="1" i="0"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7" name="6 Rectángulo"/>
          <p:cNvSpPr/>
          <p:nvPr/>
        </p:nvSpPr>
        <p:spPr bwMode="auto">
          <a:xfrm>
            <a:off x="987481" y="4500570"/>
            <a:ext cx="1143008" cy="1571636"/>
          </a:xfrm>
          <a:prstGeom prst="rect">
            <a:avLst/>
          </a:prstGeom>
          <a:solidFill>
            <a:srgbClr val="6666FF"/>
          </a:solidFill>
          <a:ln w="28575" cap="flat" cmpd="sng" algn="ctr">
            <a:solidFill>
              <a:srgbClr val="00206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4600" b="1" i="0"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8" name="7 Rectángulo"/>
          <p:cNvSpPr/>
          <p:nvPr/>
        </p:nvSpPr>
        <p:spPr bwMode="auto">
          <a:xfrm>
            <a:off x="1010878" y="5072074"/>
            <a:ext cx="1143008" cy="1000132"/>
          </a:xfrm>
          <a:prstGeom prst="rect">
            <a:avLst/>
          </a:prstGeom>
          <a:solidFill>
            <a:srgbClr val="00B050"/>
          </a:solidFill>
          <a:ln w="38100">
            <a:solidFill>
              <a:schemeClr val="accent4">
                <a:lumMod val="95000"/>
                <a:lumOff val="5000"/>
              </a:schemeClr>
            </a:solidFill>
            <a:headEnd type="none" w="med" len="med"/>
            <a:tailEnd type="none" w="med" len="med"/>
          </a:ln>
        </p:spPr>
        <p:style>
          <a:lnRef idx="0">
            <a:schemeClr val="accent2"/>
          </a:lnRef>
          <a:fillRef idx="1003">
            <a:schemeClr val="l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4600" b="1" i="0"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9" name="8 Rectángulo"/>
          <p:cNvSpPr/>
          <p:nvPr/>
        </p:nvSpPr>
        <p:spPr bwMode="auto">
          <a:xfrm>
            <a:off x="987481" y="5572140"/>
            <a:ext cx="1143008" cy="50006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4600" b="1" i="0"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11" name="Rectangle 155"/>
          <p:cNvSpPr>
            <a:spLocks noChangeArrowheads="1"/>
          </p:cNvSpPr>
          <p:nvPr/>
        </p:nvSpPr>
        <p:spPr bwMode="auto">
          <a:xfrm>
            <a:off x="2273365" y="5072074"/>
            <a:ext cx="1798569" cy="98488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3200" i="0" u="none" strike="noStrike" cap="none" normalizeH="0" baseline="0" dirty="0">
                <a:ln>
                  <a:noFill/>
                </a:ln>
                <a:solidFill>
                  <a:srgbClr val="00B050"/>
                </a:solidFill>
                <a:effectLst/>
                <a:latin typeface="Arial" pitchFamily="34" charset="0"/>
              </a:rPr>
              <a:t>Mercado </a:t>
            </a:r>
          </a:p>
          <a:p>
            <a:pPr marL="0" marR="0" lvl="0" indent="0" algn="l" defTabSz="914400" rtl="0" eaLnBrk="1" fontAlgn="base" latinLnBrk="0" hangingPunct="1">
              <a:lnSpc>
                <a:spcPct val="100000"/>
              </a:lnSpc>
              <a:spcBef>
                <a:spcPct val="0"/>
              </a:spcBef>
              <a:spcAft>
                <a:spcPct val="0"/>
              </a:spcAft>
              <a:buClrTx/>
              <a:buSzTx/>
              <a:buFontTx/>
              <a:buNone/>
              <a:tabLst/>
            </a:pPr>
            <a:r>
              <a:rPr kumimoji="0" lang="es-MX" sz="3200" i="0" u="none" strike="noStrike" cap="none" normalizeH="0" baseline="0" dirty="0">
                <a:ln>
                  <a:noFill/>
                </a:ln>
                <a:solidFill>
                  <a:srgbClr val="00B050"/>
                </a:solidFill>
                <a:effectLst/>
                <a:latin typeface="Arial" pitchFamily="34" charset="0"/>
              </a:rPr>
              <a:t>servido</a:t>
            </a:r>
            <a:endParaRPr kumimoji="0" lang="es-MX" sz="2800" i="0" u="none" strike="noStrike" cap="none" normalizeH="0" baseline="0" dirty="0">
              <a:ln>
                <a:noFill/>
              </a:ln>
              <a:solidFill>
                <a:srgbClr val="00B050"/>
              </a:solidFill>
              <a:effectLst/>
              <a:latin typeface="Arial" pitchFamily="34" charset="0"/>
            </a:endParaRPr>
          </a:p>
        </p:txBody>
      </p:sp>
      <p:sp>
        <p:nvSpPr>
          <p:cNvPr id="12" name="Rectangle 198"/>
          <p:cNvSpPr>
            <a:spLocks noChangeArrowheads="1"/>
          </p:cNvSpPr>
          <p:nvPr/>
        </p:nvSpPr>
        <p:spPr bwMode="auto">
          <a:xfrm>
            <a:off x="285720" y="6249107"/>
            <a:ext cx="2838919" cy="369332"/>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400" i="0" u="none" strike="noStrike" cap="none" normalizeH="0" baseline="0" dirty="0">
                <a:ln>
                  <a:noFill/>
                </a:ln>
                <a:solidFill>
                  <a:srgbClr val="7030A0"/>
                </a:solidFill>
                <a:effectLst/>
                <a:latin typeface="Arial" pitchFamily="34" charset="0"/>
              </a:rPr>
              <a:t>Mercado penetrado</a:t>
            </a:r>
            <a:endParaRPr kumimoji="0" lang="es-MX" sz="2000" i="0" u="none" strike="noStrike" cap="none" normalizeH="0" baseline="0" dirty="0">
              <a:ln>
                <a:noFill/>
              </a:ln>
              <a:solidFill>
                <a:srgbClr val="7030A0"/>
              </a:solidFill>
              <a:effectLst/>
              <a:latin typeface="Arial" pitchFamily="34" charset="0"/>
            </a:endParaRPr>
          </a:p>
        </p:txBody>
      </p:sp>
      <p:sp>
        <p:nvSpPr>
          <p:cNvPr id="13" name="Rectangle 162"/>
          <p:cNvSpPr>
            <a:spLocks noChangeArrowheads="1"/>
          </p:cNvSpPr>
          <p:nvPr/>
        </p:nvSpPr>
        <p:spPr bwMode="auto">
          <a:xfrm>
            <a:off x="1201795" y="5286388"/>
            <a:ext cx="928694" cy="49244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3200" i="0" u="none" strike="noStrike" cap="none" normalizeH="0" baseline="0" dirty="0">
                <a:ln>
                  <a:noFill/>
                </a:ln>
                <a:solidFill>
                  <a:schemeClr val="tx1">
                    <a:lumMod val="95000"/>
                    <a:lumOff val="5000"/>
                  </a:schemeClr>
                </a:solidFill>
                <a:effectLst/>
                <a:latin typeface="Arial" pitchFamily="34" charset="0"/>
              </a:rPr>
              <a:t>10%</a:t>
            </a:r>
            <a:endParaRPr kumimoji="0" lang="es-MX" sz="2800" i="0" u="none" strike="noStrike" cap="none" normalizeH="0" baseline="0" dirty="0">
              <a:ln>
                <a:noFill/>
              </a:ln>
              <a:solidFill>
                <a:schemeClr val="tx1">
                  <a:lumMod val="95000"/>
                  <a:lumOff val="5000"/>
                </a:schemeClr>
              </a:solidFill>
              <a:effectLst/>
              <a:latin typeface="Arial" pitchFamily="34" charset="0"/>
            </a:endParaRPr>
          </a:p>
        </p:txBody>
      </p:sp>
      <p:sp>
        <p:nvSpPr>
          <p:cNvPr id="14" name="Rectangle 201"/>
          <p:cNvSpPr>
            <a:spLocks noChangeArrowheads="1"/>
          </p:cNvSpPr>
          <p:nvPr/>
        </p:nvSpPr>
        <p:spPr bwMode="auto">
          <a:xfrm>
            <a:off x="3143240" y="6274378"/>
            <a:ext cx="655561" cy="36933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400" i="0" u="none" strike="noStrike" cap="none" normalizeH="0" baseline="0" dirty="0">
                <a:ln>
                  <a:noFill/>
                </a:ln>
                <a:solidFill>
                  <a:srgbClr val="7030A0"/>
                </a:solidFill>
                <a:effectLst/>
                <a:latin typeface="Arial" pitchFamily="34" charset="0"/>
              </a:rPr>
              <a:t>5%</a:t>
            </a:r>
            <a:endParaRPr kumimoji="0" lang="es-MX" sz="2000" i="0" u="none" strike="noStrike" cap="none" normalizeH="0" baseline="0" dirty="0">
              <a:ln>
                <a:noFill/>
              </a:ln>
              <a:solidFill>
                <a:srgbClr val="7030A0"/>
              </a:solidFill>
              <a:effectLst/>
              <a:latin typeface="Arial" pitchFamily="34" charset="0"/>
            </a:endParaRPr>
          </a:p>
        </p:txBody>
      </p:sp>
      <p:sp>
        <p:nvSpPr>
          <p:cNvPr id="15" name="14 CuadroTexto"/>
          <p:cNvSpPr txBox="1"/>
          <p:nvPr/>
        </p:nvSpPr>
        <p:spPr>
          <a:xfrm>
            <a:off x="4643438" y="5000636"/>
            <a:ext cx="3357586" cy="1107996"/>
          </a:xfrm>
          <a:prstGeom prst="rect">
            <a:avLst/>
          </a:prstGeom>
          <a:noFill/>
        </p:spPr>
        <p:txBody>
          <a:bodyPr wrap="square" rtlCol="0">
            <a:spAutoFit/>
          </a:bodyPr>
          <a:lstStyle/>
          <a:p>
            <a:pPr algn="just"/>
            <a:r>
              <a:rPr lang="es-ES" sz="1600" dirty="0"/>
              <a:t>El </a:t>
            </a:r>
            <a:r>
              <a:rPr lang="es-ES" sz="1800" dirty="0">
                <a:solidFill>
                  <a:srgbClr val="FF0000"/>
                </a:solidFill>
              </a:rPr>
              <a:t>mercado penetrado </a:t>
            </a:r>
            <a:r>
              <a:rPr lang="es-ES" sz="1600" dirty="0"/>
              <a:t>es el conjunto de consumidores que ya han comprado el producto.</a:t>
            </a:r>
          </a:p>
          <a:p>
            <a:pPr algn="just"/>
            <a:endParaRPr lang="es-MX" sz="1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225 Rectángulo"/>
          <p:cNvSpPr/>
          <p:nvPr/>
        </p:nvSpPr>
        <p:spPr bwMode="auto">
          <a:xfrm>
            <a:off x="4621183" y="1714488"/>
            <a:ext cx="1143008" cy="4429156"/>
          </a:xfrm>
          <a:prstGeom prst="rect">
            <a:avLst/>
          </a:prstGeom>
          <a:solidFill>
            <a:srgbClr val="C02E00"/>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4600" b="1" i="0"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227" name="226 Rectángulo"/>
          <p:cNvSpPr/>
          <p:nvPr/>
        </p:nvSpPr>
        <p:spPr bwMode="auto">
          <a:xfrm>
            <a:off x="4620041" y="3571876"/>
            <a:ext cx="1143008" cy="2571768"/>
          </a:xfrm>
          <a:prstGeom prst="rect">
            <a:avLst/>
          </a:prstGeom>
          <a:solidFill>
            <a:schemeClr val="accent1">
              <a:lumMod val="75000"/>
            </a:schemeClr>
          </a:solidFill>
          <a:ln w="28575" cap="flat" cmpd="sng" algn="ctr">
            <a:solidFill>
              <a:schemeClr val="accent4">
                <a:lumMod val="95000"/>
                <a:lumOff val="5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4600" b="1" i="0"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228" name="227 Rectángulo"/>
          <p:cNvSpPr/>
          <p:nvPr/>
        </p:nvSpPr>
        <p:spPr bwMode="auto">
          <a:xfrm>
            <a:off x="4620041" y="4572008"/>
            <a:ext cx="1143008" cy="1571636"/>
          </a:xfrm>
          <a:prstGeom prst="rect">
            <a:avLst/>
          </a:prstGeom>
          <a:solidFill>
            <a:srgbClr val="6666FF"/>
          </a:solidFill>
          <a:ln w="28575" cap="flat" cmpd="sng" algn="ctr">
            <a:solidFill>
              <a:srgbClr val="00206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4600" b="1" i="0"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230" name="229 Rectángulo"/>
          <p:cNvSpPr/>
          <p:nvPr/>
        </p:nvSpPr>
        <p:spPr bwMode="auto">
          <a:xfrm>
            <a:off x="4643438" y="5143512"/>
            <a:ext cx="1143008" cy="1000132"/>
          </a:xfrm>
          <a:prstGeom prst="rect">
            <a:avLst/>
          </a:prstGeom>
          <a:solidFill>
            <a:srgbClr val="00B050"/>
          </a:solidFill>
          <a:ln w="38100">
            <a:solidFill>
              <a:schemeClr val="accent4">
                <a:lumMod val="95000"/>
                <a:lumOff val="5000"/>
              </a:schemeClr>
            </a:solidFill>
            <a:headEnd type="none" w="med" len="med"/>
            <a:tailEnd type="none" w="med" len="med"/>
          </a:ln>
        </p:spPr>
        <p:style>
          <a:lnRef idx="0">
            <a:schemeClr val="accent2"/>
          </a:lnRef>
          <a:fillRef idx="1003">
            <a:schemeClr val="lt2"/>
          </a:fillRef>
          <a:effectRef idx="3">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4600" b="1" i="0"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3" name="2 CuadroTexto"/>
          <p:cNvSpPr txBox="1"/>
          <p:nvPr/>
        </p:nvSpPr>
        <p:spPr>
          <a:xfrm>
            <a:off x="857224" y="500042"/>
            <a:ext cx="7760458" cy="800219"/>
          </a:xfrm>
          <a:prstGeom prst="rect">
            <a:avLst/>
          </a:prstGeom>
          <a:noFill/>
        </p:spPr>
        <p:txBody>
          <a:bodyPr wrap="none" rtlCol="0">
            <a:spAutoFit/>
          </a:bodyPr>
          <a:lstStyle/>
          <a:p>
            <a:r>
              <a:rPr lang="es-MX" dirty="0">
                <a:effectLst>
                  <a:outerShdw blurRad="38100" dist="38100" dir="2700000" algn="tl">
                    <a:srgbClr val="000000">
                      <a:alpha val="43137"/>
                    </a:srgbClr>
                  </a:outerShdw>
                </a:effectLst>
              </a:rPr>
              <a:t>El mercado de un proyecto</a:t>
            </a:r>
          </a:p>
        </p:txBody>
      </p:sp>
      <p:sp>
        <p:nvSpPr>
          <p:cNvPr id="1035" name="Rectangle 11"/>
          <p:cNvSpPr>
            <a:spLocks noChangeArrowheads="1"/>
          </p:cNvSpPr>
          <p:nvPr/>
        </p:nvSpPr>
        <p:spPr bwMode="auto">
          <a:xfrm>
            <a:off x="2288968" y="3391587"/>
            <a:ext cx="2902577" cy="32316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dirty="0">
                <a:ln>
                  <a:noFill/>
                </a:ln>
                <a:solidFill>
                  <a:schemeClr val="bg2">
                    <a:lumMod val="75000"/>
                  </a:schemeClr>
                </a:solidFill>
                <a:effectLst/>
                <a:latin typeface="Arial" pitchFamily="34" charset="0"/>
              </a:rPr>
              <a:t>Mercado potencial</a:t>
            </a:r>
            <a:endParaRPr kumimoji="0" lang="es-MX" sz="1800" b="0" i="0" u="none" strike="noStrike" cap="none" normalizeH="0" baseline="0" dirty="0">
              <a:ln>
                <a:noFill/>
              </a:ln>
              <a:solidFill>
                <a:schemeClr val="bg2">
                  <a:lumMod val="75000"/>
                </a:schemeClr>
              </a:solidFill>
              <a:effectLst/>
              <a:latin typeface="Arial" pitchFamily="34" charset="0"/>
            </a:endParaRPr>
          </a:p>
        </p:txBody>
      </p:sp>
      <p:sp>
        <p:nvSpPr>
          <p:cNvPr id="1038" name="Rectangle 14"/>
          <p:cNvSpPr>
            <a:spLocks noChangeArrowheads="1"/>
          </p:cNvSpPr>
          <p:nvPr/>
        </p:nvSpPr>
        <p:spPr bwMode="auto">
          <a:xfrm>
            <a:off x="6120239" y="1500174"/>
            <a:ext cx="579747"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dirty="0">
                <a:ln>
                  <a:noFill/>
                </a:ln>
                <a:solidFill>
                  <a:srgbClr val="000000"/>
                </a:solidFill>
                <a:effectLst/>
                <a:latin typeface="Arial" pitchFamily="34" charset="0"/>
              </a:rPr>
              <a:t>100%</a:t>
            </a:r>
            <a:endParaRPr kumimoji="0" lang="es-MX" sz="1800" b="0" i="0" u="none" strike="noStrike" cap="none" normalizeH="0" baseline="0" dirty="0">
              <a:ln>
                <a:noFill/>
              </a:ln>
              <a:solidFill>
                <a:schemeClr val="tx1"/>
              </a:solidFill>
              <a:effectLst/>
              <a:latin typeface="Arial" pitchFamily="34" charset="0"/>
            </a:endParaRPr>
          </a:p>
        </p:txBody>
      </p:sp>
      <p:sp>
        <p:nvSpPr>
          <p:cNvPr id="1054" name="Rectangle 30"/>
          <p:cNvSpPr>
            <a:spLocks noChangeArrowheads="1"/>
          </p:cNvSpPr>
          <p:nvPr/>
        </p:nvSpPr>
        <p:spPr bwMode="auto">
          <a:xfrm>
            <a:off x="-71470" y="2154238"/>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065" name="Rectangle 41"/>
          <p:cNvSpPr>
            <a:spLocks noChangeArrowheads="1"/>
          </p:cNvSpPr>
          <p:nvPr/>
        </p:nvSpPr>
        <p:spPr bwMode="auto">
          <a:xfrm>
            <a:off x="-71470" y="2452688"/>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076" name="Rectangle 52"/>
          <p:cNvSpPr>
            <a:spLocks noChangeArrowheads="1"/>
          </p:cNvSpPr>
          <p:nvPr/>
        </p:nvSpPr>
        <p:spPr bwMode="auto">
          <a:xfrm>
            <a:off x="-71470" y="2749550"/>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087" name="Rectangle 63"/>
          <p:cNvSpPr>
            <a:spLocks noChangeArrowheads="1"/>
          </p:cNvSpPr>
          <p:nvPr/>
        </p:nvSpPr>
        <p:spPr bwMode="auto">
          <a:xfrm>
            <a:off x="-71470" y="3046413"/>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098" name="Rectangle 74"/>
          <p:cNvSpPr>
            <a:spLocks noChangeArrowheads="1"/>
          </p:cNvSpPr>
          <p:nvPr/>
        </p:nvSpPr>
        <p:spPr bwMode="auto">
          <a:xfrm>
            <a:off x="-71470" y="3355975"/>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102" name="Rectangle 78"/>
          <p:cNvSpPr>
            <a:spLocks noChangeArrowheads="1"/>
          </p:cNvSpPr>
          <p:nvPr/>
        </p:nvSpPr>
        <p:spPr bwMode="auto">
          <a:xfrm>
            <a:off x="2149605" y="4391719"/>
            <a:ext cx="2327560" cy="3231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dirty="0">
                <a:ln>
                  <a:noFill/>
                </a:ln>
                <a:solidFill>
                  <a:schemeClr val="accent1">
                    <a:lumMod val="75000"/>
                  </a:schemeClr>
                </a:solidFill>
                <a:effectLst/>
                <a:latin typeface="Arial" pitchFamily="34" charset="0"/>
              </a:rPr>
              <a:t>Mercado disponible</a:t>
            </a:r>
            <a:endParaRPr kumimoji="0" lang="es-MX" sz="1800" b="0" i="0" u="none" strike="noStrike" cap="none" normalizeH="0" baseline="0" dirty="0">
              <a:ln>
                <a:noFill/>
              </a:ln>
              <a:solidFill>
                <a:schemeClr val="accent1">
                  <a:lumMod val="75000"/>
                </a:schemeClr>
              </a:solidFill>
              <a:effectLst/>
              <a:latin typeface="Arial" pitchFamily="34" charset="0"/>
            </a:endParaRPr>
          </a:p>
        </p:txBody>
      </p:sp>
      <p:sp>
        <p:nvSpPr>
          <p:cNvPr id="1105" name="Rectangle 81"/>
          <p:cNvSpPr>
            <a:spLocks noChangeArrowheads="1"/>
          </p:cNvSpPr>
          <p:nvPr/>
        </p:nvSpPr>
        <p:spPr bwMode="auto">
          <a:xfrm flipH="1">
            <a:off x="6120239" y="3429000"/>
            <a:ext cx="809215" cy="32316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dirty="0">
                <a:ln>
                  <a:noFill/>
                </a:ln>
                <a:solidFill>
                  <a:schemeClr val="accent2">
                    <a:lumMod val="75000"/>
                  </a:schemeClr>
                </a:solidFill>
                <a:effectLst/>
                <a:latin typeface="Arial" pitchFamily="34" charset="0"/>
              </a:rPr>
              <a:t>40%</a:t>
            </a:r>
            <a:endParaRPr kumimoji="0" lang="es-MX" sz="1800" b="0" i="0" u="none" strike="noStrike" cap="none" normalizeH="0" baseline="0" dirty="0">
              <a:ln>
                <a:noFill/>
              </a:ln>
              <a:solidFill>
                <a:schemeClr val="accent2">
                  <a:lumMod val="75000"/>
                </a:schemeClr>
              </a:solidFill>
              <a:effectLst/>
              <a:latin typeface="Arial" pitchFamily="34" charset="0"/>
            </a:endParaRPr>
          </a:p>
        </p:txBody>
      </p:sp>
      <p:sp>
        <p:nvSpPr>
          <p:cNvPr id="1116" name="Rectangle 92"/>
          <p:cNvSpPr>
            <a:spLocks noChangeArrowheads="1"/>
          </p:cNvSpPr>
          <p:nvPr/>
        </p:nvSpPr>
        <p:spPr bwMode="auto">
          <a:xfrm>
            <a:off x="-71470" y="3654425"/>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127" name="Rectangle 103"/>
          <p:cNvSpPr>
            <a:spLocks noChangeArrowheads="1"/>
          </p:cNvSpPr>
          <p:nvPr/>
        </p:nvSpPr>
        <p:spPr bwMode="auto">
          <a:xfrm>
            <a:off x="-71470" y="3951288"/>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138" name="Rectangle 114"/>
          <p:cNvSpPr>
            <a:spLocks noChangeArrowheads="1"/>
          </p:cNvSpPr>
          <p:nvPr/>
        </p:nvSpPr>
        <p:spPr bwMode="auto">
          <a:xfrm>
            <a:off x="-71470" y="4260850"/>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142" name="Rectangle 118"/>
          <p:cNvSpPr>
            <a:spLocks noChangeArrowheads="1"/>
          </p:cNvSpPr>
          <p:nvPr/>
        </p:nvSpPr>
        <p:spPr bwMode="auto">
          <a:xfrm>
            <a:off x="930504" y="4963223"/>
            <a:ext cx="3597139" cy="3231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dirty="0">
                <a:ln>
                  <a:noFill/>
                </a:ln>
                <a:solidFill>
                  <a:srgbClr val="00B0F0"/>
                </a:solidFill>
                <a:effectLst/>
                <a:latin typeface="Arial" pitchFamily="34" charset="0"/>
              </a:rPr>
              <a:t>Mercado disponible calificado </a:t>
            </a:r>
            <a:endParaRPr kumimoji="0" lang="es-MX" sz="1800" b="0" i="0" u="none" strike="noStrike" cap="none" normalizeH="0" baseline="0" dirty="0">
              <a:ln>
                <a:noFill/>
              </a:ln>
              <a:solidFill>
                <a:srgbClr val="00B0F0"/>
              </a:solidFill>
              <a:effectLst/>
              <a:latin typeface="Arial" pitchFamily="34" charset="0"/>
            </a:endParaRPr>
          </a:p>
        </p:txBody>
      </p:sp>
      <p:sp>
        <p:nvSpPr>
          <p:cNvPr id="1147" name="Rectangle 123"/>
          <p:cNvSpPr>
            <a:spLocks noChangeArrowheads="1"/>
          </p:cNvSpPr>
          <p:nvPr/>
        </p:nvSpPr>
        <p:spPr bwMode="auto">
          <a:xfrm>
            <a:off x="6145478" y="4429132"/>
            <a:ext cx="537006" cy="3231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dirty="0">
                <a:ln>
                  <a:noFill/>
                </a:ln>
                <a:solidFill>
                  <a:schemeClr val="accent1">
                    <a:lumMod val="75000"/>
                  </a:schemeClr>
                </a:solidFill>
                <a:effectLst/>
                <a:latin typeface="Arial" pitchFamily="34" charset="0"/>
              </a:rPr>
              <a:t>20%</a:t>
            </a:r>
            <a:endParaRPr kumimoji="0" lang="es-MX" sz="1800" b="0" i="0" u="none" strike="noStrike" cap="none" normalizeH="0" baseline="0" dirty="0">
              <a:ln>
                <a:noFill/>
              </a:ln>
              <a:solidFill>
                <a:schemeClr val="accent1">
                  <a:lumMod val="75000"/>
                </a:schemeClr>
              </a:solidFill>
              <a:effectLst/>
              <a:latin typeface="Arial" pitchFamily="34" charset="0"/>
            </a:endParaRPr>
          </a:p>
        </p:txBody>
      </p:sp>
      <p:sp>
        <p:nvSpPr>
          <p:cNvPr id="1158" name="Rectangle 134"/>
          <p:cNvSpPr>
            <a:spLocks noChangeArrowheads="1"/>
          </p:cNvSpPr>
          <p:nvPr/>
        </p:nvSpPr>
        <p:spPr bwMode="auto">
          <a:xfrm>
            <a:off x="-71470" y="4856163"/>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179" name="Rectangle 155"/>
          <p:cNvSpPr>
            <a:spLocks noChangeArrowheads="1"/>
          </p:cNvSpPr>
          <p:nvPr/>
        </p:nvSpPr>
        <p:spPr bwMode="auto">
          <a:xfrm>
            <a:off x="1142976" y="5286388"/>
            <a:ext cx="3255699" cy="49244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3200" i="0" u="none" strike="noStrike" cap="none" normalizeH="0" baseline="0" dirty="0">
                <a:ln>
                  <a:noFill/>
                </a:ln>
                <a:solidFill>
                  <a:srgbClr val="00B050"/>
                </a:solidFill>
                <a:effectLst/>
                <a:latin typeface="Arial" pitchFamily="34" charset="0"/>
              </a:rPr>
              <a:t>Mercado servido</a:t>
            </a:r>
            <a:endParaRPr kumimoji="0" lang="es-MX" sz="2800" i="0" u="none" strike="noStrike" cap="none" normalizeH="0" baseline="0" dirty="0">
              <a:ln>
                <a:noFill/>
              </a:ln>
              <a:solidFill>
                <a:srgbClr val="00B050"/>
              </a:solidFill>
              <a:effectLst/>
              <a:latin typeface="Arial" pitchFamily="34" charset="0"/>
            </a:endParaRPr>
          </a:p>
        </p:txBody>
      </p:sp>
      <p:sp>
        <p:nvSpPr>
          <p:cNvPr id="1186" name="Rectangle 162"/>
          <p:cNvSpPr>
            <a:spLocks noChangeArrowheads="1"/>
          </p:cNvSpPr>
          <p:nvPr/>
        </p:nvSpPr>
        <p:spPr bwMode="auto">
          <a:xfrm>
            <a:off x="6149708" y="5000636"/>
            <a:ext cx="537006" cy="3231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dirty="0">
                <a:ln>
                  <a:noFill/>
                </a:ln>
                <a:solidFill>
                  <a:srgbClr val="00B0F0"/>
                </a:solidFill>
                <a:effectLst/>
                <a:latin typeface="Arial" pitchFamily="34" charset="0"/>
              </a:rPr>
              <a:t>10%</a:t>
            </a:r>
            <a:endParaRPr kumimoji="0" lang="es-MX" sz="1800" b="0" i="0" u="none" strike="noStrike" cap="none" normalizeH="0" baseline="0" dirty="0">
              <a:ln>
                <a:noFill/>
              </a:ln>
              <a:solidFill>
                <a:srgbClr val="00B0F0"/>
              </a:solidFill>
              <a:effectLst/>
              <a:latin typeface="Arial" pitchFamily="34" charset="0"/>
            </a:endParaRPr>
          </a:p>
        </p:txBody>
      </p:sp>
      <p:sp>
        <p:nvSpPr>
          <p:cNvPr id="1198" name="Rectangle 174"/>
          <p:cNvSpPr>
            <a:spLocks noChangeArrowheads="1"/>
          </p:cNvSpPr>
          <p:nvPr/>
        </p:nvSpPr>
        <p:spPr bwMode="auto">
          <a:xfrm>
            <a:off x="-71470" y="5462588"/>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215" name="Rectangle 191"/>
          <p:cNvSpPr>
            <a:spLocks noChangeArrowheads="1"/>
          </p:cNvSpPr>
          <p:nvPr/>
        </p:nvSpPr>
        <p:spPr bwMode="auto">
          <a:xfrm>
            <a:off x="-71470" y="5765800"/>
            <a:ext cx="139569" cy="36512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a:ln>
                  <a:noFill/>
                </a:ln>
                <a:solidFill>
                  <a:srgbClr val="000000"/>
                </a:solidFill>
                <a:effectLst/>
                <a:latin typeface="Arial" pitchFamily="34" charset="0"/>
              </a:rPr>
              <a:t> </a:t>
            </a:r>
            <a:endParaRPr kumimoji="0" lang="es-MX" sz="1800" b="0" i="0" u="none" strike="noStrike" cap="none" normalizeH="0" baseline="0">
              <a:ln>
                <a:noFill/>
              </a:ln>
              <a:solidFill>
                <a:schemeClr val="tx1"/>
              </a:solidFill>
              <a:effectLst/>
              <a:latin typeface="Arial" pitchFamily="34" charset="0"/>
            </a:endParaRPr>
          </a:p>
        </p:txBody>
      </p:sp>
      <p:sp>
        <p:nvSpPr>
          <p:cNvPr id="1222" name="Rectangle 198"/>
          <p:cNvSpPr>
            <a:spLocks noChangeArrowheads="1"/>
          </p:cNvSpPr>
          <p:nvPr/>
        </p:nvSpPr>
        <p:spPr bwMode="auto">
          <a:xfrm>
            <a:off x="1643042" y="5786454"/>
            <a:ext cx="2483052" cy="323165"/>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i="0" u="none" strike="noStrike" cap="none" normalizeH="0" baseline="0" dirty="0">
                <a:ln>
                  <a:noFill/>
                </a:ln>
                <a:solidFill>
                  <a:schemeClr val="accent1">
                    <a:lumMod val="60000"/>
                    <a:lumOff val="40000"/>
                  </a:schemeClr>
                </a:solidFill>
                <a:effectLst/>
                <a:latin typeface="Arial" pitchFamily="34" charset="0"/>
              </a:rPr>
              <a:t>Mercado penetrado</a:t>
            </a:r>
            <a:endParaRPr kumimoji="0" lang="es-MX" sz="1800" i="0" u="none" strike="noStrike" cap="none" normalizeH="0" baseline="0" dirty="0">
              <a:ln>
                <a:noFill/>
              </a:ln>
              <a:solidFill>
                <a:schemeClr val="accent1">
                  <a:lumMod val="60000"/>
                  <a:lumOff val="40000"/>
                </a:schemeClr>
              </a:solidFill>
              <a:effectLst/>
              <a:latin typeface="Arial" pitchFamily="34" charset="0"/>
            </a:endParaRPr>
          </a:p>
        </p:txBody>
      </p:sp>
      <p:sp>
        <p:nvSpPr>
          <p:cNvPr id="1225" name="Rectangle 201"/>
          <p:cNvSpPr>
            <a:spLocks noChangeArrowheads="1"/>
          </p:cNvSpPr>
          <p:nvPr/>
        </p:nvSpPr>
        <p:spPr bwMode="auto">
          <a:xfrm>
            <a:off x="6179991" y="5765801"/>
            <a:ext cx="440314" cy="32316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dirty="0">
                <a:ln>
                  <a:noFill/>
                </a:ln>
                <a:solidFill>
                  <a:srgbClr val="000000"/>
                </a:solidFill>
                <a:effectLst/>
                <a:latin typeface="Arial" pitchFamily="34" charset="0"/>
              </a:rPr>
              <a:t>5%</a:t>
            </a:r>
            <a:endParaRPr kumimoji="0" lang="es-MX" sz="1800" b="0" i="0" u="none" strike="noStrike" cap="none" normalizeH="0" baseline="0" dirty="0">
              <a:ln>
                <a:noFill/>
              </a:ln>
              <a:solidFill>
                <a:schemeClr val="tx1"/>
              </a:solidFill>
              <a:effectLst/>
              <a:latin typeface="Arial" pitchFamily="34" charset="0"/>
            </a:endParaRPr>
          </a:p>
        </p:txBody>
      </p:sp>
      <p:sp>
        <p:nvSpPr>
          <p:cNvPr id="231" name="230 Rectángulo"/>
          <p:cNvSpPr/>
          <p:nvPr/>
        </p:nvSpPr>
        <p:spPr bwMode="auto">
          <a:xfrm>
            <a:off x="4620041" y="5643578"/>
            <a:ext cx="1143008" cy="50006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4600" b="1" i="0"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232" name="Rectangle 11"/>
          <p:cNvSpPr>
            <a:spLocks noChangeArrowheads="1"/>
          </p:cNvSpPr>
          <p:nvPr/>
        </p:nvSpPr>
        <p:spPr bwMode="auto">
          <a:xfrm>
            <a:off x="2762653" y="1500174"/>
            <a:ext cx="2902577" cy="32316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100" b="0" i="0" u="none" strike="noStrike" cap="none" normalizeH="0" baseline="0" dirty="0">
                <a:ln>
                  <a:noFill/>
                </a:ln>
                <a:solidFill>
                  <a:srgbClr val="002060"/>
                </a:solidFill>
                <a:effectLst/>
                <a:latin typeface="Arial" pitchFamily="34" charset="0"/>
              </a:rPr>
              <a:t>Mercado Total</a:t>
            </a:r>
            <a:endParaRPr kumimoji="0" lang="es-MX" sz="1800" b="0" i="0" u="none" strike="noStrike" cap="none" normalizeH="0" baseline="0" dirty="0">
              <a:ln>
                <a:noFill/>
              </a:ln>
              <a:solidFill>
                <a:srgbClr val="002060"/>
              </a:solidFill>
              <a:effectLst/>
              <a:latin typeface="Arial" pitchFamily="34" charset="0"/>
            </a:endParaRPr>
          </a:p>
        </p:txBody>
      </p:sp>
      <p:sp>
        <p:nvSpPr>
          <p:cNvPr id="31" name="30 Cerrar llave"/>
          <p:cNvSpPr/>
          <p:nvPr/>
        </p:nvSpPr>
        <p:spPr bwMode="auto">
          <a:xfrm>
            <a:off x="6929454" y="5072074"/>
            <a:ext cx="428628" cy="1000132"/>
          </a:xfrm>
          <a:prstGeom prst="rightBrace">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4600" b="1" i="0" u="none" strike="noStrike" cap="none" normalizeH="0" baseline="0">
              <a:ln>
                <a:noFill/>
              </a:ln>
              <a:solidFill>
                <a:schemeClr val="tx1"/>
              </a:solidFill>
              <a:effectLst>
                <a:outerShdw blurRad="38100" dist="38100" dir="2700000" algn="tl">
                  <a:srgbClr val="000000">
                    <a:alpha val="43137"/>
                  </a:srgbClr>
                </a:outerShdw>
              </a:effectLst>
              <a:latin typeface="Arial" charset="0"/>
            </a:endParaRPr>
          </a:p>
        </p:txBody>
      </p:sp>
      <p:sp>
        <p:nvSpPr>
          <p:cNvPr id="33" name="32 CuadroTexto"/>
          <p:cNvSpPr txBox="1"/>
          <p:nvPr/>
        </p:nvSpPr>
        <p:spPr>
          <a:xfrm>
            <a:off x="7429520" y="5072074"/>
            <a:ext cx="1571604" cy="1015663"/>
          </a:xfrm>
          <a:prstGeom prst="rect">
            <a:avLst/>
          </a:prstGeom>
          <a:noFill/>
        </p:spPr>
        <p:txBody>
          <a:bodyPr wrap="square" rtlCol="0">
            <a:spAutoFit/>
          </a:bodyPr>
          <a:lstStyle/>
          <a:p>
            <a:pPr algn="ctr"/>
            <a:r>
              <a:rPr lang="es-MX" sz="2000" dirty="0"/>
              <a:t>Demanda del proyecto</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98500" y="457200"/>
            <a:ext cx="5146675" cy="1371600"/>
          </a:xfrm>
        </p:spPr>
        <p:txBody>
          <a:bodyPr/>
          <a:lstStyle/>
          <a:p>
            <a:pPr eaLnBrk="1" hangingPunct="1"/>
            <a:r>
              <a:rPr lang="es-ES"/>
              <a:t>Mercado Meta</a:t>
            </a:r>
          </a:p>
        </p:txBody>
      </p:sp>
      <p:sp>
        <p:nvSpPr>
          <p:cNvPr id="40963" name="Rectangle 3"/>
          <p:cNvSpPr>
            <a:spLocks noGrp="1" noChangeArrowheads="1"/>
          </p:cNvSpPr>
          <p:nvPr>
            <p:ph type="body" idx="1"/>
          </p:nvPr>
        </p:nvSpPr>
        <p:spPr/>
        <p:style>
          <a:lnRef idx="1">
            <a:schemeClr val="accent2"/>
          </a:lnRef>
          <a:fillRef idx="3">
            <a:schemeClr val="accent2"/>
          </a:fillRef>
          <a:effectRef idx="2">
            <a:schemeClr val="accent2"/>
          </a:effectRef>
          <a:fontRef idx="minor">
            <a:schemeClr val="lt1"/>
          </a:fontRef>
        </p:style>
        <p:txBody>
          <a:bodyPr/>
          <a:lstStyle/>
          <a:p>
            <a:pPr algn="just" eaLnBrk="1" hangingPunct="1"/>
            <a:r>
              <a:rPr lang="es-ES" dirty="0">
                <a:cs typeface="Times New Roman" pitchFamily="18" charset="0"/>
              </a:rPr>
              <a:t>El mercado meta o mercado objetivo, lo constituye el grupo o los grupos seleccionados dentro de los mercados básicos, hacia los cuales se encauzarán todas las actividades del marketing tendientes a la promoción y venta del producto o del servicio.</a:t>
            </a:r>
            <a:r>
              <a:rPr lang="es-ES" dirty="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ctrTitle"/>
          </p:nvPr>
        </p:nvSpPr>
        <p:spPr/>
        <p:txBody>
          <a:bodyPr/>
          <a:lstStyle/>
          <a:p>
            <a:pPr eaLnBrk="1" hangingPunct="1"/>
            <a:r>
              <a:rPr lang="es-MX" sz="4600"/>
              <a:t>3. Definición del producto o servicio de la empresa</a:t>
            </a:r>
            <a:endParaRPr lang="es-ES" sz="46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524000" y="401638"/>
            <a:ext cx="3276600" cy="1371600"/>
          </a:xfrm>
        </p:spPr>
        <p:txBody>
          <a:bodyPr/>
          <a:lstStyle/>
          <a:p>
            <a:pPr eaLnBrk="1" hangingPunct="1">
              <a:defRPr/>
            </a:pPr>
            <a:r>
              <a:rPr lang="es-ES" sz="3000" b="1">
                <a:solidFill>
                  <a:schemeClr val="bg2"/>
                </a:solidFill>
                <a:effectLst>
                  <a:outerShdw blurRad="38100" dist="38100" dir="2700000" algn="tl">
                    <a:srgbClr val="C0C0C0"/>
                  </a:outerShdw>
                </a:effectLst>
                <a:latin typeface="Arial Rounded MT Bold" pitchFamily="34" charset="0"/>
              </a:rPr>
              <a:t>PRODUCTO</a:t>
            </a:r>
            <a:r>
              <a:rPr lang="es-ES" sz="3000" b="1">
                <a:effectLst>
                  <a:outerShdw blurRad="38100" dist="38100" dir="2700000" algn="tl">
                    <a:srgbClr val="C0C0C0"/>
                  </a:outerShdw>
                </a:effectLst>
                <a:latin typeface="Arial Rounded MT Bold" pitchFamily="34" charset="0"/>
              </a:rPr>
              <a:t> </a:t>
            </a:r>
          </a:p>
        </p:txBody>
      </p:sp>
      <p:sp>
        <p:nvSpPr>
          <p:cNvPr id="18436" name="Text Box 4"/>
          <p:cNvSpPr txBox="1">
            <a:spLocks noChangeArrowheads="1"/>
          </p:cNvSpPr>
          <p:nvPr/>
        </p:nvSpPr>
        <p:spPr bwMode="auto">
          <a:xfrm>
            <a:off x="5010150" y="2281238"/>
            <a:ext cx="3429000" cy="3759200"/>
          </a:xfrm>
          <a:prstGeom prst="rect">
            <a:avLst/>
          </a:prstGeom>
          <a:noFill/>
          <a:ln w="9525">
            <a:solidFill>
              <a:schemeClr val="tx2"/>
            </a:solidFill>
            <a:miter lim="800000"/>
            <a:headEnd/>
            <a:tailEnd/>
          </a:ln>
          <a:effectLst/>
        </p:spPr>
        <p:txBody>
          <a:bodyPr>
            <a:spAutoFit/>
          </a:bodyPr>
          <a:lstStyle/>
          <a:p>
            <a:pPr algn="just">
              <a:defRPr/>
            </a:pPr>
            <a:r>
              <a:rPr lang="es-ES_tradnl" sz="2000"/>
              <a:t>            </a:t>
            </a:r>
            <a:r>
              <a:rPr lang="es-ES_tradnl" sz="2000">
                <a:latin typeface="Arial Rounded MT Bold" pitchFamily="34" charset="0"/>
              </a:rPr>
              <a:t>Un producto es cualquier cosa que pueda ofrecerse a la atención del mercado para su adquisición, uso o consumo y qué además pueda satisfacer una necesidad. Abarca objetos físicos, servicios, personas, lugares, organizaciones e ideas. </a:t>
            </a:r>
            <a:r>
              <a:rPr lang="es-ES_tradnl" sz="2000">
                <a:effectLst>
                  <a:outerShdw blurRad="38100" dist="38100" dir="2700000" algn="tl">
                    <a:srgbClr val="C0C0C0"/>
                  </a:outerShdw>
                </a:effectLst>
                <a:latin typeface="Arial Rounded MT Bold" pitchFamily="34" charset="0"/>
              </a:rPr>
              <a:t>(Kotler).</a:t>
            </a:r>
            <a:endParaRPr lang="es-ES" sz="2000">
              <a:effectLst>
                <a:outerShdw blurRad="38100" dist="38100" dir="2700000" algn="tl">
                  <a:srgbClr val="C0C0C0"/>
                </a:outerShdw>
              </a:effectLst>
              <a:latin typeface="Arial Rounded MT Bold" pitchFamily="34" charset="0"/>
            </a:endParaRPr>
          </a:p>
        </p:txBody>
      </p:sp>
      <p:sp>
        <p:nvSpPr>
          <p:cNvPr id="18438" name="Rectangle 6"/>
          <p:cNvSpPr>
            <a:spLocks noChangeArrowheads="1"/>
          </p:cNvSpPr>
          <p:nvPr/>
        </p:nvSpPr>
        <p:spPr bwMode="auto">
          <a:xfrm>
            <a:off x="4857750" y="2062163"/>
            <a:ext cx="3810000" cy="4267200"/>
          </a:xfrm>
          <a:prstGeom prst="rect">
            <a:avLst/>
          </a:prstGeom>
          <a:noFill/>
          <a:ln w="9525">
            <a:solidFill>
              <a:schemeClr val="tx1"/>
            </a:solidFill>
            <a:miter lim="800000"/>
            <a:headEnd/>
            <a:tailEnd/>
          </a:ln>
          <a:effectLst>
            <a:outerShdw dist="107763" dir="13500000" algn="ctr" rotWithShape="0">
              <a:schemeClr val="bg2"/>
            </a:outerShdw>
          </a:effectLst>
        </p:spPr>
        <p:txBody>
          <a:bodyPr wrap="none" anchor="ctr"/>
          <a:lstStyle/>
          <a:p>
            <a:pPr>
              <a:defRPr/>
            </a:pPr>
            <a:endParaRPr lang="es-MX">
              <a:effectLst>
                <a:outerShdw blurRad="38100" dist="38100" dir="2700000" algn="tl">
                  <a:srgbClr val="000000">
                    <a:alpha val="43137"/>
                  </a:srgbClr>
                </a:outerShdw>
              </a:effectLst>
            </a:endParaRPr>
          </a:p>
        </p:txBody>
      </p:sp>
      <p:pic>
        <p:nvPicPr>
          <p:cNvPr id="43013" name="Picture 7" descr="productos">
            <a:hlinkClick r:id="rId3"/>
          </p:cNvPr>
          <p:cNvPicPr>
            <a:picLocks noChangeAspect="1" noChangeArrowheads="1"/>
          </p:cNvPicPr>
          <p:nvPr/>
        </p:nvPicPr>
        <p:blipFill>
          <a:blip r:embed="rId4"/>
          <a:srcRect/>
          <a:stretch>
            <a:fillRect/>
          </a:stretch>
        </p:blipFill>
        <p:spPr bwMode="auto">
          <a:xfrm>
            <a:off x="5410200" y="560388"/>
            <a:ext cx="2362200" cy="1039812"/>
          </a:xfrm>
          <a:prstGeom prst="rect">
            <a:avLst/>
          </a:prstGeom>
          <a:noFill/>
          <a:ln w="9525">
            <a:noFill/>
            <a:miter lim="800000"/>
            <a:headEnd/>
            <a:tailEnd/>
          </a:ln>
        </p:spPr>
      </p:pic>
      <p:sp>
        <p:nvSpPr>
          <p:cNvPr id="18440" name="Text Box 8"/>
          <p:cNvSpPr txBox="1">
            <a:spLocks noChangeArrowheads="1"/>
          </p:cNvSpPr>
          <p:nvPr/>
        </p:nvSpPr>
        <p:spPr bwMode="auto">
          <a:xfrm>
            <a:off x="971550" y="1989138"/>
            <a:ext cx="2667000" cy="2235200"/>
          </a:xfrm>
          <a:prstGeom prst="rect">
            <a:avLst/>
          </a:prstGeom>
          <a:noFill/>
          <a:ln w="9525">
            <a:solidFill>
              <a:schemeClr val="tx1"/>
            </a:solidFill>
            <a:miter lim="800000"/>
            <a:headEnd/>
            <a:tailEnd/>
          </a:ln>
          <a:effectLst/>
        </p:spPr>
        <p:txBody>
          <a:bodyPr>
            <a:spAutoFit/>
          </a:bodyPr>
          <a:lstStyle/>
          <a:p>
            <a:pPr algn="just">
              <a:spcBef>
                <a:spcPct val="50000"/>
              </a:spcBef>
              <a:defRPr/>
            </a:pPr>
            <a:r>
              <a:rPr lang="es-ES_tradnl" sz="2000"/>
              <a:t>          </a:t>
            </a:r>
            <a:r>
              <a:rPr lang="es-ES_tradnl" sz="2000">
                <a:latin typeface="Arial Rounded MT Bold" pitchFamily="34" charset="0"/>
              </a:rPr>
              <a:t>Conjunto de beneficios y servicios que ofrece un comerciante en el mercado </a:t>
            </a:r>
            <a:r>
              <a:rPr lang="es-ES_tradnl" sz="2000">
                <a:effectLst>
                  <a:outerShdw blurRad="38100" dist="38100" dir="2700000" algn="tl">
                    <a:srgbClr val="C0C0C0"/>
                  </a:outerShdw>
                </a:effectLst>
                <a:latin typeface="Arial Rounded MT Bold" pitchFamily="34" charset="0"/>
              </a:rPr>
              <a:t>(Schewe y Smith).</a:t>
            </a:r>
            <a:endParaRPr lang="es-ES" sz="2000">
              <a:effectLst>
                <a:outerShdw blurRad="38100" dist="38100" dir="2700000" algn="tl">
                  <a:srgbClr val="C0C0C0"/>
                </a:outerShdw>
              </a:effectLst>
              <a:latin typeface="Arial Rounded MT Bold" pitchFamily="34" charset="0"/>
            </a:endParaRPr>
          </a:p>
        </p:txBody>
      </p:sp>
      <p:sp>
        <p:nvSpPr>
          <p:cNvPr id="18441" name="Text Box 9"/>
          <p:cNvSpPr txBox="1">
            <a:spLocks noChangeArrowheads="1"/>
          </p:cNvSpPr>
          <p:nvPr/>
        </p:nvSpPr>
        <p:spPr bwMode="auto">
          <a:xfrm>
            <a:off x="971550" y="4275138"/>
            <a:ext cx="3505200" cy="1930400"/>
          </a:xfrm>
          <a:prstGeom prst="rect">
            <a:avLst/>
          </a:prstGeom>
          <a:noFill/>
          <a:ln w="9525">
            <a:solidFill>
              <a:schemeClr val="tx1"/>
            </a:solidFill>
            <a:miter lim="800000"/>
            <a:headEnd/>
            <a:tailEnd/>
          </a:ln>
          <a:effectLst/>
        </p:spPr>
        <p:txBody>
          <a:bodyPr>
            <a:spAutoFit/>
          </a:bodyPr>
          <a:lstStyle/>
          <a:p>
            <a:pPr algn="just">
              <a:spcBef>
                <a:spcPct val="50000"/>
              </a:spcBef>
              <a:defRPr/>
            </a:pPr>
            <a:r>
              <a:rPr lang="es-ES_tradnl" sz="2000"/>
              <a:t>          </a:t>
            </a:r>
            <a:r>
              <a:rPr lang="es-ES_tradnl" sz="2000">
                <a:latin typeface="Arial Rounded MT Bold" pitchFamily="34" charset="0"/>
              </a:rPr>
              <a:t>Atributos tangibles e intangibles que el comprador acepta como algo que ofrece satisfacción a sus deseos o necesidades </a:t>
            </a:r>
            <a:r>
              <a:rPr lang="es-ES_tradnl" sz="2000">
                <a:effectLst>
                  <a:outerShdw blurRad="38100" dist="38100" dir="2700000" algn="tl">
                    <a:srgbClr val="C0C0C0"/>
                  </a:outerShdw>
                </a:effectLst>
                <a:latin typeface="Arial Rounded MT Bold" pitchFamily="34" charset="0"/>
              </a:rPr>
              <a:t>(Stanton).</a:t>
            </a:r>
            <a:endParaRPr lang="es-ES" sz="2000">
              <a:effectLst>
                <a:outerShdw blurRad="38100" dist="38100" dir="2700000" algn="tl">
                  <a:srgbClr val="C0C0C0"/>
                </a:outerShdw>
              </a:effectLst>
              <a:latin typeface="Arial Rounded MT Bold" pitchFamily="34" charset="0"/>
            </a:endParaRPr>
          </a:p>
        </p:txBody>
      </p:sp>
      <p:sp>
        <p:nvSpPr>
          <p:cNvPr id="43016" name="Rectangle 10"/>
          <p:cNvSpPr>
            <a:spLocks noChangeArrowheads="1"/>
          </p:cNvSpPr>
          <p:nvPr/>
        </p:nvSpPr>
        <p:spPr bwMode="auto">
          <a:xfrm>
            <a:off x="4479925" y="3098800"/>
            <a:ext cx="184150" cy="661988"/>
          </a:xfrm>
          <a:prstGeom prst="rect">
            <a:avLst/>
          </a:prstGeom>
          <a:noFill/>
          <a:ln w="9525">
            <a:noFill/>
            <a:miter lim="800000"/>
            <a:headEnd/>
            <a:tailEnd/>
          </a:ln>
        </p:spPr>
        <p:txBody>
          <a:bodyPr wrap="none">
            <a:spAutoFit/>
          </a:bodyPr>
          <a:lstStyle/>
          <a:p>
            <a:pPr>
              <a:lnSpc>
                <a:spcPct val="85000"/>
              </a:lnSpc>
            </a:pPr>
            <a:endParaRPr lang="es-MX" sz="4400" b="0">
              <a:solidFill>
                <a:schemeClr val="tx2"/>
              </a:solidFill>
              <a:latin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8" descr="PE02716_"/>
          <p:cNvPicPr>
            <a:picLocks noChangeAspect="1" noChangeArrowheads="1"/>
          </p:cNvPicPr>
          <p:nvPr/>
        </p:nvPicPr>
        <p:blipFill>
          <a:blip r:embed="rId3"/>
          <a:srcRect/>
          <a:stretch>
            <a:fillRect/>
          </a:stretch>
        </p:blipFill>
        <p:spPr bwMode="auto">
          <a:xfrm>
            <a:off x="6999288" y="4591050"/>
            <a:ext cx="1820862" cy="1717675"/>
          </a:xfrm>
          <a:prstGeom prst="rect">
            <a:avLst/>
          </a:prstGeom>
          <a:noFill/>
          <a:ln w="9525">
            <a:noFill/>
            <a:miter lim="800000"/>
            <a:headEnd/>
            <a:tailEnd/>
          </a:ln>
        </p:spPr>
      </p:pic>
      <p:sp>
        <p:nvSpPr>
          <p:cNvPr id="19460" name="Text Box 4"/>
          <p:cNvSpPr txBox="1">
            <a:spLocks noChangeArrowheads="1"/>
          </p:cNvSpPr>
          <p:nvPr/>
        </p:nvSpPr>
        <p:spPr bwMode="auto">
          <a:xfrm>
            <a:off x="3343275" y="914400"/>
            <a:ext cx="2447925" cy="579438"/>
          </a:xfrm>
          <a:prstGeom prst="rect">
            <a:avLst/>
          </a:prstGeom>
          <a:noFill/>
          <a:ln w="9525">
            <a:noFill/>
            <a:miter lim="800000"/>
            <a:headEnd/>
            <a:tailEnd/>
          </a:ln>
          <a:effectLst/>
        </p:spPr>
        <p:txBody>
          <a:bodyPr wrap="none">
            <a:spAutoFit/>
          </a:bodyPr>
          <a:lstStyle/>
          <a:p>
            <a:pPr>
              <a:defRPr/>
            </a:pPr>
            <a:r>
              <a:rPr lang="es-ES_tradnl" sz="3200">
                <a:solidFill>
                  <a:schemeClr val="bg2"/>
                </a:solidFill>
                <a:effectLst>
                  <a:outerShdw blurRad="38100" dist="38100" dir="2700000" algn="tl">
                    <a:srgbClr val="C0C0C0"/>
                  </a:outerShdw>
                </a:effectLst>
                <a:latin typeface="Arial Rounded MT Bold" pitchFamily="34" charset="0"/>
              </a:rPr>
              <a:t>SERVICIOS</a:t>
            </a:r>
            <a:endParaRPr lang="es-ES" sz="3200">
              <a:solidFill>
                <a:schemeClr val="bg2"/>
              </a:solidFill>
              <a:effectLst>
                <a:outerShdw blurRad="38100" dist="38100" dir="2700000" algn="tl">
                  <a:srgbClr val="C0C0C0"/>
                </a:outerShdw>
              </a:effectLst>
              <a:latin typeface="Arial Rounded MT Bold" pitchFamily="34" charset="0"/>
            </a:endParaRPr>
          </a:p>
        </p:txBody>
      </p:sp>
      <p:grpSp>
        <p:nvGrpSpPr>
          <p:cNvPr id="44036" name="Group 5"/>
          <p:cNvGrpSpPr>
            <a:grpSpLocks/>
          </p:cNvGrpSpPr>
          <p:nvPr/>
        </p:nvGrpSpPr>
        <p:grpSpPr bwMode="auto">
          <a:xfrm>
            <a:off x="1295400" y="1916113"/>
            <a:ext cx="5949950" cy="3187700"/>
            <a:chOff x="1968" y="1632"/>
            <a:chExt cx="3408" cy="1584"/>
          </a:xfrm>
        </p:grpSpPr>
        <p:sp>
          <p:nvSpPr>
            <p:cNvPr id="44037" name="Text Box 6"/>
            <p:cNvSpPr txBox="1">
              <a:spLocks noChangeArrowheads="1"/>
            </p:cNvSpPr>
            <p:nvPr/>
          </p:nvSpPr>
          <p:spPr bwMode="auto">
            <a:xfrm>
              <a:off x="2151" y="1758"/>
              <a:ext cx="2985" cy="1324"/>
            </a:xfrm>
            <a:prstGeom prst="rect">
              <a:avLst/>
            </a:prstGeom>
            <a:noFill/>
            <a:ln w="9525">
              <a:solidFill>
                <a:schemeClr val="tx2"/>
              </a:solidFill>
              <a:miter lim="800000"/>
              <a:headEnd/>
              <a:tailEnd/>
            </a:ln>
          </p:spPr>
          <p:txBody>
            <a:bodyPr>
              <a:spAutoFit/>
            </a:bodyPr>
            <a:lstStyle/>
            <a:p>
              <a:pPr algn="just"/>
              <a:r>
                <a:rPr lang="es-ES_tradnl" sz="2000"/>
                <a:t>             </a:t>
              </a:r>
              <a:r>
                <a:rPr lang="es-ES_tradnl" sz="2800">
                  <a:latin typeface="Arial Rounded MT Bold" pitchFamily="34" charset="0"/>
                </a:rPr>
                <a:t>Conjunto de actividades, beneficios o satisfactores que se ofrecen para su venta o que se suministran en relación con las ventas.</a:t>
              </a:r>
              <a:endParaRPr lang="es-ES" sz="2800">
                <a:latin typeface="Arial Rounded MT Bold" pitchFamily="34" charset="0"/>
              </a:endParaRPr>
            </a:p>
          </p:txBody>
        </p:sp>
        <p:sp>
          <p:nvSpPr>
            <p:cNvPr id="19463" name="Rectangle 7"/>
            <p:cNvSpPr>
              <a:spLocks noChangeArrowheads="1"/>
            </p:cNvSpPr>
            <p:nvPr/>
          </p:nvSpPr>
          <p:spPr bwMode="auto">
            <a:xfrm>
              <a:off x="1968" y="1632"/>
              <a:ext cx="3408" cy="1584"/>
            </a:xfrm>
            <a:prstGeom prst="rect">
              <a:avLst/>
            </a:prstGeom>
            <a:noFill/>
            <a:ln w="9525">
              <a:solidFill>
                <a:schemeClr val="tx1"/>
              </a:solidFill>
              <a:miter lim="800000"/>
              <a:headEnd/>
              <a:tailEnd/>
            </a:ln>
            <a:effectLst>
              <a:outerShdw dist="107763" dir="13500000" algn="ctr" rotWithShape="0">
                <a:schemeClr val="bg2"/>
              </a:outerShdw>
            </a:effectLst>
          </p:spPr>
          <p:txBody>
            <a:bodyPr wrap="none" anchor="ctr"/>
            <a:lstStyle/>
            <a:p>
              <a:pPr>
                <a:defRPr/>
              </a:pPr>
              <a:endParaRPr lang="es-MX">
                <a:effectLst>
                  <a:outerShdw blurRad="38100" dist="38100" dir="2700000" algn="tl">
                    <a:srgbClr val="000000">
                      <a:alpha val="43137"/>
                    </a:srgbClr>
                  </a:outerShdw>
                </a:effectLst>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3" descr="BS00559_"/>
          <p:cNvPicPr>
            <a:picLocks noChangeAspect="1" noChangeArrowheads="1"/>
          </p:cNvPicPr>
          <p:nvPr/>
        </p:nvPicPr>
        <p:blipFill>
          <a:blip r:embed="rId3"/>
          <a:srcRect/>
          <a:stretch>
            <a:fillRect/>
          </a:stretch>
        </p:blipFill>
        <p:spPr bwMode="auto">
          <a:xfrm>
            <a:off x="7391400" y="5791200"/>
            <a:ext cx="1524000" cy="863600"/>
          </a:xfrm>
          <a:prstGeom prst="rect">
            <a:avLst/>
          </a:prstGeom>
          <a:noFill/>
          <a:ln w="9525">
            <a:noFill/>
            <a:miter lim="800000"/>
            <a:headEnd/>
            <a:tailEnd/>
          </a:ln>
        </p:spPr>
      </p:pic>
      <p:grpSp>
        <p:nvGrpSpPr>
          <p:cNvPr id="45059" name="Group 4"/>
          <p:cNvGrpSpPr>
            <a:grpSpLocks/>
          </p:cNvGrpSpPr>
          <p:nvPr/>
        </p:nvGrpSpPr>
        <p:grpSpPr bwMode="auto">
          <a:xfrm>
            <a:off x="442913" y="2420938"/>
            <a:ext cx="8377237" cy="2479675"/>
            <a:chOff x="432" y="1286"/>
            <a:chExt cx="5277" cy="1562"/>
          </a:xfrm>
        </p:grpSpPr>
        <p:sp>
          <p:nvSpPr>
            <p:cNvPr id="379909" name="Text Box 5"/>
            <p:cNvSpPr txBox="1">
              <a:spLocks noChangeArrowheads="1"/>
            </p:cNvSpPr>
            <p:nvPr/>
          </p:nvSpPr>
          <p:spPr bwMode="auto">
            <a:xfrm>
              <a:off x="4166" y="1946"/>
              <a:ext cx="116" cy="288"/>
            </a:xfrm>
            <a:prstGeom prst="rect">
              <a:avLst/>
            </a:prstGeom>
            <a:noFill/>
            <a:ln w="9525">
              <a:noFill/>
              <a:miter lim="800000"/>
              <a:headEnd/>
              <a:tailEnd/>
            </a:ln>
            <a:effectLst>
              <a:outerShdw dist="107763" dir="13500000" algn="ctr" rotWithShape="0">
                <a:schemeClr val="bg2"/>
              </a:outerShdw>
            </a:effectLst>
          </p:spPr>
          <p:txBody>
            <a:bodyPr wrap="none">
              <a:spAutoFit/>
            </a:bodyPr>
            <a:lstStyle/>
            <a:p>
              <a:pPr>
                <a:defRPr/>
              </a:pPr>
              <a:endParaRPr lang="es-MX" sz="2400" b="0">
                <a:latin typeface="Times New Roman" pitchFamily="18" charset="0"/>
              </a:endParaRPr>
            </a:p>
          </p:txBody>
        </p:sp>
        <p:sp>
          <p:nvSpPr>
            <p:cNvPr id="379910" name="Text Box 6"/>
            <p:cNvSpPr txBox="1">
              <a:spLocks noChangeArrowheads="1"/>
            </p:cNvSpPr>
            <p:nvPr/>
          </p:nvSpPr>
          <p:spPr bwMode="auto">
            <a:xfrm>
              <a:off x="2966" y="1946"/>
              <a:ext cx="116" cy="288"/>
            </a:xfrm>
            <a:prstGeom prst="rect">
              <a:avLst/>
            </a:prstGeom>
            <a:noFill/>
            <a:ln w="9525">
              <a:noFill/>
              <a:miter lim="800000"/>
              <a:headEnd/>
              <a:tailEnd/>
            </a:ln>
            <a:effectLst>
              <a:outerShdw dist="107763" dir="13500000" algn="ctr" rotWithShape="0">
                <a:schemeClr val="bg2"/>
              </a:outerShdw>
            </a:effectLst>
          </p:spPr>
          <p:txBody>
            <a:bodyPr wrap="none">
              <a:spAutoFit/>
            </a:bodyPr>
            <a:lstStyle/>
            <a:p>
              <a:pPr>
                <a:defRPr/>
              </a:pPr>
              <a:endParaRPr lang="es-MX" sz="2400" b="0">
                <a:latin typeface="Times New Roman" pitchFamily="18" charset="0"/>
              </a:endParaRPr>
            </a:p>
          </p:txBody>
        </p:sp>
        <p:sp>
          <p:nvSpPr>
            <p:cNvPr id="379911" name="Text Box 7"/>
            <p:cNvSpPr txBox="1">
              <a:spLocks noChangeArrowheads="1"/>
            </p:cNvSpPr>
            <p:nvPr/>
          </p:nvSpPr>
          <p:spPr bwMode="auto">
            <a:xfrm>
              <a:off x="432" y="2400"/>
              <a:ext cx="1607" cy="448"/>
            </a:xfrm>
            <a:prstGeom prst="rect">
              <a:avLst/>
            </a:prstGeom>
            <a:solidFill>
              <a:schemeClr val="tx2"/>
            </a:solidFill>
            <a:ln w="9525">
              <a:solidFill>
                <a:schemeClr val="bg2"/>
              </a:solidFill>
              <a:miter lim="800000"/>
              <a:headEnd/>
              <a:tailEnd/>
            </a:ln>
            <a:effectLst>
              <a:outerShdw dist="107763" dir="13500000" algn="ctr" rotWithShape="0">
                <a:schemeClr val="bg2"/>
              </a:outerShdw>
            </a:effectLst>
          </p:spPr>
          <p:txBody>
            <a:bodyPr wrap="none">
              <a:spAutoFit/>
            </a:bodyPr>
            <a:lstStyle/>
            <a:p>
              <a:pPr>
                <a:defRPr/>
              </a:pPr>
              <a:r>
                <a:rPr lang="es-ES_tradnl" sz="2000" b="0">
                  <a:solidFill>
                    <a:schemeClr val="bg1"/>
                  </a:solidFill>
                </a:rPr>
                <a:t>DESARROLLO </a:t>
              </a:r>
            </a:p>
            <a:p>
              <a:pPr>
                <a:defRPr/>
              </a:pPr>
              <a:r>
                <a:rPr lang="es-ES_tradnl" sz="2000" b="0">
                  <a:solidFill>
                    <a:schemeClr val="bg1"/>
                  </a:solidFill>
                </a:rPr>
                <a:t>DE UN PROTOTIPO</a:t>
              </a:r>
              <a:endParaRPr lang="es-ES" sz="2000" b="0">
                <a:solidFill>
                  <a:schemeClr val="bg1"/>
                </a:solidFill>
              </a:endParaRPr>
            </a:p>
          </p:txBody>
        </p:sp>
        <p:sp>
          <p:nvSpPr>
            <p:cNvPr id="379912" name="Text Box 8"/>
            <p:cNvSpPr txBox="1">
              <a:spLocks noChangeArrowheads="1"/>
            </p:cNvSpPr>
            <p:nvPr/>
          </p:nvSpPr>
          <p:spPr bwMode="auto">
            <a:xfrm>
              <a:off x="2496" y="2400"/>
              <a:ext cx="1208" cy="448"/>
            </a:xfrm>
            <a:prstGeom prst="rect">
              <a:avLst/>
            </a:prstGeom>
            <a:solidFill>
              <a:schemeClr val="tx2"/>
            </a:solidFill>
            <a:ln w="9525">
              <a:solidFill>
                <a:schemeClr val="bg2"/>
              </a:solidFill>
              <a:miter lim="800000"/>
              <a:headEnd/>
              <a:tailEnd/>
            </a:ln>
            <a:effectLst>
              <a:outerShdw dist="107763" dir="13500000" algn="ctr" rotWithShape="0">
                <a:schemeClr val="bg2"/>
              </a:outerShdw>
            </a:effectLst>
          </p:spPr>
          <p:txBody>
            <a:bodyPr wrap="none">
              <a:spAutoFit/>
            </a:bodyPr>
            <a:lstStyle/>
            <a:p>
              <a:pPr>
                <a:defRPr/>
              </a:pPr>
              <a:r>
                <a:rPr lang="es-ES_tradnl" sz="2000" b="0">
                  <a:solidFill>
                    <a:schemeClr val="bg1"/>
                  </a:solidFill>
                </a:rPr>
                <a:t>PRUEBAS </a:t>
              </a:r>
            </a:p>
            <a:p>
              <a:pPr>
                <a:defRPr/>
              </a:pPr>
              <a:r>
                <a:rPr lang="es-ES_tradnl" sz="2000" b="0">
                  <a:solidFill>
                    <a:schemeClr val="bg1"/>
                  </a:solidFill>
                </a:rPr>
                <a:t>DE MERCADO</a:t>
              </a:r>
              <a:endParaRPr lang="es-ES" sz="2000" b="0">
                <a:solidFill>
                  <a:schemeClr val="bg1"/>
                </a:solidFill>
              </a:endParaRPr>
            </a:p>
          </p:txBody>
        </p:sp>
        <p:sp>
          <p:nvSpPr>
            <p:cNvPr id="379913" name="Line 9"/>
            <p:cNvSpPr>
              <a:spLocks noChangeShapeType="1"/>
            </p:cNvSpPr>
            <p:nvPr/>
          </p:nvSpPr>
          <p:spPr bwMode="auto">
            <a:xfrm>
              <a:off x="3744" y="2640"/>
              <a:ext cx="192" cy="0"/>
            </a:xfrm>
            <a:prstGeom prst="line">
              <a:avLst/>
            </a:prstGeom>
            <a:noFill/>
            <a:ln w="9525">
              <a:solidFill>
                <a:schemeClr val="tx1"/>
              </a:solidFill>
              <a:round/>
              <a:headEnd/>
              <a:tailEnd type="triangle" w="med" len="med"/>
            </a:ln>
            <a:effectLst>
              <a:outerShdw dist="107763" dir="13500000" algn="ctr" rotWithShape="0">
                <a:schemeClr val="bg2"/>
              </a:outerShdw>
            </a:effectLst>
          </p:spPr>
          <p:txBody>
            <a:bodyPr/>
            <a:lstStyle/>
            <a:p>
              <a:pPr>
                <a:defRPr/>
              </a:pPr>
              <a:endParaRPr lang="es-MX">
                <a:effectLst>
                  <a:outerShdw blurRad="38100" dist="38100" dir="2700000" algn="tl">
                    <a:srgbClr val="000000">
                      <a:alpha val="43137"/>
                    </a:srgbClr>
                  </a:outerShdw>
                </a:effectLst>
              </a:endParaRPr>
            </a:p>
          </p:txBody>
        </p:sp>
        <p:sp>
          <p:nvSpPr>
            <p:cNvPr id="379914" name="Line 10"/>
            <p:cNvSpPr>
              <a:spLocks noChangeShapeType="1"/>
            </p:cNvSpPr>
            <p:nvPr/>
          </p:nvSpPr>
          <p:spPr bwMode="auto">
            <a:xfrm>
              <a:off x="2112" y="2640"/>
              <a:ext cx="288" cy="0"/>
            </a:xfrm>
            <a:prstGeom prst="line">
              <a:avLst/>
            </a:prstGeom>
            <a:noFill/>
            <a:ln w="9525">
              <a:solidFill>
                <a:schemeClr val="tx1"/>
              </a:solidFill>
              <a:round/>
              <a:headEnd/>
              <a:tailEnd type="triangle" w="med" len="med"/>
            </a:ln>
            <a:effectLst>
              <a:outerShdw dist="107763" dir="13500000" algn="ctr" rotWithShape="0">
                <a:schemeClr val="bg2"/>
              </a:outerShdw>
            </a:effectLst>
          </p:spPr>
          <p:txBody>
            <a:bodyPr/>
            <a:lstStyle/>
            <a:p>
              <a:pPr>
                <a:defRPr/>
              </a:pPr>
              <a:endParaRPr lang="es-MX">
                <a:effectLst>
                  <a:outerShdw blurRad="38100" dist="38100" dir="2700000" algn="tl">
                    <a:srgbClr val="000000">
                      <a:alpha val="43137"/>
                    </a:srgbClr>
                  </a:outerShdw>
                </a:effectLst>
              </a:endParaRPr>
            </a:p>
          </p:txBody>
        </p:sp>
        <p:sp>
          <p:nvSpPr>
            <p:cNvPr id="379915" name="Text Box 11"/>
            <p:cNvSpPr txBox="1">
              <a:spLocks noChangeArrowheads="1"/>
            </p:cNvSpPr>
            <p:nvPr/>
          </p:nvSpPr>
          <p:spPr bwMode="auto">
            <a:xfrm>
              <a:off x="816" y="1286"/>
              <a:ext cx="1248" cy="448"/>
            </a:xfrm>
            <a:prstGeom prst="rect">
              <a:avLst/>
            </a:prstGeom>
            <a:solidFill>
              <a:schemeClr val="tx2"/>
            </a:solidFill>
            <a:ln w="9525">
              <a:solidFill>
                <a:schemeClr val="bg2"/>
              </a:solidFill>
              <a:miter lim="800000"/>
              <a:headEnd/>
              <a:tailEnd/>
            </a:ln>
            <a:effectLst>
              <a:outerShdw dist="107763" dir="13500000" algn="ctr" rotWithShape="0">
                <a:schemeClr val="bg2"/>
              </a:outerShdw>
            </a:effectLst>
          </p:spPr>
          <p:txBody>
            <a:bodyPr>
              <a:spAutoFit/>
            </a:bodyPr>
            <a:lstStyle/>
            <a:p>
              <a:pPr>
                <a:defRPr/>
              </a:pPr>
              <a:r>
                <a:rPr lang="es-ES_tradnl" sz="2000" b="0">
                  <a:solidFill>
                    <a:schemeClr val="bg1"/>
                  </a:solidFill>
                </a:rPr>
                <a:t>GENERACION</a:t>
              </a:r>
            </a:p>
            <a:p>
              <a:pPr>
                <a:defRPr/>
              </a:pPr>
              <a:r>
                <a:rPr lang="es-ES_tradnl" sz="2000" b="0">
                  <a:solidFill>
                    <a:schemeClr val="bg1"/>
                  </a:solidFill>
                </a:rPr>
                <a:t>DE IDEAS</a:t>
              </a:r>
              <a:endParaRPr lang="es-ES" sz="2000" b="0">
                <a:solidFill>
                  <a:schemeClr val="bg1"/>
                </a:solidFill>
              </a:endParaRPr>
            </a:p>
          </p:txBody>
        </p:sp>
        <p:sp>
          <p:nvSpPr>
            <p:cNvPr id="379916" name="Text Box 12"/>
            <p:cNvSpPr txBox="1">
              <a:spLocks noChangeArrowheads="1"/>
            </p:cNvSpPr>
            <p:nvPr/>
          </p:nvSpPr>
          <p:spPr bwMode="auto">
            <a:xfrm>
              <a:off x="2688" y="1286"/>
              <a:ext cx="1092" cy="448"/>
            </a:xfrm>
            <a:prstGeom prst="rect">
              <a:avLst/>
            </a:prstGeom>
            <a:solidFill>
              <a:schemeClr val="tx2"/>
            </a:solidFill>
            <a:ln w="9525">
              <a:solidFill>
                <a:schemeClr val="bg2"/>
              </a:solidFill>
              <a:miter lim="800000"/>
              <a:headEnd/>
              <a:tailEnd/>
            </a:ln>
            <a:effectLst>
              <a:outerShdw dist="107763" dir="13500000" algn="ctr" rotWithShape="0">
                <a:schemeClr val="bg2"/>
              </a:outerShdw>
            </a:effectLst>
          </p:spPr>
          <p:txBody>
            <a:bodyPr wrap="none">
              <a:spAutoFit/>
            </a:bodyPr>
            <a:lstStyle/>
            <a:p>
              <a:pPr>
                <a:defRPr/>
              </a:pPr>
              <a:r>
                <a:rPr lang="es-ES_tradnl" sz="2000" b="0">
                  <a:solidFill>
                    <a:schemeClr val="bg1"/>
                  </a:solidFill>
                </a:rPr>
                <a:t>SELECCIÓN </a:t>
              </a:r>
            </a:p>
            <a:p>
              <a:pPr>
                <a:defRPr/>
              </a:pPr>
              <a:r>
                <a:rPr lang="es-ES_tradnl" sz="2000" b="0">
                  <a:solidFill>
                    <a:schemeClr val="bg1"/>
                  </a:solidFill>
                </a:rPr>
                <a:t>DE IDEAS</a:t>
              </a:r>
              <a:endParaRPr lang="es-ES" sz="2000" b="0">
                <a:solidFill>
                  <a:schemeClr val="bg1"/>
                </a:solidFill>
              </a:endParaRPr>
            </a:p>
          </p:txBody>
        </p:sp>
        <p:sp>
          <p:nvSpPr>
            <p:cNvPr id="379917" name="Text Box 13"/>
            <p:cNvSpPr txBox="1">
              <a:spLocks noChangeArrowheads="1"/>
            </p:cNvSpPr>
            <p:nvPr/>
          </p:nvSpPr>
          <p:spPr bwMode="auto">
            <a:xfrm>
              <a:off x="4368" y="1296"/>
              <a:ext cx="1233" cy="448"/>
            </a:xfrm>
            <a:prstGeom prst="rect">
              <a:avLst/>
            </a:prstGeom>
            <a:solidFill>
              <a:schemeClr val="tx2"/>
            </a:solidFill>
            <a:ln w="9525">
              <a:solidFill>
                <a:schemeClr val="bg2"/>
              </a:solidFill>
              <a:miter lim="800000"/>
              <a:headEnd/>
              <a:tailEnd/>
            </a:ln>
            <a:effectLst>
              <a:outerShdw dist="107763" dir="13500000" algn="ctr" rotWithShape="0">
                <a:schemeClr val="bg2"/>
              </a:outerShdw>
            </a:effectLst>
          </p:spPr>
          <p:txBody>
            <a:bodyPr wrap="none">
              <a:spAutoFit/>
            </a:bodyPr>
            <a:lstStyle/>
            <a:p>
              <a:pPr>
                <a:defRPr/>
              </a:pPr>
              <a:r>
                <a:rPr lang="es-ES_tradnl" sz="2000" b="0">
                  <a:solidFill>
                    <a:schemeClr val="bg1"/>
                  </a:solidFill>
                </a:rPr>
                <a:t>ANALISIS </a:t>
              </a:r>
            </a:p>
            <a:p>
              <a:pPr>
                <a:defRPr/>
              </a:pPr>
              <a:r>
                <a:rPr lang="es-ES_tradnl" sz="2000" b="0">
                  <a:solidFill>
                    <a:schemeClr val="bg1"/>
                  </a:solidFill>
                </a:rPr>
                <a:t>DEL NEGOCIO</a:t>
              </a:r>
              <a:endParaRPr lang="es-ES" sz="2000" b="0">
                <a:solidFill>
                  <a:schemeClr val="bg1"/>
                </a:solidFill>
              </a:endParaRPr>
            </a:p>
          </p:txBody>
        </p:sp>
        <p:sp>
          <p:nvSpPr>
            <p:cNvPr id="379918" name="Line 14"/>
            <p:cNvSpPr>
              <a:spLocks noChangeShapeType="1"/>
            </p:cNvSpPr>
            <p:nvPr/>
          </p:nvSpPr>
          <p:spPr bwMode="auto">
            <a:xfrm>
              <a:off x="2160" y="1536"/>
              <a:ext cx="288" cy="0"/>
            </a:xfrm>
            <a:prstGeom prst="line">
              <a:avLst/>
            </a:prstGeom>
            <a:noFill/>
            <a:ln w="9525">
              <a:solidFill>
                <a:schemeClr val="tx1"/>
              </a:solidFill>
              <a:round/>
              <a:headEnd/>
              <a:tailEnd type="triangle" w="med" len="med"/>
            </a:ln>
            <a:effectLst>
              <a:outerShdw dist="107763" dir="13500000" algn="ctr" rotWithShape="0">
                <a:schemeClr val="bg2"/>
              </a:outerShdw>
            </a:effectLst>
          </p:spPr>
          <p:txBody>
            <a:bodyPr/>
            <a:lstStyle/>
            <a:p>
              <a:pPr>
                <a:defRPr/>
              </a:pPr>
              <a:endParaRPr lang="es-MX">
                <a:effectLst>
                  <a:outerShdw blurRad="38100" dist="38100" dir="2700000" algn="tl">
                    <a:srgbClr val="000000">
                      <a:alpha val="43137"/>
                    </a:srgbClr>
                  </a:outerShdw>
                </a:effectLst>
              </a:endParaRPr>
            </a:p>
          </p:txBody>
        </p:sp>
        <p:sp>
          <p:nvSpPr>
            <p:cNvPr id="379919" name="Line 15"/>
            <p:cNvSpPr>
              <a:spLocks noChangeShapeType="1"/>
            </p:cNvSpPr>
            <p:nvPr/>
          </p:nvSpPr>
          <p:spPr bwMode="auto">
            <a:xfrm>
              <a:off x="3936" y="1536"/>
              <a:ext cx="288" cy="0"/>
            </a:xfrm>
            <a:prstGeom prst="line">
              <a:avLst/>
            </a:prstGeom>
            <a:noFill/>
            <a:ln w="9525">
              <a:solidFill>
                <a:schemeClr val="tx1"/>
              </a:solidFill>
              <a:round/>
              <a:headEnd/>
              <a:tailEnd type="triangle" w="med" len="med"/>
            </a:ln>
            <a:effectLst>
              <a:outerShdw dist="107763" dir="13500000" algn="ctr" rotWithShape="0">
                <a:schemeClr val="bg2"/>
              </a:outerShdw>
            </a:effectLst>
          </p:spPr>
          <p:txBody>
            <a:bodyPr/>
            <a:lstStyle/>
            <a:p>
              <a:pPr>
                <a:defRPr/>
              </a:pPr>
              <a:endParaRPr lang="es-MX">
                <a:effectLst>
                  <a:outerShdw blurRad="38100" dist="38100" dir="2700000" algn="tl">
                    <a:srgbClr val="000000">
                      <a:alpha val="43137"/>
                    </a:srgbClr>
                  </a:outerShdw>
                </a:effectLst>
              </a:endParaRPr>
            </a:p>
          </p:txBody>
        </p:sp>
        <p:sp>
          <p:nvSpPr>
            <p:cNvPr id="379920" name="Text Box 16"/>
            <p:cNvSpPr txBox="1">
              <a:spLocks noChangeArrowheads="1"/>
            </p:cNvSpPr>
            <p:nvPr/>
          </p:nvSpPr>
          <p:spPr bwMode="auto">
            <a:xfrm>
              <a:off x="3984" y="2525"/>
              <a:ext cx="1725" cy="258"/>
            </a:xfrm>
            <a:prstGeom prst="rect">
              <a:avLst/>
            </a:prstGeom>
            <a:solidFill>
              <a:schemeClr val="tx2"/>
            </a:solidFill>
            <a:ln w="12700" cap="sq">
              <a:solidFill>
                <a:schemeClr val="bg2"/>
              </a:solidFill>
              <a:miter lim="800000"/>
              <a:headEnd type="none" w="sm" len="sm"/>
              <a:tailEnd type="none" w="sm" len="sm"/>
            </a:ln>
            <a:effectLst>
              <a:outerShdw dist="107763" dir="13500000" algn="ctr" rotWithShape="0">
                <a:schemeClr val="bg2"/>
              </a:outerShdw>
            </a:effectLst>
          </p:spPr>
          <p:txBody>
            <a:bodyPr wrap="none">
              <a:spAutoFit/>
            </a:bodyPr>
            <a:lstStyle/>
            <a:p>
              <a:pPr>
                <a:defRPr/>
              </a:pPr>
              <a:r>
                <a:rPr lang="es-ES_tradnl" sz="2000" b="0">
                  <a:solidFill>
                    <a:schemeClr val="bg1"/>
                  </a:solidFill>
                </a:rPr>
                <a:t>COMERCIALIZACION</a:t>
              </a:r>
              <a:endParaRPr lang="es-ES" sz="2000" b="0">
                <a:solidFill>
                  <a:schemeClr val="bg1"/>
                </a:solidFill>
              </a:endParaRPr>
            </a:p>
          </p:txBody>
        </p:sp>
      </p:grpSp>
      <p:sp>
        <p:nvSpPr>
          <p:cNvPr id="45060" name="Text Box 18"/>
          <p:cNvSpPr txBox="1">
            <a:spLocks noChangeArrowheads="1"/>
          </p:cNvSpPr>
          <p:nvPr/>
        </p:nvSpPr>
        <p:spPr bwMode="auto">
          <a:xfrm>
            <a:off x="900113" y="1131888"/>
            <a:ext cx="7642225" cy="641350"/>
          </a:xfrm>
          <a:prstGeom prst="rect">
            <a:avLst/>
          </a:prstGeom>
          <a:noFill/>
          <a:ln w="9525">
            <a:noFill/>
            <a:miter lim="800000"/>
            <a:headEnd/>
            <a:tailEnd/>
          </a:ln>
        </p:spPr>
        <p:txBody>
          <a:bodyPr wrap="none">
            <a:spAutoFit/>
          </a:bodyPr>
          <a:lstStyle/>
          <a:p>
            <a:r>
              <a:rPr lang="es-ES_tradnl" sz="2400" u="sng"/>
              <a:t>Proceso de </a:t>
            </a:r>
            <a:r>
              <a:rPr lang="es-ES_tradnl" sz="3600" u="sng"/>
              <a:t>Generación</a:t>
            </a:r>
            <a:r>
              <a:rPr lang="es-ES_tradnl" sz="2400" u="sng"/>
              <a:t> de Nuevos Productos</a:t>
            </a:r>
            <a:endParaRPr lang="es-ES" sz="2400" u="sng"/>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188913"/>
            <a:ext cx="8229600" cy="1371600"/>
          </a:xfrm>
        </p:spPr>
        <p:txBody>
          <a:bodyPr/>
          <a:lstStyle/>
          <a:p>
            <a:pPr eaLnBrk="1" hangingPunct="1"/>
            <a:r>
              <a:rPr lang="es-ES" sz="3000" b="1">
                <a:latin typeface="Arial Rounded MT Bold" pitchFamily="34" charset="0"/>
              </a:rPr>
              <a:t>LOS TRES NIVELES DE PRODUCTO SON:</a:t>
            </a:r>
          </a:p>
        </p:txBody>
      </p:sp>
      <p:sp>
        <p:nvSpPr>
          <p:cNvPr id="20483" name="Rectangle 3"/>
          <p:cNvSpPr>
            <a:spLocks noGrp="1" noChangeArrowheads="1"/>
          </p:cNvSpPr>
          <p:nvPr>
            <p:ph type="body" idx="1"/>
          </p:nvPr>
        </p:nvSpPr>
        <p:spPr>
          <a:xfrm>
            <a:off x="457200" y="1557338"/>
            <a:ext cx="8229600" cy="4464050"/>
          </a:xfrm>
        </p:spPr>
        <p:txBody>
          <a:bodyPr/>
          <a:lstStyle/>
          <a:p>
            <a:pPr algn="just" eaLnBrk="1" hangingPunct="1">
              <a:lnSpc>
                <a:spcPct val="120000"/>
              </a:lnSpc>
              <a:defRPr/>
            </a:pPr>
            <a:endParaRPr lang="es-ES" sz="2800">
              <a:latin typeface="Arial Rounded MT Bold" pitchFamily="34" charset="0"/>
            </a:endParaRPr>
          </a:p>
          <a:p>
            <a:pPr algn="just" eaLnBrk="1" hangingPunct="1">
              <a:lnSpc>
                <a:spcPct val="120000"/>
              </a:lnSpc>
              <a:buFont typeface="Wingdings" pitchFamily="2" charset="2"/>
              <a:buNone/>
              <a:defRPr/>
            </a:pPr>
            <a:r>
              <a:rPr lang="es-ES" sz="2800">
                <a:latin typeface="Arial Rounded MT Bold" pitchFamily="34" charset="0"/>
              </a:rPr>
              <a:t> 	</a:t>
            </a:r>
            <a:r>
              <a:rPr lang="es-ES" sz="2800" b="1">
                <a:solidFill>
                  <a:schemeClr val="bg2"/>
                </a:solidFill>
                <a:effectLst>
                  <a:outerShdw blurRad="38100" dist="38100" dir="2700000" algn="tl">
                    <a:srgbClr val="C0C0C0"/>
                  </a:outerShdw>
                </a:effectLst>
                <a:latin typeface="Arial Rounded MT Bold" pitchFamily="34" charset="0"/>
              </a:rPr>
              <a:t>Producto esencial o básico:</a:t>
            </a:r>
          </a:p>
          <a:p>
            <a:pPr algn="just" eaLnBrk="1" hangingPunct="1">
              <a:lnSpc>
                <a:spcPct val="120000"/>
              </a:lnSpc>
              <a:buFont typeface="Wingdings" pitchFamily="2" charset="2"/>
              <a:buNone/>
              <a:defRPr/>
            </a:pPr>
            <a:r>
              <a:rPr lang="es-ES" sz="2800">
                <a:latin typeface="Arial Rounded MT Bold" pitchFamily="34" charset="0"/>
              </a:rPr>
              <a:t> 	Servicios o beneficios intrínsecos para la solución de problemas que los consumidores compran en realidad al adquirir un producto en particular. Busca satisfacer la necesidad genérica (computadora ensamblada).</a:t>
            </a:r>
          </a:p>
          <a:p>
            <a:pPr algn="just" eaLnBrk="1" hangingPunct="1">
              <a:lnSpc>
                <a:spcPct val="120000"/>
              </a:lnSpc>
              <a:buFont typeface="Wingdings" pitchFamily="2" charset="2"/>
              <a:buNone/>
              <a:defRPr/>
            </a:pPr>
            <a:r>
              <a:rPr lang="es-ES" sz="2800">
                <a:latin typeface="Arial Rounded MT Bold" pitchFamily="34" charset="0"/>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body" idx="1"/>
          </p:nvPr>
        </p:nvSpPr>
        <p:spPr>
          <a:xfrm>
            <a:off x="827088" y="1981200"/>
            <a:ext cx="7859712" cy="3886200"/>
          </a:xfrm>
        </p:spPr>
        <p:txBody>
          <a:bodyPr/>
          <a:lstStyle/>
          <a:p>
            <a:pPr marL="0" indent="0" algn="just" eaLnBrk="1" hangingPunct="1">
              <a:lnSpc>
                <a:spcPct val="120000"/>
              </a:lnSpc>
              <a:buFont typeface="Wingdings" pitchFamily="2" charset="2"/>
              <a:buNone/>
              <a:defRPr/>
            </a:pPr>
            <a:r>
              <a:rPr lang="es-ES" sz="2800" b="1">
                <a:solidFill>
                  <a:schemeClr val="bg2"/>
                </a:solidFill>
                <a:effectLst>
                  <a:outerShdw blurRad="38100" dist="38100" dir="2700000" algn="tl">
                    <a:srgbClr val="C0C0C0"/>
                  </a:outerShdw>
                </a:effectLst>
                <a:latin typeface="Arial Rounded MT Bold" pitchFamily="34" charset="0"/>
              </a:rPr>
              <a:t>Producto real o diferenciado</a:t>
            </a:r>
            <a:r>
              <a:rPr lang="es-ES" sz="2800" b="1">
                <a:effectLst>
                  <a:outerShdw blurRad="38100" dist="38100" dir="2700000" algn="tl">
                    <a:srgbClr val="C0C0C0"/>
                  </a:outerShdw>
                </a:effectLst>
                <a:latin typeface="Arial Rounded MT Bold" pitchFamily="34" charset="0"/>
              </a:rPr>
              <a:t>:</a:t>
            </a:r>
          </a:p>
          <a:p>
            <a:pPr marL="0" indent="0" algn="just" eaLnBrk="1" hangingPunct="1">
              <a:lnSpc>
                <a:spcPct val="120000"/>
              </a:lnSpc>
              <a:buFont typeface="Wingdings" pitchFamily="2" charset="2"/>
              <a:buNone/>
              <a:defRPr/>
            </a:pPr>
            <a:r>
              <a:rPr lang="es-ES" sz="2800">
                <a:latin typeface="Arial Rounded MT Bold" pitchFamily="34" charset="0"/>
              </a:rPr>
              <a:t> 	Partes de un producto, su estilo, sus características, su nombre de marca, reputación del vendedor, empaque y los demás atributos que se combinan para hacer llegar al cliente los beneficios del producto (computadora IBM).</a:t>
            </a:r>
          </a:p>
          <a:p>
            <a:pPr marL="0" indent="0" algn="just" eaLnBrk="1" hangingPunct="1">
              <a:lnSpc>
                <a:spcPct val="120000"/>
              </a:lnSpc>
              <a:buFont typeface="Wingdings" pitchFamily="2" charset="2"/>
              <a:buNone/>
              <a:defRPr/>
            </a:pPr>
            <a:r>
              <a:rPr lang="es-ES" sz="2800">
                <a:latin typeface="Arial Rounded MT Bold" pitchFamily="34" charset="0"/>
              </a:rPr>
              <a:t> </a:t>
            </a:r>
          </a:p>
        </p:txBody>
      </p:sp>
      <p:sp>
        <p:nvSpPr>
          <p:cNvPr id="47107" name="Rectangle 4"/>
          <p:cNvSpPr>
            <a:spLocks noChangeArrowheads="1"/>
          </p:cNvSpPr>
          <p:nvPr/>
        </p:nvSpPr>
        <p:spPr bwMode="auto">
          <a:xfrm>
            <a:off x="457200" y="188913"/>
            <a:ext cx="8229600" cy="1371600"/>
          </a:xfrm>
          <a:prstGeom prst="rect">
            <a:avLst/>
          </a:prstGeom>
          <a:noFill/>
          <a:ln w="9525">
            <a:noFill/>
            <a:miter lim="800000"/>
            <a:headEnd/>
            <a:tailEnd/>
          </a:ln>
        </p:spPr>
        <p:txBody>
          <a:bodyPr anchor="ctr"/>
          <a:lstStyle/>
          <a:p>
            <a:r>
              <a:rPr lang="es-ES" sz="3000">
                <a:latin typeface="Arial Rounded MT Bold" pitchFamily="34" charset="0"/>
              </a:rPr>
              <a:t>LOS TRES NIVELES DE PRODUCTO SON: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9"/>
          <p:cNvGrpSpPr>
            <a:grpSpLocks/>
          </p:cNvGrpSpPr>
          <p:nvPr/>
        </p:nvGrpSpPr>
        <p:grpSpPr bwMode="auto">
          <a:xfrm>
            <a:off x="1600200" y="1677988"/>
            <a:ext cx="6324600" cy="2513012"/>
            <a:chOff x="1056" y="1104"/>
            <a:chExt cx="3984" cy="1583"/>
          </a:xfrm>
        </p:grpSpPr>
        <p:sp>
          <p:nvSpPr>
            <p:cNvPr id="174083" name="AutoShape 3"/>
            <p:cNvSpPr>
              <a:spLocks noChangeAspect="1" noChangeArrowheads="1"/>
            </p:cNvSpPr>
            <p:nvPr/>
          </p:nvSpPr>
          <p:spPr bwMode="auto">
            <a:xfrm>
              <a:off x="2080" y="1427"/>
              <a:ext cx="1590" cy="970"/>
            </a:xfrm>
            <a:prstGeom prst="triangle">
              <a:avLst>
                <a:gd name="adj" fmla="val 50000"/>
              </a:avLst>
            </a:prstGeom>
            <a:solidFill>
              <a:srgbClr val="CCCCFF">
                <a:alpha val="25000"/>
              </a:srgbClr>
            </a:solidFill>
            <a:ln w="9525">
              <a:solidFill>
                <a:srgbClr val="000000"/>
              </a:solidFill>
              <a:miter lim="800000"/>
              <a:headEnd/>
              <a:tailEnd/>
            </a:ln>
          </p:spPr>
          <p:txBody>
            <a:bodyPr/>
            <a:lstStyle/>
            <a:p>
              <a:pPr>
                <a:defRPr/>
              </a:pPr>
              <a:endParaRPr lang="es-MX">
                <a:effectLst>
                  <a:outerShdw blurRad="38100" dist="38100" dir="2700000" algn="tl">
                    <a:srgbClr val="000000">
                      <a:alpha val="43137"/>
                    </a:srgbClr>
                  </a:outerShdw>
                </a:effectLst>
              </a:endParaRPr>
            </a:p>
          </p:txBody>
        </p:sp>
        <p:sp>
          <p:nvSpPr>
            <p:cNvPr id="174084" name="Oval 4"/>
            <p:cNvSpPr>
              <a:spLocks noChangeArrowheads="1"/>
            </p:cNvSpPr>
            <p:nvPr/>
          </p:nvSpPr>
          <p:spPr bwMode="auto">
            <a:xfrm>
              <a:off x="1056" y="2352"/>
              <a:ext cx="1200" cy="323"/>
            </a:xfrm>
            <a:prstGeom prst="ellipse">
              <a:avLst/>
            </a:prstGeom>
            <a:solidFill>
              <a:srgbClr val="FFFFCC">
                <a:alpha val="25000"/>
              </a:srgbClr>
            </a:solidFill>
            <a:ln w="9525">
              <a:solidFill>
                <a:srgbClr val="000000"/>
              </a:solidFill>
              <a:round/>
              <a:headEnd/>
              <a:tailEnd/>
            </a:ln>
          </p:spPr>
          <p:txBody>
            <a:bodyPr/>
            <a:lstStyle/>
            <a:p>
              <a:pPr>
                <a:defRPr/>
              </a:pPr>
              <a:r>
                <a:rPr lang="es-ES_tradnl" sz="1800">
                  <a:effectLst>
                    <a:outerShdw blurRad="38100" dist="38100" dir="2700000" algn="tl">
                      <a:srgbClr val="FFFFFF"/>
                    </a:outerShdw>
                  </a:effectLst>
                  <a:latin typeface="Arial Rounded MT Bold" pitchFamily="34" charset="0"/>
                </a:rPr>
                <a:t>Empresa</a:t>
              </a:r>
              <a:endParaRPr lang="es-ES" sz="1800">
                <a:effectLst>
                  <a:outerShdw blurRad="38100" dist="38100" dir="2700000" algn="tl">
                    <a:srgbClr val="FFFFFF"/>
                  </a:outerShdw>
                </a:effectLst>
                <a:latin typeface="Arial Rounded MT Bold" pitchFamily="34" charset="0"/>
              </a:endParaRPr>
            </a:p>
          </p:txBody>
        </p:sp>
        <p:sp>
          <p:nvSpPr>
            <p:cNvPr id="174085" name="Oval 5"/>
            <p:cNvSpPr>
              <a:spLocks noChangeArrowheads="1"/>
            </p:cNvSpPr>
            <p:nvPr/>
          </p:nvSpPr>
          <p:spPr bwMode="auto">
            <a:xfrm>
              <a:off x="2327" y="1104"/>
              <a:ext cx="1081" cy="323"/>
            </a:xfrm>
            <a:prstGeom prst="ellipse">
              <a:avLst/>
            </a:prstGeom>
            <a:solidFill>
              <a:srgbClr val="FFBE7D">
                <a:alpha val="25000"/>
              </a:srgbClr>
            </a:solidFill>
            <a:ln w="9525">
              <a:solidFill>
                <a:srgbClr val="000000"/>
              </a:solidFill>
              <a:round/>
              <a:headEnd/>
              <a:tailEnd/>
            </a:ln>
          </p:spPr>
          <p:txBody>
            <a:bodyPr/>
            <a:lstStyle/>
            <a:p>
              <a:pPr algn="ctr">
                <a:defRPr/>
              </a:pPr>
              <a:r>
                <a:rPr lang="es-ES_tradnl" sz="1800">
                  <a:effectLst>
                    <a:outerShdw blurRad="38100" dist="38100" dir="2700000" algn="tl">
                      <a:srgbClr val="FFFFFF"/>
                    </a:outerShdw>
                  </a:effectLst>
                  <a:latin typeface="Arial Rounded MT Bold" pitchFamily="34" charset="0"/>
                </a:rPr>
                <a:t>Cliente</a:t>
              </a:r>
              <a:endParaRPr lang="es-ES" sz="1800">
                <a:effectLst>
                  <a:outerShdw blurRad="38100" dist="38100" dir="2700000" algn="tl">
                    <a:srgbClr val="FFFFFF"/>
                  </a:outerShdw>
                </a:effectLst>
                <a:latin typeface="Arial Rounded MT Bold" pitchFamily="34" charset="0"/>
              </a:endParaRPr>
            </a:p>
          </p:txBody>
        </p:sp>
        <p:sp>
          <p:nvSpPr>
            <p:cNvPr id="174086" name="Oval 6"/>
            <p:cNvSpPr>
              <a:spLocks noChangeArrowheads="1"/>
            </p:cNvSpPr>
            <p:nvPr/>
          </p:nvSpPr>
          <p:spPr bwMode="auto">
            <a:xfrm>
              <a:off x="3509" y="2364"/>
              <a:ext cx="1531" cy="323"/>
            </a:xfrm>
            <a:prstGeom prst="ellipse">
              <a:avLst/>
            </a:prstGeom>
            <a:solidFill>
              <a:srgbClr val="D8EBB3">
                <a:alpha val="25000"/>
              </a:srgbClr>
            </a:solidFill>
            <a:ln w="9525">
              <a:solidFill>
                <a:srgbClr val="000000"/>
              </a:solidFill>
              <a:round/>
              <a:headEnd/>
              <a:tailEnd/>
            </a:ln>
          </p:spPr>
          <p:txBody>
            <a:bodyPr/>
            <a:lstStyle/>
            <a:p>
              <a:pPr>
                <a:defRPr/>
              </a:pPr>
              <a:r>
                <a:rPr lang="es-ES_tradnl" sz="1800">
                  <a:effectLst>
                    <a:outerShdw blurRad="38100" dist="38100" dir="2700000" algn="tl">
                      <a:srgbClr val="FFFFFF"/>
                    </a:outerShdw>
                  </a:effectLst>
                  <a:latin typeface="Arial Rounded MT Bold" pitchFamily="34" charset="0"/>
                </a:rPr>
                <a:t>Competencia</a:t>
              </a:r>
              <a:endParaRPr lang="es-ES" sz="1800">
                <a:effectLst>
                  <a:outerShdw blurRad="38100" dist="38100" dir="2700000" algn="tl">
                    <a:srgbClr val="FFFFFF"/>
                  </a:outerShdw>
                </a:effectLst>
                <a:latin typeface="Arial Rounded MT Bold" pitchFamily="34" charset="0"/>
              </a:endParaRPr>
            </a:p>
          </p:txBody>
        </p:sp>
      </p:grpSp>
      <p:sp>
        <p:nvSpPr>
          <p:cNvPr id="10243" name="Rectangle 7"/>
          <p:cNvSpPr>
            <a:spLocks noGrp="1" noChangeArrowheads="1"/>
          </p:cNvSpPr>
          <p:nvPr>
            <p:ph type="body" idx="1"/>
          </p:nvPr>
        </p:nvSpPr>
        <p:spPr>
          <a:xfrm>
            <a:off x="539750" y="4587875"/>
            <a:ext cx="8064500" cy="1736725"/>
          </a:xfrm>
        </p:spPr>
        <p:txBody>
          <a:bodyPr/>
          <a:lstStyle/>
          <a:p>
            <a:pPr marL="0" indent="0" algn="just" eaLnBrk="1" hangingPunct="1">
              <a:spcBef>
                <a:spcPct val="0"/>
              </a:spcBef>
              <a:buFont typeface="Wingdings" pitchFamily="2" charset="2"/>
              <a:buNone/>
            </a:pPr>
            <a:r>
              <a:rPr lang="es-ES" sz="2400">
                <a:latin typeface="Arial Rounded MT Bold" pitchFamily="34" charset="0"/>
              </a:rPr>
              <a:t>Para tener éxito, los mercadólogos vigilan de cerca las tendencias y los acontecimientos en esos entornos y realizan ajustes oportunos a sus estrategias de marketing.</a:t>
            </a:r>
          </a:p>
        </p:txBody>
      </p:sp>
      <p:sp>
        <p:nvSpPr>
          <p:cNvPr id="174088" name="Rectangle 8"/>
          <p:cNvSpPr>
            <a:spLocks noGrp="1" noChangeArrowheads="1"/>
          </p:cNvSpPr>
          <p:nvPr>
            <p:ph type="title"/>
          </p:nvPr>
        </p:nvSpPr>
        <p:spPr>
          <a:xfrm>
            <a:off x="2519363" y="833438"/>
            <a:ext cx="4033837" cy="614362"/>
          </a:xfrm>
        </p:spPr>
        <p:txBody>
          <a:bodyPr/>
          <a:lstStyle/>
          <a:p>
            <a:pPr algn="ctr" eaLnBrk="1" hangingPunct="1">
              <a:defRPr/>
            </a:pPr>
            <a:r>
              <a:rPr lang="es-ES" sz="3200" b="1">
                <a:solidFill>
                  <a:schemeClr val="bg2"/>
                </a:solidFill>
                <a:effectLst>
                  <a:outerShdw blurRad="38100" dist="38100" dir="2700000" algn="tl">
                    <a:srgbClr val="C0C0C0"/>
                  </a:outerShdw>
                </a:effectLst>
                <a:latin typeface="Arial Rounded MT Bold" pitchFamily="34" charset="0"/>
              </a:rPr>
              <a:t>INTRODUCCIÓN</a:t>
            </a:r>
            <a:br>
              <a:rPr lang="es-ES" sz="3200" b="1" u="sng">
                <a:solidFill>
                  <a:schemeClr val="bg2"/>
                </a:solidFill>
                <a:latin typeface="Arial Rounded MT Bold" pitchFamily="34" charset="0"/>
              </a:rPr>
            </a:br>
            <a:endParaRPr lang="es-ES" sz="3200" b="1" u="sng">
              <a:solidFill>
                <a:schemeClr val="bg2"/>
              </a:solidFill>
              <a:latin typeface="Arial Rounded MT Bold"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type="body" idx="1"/>
          </p:nvPr>
        </p:nvSpPr>
        <p:spPr>
          <a:xfrm>
            <a:off x="684213" y="1981200"/>
            <a:ext cx="8002587" cy="3886200"/>
          </a:xfrm>
        </p:spPr>
        <p:txBody>
          <a:bodyPr/>
          <a:lstStyle/>
          <a:p>
            <a:pPr marL="0" indent="0" algn="just" eaLnBrk="1" hangingPunct="1">
              <a:lnSpc>
                <a:spcPct val="145000"/>
              </a:lnSpc>
              <a:buFont typeface="Wingdings" pitchFamily="2" charset="2"/>
              <a:buNone/>
              <a:defRPr/>
            </a:pPr>
            <a:r>
              <a:rPr lang="es-ES" sz="2800" b="1">
                <a:solidFill>
                  <a:schemeClr val="bg2"/>
                </a:solidFill>
                <a:effectLst>
                  <a:outerShdw blurRad="38100" dist="38100" dir="2700000" algn="tl">
                    <a:srgbClr val="C0C0C0"/>
                  </a:outerShdw>
                </a:effectLst>
                <a:latin typeface="Arial Rounded MT Bold" pitchFamily="34" charset="0"/>
              </a:rPr>
              <a:t>Producto aumentado o incrementado:</a:t>
            </a:r>
          </a:p>
          <a:p>
            <a:pPr marL="0" indent="0" algn="just" eaLnBrk="1" hangingPunct="1">
              <a:lnSpc>
                <a:spcPct val="145000"/>
              </a:lnSpc>
              <a:buFont typeface="Wingdings" pitchFamily="2" charset="2"/>
              <a:buNone/>
              <a:defRPr/>
            </a:pPr>
            <a:r>
              <a:rPr lang="es-ES" sz="2800">
                <a:latin typeface="Arial Rounded MT Bold" pitchFamily="34" charset="0"/>
              </a:rPr>
              <a:t>       Servicios adicionales al cliente y los beneficios que se suman al núcleo y al producto real (celular con cámaras, mp3 con grabadora de voz). </a:t>
            </a:r>
          </a:p>
        </p:txBody>
      </p:sp>
      <p:sp>
        <p:nvSpPr>
          <p:cNvPr id="48131" name="Rectangle 4"/>
          <p:cNvSpPr>
            <a:spLocks noChangeArrowheads="1"/>
          </p:cNvSpPr>
          <p:nvPr/>
        </p:nvSpPr>
        <p:spPr bwMode="auto">
          <a:xfrm>
            <a:off x="457200" y="188913"/>
            <a:ext cx="8229600" cy="1371600"/>
          </a:xfrm>
          <a:prstGeom prst="rect">
            <a:avLst/>
          </a:prstGeom>
          <a:noFill/>
          <a:ln w="9525">
            <a:noFill/>
            <a:miter lim="800000"/>
            <a:headEnd/>
            <a:tailEnd/>
          </a:ln>
        </p:spPr>
        <p:txBody>
          <a:bodyPr anchor="ctr"/>
          <a:lstStyle/>
          <a:p>
            <a:r>
              <a:rPr lang="es-ES" sz="3000">
                <a:latin typeface="Arial Rounded MT Bold" pitchFamily="34" charset="0"/>
              </a:rPr>
              <a:t>LOS TRES NIVELES DE PRODUCTO SON: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Text Box 4"/>
          <p:cNvSpPr txBox="1">
            <a:spLocks noChangeArrowheads="1"/>
          </p:cNvSpPr>
          <p:nvPr/>
        </p:nvSpPr>
        <p:spPr bwMode="auto">
          <a:xfrm>
            <a:off x="684213" y="554038"/>
            <a:ext cx="7813675" cy="579437"/>
          </a:xfrm>
          <a:prstGeom prst="rect">
            <a:avLst/>
          </a:prstGeom>
          <a:noFill/>
          <a:ln w="9525">
            <a:noFill/>
            <a:miter lim="800000"/>
            <a:headEnd/>
            <a:tailEnd/>
          </a:ln>
          <a:effectLst/>
        </p:spPr>
        <p:txBody>
          <a:bodyPr wrap="none">
            <a:spAutoFit/>
          </a:bodyPr>
          <a:lstStyle/>
          <a:p>
            <a:pPr>
              <a:defRPr/>
            </a:pPr>
            <a:r>
              <a:rPr lang="es-ES_tradnl" sz="3200" u="sng">
                <a:effectLst>
                  <a:outerShdw blurRad="38100" dist="38100" dir="2700000" algn="tl">
                    <a:srgbClr val="C0C0C0"/>
                  </a:outerShdw>
                </a:effectLst>
                <a:latin typeface="Arial Rounded MT Bold" pitchFamily="34" charset="0"/>
              </a:rPr>
              <a:t>CLASIFICACIÓN DE LOS PRODUCTOS</a:t>
            </a:r>
            <a:endParaRPr lang="es-ES" sz="3200" u="sng">
              <a:effectLst>
                <a:outerShdw blurRad="38100" dist="38100" dir="2700000" algn="tl">
                  <a:srgbClr val="C0C0C0"/>
                </a:outerShdw>
              </a:effectLst>
              <a:latin typeface="Arial Rounded MT Bold" pitchFamily="34" charset="0"/>
            </a:endParaRPr>
          </a:p>
        </p:txBody>
      </p:sp>
      <p:sp>
        <p:nvSpPr>
          <p:cNvPr id="49155" name="Text Box 5"/>
          <p:cNvSpPr txBox="1">
            <a:spLocks noChangeArrowheads="1"/>
          </p:cNvSpPr>
          <p:nvPr/>
        </p:nvSpPr>
        <p:spPr bwMode="auto">
          <a:xfrm>
            <a:off x="822325" y="1525588"/>
            <a:ext cx="6629400" cy="5216525"/>
          </a:xfrm>
          <a:prstGeom prst="rect">
            <a:avLst/>
          </a:prstGeom>
          <a:noFill/>
          <a:ln w="9525">
            <a:noFill/>
            <a:miter lim="800000"/>
            <a:headEnd/>
            <a:tailEnd/>
          </a:ln>
        </p:spPr>
        <p:txBody>
          <a:bodyPr>
            <a:spAutoFit/>
          </a:bodyPr>
          <a:lstStyle/>
          <a:p>
            <a:pPr algn="ctr"/>
            <a:r>
              <a:rPr lang="es-ES_tradnl" sz="2800">
                <a:solidFill>
                  <a:schemeClr val="bg2"/>
                </a:solidFill>
                <a:latin typeface="Arial Rounded MT Bold" pitchFamily="34" charset="0"/>
              </a:rPr>
              <a:t>PRODUCTOS DE CONSUMO	</a:t>
            </a:r>
          </a:p>
          <a:p>
            <a:r>
              <a:rPr lang="es-ES_tradnl" sz="2800" b="0">
                <a:latin typeface="Arial Rounded MT Bold" pitchFamily="34" charset="0"/>
              </a:rPr>
              <a:t>          Aquellos que son destinados a ser consumidos por el usuario final:</a:t>
            </a:r>
          </a:p>
          <a:p>
            <a:endParaRPr lang="es-ES_tradnl" sz="2800" b="0">
              <a:latin typeface="Arial Rounded MT Bold" pitchFamily="34" charset="0"/>
            </a:endParaRPr>
          </a:p>
          <a:p>
            <a:pPr>
              <a:buFontTx/>
              <a:buChar char="•"/>
            </a:pPr>
            <a:r>
              <a:rPr lang="es-ES_tradnl" sz="2800" b="0">
                <a:latin typeface="Arial Rounded MT Bold" pitchFamily="34" charset="0"/>
              </a:rPr>
              <a:t>De conveniencia (Despensa).</a:t>
            </a:r>
          </a:p>
          <a:p>
            <a:pPr>
              <a:buFontTx/>
              <a:buChar char="•"/>
            </a:pPr>
            <a:r>
              <a:rPr lang="es-ES_tradnl" sz="2800" b="0">
                <a:latin typeface="Arial Rounded MT Bold" pitchFamily="34" charset="0"/>
              </a:rPr>
              <a:t>De comparación (Aparatos electrodomésticos).</a:t>
            </a:r>
          </a:p>
          <a:p>
            <a:pPr>
              <a:buFontTx/>
              <a:buChar char="•"/>
            </a:pPr>
            <a:r>
              <a:rPr lang="es-ES_tradnl" sz="2800" b="0">
                <a:latin typeface="Arial Rounded MT Bold" pitchFamily="34" charset="0"/>
              </a:rPr>
              <a:t>De especialidad (Autos, Inmuebles).</a:t>
            </a:r>
          </a:p>
          <a:p>
            <a:pPr>
              <a:buFontTx/>
              <a:buChar char="•"/>
            </a:pPr>
            <a:r>
              <a:rPr lang="es-ES_tradnl" sz="2800" b="0">
                <a:latin typeface="Arial Rounded MT Bold" pitchFamily="34" charset="0"/>
              </a:rPr>
              <a:t>No buscado (Servicios funerarios, ataúdes, siempre y cuando no sean planeados).</a:t>
            </a:r>
          </a:p>
          <a:p>
            <a:endParaRPr lang="es-ES_tradnl" sz="2800" b="0">
              <a:latin typeface="Arial Rounded MT Bold" pitchFamily="34" charset="0"/>
            </a:endParaRPr>
          </a:p>
        </p:txBody>
      </p:sp>
      <p:pic>
        <p:nvPicPr>
          <p:cNvPr id="49156" name="Picture 6" descr="BD08911_"/>
          <p:cNvPicPr>
            <a:picLocks noChangeAspect="1" noChangeArrowheads="1"/>
          </p:cNvPicPr>
          <p:nvPr/>
        </p:nvPicPr>
        <p:blipFill>
          <a:blip r:embed="rId3"/>
          <a:srcRect/>
          <a:stretch>
            <a:fillRect/>
          </a:stretch>
        </p:blipFill>
        <p:spPr bwMode="auto">
          <a:xfrm>
            <a:off x="7524750" y="1052513"/>
            <a:ext cx="1295400" cy="1219200"/>
          </a:xfrm>
          <a:prstGeom prst="rect">
            <a:avLst/>
          </a:prstGeom>
          <a:noFill/>
          <a:ln w="9525">
            <a:noFill/>
            <a:miter lim="800000"/>
            <a:headEnd/>
            <a:tailEnd/>
          </a:ln>
        </p:spPr>
      </p:pic>
      <p:pic>
        <p:nvPicPr>
          <p:cNvPr id="49157" name="Picture 7" descr="BD05141_"/>
          <p:cNvPicPr>
            <a:picLocks noChangeAspect="1" noChangeArrowheads="1"/>
          </p:cNvPicPr>
          <p:nvPr/>
        </p:nvPicPr>
        <p:blipFill>
          <a:blip r:embed="rId4"/>
          <a:srcRect/>
          <a:stretch>
            <a:fillRect/>
          </a:stretch>
        </p:blipFill>
        <p:spPr bwMode="auto">
          <a:xfrm>
            <a:off x="7661275" y="5305425"/>
            <a:ext cx="1087438" cy="1054100"/>
          </a:xfrm>
          <a:prstGeom prst="rect">
            <a:avLst/>
          </a:prstGeom>
          <a:noFill/>
          <a:ln w="9525">
            <a:noFill/>
            <a:miter lim="800000"/>
            <a:headEnd/>
            <a:tailEnd/>
          </a:ln>
        </p:spPr>
      </p:pic>
      <p:pic>
        <p:nvPicPr>
          <p:cNvPr id="49158" name="Picture 8" descr="BD19787_"/>
          <p:cNvPicPr>
            <a:picLocks noChangeAspect="1" noChangeArrowheads="1"/>
          </p:cNvPicPr>
          <p:nvPr/>
        </p:nvPicPr>
        <p:blipFill>
          <a:blip r:embed="rId5"/>
          <a:srcRect/>
          <a:stretch>
            <a:fillRect/>
          </a:stretch>
        </p:blipFill>
        <p:spPr bwMode="auto">
          <a:xfrm>
            <a:off x="7451725" y="2492375"/>
            <a:ext cx="1295400" cy="1223963"/>
          </a:xfrm>
          <a:prstGeom prst="rect">
            <a:avLst/>
          </a:prstGeom>
          <a:noFill/>
          <a:ln w="9525">
            <a:noFill/>
            <a:miter lim="800000"/>
            <a:headEnd/>
            <a:tailEnd/>
          </a:ln>
        </p:spPr>
      </p:pic>
      <p:pic>
        <p:nvPicPr>
          <p:cNvPr id="49159" name="Picture 9" descr="BD05680_"/>
          <p:cNvPicPr>
            <a:picLocks noChangeAspect="1" noChangeArrowheads="1"/>
          </p:cNvPicPr>
          <p:nvPr/>
        </p:nvPicPr>
        <p:blipFill>
          <a:blip r:embed="rId6"/>
          <a:srcRect/>
          <a:stretch>
            <a:fillRect/>
          </a:stretch>
        </p:blipFill>
        <p:spPr bwMode="auto">
          <a:xfrm>
            <a:off x="7524750" y="3933825"/>
            <a:ext cx="1293813" cy="1025525"/>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5"/>
          <p:cNvSpPr txBox="1">
            <a:spLocks noChangeArrowheads="1"/>
          </p:cNvSpPr>
          <p:nvPr/>
        </p:nvSpPr>
        <p:spPr bwMode="auto">
          <a:xfrm>
            <a:off x="757238" y="1308100"/>
            <a:ext cx="6767512" cy="5216525"/>
          </a:xfrm>
          <a:prstGeom prst="rect">
            <a:avLst/>
          </a:prstGeom>
          <a:noFill/>
          <a:ln w="9525">
            <a:noFill/>
            <a:miter lim="800000"/>
            <a:headEnd/>
            <a:tailEnd/>
          </a:ln>
        </p:spPr>
        <p:txBody>
          <a:bodyPr>
            <a:spAutoFit/>
          </a:bodyPr>
          <a:lstStyle/>
          <a:p>
            <a:r>
              <a:rPr lang="es-ES_tradnl" sz="2800">
                <a:solidFill>
                  <a:schemeClr val="bg2"/>
                </a:solidFill>
                <a:latin typeface="Arial Rounded MT Bold" pitchFamily="34" charset="0"/>
              </a:rPr>
              <a:t>PRODUCTOS INDUSTRIALES</a:t>
            </a:r>
          </a:p>
          <a:p>
            <a:r>
              <a:rPr lang="es-ES_tradnl" sz="2800" b="0">
                <a:latin typeface="Arial Rounded MT Bold" pitchFamily="34" charset="0"/>
              </a:rPr>
              <a:t>          Aquellos que son transformados para convertirse en otro producto:</a:t>
            </a:r>
          </a:p>
          <a:p>
            <a:endParaRPr lang="es-ES_tradnl" sz="2800" b="0">
              <a:latin typeface="Arial Rounded MT Bold" pitchFamily="34" charset="0"/>
            </a:endParaRPr>
          </a:p>
          <a:p>
            <a:pPr>
              <a:buFontTx/>
              <a:buChar char="•"/>
            </a:pPr>
            <a:r>
              <a:rPr lang="es-ES_tradnl" sz="2800" b="0">
                <a:latin typeface="Arial Rounded MT Bold" pitchFamily="34" charset="0"/>
              </a:rPr>
              <a:t>Instalaciones (plantas industriales, terrenos).</a:t>
            </a:r>
          </a:p>
          <a:p>
            <a:pPr>
              <a:buFontTx/>
              <a:buChar char="•"/>
            </a:pPr>
            <a:endParaRPr lang="es-ES_tradnl" sz="2800" b="0">
              <a:latin typeface="Arial Rounded MT Bold" pitchFamily="34" charset="0"/>
            </a:endParaRPr>
          </a:p>
          <a:p>
            <a:pPr>
              <a:buFontTx/>
              <a:buChar char="•"/>
            </a:pPr>
            <a:r>
              <a:rPr lang="es-ES_tradnl" sz="2800" b="0">
                <a:latin typeface="Arial Rounded MT Bold" pitchFamily="34" charset="0"/>
              </a:rPr>
              <a:t>Maquinaria y Equipos (Cortadora, secadora, computadoras).</a:t>
            </a:r>
          </a:p>
          <a:p>
            <a:pPr>
              <a:buFontTx/>
              <a:buChar char="•"/>
            </a:pPr>
            <a:endParaRPr lang="es-ES_tradnl" sz="2800" b="0">
              <a:latin typeface="Arial Rounded MT Bold" pitchFamily="34" charset="0"/>
            </a:endParaRPr>
          </a:p>
          <a:p>
            <a:pPr>
              <a:buFontTx/>
              <a:buChar char="•"/>
            </a:pPr>
            <a:r>
              <a:rPr lang="es-ES_tradnl" sz="2800" b="0">
                <a:latin typeface="Arial Rounded MT Bold" pitchFamily="34" charset="0"/>
              </a:rPr>
              <a:t>Materiales de operación o insumos (aceites, papelería, focos).</a:t>
            </a:r>
          </a:p>
        </p:txBody>
      </p:sp>
      <p:pic>
        <p:nvPicPr>
          <p:cNvPr id="50179" name="Picture 6" descr="BD05158_"/>
          <p:cNvPicPr>
            <a:picLocks noChangeAspect="1" noChangeArrowheads="1"/>
          </p:cNvPicPr>
          <p:nvPr/>
        </p:nvPicPr>
        <p:blipFill>
          <a:blip r:embed="rId3"/>
          <a:srcRect/>
          <a:stretch>
            <a:fillRect/>
          </a:stretch>
        </p:blipFill>
        <p:spPr bwMode="auto">
          <a:xfrm>
            <a:off x="7021513" y="2924175"/>
            <a:ext cx="1727200" cy="1670050"/>
          </a:xfrm>
          <a:prstGeom prst="rect">
            <a:avLst/>
          </a:prstGeom>
          <a:noFill/>
          <a:ln w="9525">
            <a:noFill/>
            <a:miter lim="800000"/>
            <a:headEnd/>
            <a:tailEnd/>
          </a:ln>
        </p:spPr>
      </p:pic>
      <p:sp>
        <p:nvSpPr>
          <p:cNvPr id="22535" name="Text Box 7"/>
          <p:cNvSpPr txBox="1">
            <a:spLocks noChangeArrowheads="1"/>
          </p:cNvSpPr>
          <p:nvPr/>
        </p:nvSpPr>
        <p:spPr bwMode="auto">
          <a:xfrm>
            <a:off x="719138" y="546100"/>
            <a:ext cx="7813675" cy="579438"/>
          </a:xfrm>
          <a:prstGeom prst="rect">
            <a:avLst/>
          </a:prstGeom>
          <a:noFill/>
          <a:ln w="9525">
            <a:noFill/>
            <a:miter lim="800000"/>
            <a:headEnd/>
            <a:tailEnd/>
          </a:ln>
          <a:effectLst/>
        </p:spPr>
        <p:txBody>
          <a:bodyPr wrap="none">
            <a:spAutoFit/>
          </a:bodyPr>
          <a:lstStyle/>
          <a:p>
            <a:pPr>
              <a:defRPr/>
            </a:pPr>
            <a:r>
              <a:rPr lang="es-ES_tradnl" sz="3200" u="sng">
                <a:effectLst>
                  <a:outerShdw blurRad="38100" dist="38100" dir="2700000" algn="tl">
                    <a:srgbClr val="C0C0C0"/>
                  </a:outerShdw>
                </a:effectLst>
                <a:latin typeface="Arial Rounded MT Bold" pitchFamily="34" charset="0"/>
              </a:rPr>
              <a:t>CLASIFICACIÓN DE LOS PRODUCTOS</a:t>
            </a:r>
            <a:endParaRPr lang="es-ES" sz="3200" u="sng">
              <a:effectLst>
                <a:outerShdw blurRad="38100" dist="38100" dir="2700000" algn="tl">
                  <a:srgbClr val="C0C0C0"/>
                </a:outerShdw>
              </a:effectLst>
              <a:latin typeface="Arial Rounded MT Bold"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5"/>
          <p:cNvSpPr txBox="1">
            <a:spLocks noChangeArrowheads="1"/>
          </p:cNvSpPr>
          <p:nvPr/>
        </p:nvSpPr>
        <p:spPr bwMode="auto">
          <a:xfrm>
            <a:off x="755650" y="1181100"/>
            <a:ext cx="7920038" cy="4911725"/>
          </a:xfrm>
          <a:prstGeom prst="rect">
            <a:avLst/>
          </a:prstGeom>
          <a:noFill/>
          <a:ln w="9525">
            <a:noFill/>
            <a:miter lim="800000"/>
            <a:headEnd/>
            <a:tailEnd/>
          </a:ln>
        </p:spPr>
        <p:txBody>
          <a:bodyPr>
            <a:spAutoFit/>
          </a:bodyPr>
          <a:lstStyle/>
          <a:p>
            <a:pPr algn="just">
              <a:lnSpc>
                <a:spcPct val="120000"/>
              </a:lnSpc>
            </a:pPr>
            <a:r>
              <a:rPr lang="es-ES_tradnl" sz="2400">
                <a:latin typeface="Arial Rounded MT Bold" pitchFamily="34" charset="0"/>
              </a:rPr>
              <a:t>PRODUCTOS INDUSTRIALES</a:t>
            </a:r>
          </a:p>
          <a:p>
            <a:pPr algn="just">
              <a:lnSpc>
                <a:spcPct val="120000"/>
              </a:lnSpc>
            </a:pPr>
            <a:r>
              <a:rPr lang="es-ES_tradnl" sz="2400" b="0">
                <a:latin typeface="Arial Rounded MT Bold" pitchFamily="34" charset="0"/>
              </a:rPr>
              <a:t>Servicios (despachos fiscales y contables, agencias de publicidad, bancos, agua, energía eléctrica, teléfono, internet).</a:t>
            </a:r>
          </a:p>
          <a:p>
            <a:pPr algn="just">
              <a:lnSpc>
                <a:spcPct val="120000"/>
              </a:lnSpc>
              <a:buFontTx/>
              <a:buChar char="•"/>
            </a:pPr>
            <a:r>
              <a:rPr lang="es-ES_tradnl" sz="2400" b="0">
                <a:latin typeface="Arial Rounded MT Bold" pitchFamily="34" charset="0"/>
              </a:rPr>
              <a:t>Materiales de fabricación:</a:t>
            </a:r>
          </a:p>
          <a:p>
            <a:pPr lvl="1" algn="just">
              <a:lnSpc>
                <a:spcPct val="120000"/>
              </a:lnSpc>
              <a:buFontTx/>
              <a:buChar char="•"/>
            </a:pPr>
            <a:r>
              <a:rPr lang="es-ES_tradnl" sz="2400" b="0">
                <a:latin typeface="Arial Rounded MT Bold" pitchFamily="34" charset="0"/>
              </a:rPr>
              <a:t>Materia prima (frutas, agua, azúcar)</a:t>
            </a:r>
          </a:p>
          <a:p>
            <a:pPr lvl="1" algn="just">
              <a:lnSpc>
                <a:spcPct val="120000"/>
              </a:lnSpc>
              <a:buFontTx/>
              <a:buChar char="•"/>
            </a:pPr>
            <a:r>
              <a:rPr lang="es-ES_tradnl" sz="2400" b="0">
                <a:latin typeface="Arial Rounded MT Bold" pitchFamily="34" charset="0"/>
              </a:rPr>
              <a:t>Productos semiprocesados (láminas de acero, madera)</a:t>
            </a:r>
          </a:p>
          <a:p>
            <a:pPr lvl="1" algn="just">
              <a:lnSpc>
                <a:spcPct val="120000"/>
              </a:lnSpc>
              <a:buFontTx/>
              <a:buChar char="•"/>
            </a:pPr>
            <a:r>
              <a:rPr lang="es-ES_tradnl" sz="2400" b="0">
                <a:latin typeface="Arial Rounded MT Bold" pitchFamily="34" charset="0"/>
              </a:rPr>
              <a:t>Productos terminados (botones, broches, tornillos)</a:t>
            </a:r>
          </a:p>
          <a:p>
            <a:pPr lvl="1" algn="just">
              <a:lnSpc>
                <a:spcPct val="120000"/>
              </a:lnSpc>
              <a:buFontTx/>
              <a:buChar char="•"/>
            </a:pPr>
            <a:r>
              <a:rPr lang="es-ES_tradnl" sz="2400" b="0">
                <a:latin typeface="Arial Rounded MT Bold" pitchFamily="34" charset="0"/>
              </a:rPr>
              <a:t>Materiales de empaque (botellas, etiquetas)</a:t>
            </a:r>
          </a:p>
        </p:txBody>
      </p:sp>
      <p:pic>
        <p:nvPicPr>
          <p:cNvPr id="51203" name="Picture 6" descr="IN00483_"/>
          <p:cNvPicPr>
            <a:picLocks noChangeAspect="1" noChangeArrowheads="1"/>
          </p:cNvPicPr>
          <p:nvPr/>
        </p:nvPicPr>
        <p:blipFill>
          <a:blip r:embed="rId3"/>
          <a:srcRect/>
          <a:stretch>
            <a:fillRect/>
          </a:stretch>
        </p:blipFill>
        <p:spPr bwMode="auto">
          <a:xfrm>
            <a:off x="7308850" y="2565400"/>
            <a:ext cx="1295400" cy="1287463"/>
          </a:xfrm>
          <a:prstGeom prst="rect">
            <a:avLst/>
          </a:prstGeom>
          <a:noFill/>
          <a:ln w="9525">
            <a:noFill/>
            <a:miter lim="800000"/>
            <a:headEnd/>
            <a:tailEnd/>
          </a:ln>
        </p:spPr>
      </p:pic>
      <p:sp>
        <p:nvSpPr>
          <p:cNvPr id="35847" name="Text Box 7"/>
          <p:cNvSpPr txBox="1">
            <a:spLocks noChangeArrowheads="1"/>
          </p:cNvSpPr>
          <p:nvPr/>
        </p:nvSpPr>
        <p:spPr bwMode="auto">
          <a:xfrm>
            <a:off x="646113" y="546100"/>
            <a:ext cx="7813675" cy="579438"/>
          </a:xfrm>
          <a:prstGeom prst="rect">
            <a:avLst/>
          </a:prstGeom>
          <a:noFill/>
          <a:ln w="9525">
            <a:noFill/>
            <a:miter lim="800000"/>
            <a:headEnd/>
            <a:tailEnd/>
          </a:ln>
          <a:effectLst/>
        </p:spPr>
        <p:txBody>
          <a:bodyPr wrap="none">
            <a:spAutoFit/>
          </a:bodyPr>
          <a:lstStyle/>
          <a:p>
            <a:pPr>
              <a:defRPr/>
            </a:pPr>
            <a:r>
              <a:rPr lang="es-ES_tradnl" sz="3200" u="sng">
                <a:effectLst>
                  <a:outerShdw blurRad="38100" dist="38100" dir="2700000" algn="tl">
                    <a:srgbClr val="C0C0C0"/>
                  </a:outerShdw>
                </a:effectLst>
                <a:latin typeface="Arial Rounded MT Bold" pitchFamily="34" charset="0"/>
              </a:rPr>
              <a:t>CLASIFICACIÓN DE LOS PRODUCTOS</a:t>
            </a:r>
            <a:endParaRPr lang="es-ES" sz="3200" u="sng">
              <a:effectLst>
                <a:outerShdw blurRad="38100" dist="38100" dir="2700000" algn="tl">
                  <a:srgbClr val="C0C0C0"/>
                </a:outerShdw>
              </a:effectLst>
              <a:latin typeface="Arial Rounded MT Bold"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85763" y="404813"/>
            <a:ext cx="8362950" cy="1371600"/>
          </a:xfrm>
        </p:spPr>
        <p:txBody>
          <a:bodyPr/>
          <a:lstStyle/>
          <a:p>
            <a:pPr algn="ctr" eaLnBrk="1" hangingPunct="1"/>
            <a:r>
              <a:rPr lang="es-ES" sz="3000" b="1">
                <a:solidFill>
                  <a:schemeClr val="bg2"/>
                </a:solidFill>
                <a:latin typeface="Arial Rounded MT Bold" pitchFamily="34" charset="0"/>
              </a:rPr>
              <a:t>CARACTERÍSTICAS BÁSICAS</a:t>
            </a:r>
            <a:br>
              <a:rPr lang="es-ES" sz="3000" b="1">
                <a:solidFill>
                  <a:schemeClr val="bg2"/>
                </a:solidFill>
                <a:latin typeface="Arial Rounded MT Bold" pitchFamily="34" charset="0"/>
              </a:rPr>
            </a:br>
            <a:r>
              <a:rPr lang="es-ES" sz="3000" b="1">
                <a:solidFill>
                  <a:schemeClr val="bg2"/>
                </a:solidFill>
                <a:latin typeface="Arial Rounded MT Bold" pitchFamily="34" charset="0"/>
              </a:rPr>
              <a:t>DE UN PRODUCTO</a:t>
            </a:r>
            <a:r>
              <a:rPr lang="es-ES" sz="3200">
                <a:latin typeface="Arial Rounded MT Bold" pitchFamily="34" charset="0"/>
              </a:rPr>
              <a:t> </a:t>
            </a:r>
          </a:p>
        </p:txBody>
      </p:sp>
      <p:sp>
        <p:nvSpPr>
          <p:cNvPr id="53251" name="Rectangle 3"/>
          <p:cNvSpPr>
            <a:spLocks noGrp="1" noChangeArrowheads="1"/>
          </p:cNvSpPr>
          <p:nvPr>
            <p:ph type="body" idx="1"/>
          </p:nvPr>
        </p:nvSpPr>
        <p:spPr>
          <a:xfrm>
            <a:off x="900113" y="1774825"/>
            <a:ext cx="7786687" cy="4533900"/>
          </a:xfrm>
        </p:spPr>
        <p:txBody>
          <a:bodyPr/>
          <a:lstStyle/>
          <a:p>
            <a:pPr marL="0" indent="0" algn="just" eaLnBrk="1" hangingPunct="1">
              <a:spcBef>
                <a:spcPct val="0"/>
              </a:spcBef>
              <a:buFont typeface="Wingdings" pitchFamily="2" charset="2"/>
              <a:buNone/>
            </a:pPr>
            <a:r>
              <a:rPr lang="es-ES" sz="2400">
                <a:latin typeface="Arial Rounded MT Bold" pitchFamily="34" charset="0"/>
              </a:rPr>
              <a:t>Los productos pueden describirse en términos de sus características y beneficios. </a:t>
            </a:r>
            <a:endParaRPr lang="es-ES_tradnl" sz="2400">
              <a:latin typeface="Arial Rounded MT Bold" pitchFamily="34" charset="0"/>
            </a:endParaRPr>
          </a:p>
          <a:p>
            <a:pPr marL="0" indent="0" algn="just" eaLnBrk="1" hangingPunct="1">
              <a:spcBef>
                <a:spcPct val="0"/>
              </a:spcBef>
              <a:buFont typeface="Wingdings" pitchFamily="2" charset="2"/>
              <a:buNone/>
            </a:pPr>
            <a:endParaRPr lang="es-ES_tradnl" sz="2400">
              <a:latin typeface="Arial Rounded MT Bold" pitchFamily="34" charset="0"/>
            </a:endParaRPr>
          </a:p>
          <a:p>
            <a:pPr marL="0" indent="0" algn="just" eaLnBrk="1" hangingPunct="1">
              <a:spcBef>
                <a:spcPct val="0"/>
              </a:spcBef>
              <a:buFont typeface="Wingdings" pitchFamily="2" charset="2"/>
              <a:buNone/>
            </a:pPr>
            <a:r>
              <a:rPr lang="es-ES" sz="2400">
                <a:latin typeface="Arial Rounded MT Bold" pitchFamily="34" charset="0"/>
              </a:rPr>
              <a:t>Las características de un producto son sus rasgos; los beneficios son las necesidades del cliente satisfechas por tales rasgos. </a:t>
            </a:r>
            <a:endParaRPr lang="es-ES_tradnl" sz="2400">
              <a:latin typeface="Arial Rounded MT Bold" pitchFamily="34" charset="0"/>
            </a:endParaRPr>
          </a:p>
          <a:p>
            <a:pPr marL="0" indent="0" algn="just" eaLnBrk="1" hangingPunct="1">
              <a:spcBef>
                <a:spcPct val="0"/>
              </a:spcBef>
              <a:buFont typeface="Wingdings" pitchFamily="2" charset="2"/>
              <a:buNone/>
            </a:pPr>
            <a:endParaRPr lang="es-ES_tradnl" sz="2400">
              <a:latin typeface="Arial Rounded MT Bold" pitchFamily="34" charset="0"/>
            </a:endParaRPr>
          </a:p>
          <a:p>
            <a:pPr marL="0" indent="0" algn="just" eaLnBrk="1" hangingPunct="1">
              <a:spcBef>
                <a:spcPct val="0"/>
              </a:spcBef>
              <a:buFont typeface="Wingdings" pitchFamily="2" charset="2"/>
              <a:buNone/>
            </a:pPr>
            <a:r>
              <a:rPr lang="es-ES" sz="2400">
                <a:latin typeface="Arial Rounded MT Bold" pitchFamily="34" charset="0"/>
              </a:rPr>
              <a:t>Algunos ejemplos de esos rasgos son: tamaño, color, potencia, funcionalidad, diseño, horas de servicio y contenido estructural. Los beneficios son menos tangibles, pero siempre responden a la pregunta del cliente: ¿En qué me beneficia?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Text Box 5"/>
          <p:cNvSpPr txBox="1">
            <a:spLocks noChangeArrowheads="1"/>
          </p:cNvSpPr>
          <p:nvPr/>
        </p:nvSpPr>
        <p:spPr bwMode="auto">
          <a:xfrm>
            <a:off x="3546475" y="3509963"/>
            <a:ext cx="2085975" cy="457200"/>
          </a:xfrm>
          <a:prstGeom prst="rect">
            <a:avLst/>
          </a:prstGeom>
          <a:solidFill>
            <a:schemeClr val="bg2"/>
          </a:solidFill>
          <a:ln w="9525">
            <a:noFill/>
            <a:miter lim="800000"/>
            <a:headEnd/>
            <a:tailEnd/>
          </a:ln>
          <a:effectLst/>
        </p:spPr>
        <p:txBody>
          <a:bodyPr wrap="none">
            <a:spAutoFit/>
          </a:bodyPr>
          <a:lstStyle/>
          <a:p>
            <a:pPr algn="ctr">
              <a:defRPr/>
            </a:pPr>
            <a:r>
              <a:rPr lang="es-ES_tradnl" sz="2400" u="sng">
                <a:solidFill>
                  <a:schemeClr val="bg1"/>
                </a:solidFill>
                <a:effectLst>
                  <a:outerShdw blurRad="38100" dist="38100" dir="2700000" algn="tl">
                    <a:srgbClr val="000000"/>
                  </a:outerShdw>
                </a:effectLst>
                <a:latin typeface="Arial Rounded MT Bold" pitchFamily="34" charset="0"/>
              </a:rPr>
              <a:t>P r o d u c t o</a:t>
            </a:r>
            <a:endParaRPr lang="es-ES" sz="2400" u="sng">
              <a:solidFill>
                <a:schemeClr val="bg1"/>
              </a:solidFill>
              <a:effectLst>
                <a:outerShdw blurRad="38100" dist="38100" dir="2700000" algn="tl">
                  <a:srgbClr val="000000"/>
                </a:outerShdw>
              </a:effectLst>
              <a:latin typeface="Arial Rounded MT Bold" pitchFamily="34" charset="0"/>
            </a:endParaRPr>
          </a:p>
        </p:txBody>
      </p:sp>
      <p:sp>
        <p:nvSpPr>
          <p:cNvPr id="34822" name="Oval 6"/>
          <p:cNvSpPr>
            <a:spLocks noChangeArrowheads="1"/>
          </p:cNvSpPr>
          <p:nvPr/>
        </p:nvSpPr>
        <p:spPr bwMode="auto">
          <a:xfrm>
            <a:off x="3492500" y="2814638"/>
            <a:ext cx="2160588" cy="1892300"/>
          </a:xfrm>
          <a:prstGeom prst="ellipse">
            <a:avLst/>
          </a:prstGeom>
          <a:solidFill>
            <a:schemeClr val="bg2"/>
          </a:solidFill>
          <a:ln w="9525">
            <a:solidFill>
              <a:schemeClr val="tx1"/>
            </a:solidFill>
            <a:round/>
            <a:headEnd/>
            <a:tailEnd/>
          </a:ln>
          <a:effectLst/>
        </p:spPr>
        <p:txBody>
          <a:bodyPr wrap="none" anchor="ctr"/>
          <a:lstStyle/>
          <a:p>
            <a:pPr algn="ctr">
              <a:defRPr/>
            </a:pPr>
            <a:r>
              <a:rPr lang="es-ES_tradnl" sz="2800">
                <a:solidFill>
                  <a:schemeClr val="bg1"/>
                </a:solidFill>
                <a:effectLst>
                  <a:outerShdw blurRad="38100" dist="38100" dir="2700000" algn="tl">
                    <a:srgbClr val="000000"/>
                  </a:outerShdw>
                </a:effectLst>
                <a:latin typeface="Arial Rounded MT Bold" pitchFamily="34" charset="0"/>
              </a:rPr>
              <a:t>producto</a:t>
            </a:r>
            <a:endParaRPr lang="es-ES" sz="2800">
              <a:solidFill>
                <a:schemeClr val="bg1"/>
              </a:solidFill>
              <a:effectLst>
                <a:outerShdw blurRad="38100" dist="38100" dir="2700000" algn="tl">
                  <a:srgbClr val="000000"/>
                </a:outerShdw>
              </a:effectLst>
              <a:latin typeface="Arial Rounded MT Bold" pitchFamily="34" charset="0"/>
            </a:endParaRPr>
          </a:p>
        </p:txBody>
      </p:sp>
      <p:sp>
        <p:nvSpPr>
          <p:cNvPr id="34823" name="Rectangle 7"/>
          <p:cNvSpPr>
            <a:spLocks noChangeArrowheads="1"/>
          </p:cNvSpPr>
          <p:nvPr/>
        </p:nvSpPr>
        <p:spPr bwMode="auto">
          <a:xfrm>
            <a:off x="1620838" y="4567238"/>
            <a:ext cx="1295400" cy="771525"/>
          </a:xfrm>
          <a:prstGeom prst="rect">
            <a:avLst/>
          </a:prstGeom>
          <a:solidFill>
            <a:schemeClr val="bg2"/>
          </a:solidFill>
          <a:ln w="9525" algn="ctr">
            <a:solidFill>
              <a:schemeClr val="tx1"/>
            </a:solidFill>
            <a:miter lim="800000"/>
            <a:headEnd/>
            <a:tailEnd/>
          </a:ln>
          <a:effectLst>
            <a:outerShdw dist="107763" dir="13500000" algn="ctr" rotWithShape="0">
              <a:schemeClr val="bg2"/>
            </a:outerShdw>
          </a:effectLst>
        </p:spPr>
        <p:txBody>
          <a:bodyPr wrap="none" anchor="ctr"/>
          <a:lstStyle/>
          <a:p>
            <a:pPr algn="ctr">
              <a:defRPr/>
            </a:pPr>
            <a:r>
              <a:rPr lang="es-ES_tradnl" sz="1800">
                <a:solidFill>
                  <a:schemeClr val="bg1"/>
                </a:solidFill>
                <a:latin typeface="Arial Rounded MT Bold" pitchFamily="34" charset="0"/>
              </a:rPr>
              <a:t>Color</a:t>
            </a:r>
            <a:endParaRPr lang="es-ES" sz="1800">
              <a:solidFill>
                <a:schemeClr val="bg1"/>
              </a:solidFill>
              <a:latin typeface="Arial Rounded MT Bold" pitchFamily="34" charset="0"/>
            </a:endParaRPr>
          </a:p>
        </p:txBody>
      </p:sp>
      <p:sp>
        <p:nvSpPr>
          <p:cNvPr id="34824" name="Rectangle 8"/>
          <p:cNvSpPr>
            <a:spLocks noChangeArrowheads="1"/>
          </p:cNvSpPr>
          <p:nvPr/>
        </p:nvSpPr>
        <p:spPr bwMode="auto">
          <a:xfrm>
            <a:off x="2052638" y="5548313"/>
            <a:ext cx="1295400" cy="771525"/>
          </a:xfrm>
          <a:prstGeom prst="rect">
            <a:avLst/>
          </a:prstGeom>
          <a:solidFill>
            <a:schemeClr val="bg2"/>
          </a:solidFill>
          <a:ln w="9525" algn="ctr">
            <a:solidFill>
              <a:schemeClr val="tx1"/>
            </a:solidFill>
            <a:miter lim="800000"/>
            <a:headEnd/>
            <a:tailEnd/>
          </a:ln>
          <a:effectLst>
            <a:outerShdw dist="107763" dir="13500000" algn="ctr" rotWithShape="0">
              <a:schemeClr val="bg2"/>
            </a:outerShdw>
          </a:effectLst>
        </p:spPr>
        <p:txBody>
          <a:bodyPr wrap="none" anchor="ctr"/>
          <a:lstStyle/>
          <a:p>
            <a:pPr algn="ctr">
              <a:defRPr/>
            </a:pPr>
            <a:r>
              <a:rPr lang="es-ES_tradnl" sz="1800">
                <a:solidFill>
                  <a:schemeClr val="bg1"/>
                </a:solidFill>
                <a:latin typeface="Arial Rounded MT Bold" pitchFamily="34" charset="0"/>
              </a:rPr>
              <a:t>Garantía</a:t>
            </a:r>
            <a:endParaRPr lang="es-ES" sz="1800">
              <a:solidFill>
                <a:schemeClr val="bg1"/>
              </a:solidFill>
              <a:latin typeface="Arial Rounded MT Bold" pitchFamily="34" charset="0"/>
            </a:endParaRPr>
          </a:p>
        </p:txBody>
      </p:sp>
      <p:sp>
        <p:nvSpPr>
          <p:cNvPr id="34825" name="Rectangle 9"/>
          <p:cNvSpPr>
            <a:spLocks noChangeArrowheads="1"/>
          </p:cNvSpPr>
          <p:nvPr/>
        </p:nvSpPr>
        <p:spPr bwMode="auto">
          <a:xfrm>
            <a:off x="6156325" y="4497388"/>
            <a:ext cx="1295400" cy="769937"/>
          </a:xfrm>
          <a:prstGeom prst="rect">
            <a:avLst/>
          </a:prstGeom>
          <a:solidFill>
            <a:schemeClr val="bg2"/>
          </a:solidFill>
          <a:ln w="9525" algn="ctr">
            <a:solidFill>
              <a:schemeClr val="tx1"/>
            </a:solidFill>
            <a:miter lim="800000"/>
            <a:headEnd/>
            <a:tailEnd/>
          </a:ln>
          <a:effectLst>
            <a:outerShdw dist="107763" dir="13500000" algn="ctr" rotWithShape="0">
              <a:schemeClr val="bg2"/>
            </a:outerShdw>
          </a:effectLst>
        </p:spPr>
        <p:txBody>
          <a:bodyPr wrap="none" anchor="ctr"/>
          <a:lstStyle/>
          <a:p>
            <a:pPr algn="ctr">
              <a:defRPr/>
            </a:pPr>
            <a:r>
              <a:rPr lang="es-ES_tradnl" sz="1800">
                <a:solidFill>
                  <a:schemeClr val="bg1"/>
                </a:solidFill>
                <a:latin typeface="Arial Rounded MT Bold" pitchFamily="34" charset="0"/>
              </a:rPr>
              <a:t>Empaque</a:t>
            </a:r>
            <a:endParaRPr lang="es-ES" sz="1800">
              <a:solidFill>
                <a:schemeClr val="bg1"/>
              </a:solidFill>
              <a:latin typeface="Arial Rounded MT Bold" pitchFamily="34" charset="0"/>
            </a:endParaRPr>
          </a:p>
        </p:txBody>
      </p:sp>
      <p:sp>
        <p:nvSpPr>
          <p:cNvPr id="34826" name="Rectangle 10"/>
          <p:cNvSpPr>
            <a:spLocks noChangeArrowheads="1"/>
          </p:cNvSpPr>
          <p:nvPr/>
        </p:nvSpPr>
        <p:spPr bwMode="auto">
          <a:xfrm>
            <a:off x="6661150" y="3444875"/>
            <a:ext cx="1295400" cy="771525"/>
          </a:xfrm>
          <a:prstGeom prst="rect">
            <a:avLst/>
          </a:prstGeom>
          <a:solidFill>
            <a:schemeClr val="bg2"/>
          </a:solidFill>
          <a:ln w="9525" algn="ctr">
            <a:solidFill>
              <a:schemeClr val="tx1"/>
            </a:solidFill>
            <a:miter lim="800000"/>
            <a:headEnd/>
            <a:tailEnd/>
          </a:ln>
          <a:effectLst>
            <a:outerShdw dist="107763" dir="13500000" algn="ctr" rotWithShape="0">
              <a:schemeClr val="bg2"/>
            </a:outerShdw>
          </a:effectLst>
        </p:spPr>
        <p:txBody>
          <a:bodyPr wrap="none" anchor="ctr"/>
          <a:lstStyle/>
          <a:p>
            <a:pPr algn="ctr">
              <a:defRPr/>
            </a:pPr>
            <a:r>
              <a:rPr lang="es-ES_tradnl" sz="1800">
                <a:solidFill>
                  <a:schemeClr val="bg1"/>
                </a:solidFill>
                <a:latin typeface="Arial Rounded MT Bold" pitchFamily="34" charset="0"/>
              </a:rPr>
              <a:t>Marca</a:t>
            </a:r>
            <a:endParaRPr lang="es-ES" sz="1800">
              <a:solidFill>
                <a:schemeClr val="bg1"/>
              </a:solidFill>
              <a:latin typeface="Arial Rounded MT Bold" pitchFamily="34" charset="0"/>
            </a:endParaRPr>
          </a:p>
        </p:txBody>
      </p:sp>
      <p:sp>
        <p:nvSpPr>
          <p:cNvPr id="34827" name="Rectangle 11"/>
          <p:cNvSpPr>
            <a:spLocks noChangeArrowheads="1"/>
          </p:cNvSpPr>
          <p:nvPr/>
        </p:nvSpPr>
        <p:spPr bwMode="auto">
          <a:xfrm>
            <a:off x="6156325" y="2393950"/>
            <a:ext cx="1295400" cy="769938"/>
          </a:xfrm>
          <a:prstGeom prst="rect">
            <a:avLst/>
          </a:prstGeom>
          <a:solidFill>
            <a:schemeClr val="bg2"/>
          </a:solidFill>
          <a:ln w="9525" algn="ctr">
            <a:solidFill>
              <a:schemeClr val="tx1"/>
            </a:solidFill>
            <a:miter lim="800000"/>
            <a:headEnd/>
            <a:tailEnd/>
          </a:ln>
          <a:effectLst>
            <a:outerShdw dist="107763" dir="13500000" algn="ctr" rotWithShape="0">
              <a:schemeClr val="bg2"/>
            </a:outerShdw>
          </a:effectLst>
        </p:spPr>
        <p:txBody>
          <a:bodyPr wrap="none" anchor="ctr"/>
          <a:lstStyle/>
          <a:p>
            <a:pPr algn="ctr">
              <a:defRPr/>
            </a:pPr>
            <a:r>
              <a:rPr lang="es-ES_tradnl" sz="1800">
                <a:solidFill>
                  <a:schemeClr val="bg1"/>
                </a:solidFill>
                <a:latin typeface="Arial Rounded MT Bold" pitchFamily="34" charset="0"/>
              </a:rPr>
              <a:t>Precio</a:t>
            </a:r>
            <a:endParaRPr lang="es-ES" sz="1800">
              <a:solidFill>
                <a:schemeClr val="bg1"/>
              </a:solidFill>
              <a:latin typeface="Arial Rounded MT Bold" pitchFamily="34" charset="0"/>
            </a:endParaRPr>
          </a:p>
        </p:txBody>
      </p:sp>
      <p:sp>
        <p:nvSpPr>
          <p:cNvPr id="34828" name="Rectangle 12"/>
          <p:cNvSpPr>
            <a:spLocks noChangeArrowheads="1"/>
          </p:cNvSpPr>
          <p:nvPr/>
        </p:nvSpPr>
        <p:spPr bwMode="auto">
          <a:xfrm>
            <a:off x="3852863" y="5548313"/>
            <a:ext cx="1295400" cy="771525"/>
          </a:xfrm>
          <a:prstGeom prst="rect">
            <a:avLst/>
          </a:prstGeom>
          <a:solidFill>
            <a:schemeClr val="bg2"/>
          </a:solidFill>
          <a:ln w="9525" algn="ctr">
            <a:solidFill>
              <a:schemeClr val="tx1"/>
            </a:solidFill>
            <a:miter lim="800000"/>
            <a:headEnd/>
            <a:tailEnd/>
          </a:ln>
          <a:effectLst>
            <a:outerShdw dist="107763" dir="13500000" algn="ctr" rotWithShape="0">
              <a:schemeClr val="bg2"/>
            </a:outerShdw>
          </a:effectLst>
        </p:spPr>
        <p:txBody>
          <a:bodyPr wrap="none" anchor="ctr"/>
          <a:lstStyle/>
          <a:p>
            <a:pPr algn="ctr">
              <a:defRPr/>
            </a:pPr>
            <a:r>
              <a:rPr lang="es-ES_tradnl" sz="1800">
                <a:solidFill>
                  <a:schemeClr val="bg1"/>
                </a:solidFill>
                <a:latin typeface="Arial Rounded MT Bold" pitchFamily="34" charset="0"/>
              </a:rPr>
              <a:t>Diseño</a:t>
            </a:r>
            <a:endParaRPr lang="es-ES" sz="1800">
              <a:solidFill>
                <a:schemeClr val="bg1"/>
              </a:solidFill>
              <a:latin typeface="Arial Rounded MT Bold" pitchFamily="34" charset="0"/>
            </a:endParaRPr>
          </a:p>
        </p:txBody>
      </p:sp>
      <p:sp>
        <p:nvSpPr>
          <p:cNvPr id="34829" name="Rectangle 13"/>
          <p:cNvSpPr>
            <a:spLocks noChangeArrowheads="1"/>
          </p:cNvSpPr>
          <p:nvPr/>
        </p:nvSpPr>
        <p:spPr bwMode="auto">
          <a:xfrm>
            <a:off x="1620838" y="2393950"/>
            <a:ext cx="1295400" cy="769938"/>
          </a:xfrm>
          <a:prstGeom prst="rect">
            <a:avLst/>
          </a:prstGeom>
          <a:solidFill>
            <a:schemeClr val="bg2"/>
          </a:solidFill>
          <a:ln w="9525" algn="ctr">
            <a:solidFill>
              <a:schemeClr val="tx1"/>
            </a:solidFill>
            <a:miter lim="800000"/>
            <a:headEnd/>
            <a:tailEnd/>
          </a:ln>
          <a:effectLst>
            <a:outerShdw dist="107763" dir="13500000" algn="ctr" rotWithShape="0">
              <a:schemeClr val="bg2"/>
            </a:outerShdw>
          </a:effectLst>
        </p:spPr>
        <p:txBody>
          <a:bodyPr wrap="none" anchor="ctr"/>
          <a:lstStyle/>
          <a:p>
            <a:pPr algn="ctr">
              <a:defRPr/>
            </a:pPr>
            <a:r>
              <a:rPr lang="es-ES_tradnl" sz="1700">
                <a:solidFill>
                  <a:schemeClr val="bg1"/>
                </a:solidFill>
                <a:latin typeface="Arial Rounded MT Bold" pitchFamily="34" charset="0"/>
              </a:rPr>
              <a:t>Servicios al </a:t>
            </a:r>
          </a:p>
          <a:p>
            <a:pPr algn="ctr">
              <a:defRPr/>
            </a:pPr>
            <a:r>
              <a:rPr lang="es-ES_tradnl" sz="1700">
                <a:solidFill>
                  <a:schemeClr val="bg1"/>
                </a:solidFill>
                <a:latin typeface="Arial Rounded MT Bold" pitchFamily="34" charset="0"/>
              </a:rPr>
              <a:t>vendedor</a:t>
            </a:r>
            <a:endParaRPr lang="es-ES" sz="1700">
              <a:solidFill>
                <a:schemeClr val="bg1"/>
              </a:solidFill>
              <a:latin typeface="Arial Rounded MT Bold" pitchFamily="34" charset="0"/>
            </a:endParaRPr>
          </a:p>
        </p:txBody>
      </p:sp>
      <p:sp>
        <p:nvSpPr>
          <p:cNvPr id="34830" name="Rectangle 14"/>
          <p:cNvSpPr>
            <a:spLocks noChangeArrowheads="1"/>
          </p:cNvSpPr>
          <p:nvPr/>
        </p:nvSpPr>
        <p:spPr bwMode="auto">
          <a:xfrm>
            <a:off x="2700338" y="1341438"/>
            <a:ext cx="1295400" cy="771525"/>
          </a:xfrm>
          <a:prstGeom prst="rect">
            <a:avLst/>
          </a:prstGeom>
          <a:solidFill>
            <a:schemeClr val="bg2"/>
          </a:solidFill>
          <a:ln w="9525">
            <a:solidFill>
              <a:schemeClr val="tx1"/>
            </a:solidFill>
            <a:miter lim="800000"/>
            <a:headEnd/>
            <a:tailEnd/>
          </a:ln>
          <a:effectLst>
            <a:outerShdw dist="107763" dir="13500000" algn="ctr" rotWithShape="0">
              <a:schemeClr val="bg2"/>
            </a:outerShdw>
          </a:effectLst>
        </p:spPr>
        <p:txBody>
          <a:bodyPr wrap="none" anchor="ctr"/>
          <a:lstStyle/>
          <a:p>
            <a:pPr algn="ctr">
              <a:defRPr/>
            </a:pPr>
            <a:r>
              <a:rPr lang="es-ES_tradnl" sz="1800">
                <a:solidFill>
                  <a:schemeClr val="bg1"/>
                </a:solidFill>
                <a:latin typeface="Arial Rounded MT Bold" pitchFamily="34" charset="0"/>
              </a:rPr>
              <a:t>Calidad del</a:t>
            </a:r>
          </a:p>
          <a:p>
            <a:pPr algn="ctr">
              <a:defRPr/>
            </a:pPr>
            <a:r>
              <a:rPr lang="es-ES_tradnl" sz="1800">
                <a:solidFill>
                  <a:schemeClr val="bg1"/>
                </a:solidFill>
                <a:latin typeface="Arial Rounded MT Bold" pitchFamily="34" charset="0"/>
              </a:rPr>
              <a:t> producto</a:t>
            </a:r>
            <a:endParaRPr lang="es-ES" sz="1800">
              <a:solidFill>
                <a:schemeClr val="bg1"/>
              </a:solidFill>
              <a:latin typeface="Arial Rounded MT Bold" pitchFamily="34" charset="0"/>
            </a:endParaRPr>
          </a:p>
        </p:txBody>
      </p:sp>
      <p:sp>
        <p:nvSpPr>
          <p:cNvPr id="34831" name="Rectangle 15"/>
          <p:cNvSpPr>
            <a:spLocks noChangeArrowheads="1"/>
          </p:cNvSpPr>
          <p:nvPr/>
        </p:nvSpPr>
        <p:spPr bwMode="auto">
          <a:xfrm>
            <a:off x="1116013" y="3514725"/>
            <a:ext cx="1295400" cy="771525"/>
          </a:xfrm>
          <a:prstGeom prst="rect">
            <a:avLst/>
          </a:prstGeom>
          <a:solidFill>
            <a:schemeClr val="bg2"/>
          </a:solidFill>
          <a:ln w="9525" algn="ctr">
            <a:solidFill>
              <a:schemeClr val="tx1"/>
            </a:solidFill>
            <a:miter lim="800000"/>
            <a:headEnd/>
            <a:tailEnd/>
          </a:ln>
          <a:effectLst>
            <a:outerShdw dist="107763" dir="13500000" algn="ctr" rotWithShape="0">
              <a:schemeClr val="bg2"/>
            </a:outerShdw>
          </a:effectLst>
        </p:spPr>
        <p:txBody>
          <a:bodyPr wrap="none" anchor="ctr"/>
          <a:lstStyle/>
          <a:p>
            <a:pPr algn="ctr">
              <a:defRPr/>
            </a:pPr>
            <a:r>
              <a:rPr lang="es-ES_tradnl" sz="1700">
                <a:solidFill>
                  <a:schemeClr val="bg1"/>
                </a:solidFill>
                <a:latin typeface="Arial Rounded MT Bold" pitchFamily="34" charset="0"/>
              </a:rPr>
              <a:t>Reputación</a:t>
            </a:r>
          </a:p>
          <a:p>
            <a:pPr algn="ctr">
              <a:defRPr/>
            </a:pPr>
            <a:r>
              <a:rPr lang="es-ES_tradnl" sz="1700">
                <a:solidFill>
                  <a:schemeClr val="bg1"/>
                </a:solidFill>
                <a:latin typeface="Arial Rounded MT Bold" pitchFamily="34" charset="0"/>
              </a:rPr>
              <a:t>Del vendedor</a:t>
            </a:r>
            <a:endParaRPr lang="es-ES" sz="1700">
              <a:solidFill>
                <a:schemeClr val="bg1"/>
              </a:solidFill>
              <a:latin typeface="Arial Rounded MT Bold" pitchFamily="34" charset="0"/>
            </a:endParaRPr>
          </a:p>
        </p:txBody>
      </p:sp>
      <p:sp>
        <p:nvSpPr>
          <p:cNvPr id="34832" name="Rectangle 16"/>
          <p:cNvSpPr>
            <a:spLocks noChangeArrowheads="1"/>
          </p:cNvSpPr>
          <p:nvPr/>
        </p:nvSpPr>
        <p:spPr bwMode="auto">
          <a:xfrm>
            <a:off x="4932363" y="1341438"/>
            <a:ext cx="1295400" cy="771525"/>
          </a:xfrm>
          <a:prstGeom prst="rect">
            <a:avLst/>
          </a:prstGeom>
          <a:solidFill>
            <a:schemeClr val="bg2"/>
          </a:solidFill>
          <a:ln w="9525" algn="ctr">
            <a:solidFill>
              <a:schemeClr val="tx1"/>
            </a:solidFill>
            <a:miter lim="800000"/>
            <a:headEnd/>
            <a:tailEnd/>
          </a:ln>
          <a:effectLst>
            <a:outerShdw dist="107763" dir="13500000" algn="ctr" rotWithShape="0">
              <a:schemeClr val="bg2"/>
            </a:outerShdw>
          </a:effectLst>
        </p:spPr>
        <p:txBody>
          <a:bodyPr wrap="none" anchor="ctr"/>
          <a:lstStyle/>
          <a:p>
            <a:pPr algn="ctr">
              <a:defRPr/>
            </a:pPr>
            <a:r>
              <a:rPr lang="es-ES_tradnl" sz="1800">
                <a:solidFill>
                  <a:schemeClr val="bg1"/>
                </a:solidFill>
                <a:latin typeface="Arial Rounded MT Bold" pitchFamily="34" charset="0"/>
              </a:rPr>
              <a:t>Atributos</a:t>
            </a:r>
          </a:p>
          <a:p>
            <a:pPr algn="ctr">
              <a:defRPr/>
            </a:pPr>
            <a:r>
              <a:rPr lang="es-ES_tradnl" sz="1800">
                <a:solidFill>
                  <a:schemeClr val="bg1"/>
                </a:solidFill>
                <a:latin typeface="Arial Rounded MT Bold" pitchFamily="34" charset="0"/>
              </a:rPr>
              <a:t>Físicos</a:t>
            </a:r>
            <a:endParaRPr lang="es-ES" sz="1800">
              <a:solidFill>
                <a:schemeClr val="bg1"/>
              </a:solidFill>
              <a:latin typeface="Arial Rounded MT Bold" pitchFamily="34" charset="0"/>
            </a:endParaRPr>
          </a:p>
        </p:txBody>
      </p:sp>
      <p:sp>
        <p:nvSpPr>
          <p:cNvPr id="34833" name="Line 17"/>
          <p:cNvSpPr>
            <a:spLocks noChangeShapeType="1"/>
          </p:cNvSpPr>
          <p:nvPr/>
        </p:nvSpPr>
        <p:spPr bwMode="auto">
          <a:xfrm flipV="1">
            <a:off x="5076825" y="2393950"/>
            <a:ext cx="287338" cy="560388"/>
          </a:xfrm>
          <a:prstGeom prst="line">
            <a:avLst/>
          </a:prstGeom>
          <a:noFill/>
          <a:ln w="9525">
            <a:solidFill>
              <a:schemeClr val="tx1"/>
            </a:solidFill>
            <a:round/>
            <a:headEnd/>
            <a:tailEnd type="triangle" w="med" len="med"/>
          </a:ln>
          <a:effectLst/>
        </p:spPr>
        <p:txBody>
          <a:bodyPr/>
          <a:lstStyle/>
          <a:p>
            <a:pPr>
              <a:defRPr/>
            </a:pPr>
            <a:endParaRPr lang="es-MX">
              <a:effectLst>
                <a:outerShdw blurRad="38100" dist="38100" dir="2700000" algn="tl">
                  <a:srgbClr val="000000">
                    <a:alpha val="43137"/>
                  </a:srgbClr>
                </a:outerShdw>
              </a:effectLst>
            </a:endParaRPr>
          </a:p>
        </p:txBody>
      </p:sp>
      <p:sp>
        <p:nvSpPr>
          <p:cNvPr id="34834" name="Line 18"/>
          <p:cNvSpPr>
            <a:spLocks noChangeShapeType="1"/>
          </p:cNvSpPr>
          <p:nvPr/>
        </p:nvSpPr>
        <p:spPr bwMode="auto">
          <a:xfrm flipV="1">
            <a:off x="5435600" y="2814638"/>
            <a:ext cx="504825" cy="349250"/>
          </a:xfrm>
          <a:prstGeom prst="line">
            <a:avLst/>
          </a:prstGeom>
          <a:noFill/>
          <a:ln w="9525">
            <a:solidFill>
              <a:schemeClr val="tx1"/>
            </a:solidFill>
            <a:round/>
            <a:headEnd/>
            <a:tailEnd type="triangle" w="med" len="med"/>
          </a:ln>
          <a:effectLst/>
        </p:spPr>
        <p:txBody>
          <a:bodyPr/>
          <a:lstStyle/>
          <a:p>
            <a:pPr>
              <a:defRPr/>
            </a:pPr>
            <a:endParaRPr lang="es-MX">
              <a:effectLst>
                <a:outerShdw blurRad="38100" dist="38100" dir="2700000" algn="tl">
                  <a:srgbClr val="000000">
                    <a:alpha val="43137"/>
                  </a:srgbClr>
                </a:outerShdw>
              </a:effectLst>
            </a:endParaRPr>
          </a:p>
        </p:txBody>
      </p:sp>
      <p:sp>
        <p:nvSpPr>
          <p:cNvPr id="34835" name="Line 19"/>
          <p:cNvSpPr>
            <a:spLocks noChangeShapeType="1"/>
          </p:cNvSpPr>
          <p:nvPr/>
        </p:nvSpPr>
        <p:spPr bwMode="auto">
          <a:xfrm>
            <a:off x="5653088" y="3795713"/>
            <a:ext cx="719137" cy="0"/>
          </a:xfrm>
          <a:prstGeom prst="line">
            <a:avLst/>
          </a:prstGeom>
          <a:noFill/>
          <a:ln w="9525">
            <a:solidFill>
              <a:schemeClr val="tx1"/>
            </a:solidFill>
            <a:round/>
            <a:headEnd/>
            <a:tailEnd type="triangle" w="med" len="med"/>
          </a:ln>
          <a:effectLst/>
        </p:spPr>
        <p:txBody>
          <a:bodyPr/>
          <a:lstStyle/>
          <a:p>
            <a:pPr>
              <a:defRPr/>
            </a:pPr>
            <a:endParaRPr lang="es-MX">
              <a:effectLst>
                <a:outerShdw blurRad="38100" dist="38100" dir="2700000" algn="tl">
                  <a:srgbClr val="000000">
                    <a:alpha val="43137"/>
                  </a:srgbClr>
                </a:outerShdw>
              </a:effectLst>
            </a:endParaRPr>
          </a:p>
        </p:txBody>
      </p:sp>
      <p:sp>
        <p:nvSpPr>
          <p:cNvPr id="34836" name="Line 20"/>
          <p:cNvSpPr>
            <a:spLocks noChangeShapeType="1"/>
          </p:cNvSpPr>
          <p:nvPr/>
        </p:nvSpPr>
        <p:spPr bwMode="auto">
          <a:xfrm>
            <a:off x="5435600" y="4356100"/>
            <a:ext cx="504825" cy="420688"/>
          </a:xfrm>
          <a:prstGeom prst="line">
            <a:avLst/>
          </a:prstGeom>
          <a:noFill/>
          <a:ln w="9525">
            <a:solidFill>
              <a:schemeClr val="tx1"/>
            </a:solidFill>
            <a:round/>
            <a:headEnd/>
            <a:tailEnd type="triangle" w="med" len="med"/>
          </a:ln>
          <a:effectLst/>
        </p:spPr>
        <p:txBody>
          <a:bodyPr/>
          <a:lstStyle/>
          <a:p>
            <a:pPr>
              <a:defRPr/>
            </a:pPr>
            <a:endParaRPr lang="es-MX">
              <a:effectLst>
                <a:outerShdw blurRad="38100" dist="38100" dir="2700000" algn="tl">
                  <a:srgbClr val="000000">
                    <a:alpha val="43137"/>
                  </a:srgbClr>
                </a:outerShdw>
              </a:effectLst>
            </a:endParaRPr>
          </a:p>
        </p:txBody>
      </p:sp>
      <p:sp>
        <p:nvSpPr>
          <p:cNvPr id="34837" name="Line 21"/>
          <p:cNvSpPr>
            <a:spLocks noChangeShapeType="1"/>
          </p:cNvSpPr>
          <p:nvPr/>
        </p:nvSpPr>
        <p:spPr bwMode="auto">
          <a:xfrm>
            <a:off x="5148263" y="4567238"/>
            <a:ext cx="504825" cy="771525"/>
          </a:xfrm>
          <a:prstGeom prst="line">
            <a:avLst/>
          </a:prstGeom>
          <a:noFill/>
          <a:ln w="9525">
            <a:solidFill>
              <a:schemeClr val="tx1"/>
            </a:solidFill>
            <a:round/>
            <a:headEnd/>
            <a:tailEnd type="triangle" w="med" len="med"/>
          </a:ln>
          <a:effectLst/>
        </p:spPr>
        <p:txBody>
          <a:bodyPr/>
          <a:lstStyle/>
          <a:p>
            <a:pPr>
              <a:defRPr/>
            </a:pPr>
            <a:endParaRPr lang="es-MX">
              <a:effectLst>
                <a:outerShdw blurRad="38100" dist="38100" dir="2700000" algn="tl">
                  <a:srgbClr val="000000">
                    <a:alpha val="43137"/>
                  </a:srgbClr>
                </a:outerShdw>
              </a:effectLst>
            </a:endParaRPr>
          </a:p>
        </p:txBody>
      </p:sp>
      <p:sp>
        <p:nvSpPr>
          <p:cNvPr id="34838" name="Line 22"/>
          <p:cNvSpPr>
            <a:spLocks noChangeShapeType="1"/>
          </p:cNvSpPr>
          <p:nvPr/>
        </p:nvSpPr>
        <p:spPr bwMode="auto">
          <a:xfrm flipH="1">
            <a:off x="2700338" y="3795713"/>
            <a:ext cx="792162" cy="0"/>
          </a:xfrm>
          <a:prstGeom prst="line">
            <a:avLst/>
          </a:prstGeom>
          <a:noFill/>
          <a:ln w="9525">
            <a:solidFill>
              <a:schemeClr val="tx1"/>
            </a:solidFill>
            <a:round/>
            <a:headEnd/>
            <a:tailEnd type="triangle" w="med" len="med"/>
          </a:ln>
          <a:effectLst/>
        </p:spPr>
        <p:txBody>
          <a:bodyPr/>
          <a:lstStyle/>
          <a:p>
            <a:pPr>
              <a:defRPr/>
            </a:pPr>
            <a:endParaRPr lang="es-MX">
              <a:effectLst>
                <a:outerShdw blurRad="38100" dist="38100" dir="2700000" algn="tl">
                  <a:srgbClr val="000000">
                    <a:alpha val="43137"/>
                  </a:srgbClr>
                </a:outerShdw>
              </a:effectLst>
            </a:endParaRPr>
          </a:p>
        </p:txBody>
      </p:sp>
      <p:sp>
        <p:nvSpPr>
          <p:cNvPr id="34839" name="Line 23"/>
          <p:cNvSpPr>
            <a:spLocks noChangeShapeType="1"/>
          </p:cNvSpPr>
          <p:nvPr/>
        </p:nvSpPr>
        <p:spPr bwMode="auto">
          <a:xfrm flipH="1">
            <a:off x="2987675" y="4286250"/>
            <a:ext cx="649288" cy="631825"/>
          </a:xfrm>
          <a:prstGeom prst="line">
            <a:avLst/>
          </a:prstGeom>
          <a:noFill/>
          <a:ln w="9525">
            <a:solidFill>
              <a:schemeClr val="tx1"/>
            </a:solidFill>
            <a:round/>
            <a:headEnd/>
            <a:tailEnd type="triangle" w="med" len="med"/>
          </a:ln>
          <a:effectLst/>
        </p:spPr>
        <p:txBody>
          <a:bodyPr/>
          <a:lstStyle/>
          <a:p>
            <a:pPr>
              <a:defRPr/>
            </a:pPr>
            <a:endParaRPr lang="es-MX">
              <a:effectLst>
                <a:outerShdw blurRad="38100" dist="38100" dir="2700000" algn="tl">
                  <a:srgbClr val="000000">
                    <a:alpha val="43137"/>
                  </a:srgbClr>
                </a:outerShdw>
              </a:effectLst>
            </a:endParaRPr>
          </a:p>
        </p:txBody>
      </p:sp>
      <p:sp>
        <p:nvSpPr>
          <p:cNvPr id="34840" name="Line 24"/>
          <p:cNvSpPr>
            <a:spLocks noChangeShapeType="1"/>
          </p:cNvSpPr>
          <p:nvPr/>
        </p:nvSpPr>
        <p:spPr bwMode="auto">
          <a:xfrm flipH="1">
            <a:off x="3492500" y="4567238"/>
            <a:ext cx="503238" cy="771525"/>
          </a:xfrm>
          <a:prstGeom prst="line">
            <a:avLst/>
          </a:prstGeom>
          <a:noFill/>
          <a:ln w="9525">
            <a:solidFill>
              <a:schemeClr val="tx1"/>
            </a:solidFill>
            <a:round/>
            <a:headEnd/>
            <a:tailEnd type="triangle" w="med" len="med"/>
          </a:ln>
          <a:effectLst/>
        </p:spPr>
        <p:txBody>
          <a:bodyPr/>
          <a:lstStyle/>
          <a:p>
            <a:pPr>
              <a:defRPr/>
            </a:pPr>
            <a:endParaRPr lang="es-MX">
              <a:effectLst>
                <a:outerShdw blurRad="38100" dist="38100" dir="2700000" algn="tl">
                  <a:srgbClr val="000000">
                    <a:alpha val="43137"/>
                  </a:srgbClr>
                </a:outerShdw>
              </a:effectLst>
            </a:endParaRPr>
          </a:p>
        </p:txBody>
      </p:sp>
      <p:sp>
        <p:nvSpPr>
          <p:cNvPr id="34841" name="Line 25"/>
          <p:cNvSpPr>
            <a:spLocks noChangeShapeType="1"/>
          </p:cNvSpPr>
          <p:nvPr/>
        </p:nvSpPr>
        <p:spPr bwMode="auto">
          <a:xfrm flipH="1" flipV="1">
            <a:off x="2987675" y="2814638"/>
            <a:ext cx="720725" cy="349250"/>
          </a:xfrm>
          <a:prstGeom prst="line">
            <a:avLst/>
          </a:prstGeom>
          <a:noFill/>
          <a:ln w="9525">
            <a:solidFill>
              <a:schemeClr val="tx1"/>
            </a:solidFill>
            <a:round/>
            <a:headEnd/>
            <a:tailEnd type="triangle" w="med" len="med"/>
          </a:ln>
          <a:effectLst/>
        </p:spPr>
        <p:txBody>
          <a:bodyPr/>
          <a:lstStyle/>
          <a:p>
            <a:pPr>
              <a:defRPr/>
            </a:pPr>
            <a:endParaRPr lang="es-MX">
              <a:effectLst>
                <a:outerShdw blurRad="38100" dist="38100" dir="2700000" algn="tl">
                  <a:srgbClr val="000000">
                    <a:alpha val="43137"/>
                  </a:srgbClr>
                </a:outerShdw>
              </a:effectLst>
            </a:endParaRPr>
          </a:p>
        </p:txBody>
      </p:sp>
      <p:sp>
        <p:nvSpPr>
          <p:cNvPr id="34842" name="Line 26"/>
          <p:cNvSpPr>
            <a:spLocks noChangeShapeType="1"/>
          </p:cNvSpPr>
          <p:nvPr/>
        </p:nvSpPr>
        <p:spPr bwMode="auto">
          <a:xfrm flipH="1" flipV="1">
            <a:off x="3779838" y="2393950"/>
            <a:ext cx="431800" cy="490538"/>
          </a:xfrm>
          <a:prstGeom prst="line">
            <a:avLst/>
          </a:prstGeom>
          <a:noFill/>
          <a:ln w="9525">
            <a:solidFill>
              <a:schemeClr val="tx1"/>
            </a:solidFill>
            <a:round/>
            <a:headEnd/>
            <a:tailEnd type="triangle" w="med" len="med"/>
          </a:ln>
          <a:effectLst/>
        </p:spPr>
        <p:txBody>
          <a:bodyPr/>
          <a:lstStyle/>
          <a:p>
            <a:pPr>
              <a:defRPr/>
            </a:pPr>
            <a:endParaRPr lang="es-MX">
              <a:effectLst>
                <a:outerShdw blurRad="38100" dist="38100" dir="2700000" algn="tl">
                  <a:srgbClr val="000000">
                    <a:alpha val="43137"/>
                  </a:srgbClr>
                </a:outerShdw>
              </a:effectLst>
            </a:endParaRPr>
          </a:p>
        </p:txBody>
      </p:sp>
      <p:sp>
        <p:nvSpPr>
          <p:cNvPr id="34843" name="Rectangle 27"/>
          <p:cNvSpPr>
            <a:spLocks noChangeArrowheads="1"/>
          </p:cNvSpPr>
          <p:nvPr/>
        </p:nvSpPr>
        <p:spPr bwMode="auto">
          <a:xfrm>
            <a:off x="5724525" y="5618163"/>
            <a:ext cx="1800225" cy="701675"/>
          </a:xfrm>
          <a:prstGeom prst="rect">
            <a:avLst/>
          </a:prstGeom>
          <a:solidFill>
            <a:schemeClr val="bg2"/>
          </a:solidFill>
          <a:ln w="9525" algn="ctr">
            <a:solidFill>
              <a:schemeClr val="tx1"/>
            </a:solidFill>
            <a:miter lim="800000"/>
            <a:headEnd/>
            <a:tailEnd/>
          </a:ln>
          <a:effectLst>
            <a:outerShdw dist="107763" dir="13500000" algn="ctr" rotWithShape="0">
              <a:schemeClr val="bg2"/>
            </a:outerShdw>
          </a:effectLst>
        </p:spPr>
        <p:txBody>
          <a:bodyPr wrap="none" anchor="ctr"/>
          <a:lstStyle/>
          <a:p>
            <a:pPr algn="ctr">
              <a:defRPr/>
            </a:pPr>
            <a:r>
              <a:rPr lang="es-ES_tradnl" sz="1800">
                <a:solidFill>
                  <a:schemeClr val="bg1"/>
                </a:solidFill>
                <a:latin typeface="Arial Rounded MT Bold" pitchFamily="34" charset="0"/>
              </a:rPr>
              <a:t>Normatividad</a:t>
            </a:r>
          </a:p>
          <a:p>
            <a:pPr algn="ctr">
              <a:defRPr/>
            </a:pPr>
            <a:r>
              <a:rPr lang="es-ES_tradnl" sz="1800">
                <a:solidFill>
                  <a:schemeClr val="bg1"/>
                </a:solidFill>
                <a:latin typeface="Arial Rounded MT Bold" pitchFamily="34" charset="0"/>
              </a:rPr>
              <a:t>Legal</a:t>
            </a:r>
            <a:endParaRPr lang="es-ES" sz="1800">
              <a:solidFill>
                <a:schemeClr val="bg1"/>
              </a:solidFill>
              <a:latin typeface="Arial Rounded MT Bold" pitchFamily="34" charset="0"/>
            </a:endParaRPr>
          </a:p>
        </p:txBody>
      </p:sp>
      <p:sp>
        <p:nvSpPr>
          <p:cNvPr id="34844" name="Line 28"/>
          <p:cNvSpPr>
            <a:spLocks noChangeShapeType="1"/>
          </p:cNvSpPr>
          <p:nvPr/>
        </p:nvSpPr>
        <p:spPr bwMode="auto">
          <a:xfrm>
            <a:off x="4572000" y="4706938"/>
            <a:ext cx="0" cy="560387"/>
          </a:xfrm>
          <a:prstGeom prst="line">
            <a:avLst/>
          </a:prstGeom>
          <a:noFill/>
          <a:ln w="9525">
            <a:solidFill>
              <a:schemeClr val="tx1"/>
            </a:solidFill>
            <a:round/>
            <a:headEnd/>
            <a:tailEnd type="triangle" w="med" len="med"/>
          </a:ln>
          <a:effectLst/>
        </p:spPr>
        <p:txBody>
          <a:bodyPr/>
          <a:lstStyle/>
          <a:p>
            <a:pPr>
              <a:defRPr/>
            </a:pPr>
            <a:endParaRPr lang="es-MX">
              <a:effectLst>
                <a:outerShdw blurRad="38100" dist="38100" dir="2700000" algn="tl">
                  <a:srgbClr val="000000">
                    <a:alpha val="43137"/>
                  </a:srgbClr>
                </a:outerShdw>
              </a:effectLst>
            </a:endParaRPr>
          </a:p>
        </p:txBody>
      </p:sp>
      <p:sp>
        <p:nvSpPr>
          <p:cNvPr id="34845" name="Text Box 29"/>
          <p:cNvSpPr txBox="1">
            <a:spLocks noChangeArrowheads="1"/>
          </p:cNvSpPr>
          <p:nvPr/>
        </p:nvSpPr>
        <p:spPr bwMode="auto">
          <a:xfrm>
            <a:off x="1619250" y="546100"/>
            <a:ext cx="5824538" cy="579438"/>
          </a:xfrm>
          <a:prstGeom prst="rect">
            <a:avLst/>
          </a:prstGeom>
          <a:noFill/>
          <a:ln w="9525">
            <a:noFill/>
            <a:miter lim="800000"/>
            <a:headEnd/>
            <a:tailEnd/>
          </a:ln>
          <a:effectLst/>
        </p:spPr>
        <p:txBody>
          <a:bodyPr wrap="none">
            <a:spAutoFit/>
          </a:bodyPr>
          <a:lstStyle/>
          <a:p>
            <a:pPr>
              <a:defRPr/>
            </a:pPr>
            <a:r>
              <a:rPr lang="es-ES_tradnl" sz="3200" u="sng">
                <a:effectLst>
                  <a:outerShdw blurRad="38100" dist="38100" dir="2700000" algn="tl">
                    <a:srgbClr val="C0C0C0"/>
                  </a:outerShdw>
                </a:effectLst>
                <a:latin typeface="Arial Rounded MT Bold" pitchFamily="34" charset="0"/>
              </a:rPr>
              <a:t>PRODUCTO DIFERENCIADO</a:t>
            </a:r>
            <a:endParaRPr lang="es-ES" sz="3200" u="sng">
              <a:effectLst>
                <a:outerShdw blurRad="38100" dist="38100" dir="2700000" algn="tl">
                  <a:srgbClr val="C0C0C0"/>
                </a:outerShdw>
              </a:effectLst>
              <a:latin typeface="Arial Rounded MT Bold"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1"/>
          </p:nvPr>
        </p:nvSpPr>
        <p:spPr>
          <a:xfrm>
            <a:off x="827088" y="1981200"/>
            <a:ext cx="7859712" cy="3886200"/>
          </a:xfrm>
        </p:spPr>
        <p:txBody>
          <a:bodyPr/>
          <a:lstStyle/>
          <a:p>
            <a:pPr marL="0" indent="0" algn="just" eaLnBrk="1" hangingPunct="1">
              <a:lnSpc>
                <a:spcPct val="90000"/>
              </a:lnSpc>
              <a:spcBef>
                <a:spcPct val="0"/>
              </a:spcBef>
              <a:buFont typeface="Wingdings" pitchFamily="2" charset="2"/>
              <a:buNone/>
            </a:pPr>
            <a:r>
              <a:rPr lang="es-ES" sz="2400">
                <a:latin typeface="Arial Rounded MT Bold" pitchFamily="34" charset="0"/>
              </a:rPr>
              <a:t>Mientras que normalmente los rasgos del producto son fácilmente definibles, hacer lo mismo con sus beneficios puede ser más delicado, ya que existen en la mente del consumidor o cliente. </a:t>
            </a:r>
            <a:endParaRPr lang="es-ES_tradnl" sz="2400">
              <a:latin typeface="Arial Rounded MT Bold" pitchFamily="34" charset="0"/>
            </a:endParaRPr>
          </a:p>
          <a:p>
            <a:pPr marL="0" indent="0" algn="just" eaLnBrk="1" hangingPunct="1">
              <a:lnSpc>
                <a:spcPct val="90000"/>
              </a:lnSpc>
              <a:spcBef>
                <a:spcPct val="0"/>
              </a:spcBef>
              <a:buFont typeface="Wingdings" pitchFamily="2" charset="2"/>
              <a:buNone/>
            </a:pPr>
            <a:endParaRPr lang="es-ES_tradnl" sz="2400">
              <a:latin typeface="Arial Rounded MT Bold" pitchFamily="34" charset="0"/>
            </a:endParaRPr>
          </a:p>
          <a:p>
            <a:pPr marL="0" indent="0" algn="just" eaLnBrk="1" hangingPunct="1">
              <a:lnSpc>
                <a:spcPct val="90000"/>
              </a:lnSpc>
              <a:spcBef>
                <a:spcPct val="0"/>
              </a:spcBef>
              <a:buFont typeface="Wingdings" pitchFamily="2" charset="2"/>
              <a:buNone/>
            </a:pPr>
            <a:r>
              <a:rPr lang="es-ES" sz="2400">
                <a:latin typeface="Arial Rounded MT Bold" pitchFamily="34" charset="0"/>
              </a:rPr>
              <a:t>Los beneficios más atractivos de un producto son los que proporcionan </a:t>
            </a:r>
            <a:r>
              <a:rPr lang="es-ES" sz="2800">
                <a:solidFill>
                  <a:schemeClr val="bg2"/>
                </a:solidFill>
                <a:latin typeface="Arial Rounded MT Bold" pitchFamily="34" charset="0"/>
              </a:rPr>
              <a:t>gratificación emotiva o financiera.</a:t>
            </a:r>
            <a:r>
              <a:rPr lang="es-ES" sz="2400">
                <a:latin typeface="Arial Rounded MT Bold" pitchFamily="34" charset="0"/>
              </a:rPr>
              <a:t> El beneficio que ofrece una pasta de dientes no es una sonrisa más brillante, sino es lo que ésta sonrisa puede traerle: una pareja atractiva, un mejor trabajo, etc. </a:t>
            </a:r>
          </a:p>
        </p:txBody>
      </p:sp>
      <p:sp>
        <p:nvSpPr>
          <p:cNvPr id="55299" name="Rectangle 4"/>
          <p:cNvSpPr>
            <a:spLocks noChangeArrowheads="1"/>
          </p:cNvSpPr>
          <p:nvPr/>
        </p:nvSpPr>
        <p:spPr bwMode="auto">
          <a:xfrm>
            <a:off x="385763" y="404813"/>
            <a:ext cx="8362950" cy="1371600"/>
          </a:xfrm>
          <a:prstGeom prst="rect">
            <a:avLst/>
          </a:prstGeom>
          <a:noFill/>
          <a:ln w="9525">
            <a:noFill/>
            <a:miter lim="800000"/>
            <a:headEnd/>
            <a:tailEnd/>
          </a:ln>
        </p:spPr>
        <p:txBody>
          <a:bodyPr anchor="ctr"/>
          <a:lstStyle/>
          <a:p>
            <a:pPr algn="ctr"/>
            <a:r>
              <a:rPr lang="es-ES" sz="3000">
                <a:solidFill>
                  <a:schemeClr val="bg2"/>
                </a:solidFill>
                <a:latin typeface="Arial Rounded MT Bold" pitchFamily="34" charset="0"/>
              </a:rPr>
              <a:t>CARACTERÍSTICAS BÁSICAS</a:t>
            </a:r>
            <a:br>
              <a:rPr lang="es-ES" sz="3000">
                <a:solidFill>
                  <a:schemeClr val="bg2"/>
                </a:solidFill>
                <a:latin typeface="Arial Rounded MT Bold" pitchFamily="34" charset="0"/>
              </a:rPr>
            </a:br>
            <a:r>
              <a:rPr lang="es-ES" sz="3000">
                <a:solidFill>
                  <a:schemeClr val="bg2"/>
                </a:solidFill>
                <a:latin typeface="Arial Rounded MT Bold" pitchFamily="34" charset="0"/>
              </a:rPr>
              <a:t>DE UN PRODUCTO</a:t>
            </a:r>
            <a:r>
              <a:rPr lang="es-ES" sz="3200" b="0">
                <a:latin typeface="Arial Rounded MT Bold" pitchFamily="34" charset="0"/>
              </a:rPr>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4" descr="j0222015"/>
          <p:cNvPicPr>
            <a:picLocks noChangeAspect="1" noChangeArrowheads="1"/>
          </p:cNvPicPr>
          <p:nvPr/>
        </p:nvPicPr>
        <p:blipFill>
          <a:blip r:embed="rId3"/>
          <a:srcRect/>
          <a:stretch>
            <a:fillRect/>
          </a:stretch>
        </p:blipFill>
        <p:spPr bwMode="auto">
          <a:xfrm>
            <a:off x="6629400" y="609600"/>
            <a:ext cx="1365250" cy="1371600"/>
          </a:xfrm>
          <a:prstGeom prst="rect">
            <a:avLst/>
          </a:prstGeom>
          <a:noFill/>
          <a:ln w="9525">
            <a:noFill/>
            <a:miter lim="800000"/>
            <a:headEnd/>
            <a:tailEnd/>
          </a:ln>
        </p:spPr>
      </p:pic>
      <p:sp>
        <p:nvSpPr>
          <p:cNvPr id="56323" name="Rectangle 3"/>
          <p:cNvSpPr>
            <a:spLocks noGrp="1" noChangeArrowheads="1"/>
          </p:cNvSpPr>
          <p:nvPr>
            <p:ph type="body" idx="1"/>
          </p:nvPr>
        </p:nvSpPr>
        <p:spPr>
          <a:xfrm>
            <a:off x="533400" y="1268413"/>
            <a:ext cx="8001000" cy="5256212"/>
          </a:xfrm>
        </p:spPr>
        <p:txBody>
          <a:bodyPr/>
          <a:lstStyle/>
          <a:p>
            <a:pPr marL="0" indent="0" algn="just" eaLnBrk="1" hangingPunct="1">
              <a:spcBef>
                <a:spcPct val="0"/>
              </a:spcBef>
              <a:buFont typeface="Wingdings" pitchFamily="2" charset="2"/>
              <a:buNone/>
            </a:pPr>
            <a:r>
              <a:rPr lang="es-ES" sz="2400">
                <a:latin typeface="Arial Rounded MT Bold" pitchFamily="34" charset="0"/>
              </a:rPr>
              <a:t>La</a:t>
            </a:r>
            <a:r>
              <a:rPr lang="es-ES" sz="2400">
                <a:solidFill>
                  <a:schemeClr val="bg2"/>
                </a:solidFill>
                <a:latin typeface="Arial Rounded MT Bold" pitchFamily="34" charset="0"/>
              </a:rPr>
              <a:t> gratificación emotiva</a:t>
            </a:r>
            <a:r>
              <a:rPr lang="es-ES" sz="2000">
                <a:latin typeface="Arial Rounded MT Bold" pitchFamily="34" charset="0"/>
              </a:rPr>
              <a:t> cubre toda la</a:t>
            </a:r>
            <a:endParaRPr lang="es-ES_tradnl" sz="2000">
              <a:latin typeface="Arial Rounded MT Bold" pitchFamily="34" charset="0"/>
            </a:endParaRPr>
          </a:p>
          <a:p>
            <a:pPr marL="0" indent="0" algn="just" eaLnBrk="1" hangingPunct="1">
              <a:spcBef>
                <a:spcPct val="0"/>
              </a:spcBef>
              <a:buFont typeface="Wingdings" pitchFamily="2" charset="2"/>
              <a:buNone/>
            </a:pPr>
            <a:r>
              <a:rPr lang="es-ES" sz="2000">
                <a:latin typeface="Arial Rounded MT Bold" pitchFamily="34" charset="0"/>
              </a:rPr>
              <a:t>gama de las emociones humanas, pero </a:t>
            </a:r>
            <a:endParaRPr lang="es-ES_tradnl" sz="2000">
              <a:latin typeface="Arial Rounded MT Bold" pitchFamily="34" charset="0"/>
            </a:endParaRPr>
          </a:p>
          <a:p>
            <a:pPr marL="0" indent="0" algn="just" eaLnBrk="1" hangingPunct="1">
              <a:spcBef>
                <a:spcPct val="0"/>
              </a:spcBef>
              <a:buFont typeface="Wingdings" pitchFamily="2" charset="2"/>
              <a:buNone/>
            </a:pPr>
            <a:r>
              <a:rPr lang="es-ES" sz="2000">
                <a:latin typeface="Arial Rounded MT Bold" pitchFamily="34" charset="0"/>
              </a:rPr>
              <a:t>básicamente permite que de alguna manera el comprador se sienta mejor. Por ejemplo: enviar un arreglo floral a un amigo o familiar provoca que el comprador sienta que está brindando su apoyo o que es una manera de demostrar su amor. La compra de productos elaborados con materiales reciclados da oportunidad a que el consumidor se sienta consciente de su responsabilidad con el ambiente. </a:t>
            </a:r>
            <a:endParaRPr lang="es-ES_tradnl" sz="2000">
              <a:latin typeface="Arial Rounded MT Bold" pitchFamily="34" charset="0"/>
            </a:endParaRPr>
          </a:p>
          <a:p>
            <a:pPr marL="0" indent="0" algn="just" eaLnBrk="1" hangingPunct="1">
              <a:spcBef>
                <a:spcPct val="0"/>
              </a:spcBef>
              <a:buFont typeface="Wingdings" pitchFamily="2" charset="2"/>
              <a:buNone/>
            </a:pPr>
            <a:endParaRPr lang="es-ES" sz="2000">
              <a:latin typeface="Arial Rounded MT Bold" pitchFamily="34" charset="0"/>
            </a:endParaRPr>
          </a:p>
          <a:p>
            <a:pPr marL="0" indent="0" algn="just" eaLnBrk="1" hangingPunct="1">
              <a:spcBef>
                <a:spcPct val="0"/>
              </a:spcBef>
              <a:buFont typeface="Wingdings" pitchFamily="2" charset="2"/>
              <a:buNone/>
            </a:pPr>
            <a:r>
              <a:rPr lang="es-ES" sz="2000">
                <a:latin typeface="Arial Rounded MT Bold" pitchFamily="34" charset="0"/>
              </a:rPr>
              <a:t>Los productos que otorgan </a:t>
            </a:r>
            <a:r>
              <a:rPr lang="es-ES" sz="2400">
                <a:solidFill>
                  <a:schemeClr val="bg2"/>
                </a:solidFill>
                <a:latin typeface="Arial Rounded MT Bold" pitchFamily="34" charset="0"/>
              </a:rPr>
              <a:t>gratificación financiera</a:t>
            </a:r>
            <a:r>
              <a:rPr lang="es-ES" sz="2000">
                <a:latin typeface="Arial Rounded MT Bold" pitchFamily="34" charset="0"/>
              </a:rPr>
              <a:t> permiten que el comprador ahorre dinero (por ejemplo un plan de descuento en llamadas de larga distancia) o gane dinero (por ejemplo un programa que le ayude a administrar el negocio que ha montado en su hogar).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4" descr="j0195812"/>
          <p:cNvPicPr>
            <a:picLocks noChangeAspect="1" noChangeArrowheads="1"/>
          </p:cNvPicPr>
          <p:nvPr/>
        </p:nvPicPr>
        <p:blipFill>
          <a:blip r:embed="rId3">
            <a:lum bright="24000" contrast="-44000"/>
          </a:blip>
          <a:srcRect/>
          <a:stretch>
            <a:fillRect/>
          </a:stretch>
        </p:blipFill>
        <p:spPr bwMode="auto">
          <a:xfrm>
            <a:off x="6557963" y="3716338"/>
            <a:ext cx="2262187" cy="2327275"/>
          </a:xfrm>
          <a:prstGeom prst="rect">
            <a:avLst/>
          </a:prstGeom>
          <a:noFill/>
          <a:ln w="9525">
            <a:noFill/>
            <a:miter lim="800000"/>
            <a:headEnd/>
            <a:tailEnd/>
          </a:ln>
        </p:spPr>
      </p:pic>
      <p:sp>
        <p:nvSpPr>
          <p:cNvPr id="57347" name="Rectangle 2"/>
          <p:cNvSpPr>
            <a:spLocks noGrp="1" noChangeArrowheads="1"/>
          </p:cNvSpPr>
          <p:nvPr>
            <p:ph type="title"/>
          </p:nvPr>
        </p:nvSpPr>
        <p:spPr>
          <a:xfrm>
            <a:off x="457200" y="404813"/>
            <a:ext cx="8229600" cy="1371600"/>
          </a:xfrm>
        </p:spPr>
        <p:txBody>
          <a:bodyPr/>
          <a:lstStyle/>
          <a:p>
            <a:pPr algn="ctr" eaLnBrk="1" hangingPunct="1"/>
            <a:r>
              <a:rPr lang="es-ES" sz="3200" b="1">
                <a:latin typeface="Arial Rounded MT Bold" pitchFamily="34" charset="0"/>
              </a:rPr>
              <a:t>DESCUBRA LOS BENEFICIOS</a:t>
            </a:r>
            <a:br>
              <a:rPr lang="es-ES" sz="3200" b="1">
                <a:latin typeface="Arial Rounded MT Bold" pitchFamily="34" charset="0"/>
              </a:rPr>
            </a:br>
            <a:r>
              <a:rPr lang="es-ES" sz="3200" b="1">
                <a:latin typeface="Arial Rounded MT Bold" pitchFamily="34" charset="0"/>
              </a:rPr>
              <a:t>DE SU PRODUCTO </a:t>
            </a:r>
          </a:p>
        </p:txBody>
      </p:sp>
      <p:sp>
        <p:nvSpPr>
          <p:cNvPr id="57348" name="Rectangle 3"/>
          <p:cNvSpPr>
            <a:spLocks noGrp="1" noChangeArrowheads="1"/>
          </p:cNvSpPr>
          <p:nvPr>
            <p:ph type="body" idx="1"/>
          </p:nvPr>
        </p:nvSpPr>
        <p:spPr>
          <a:xfrm>
            <a:off x="900113" y="1557338"/>
            <a:ext cx="7416800" cy="4752975"/>
          </a:xfrm>
        </p:spPr>
        <p:txBody>
          <a:bodyPr/>
          <a:lstStyle/>
          <a:p>
            <a:pPr marL="0" indent="0" algn="just" eaLnBrk="1" hangingPunct="1">
              <a:lnSpc>
                <a:spcPct val="120000"/>
              </a:lnSpc>
              <a:buFont typeface="Wingdings" pitchFamily="2" charset="2"/>
              <a:buNone/>
            </a:pPr>
            <a:r>
              <a:rPr lang="es-ES" sz="2400">
                <a:latin typeface="Arial Rounded MT Bold" pitchFamily="34" charset="0"/>
              </a:rPr>
              <a:t>Para identificar los beneficios de su producto, debe considerar las necesidades de su clientela. Es necesario colocarse en el lugar o situación de sus clientes, hable directamente con ellos o realice encuestas para conocer sus necesidades y sus impresiones. </a:t>
            </a:r>
          </a:p>
          <a:p>
            <a:pPr marL="0" indent="0" algn="just" eaLnBrk="1" hangingPunct="1">
              <a:lnSpc>
                <a:spcPct val="120000"/>
              </a:lnSpc>
              <a:buFont typeface="Wingdings" pitchFamily="2" charset="2"/>
              <a:buNone/>
            </a:pPr>
            <a:r>
              <a:rPr lang="es-ES" sz="2400">
                <a:latin typeface="Arial Rounded MT Bold" pitchFamily="34" charset="0"/>
              </a:rPr>
              <a:t>De ser posible, contrate a una empresa independiente para que trabaje con grupos de sondeo de clientes para probar la utilidad y deseo de su producto.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idx="1"/>
          </p:nvPr>
        </p:nvSpPr>
        <p:spPr>
          <a:xfrm>
            <a:off x="971550" y="1981200"/>
            <a:ext cx="7715250" cy="3886200"/>
          </a:xfrm>
        </p:spPr>
        <p:txBody>
          <a:bodyPr/>
          <a:lstStyle/>
          <a:p>
            <a:pPr marL="0" indent="0" algn="just" eaLnBrk="1" hangingPunct="1">
              <a:lnSpc>
                <a:spcPct val="110000"/>
              </a:lnSpc>
              <a:buFont typeface="Wingdings" pitchFamily="2" charset="2"/>
              <a:buNone/>
            </a:pPr>
            <a:r>
              <a:rPr lang="es-ES" sz="2800">
                <a:latin typeface="Arial Rounded MT Bold" pitchFamily="34" charset="0"/>
              </a:rPr>
              <a:t>Estudie a los clientes que han comprado su producto anteriormente. ¿Qué es lo que indican los perfiles de sus clientes acerca de los beneficios de su producto? </a:t>
            </a:r>
          </a:p>
          <a:p>
            <a:pPr marL="0" indent="0" algn="just" eaLnBrk="1" hangingPunct="1">
              <a:lnSpc>
                <a:spcPct val="110000"/>
              </a:lnSpc>
              <a:buFont typeface="Wingdings" pitchFamily="2" charset="2"/>
              <a:buNone/>
            </a:pPr>
            <a:r>
              <a:rPr lang="es-ES" sz="2800">
                <a:latin typeface="Arial Rounded MT Bold" pitchFamily="34" charset="0"/>
              </a:rPr>
              <a:t>Una vez que cuente con el sentido básico de los beneficios de su producto, puede establecer un sistema para desarrollar y rastrear su evolución: </a:t>
            </a:r>
          </a:p>
        </p:txBody>
      </p:sp>
      <p:sp>
        <p:nvSpPr>
          <p:cNvPr id="58371" name="Rectangle 6"/>
          <p:cNvSpPr>
            <a:spLocks noChangeArrowheads="1"/>
          </p:cNvSpPr>
          <p:nvPr/>
        </p:nvSpPr>
        <p:spPr bwMode="auto">
          <a:xfrm>
            <a:off x="468313" y="404813"/>
            <a:ext cx="8229600" cy="1371600"/>
          </a:xfrm>
          <a:prstGeom prst="rect">
            <a:avLst/>
          </a:prstGeom>
          <a:noFill/>
          <a:ln w="9525">
            <a:noFill/>
            <a:miter lim="800000"/>
            <a:headEnd/>
            <a:tailEnd/>
          </a:ln>
        </p:spPr>
        <p:txBody>
          <a:bodyPr anchor="ctr"/>
          <a:lstStyle/>
          <a:p>
            <a:pPr algn="ctr"/>
            <a:r>
              <a:rPr lang="es-ES" sz="3200">
                <a:latin typeface="Arial Rounded MT Bold" pitchFamily="34" charset="0"/>
              </a:rPr>
              <a:t>DESCUBRA LOS BENEFICIOS</a:t>
            </a:r>
            <a:br>
              <a:rPr lang="es-ES" sz="3200">
                <a:latin typeface="Arial Rounded MT Bold" pitchFamily="34" charset="0"/>
              </a:rPr>
            </a:br>
            <a:r>
              <a:rPr lang="es-ES" sz="3200">
                <a:latin typeface="Arial Rounded MT Bold" pitchFamily="34" charset="0"/>
              </a:rPr>
              <a:t>DE SU PRODUCTO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ctrTitle"/>
          </p:nvPr>
        </p:nvSpPr>
        <p:spPr/>
        <p:txBody>
          <a:bodyPr/>
          <a:lstStyle/>
          <a:p>
            <a:pPr eaLnBrk="1" hangingPunct="1"/>
            <a:r>
              <a:rPr lang="es-MX"/>
              <a:t>Conceptos Básicos</a:t>
            </a:r>
            <a:endParaRPr lang="es-E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57200" y="188913"/>
            <a:ext cx="8229600" cy="1371600"/>
          </a:xfrm>
        </p:spPr>
        <p:txBody>
          <a:bodyPr/>
          <a:lstStyle/>
          <a:p>
            <a:pPr algn="ctr" eaLnBrk="1" hangingPunct="1"/>
            <a:r>
              <a:rPr lang="es-ES" sz="3200" b="1">
                <a:latin typeface="Arial Rounded MT Bold" pitchFamily="34" charset="0"/>
              </a:rPr>
              <a:t>LOS PRINCIPALES FACTORES SON: </a:t>
            </a:r>
          </a:p>
        </p:txBody>
      </p:sp>
      <p:sp>
        <p:nvSpPr>
          <p:cNvPr id="59395" name="Rectangle 3"/>
          <p:cNvSpPr>
            <a:spLocks noGrp="1" noChangeArrowheads="1"/>
          </p:cNvSpPr>
          <p:nvPr>
            <p:ph type="body" idx="1"/>
          </p:nvPr>
        </p:nvSpPr>
        <p:spPr>
          <a:xfrm>
            <a:off x="590550" y="1916113"/>
            <a:ext cx="8229600" cy="4327525"/>
          </a:xfrm>
        </p:spPr>
        <p:txBody>
          <a:bodyPr/>
          <a:lstStyle/>
          <a:p>
            <a:pPr algn="just" eaLnBrk="1" hangingPunct="1">
              <a:lnSpc>
                <a:spcPct val="105000"/>
              </a:lnSpc>
            </a:pPr>
            <a:r>
              <a:rPr lang="es-ES" sz="2800" b="1">
                <a:latin typeface="Arial Rounded MT Bold" pitchFamily="34" charset="0"/>
              </a:rPr>
              <a:t>Núcleo</a:t>
            </a:r>
            <a:r>
              <a:rPr lang="es-ES" sz="2800">
                <a:latin typeface="Arial Rounded MT Bold" pitchFamily="34" charset="0"/>
              </a:rPr>
              <a:t>, comprende aquellas propiedades físicas, químicas y técnicas del producto, que lo hacen apto para determinadas funciones y usos. </a:t>
            </a:r>
          </a:p>
          <a:p>
            <a:pPr algn="just" eaLnBrk="1" hangingPunct="1">
              <a:lnSpc>
                <a:spcPct val="105000"/>
              </a:lnSpc>
            </a:pPr>
            <a:r>
              <a:rPr lang="es-ES" sz="2800" b="1">
                <a:latin typeface="Arial Rounded MT Bold" pitchFamily="34" charset="0"/>
              </a:rPr>
              <a:t>Calidad</a:t>
            </a:r>
            <a:r>
              <a:rPr lang="es-ES" sz="2800">
                <a:latin typeface="Arial Rounded MT Bold" pitchFamily="34" charset="0"/>
              </a:rPr>
              <a:t>, valoración de los elementos que componen el núcleo, en razón de unos estándares que deben apreciar o medir las cualidades y permiten ser comparativos con la competencia.</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1"/>
          </p:nvPr>
        </p:nvSpPr>
        <p:spPr>
          <a:xfrm>
            <a:off x="663575" y="1981200"/>
            <a:ext cx="8156575" cy="3886200"/>
          </a:xfrm>
        </p:spPr>
        <p:txBody>
          <a:bodyPr/>
          <a:lstStyle/>
          <a:p>
            <a:pPr algn="just" eaLnBrk="1" hangingPunct="1">
              <a:lnSpc>
                <a:spcPct val="105000"/>
              </a:lnSpc>
            </a:pPr>
            <a:r>
              <a:rPr lang="es-ES" sz="2800" b="1">
                <a:latin typeface="Arial Rounded MT Bold" pitchFamily="34" charset="0"/>
              </a:rPr>
              <a:t>Precio</a:t>
            </a:r>
            <a:r>
              <a:rPr lang="es-ES" sz="2800">
                <a:latin typeface="Arial Rounded MT Bold" pitchFamily="34" charset="0"/>
              </a:rPr>
              <a:t>, valor último de adquisición. Este atributo ha adquirido un fuerte protagonismo en la comercialización actual de los productos y servicios. </a:t>
            </a:r>
          </a:p>
          <a:p>
            <a:pPr algn="just" eaLnBrk="1" hangingPunct="1">
              <a:lnSpc>
                <a:spcPct val="105000"/>
              </a:lnSpc>
            </a:pPr>
            <a:r>
              <a:rPr lang="es-ES" sz="2800" b="1">
                <a:latin typeface="Arial Rounded MT Bold" pitchFamily="34" charset="0"/>
              </a:rPr>
              <a:t>Envase</a:t>
            </a:r>
            <a:r>
              <a:rPr lang="es-ES" sz="2800">
                <a:latin typeface="Arial Rounded MT Bold" pitchFamily="34" charset="0"/>
              </a:rPr>
              <a:t>, elemento de protección del que está dotado el producto y tiene, junto al diseño, un gran valor promocional y de imagen. </a:t>
            </a:r>
          </a:p>
        </p:txBody>
      </p:sp>
      <p:sp>
        <p:nvSpPr>
          <p:cNvPr id="60419" name="Rectangle 4"/>
          <p:cNvSpPr>
            <a:spLocks noChangeArrowheads="1"/>
          </p:cNvSpPr>
          <p:nvPr/>
        </p:nvSpPr>
        <p:spPr bwMode="auto">
          <a:xfrm>
            <a:off x="468313" y="188913"/>
            <a:ext cx="8229600" cy="1371600"/>
          </a:xfrm>
          <a:prstGeom prst="rect">
            <a:avLst/>
          </a:prstGeom>
          <a:noFill/>
          <a:ln w="9525">
            <a:noFill/>
            <a:miter lim="800000"/>
            <a:headEnd/>
            <a:tailEnd/>
          </a:ln>
        </p:spPr>
        <p:txBody>
          <a:bodyPr anchor="ctr"/>
          <a:lstStyle/>
          <a:p>
            <a:pPr algn="ctr"/>
            <a:r>
              <a:rPr lang="es-ES" sz="3200">
                <a:latin typeface="Arial Rounded MT Bold" pitchFamily="34" charset="0"/>
              </a:rPr>
              <a:t>LOS PRINCIPALES FACTORES SON: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idx="1"/>
          </p:nvPr>
        </p:nvSpPr>
        <p:spPr>
          <a:xfrm>
            <a:off x="827088" y="1916113"/>
            <a:ext cx="6481762" cy="4543425"/>
          </a:xfrm>
        </p:spPr>
        <p:txBody>
          <a:bodyPr/>
          <a:lstStyle/>
          <a:p>
            <a:pPr algn="just" eaLnBrk="1" hangingPunct="1">
              <a:lnSpc>
                <a:spcPct val="105000"/>
              </a:lnSpc>
            </a:pPr>
            <a:r>
              <a:rPr lang="es-ES" sz="2400" b="1">
                <a:latin typeface="Arial Rounded MT Bold" pitchFamily="34" charset="0"/>
              </a:rPr>
              <a:t>Diseño</a:t>
            </a:r>
            <a:r>
              <a:rPr lang="es-ES" sz="2400">
                <a:latin typeface="Arial Rounded MT Bold" pitchFamily="34" charset="0"/>
              </a:rPr>
              <a:t>, forma y tamaño que permiten, en mayor o menor grado, la identificación del producto o la empresa y, generalmente, configura la propia personalidad del mismo. </a:t>
            </a:r>
          </a:p>
          <a:p>
            <a:pPr algn="just" eaLnBrk="1" hangingPunct="1">
              <a:lnSpc>
                <a:spcPct val="105000"/>
              </a:lnSpc>
            </a:pPr>
            <a:r>
              <a:rPr lang="es-ES" sz="2400" b="1">
                <a:latin typeface="Arial Rounded MT Bold" pitchFamily="34" charset="0"/>
              </a:rPr>
              <a:t>Marca</a:t>
            </a:r>
            <a:r>
              <a:rPr lang="es-ES" sz="2400">
                <a:latin typeface="Arial Rounded MT Bold" pitchFamily="34" charset="0"/>
              </a:rPr>
              <a:t>, nombres y expresiones gráficas que facilitan la identificación del producto y permiten su recuerdo asociado a uno u otro atributo. Hoy en día es uno de los principales activos de las empresas. </a:t>
            </a:r>
          </a:p>
        </p:txBody>
      </p:sp>
      <p:pic>
        <p:nvPicPr>
          <p:cNvPr id="61443" name="Picture 4" descr="j0205582"/>
          <p:cNvPicPr>
            <a:picLocks noChangeAspect="1" noChangeArrowheads="1"/>
          </p:cNvPicPr>
          <p:nvPr/>
        </p:nvPicPr>
        <p:blipFill>
          <a:blip r:embed="rId3"/>
          <a:srcRect/>
          <a:stretch>
            <a:fillRect/>
          </a:stretch>
        </p:blipFill>
        <p:spPr bwMode="auto">
          <a:xfrm>
            <a:off x="7308850" y="2708275"/>
            <a:ext cx="1776413" cy="1630363"/>
          </a:xfrm>
          <a:prstGeom prst="rect">
            <a:avLst/>
          </a:prstGeom>
          <a:noFill/>
          <a:ln w="9525">
            <a:noFill/>
            <a:miter lim="800000"/>
            <a:headEnd/>
            <a:tailEnd/>
          </a:ln>
        </p:spPr>
      </p:pic>
      <p:sp>
        <p:nvSpPr>
          <p:cNvPr id="61444" name="Rectangle 5"/>
          <p:cNvSpPr>
            <a:spLocks noChangeArrowheads="1"/>
          </p:cNvSpPr>
          <p:nvPr/>
        </p:nvSpPr>
        <p:spPr bwMode="auto">
          <a:xfrm>
            <a:off x="468313" y="188913"/>
            <a:ext cx="8229600" cy="1371600"/>
          </a:xfrm>
          <a:prstGeom prst="rect">
            <a:avLst/>
          </a:prstGeom>
          <a:noFill/>
          <a:ln w="9525">
            <a:noFill/>
            <a:miter lim="800000"/>
            <a:headEnd/>
            <a:tailEnd/>
          </a:ln>
        </p:spPr>
        <p:txBody>
          <a:bodyPr anchor="ctr"/>
          <a:lstStyle/>
          <a:p>
            <a:pPr algn="ctr"/>
            <a:r>
              <a:rPr lang="es-ES" sz="3200">
                <a:latin typeface="Arial Rounded MT Bold" pitchFamily="34" charset="0"/>
              </a:rPr>
              <a:t>LOS PRINCIPALES FACTORES SON: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body" idx="1"/>
          </p:nvPr>
        </p:nvSpPr>
        <p:spPr>
          <a:xfrm>
            <a:off x="827088" y="1774825"/>
            <a:ext cx="6121400" cy="4606925"/>
          </a:xfrm>
        </p:spPr>
        <p:txBody>
          <a:bodyPr/>
          <a:lstStyle/>
          <a:p>
            <a:pPr algn="just" eaLnBrk="1" hangingPunct="1">
              <a:lnSpc>
                <a:spcPct val="90000"/>
              </a:lnSpc>
            </a:pPr>
            <a:r>
              <a:rPr lang="es-ES" sz="2400" b="1">
                <a:latin typeface="Arial Rounded MT Bold" pitchFamily="34" charset="0"/>
              </a:rPr>
              <a:t>Servicio</a:t>
            </a:r>
            <a:r>
              <a:rPr lang="es-ES" sz="2400">
                <a:latin typeface="Arial Rounded MT Bold" pitchFamily="34" charset="0"/>
              </a:rPr>
              <a:t>, conjunto de valores añadidos a un producto que nos permite poder marcar las diferencias respecto a los demás; actualmente es lo que más valora el mercado, de ahí su desarrollo a través del denominado marketing de percepciones. </a:t>
            </a:r>
          </a:p>
          <a:p>
            <a:pPr algn="just" eaLnBrk="1" hangingPunct="1">
              <a:lnSpc>
                <a:spcPct val="90000"/>
              </a:lnSpc>
            </a:pPr>
            <a:r>
              <a:rPr lang="es-ES" sz="2400" b="1">
                <a:latin typeface="Arial Rounded MT Bold" pitchFamily="34" charset="0"/>
              </a:rPr>
              <a:t>Imagen del producto</a:t>
            </a:r>
            <a:r>
              <a:rPr lang="es-ES" sz="2400">
                <a:latin typeface="Arial Rounded MT Bold" pitchFamily="34" charset="0"/>
              </a:rPr>
              <a:t>, opinión global que se crea en la mente del consumidor según la información recibida, directa o indirectamente, sobre el producto «en sí mismo». </a:t>
            </a:r>
          </a:p>
        </p:txBody>
      </p:sp>
      <p:pic>
        <p:nvPicPr>
          <p:cNvPr id="62467" name="Picture 4" descr="j0234657"/>
          <p:cNvPicPr>
            <a:picLocks noChangeAspect="1" noChangeArrowheads="1"/>
          </p:cNvPicPr>
          <p:nvPr/>
        </p:nvPicPr>
        <p:blipFill>
          <a:blip r:embed="rId3"/>
          <a:srcRect/>
          <a:stretch>
            <a:fillRect/>
          </a:stretch>
        </p:blipFill>
        <p:spPr bwMode="auto">
          <a:xfrm>
            <a:off x="7164388" y="2593975"/>
            <a:ext cx="1712912" cy="1668463"/>
          </a:xfrm>
          <a:prstGeom prst="rect">
            <a:avLst/>
          </a:prstGeom>
          <a:noFill/>
          <a:ln w="9525">
            <a:noFill/>
            <a:miter lim="800000"/>
            <a:headEnd/>
            <a:tailEnd/>
          </a:ln>
        </p:spPr>
      </p:pic>
      <p:sp>
        <p:nvSpPr>
          <p:cNvPr id="62468" name="Rectangle 5"/>
          <p:cNvSpPr>
            <a:spLocks noChangeArrowheads="1"/>
          </p:cNvSpPr>
          <p:nvPr/>
        </p:nvSpPr>
        <p:spPr bwMode="auto">
          <a:xfrm>
            <a:off x="468313" y="188913"/>
            <a:ext cx="8229600" cy="1371600"/>
          </a:xfrm>
          <a:prstGeom prst="rect">
            <a:avLst/>
          </a:prstGeom>
          <a:noFill/>
          <a:ln w="9525">
            <a:noFill/>
            <a:miter lim="800000"/>
            <a:headEnd/>
            <a:tailEnd/>
          </a:ln>
        </p:spPr>
        <p:txBody>
          <a:bodyPr anchor="ctr"/>
          <a:lstStyle/>
          <a:p>
            <a:pPr algn="ctr"/>
            <a:r>
              <a:rPr lang="es-ES" sz="3200">
                <a:latin typeface="Arial Rounded MT Bold" pitchFamily="34" charset="0"/>
              </a:rPr>
              <a:t>LOS PRINCIPALES FACTORES SON: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a:xfrm>
            <a:off x="755650" y="1485900"/>
            <a:ext cx="6192838" cy="4679950"/>
          </a:xfrm>
        </p:spPr>
        <p:txBody>
          <a:bodyPr/>
          <a:lstStyle/>
          <a:p>
            <a:pPr algn="just" eaLnBrk="1" hangingPunct="1">
              <a:lnSpc>
                <a:spcPct val="120000"/>
              </a:lnSpc>
            </a:pPr>
            <a:r>
              <a:rPr lang="es-ES" sz="2400" b="1">
                <a:latin typeface="Arial Rounded MT Bold" pitchFamily="34" charset="0"/>
              </a:rPr>
              <a:t>Imagen de la empresa</a:t>
            </a:r>
            <a:r>
              <a:rPr lang="es-ES" sz="2400">
                <a:latin typeface="Arial Rounded MT Bold" pitchFamily="34" charset="0"/>
              </a:rPr>
              <a:t>, opinión global arraigada en la memoria del mercado que interviene positiva o negativamente en los criterios y actitudes del consumidor hacia los productos. Una buena imagen de empresa avala, en principio, a los productos de nueva creación; así como una buena imagen de marca consolida a la empresa y al resto de los productos de la misma. </a:t>
            </a:r>
          </a:p>
        </p:txBody>
      </p:sp>
      <p:pic>
        <p:nvPicPr>
          <p:cNvPr id="63491" name="Picture 4" descr="j0332268"/>
          <p:cNvPicPr>
            <a:picLocks noChangeAspect="1" noChangeArrowheads="1"/>
          </p:cNvPicPr>
          <p:nvPr/>
        </p:nvPicPr>
        <p:blipFill>
          <a:blip r:embed="rId3"/>
          <a:srcRect/>
          <a:stretch>
            <a:fillRect/>
          </a:stretch>
        </p:blipFill>
        <p:spPr bwMode="auto">
          <a:xfrm>
            <a:off x="7164388" y="2557463"/>
            <a:ext cx="1600200" cy="1808162"/>
          </a:xfrm>
          <a:prstGeom prst="rect">
            <a:avLst/>
          </a:prstGeom>
          <a:noFill/>
          <a:ln w="9525">
            <a:noFill/>
            <a:miter lim="800000"/>
            <a:headEnd/>
            <a:tailEnd/>
          </a:ln>
        </p:spPr>
      </p:pic>
      <p:sp>
        <p:nvSpPr>
          <p:cNvPr id="63492" name="Rectangle 5"/>
          <p:cNvSpPr>
            <a:spLocks noChangeArrowheads="1"/>
          </p:cNvSpPr>
          <p:nvPr/>
        </p:nvSpPr>
        <p:spPr bwMode="auto">
          <a:xfrm>
            <a:off x="468313" y="188913"/>
            <a:ext cx="8229600" cy="1371600"/>
          </a:xfrm>
          <a:prstGeom prst="rect">
            <a:avLst/>
          </a:prstGeom>
          <a:noFill/>
          <a:ln w="9525">
            <a:noFill/>
            <a:miter lim="800000"/>
            <a:headEnd/>
            <a:tailEnd/>
          </a:ln>
        </p:spPr>
        <p:txBody>
          <a:bodyPr anchor="ctr"/>
          <a:lstStyle/>
          <a:p>
            <a:pPr algn="ctr"/>
            <a:r>
              <a:rPr lang="es-ES" sz="3200">
                <a:latin typeface="Arial Rounded MT Bold" pitchFamily="34" charset="0"/>
              </a:rPr>
              <a:t>LOS PRINCIPALES FACTORES SON: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57200" y="188913"/>
            <a:ext cx="8229600" cy="1371600"/>
          </a:xfrm>
        </p:spPr>
        <p:txBody>
          <a:bodyPr/>
          <a:lstStyle/>
          <a:p>
            <a:pPr algn="ctr" eaLnBrk="1" hangingPunct="1"/>
            <a:r>
              <a:rPr lang="es-ES" sz="3200" b="1">
                <a:latin typeface="Arial Rounded MT Bold" pitchFamily="34" charset="0"/>
              </a:rPr>
              <a:t>¿QUÉ ES UNA MARCA?</a:t>
            </a:r>
            <a:r>
              <a:rPr lang="es-ES" sz="3200">
                <a:latin typeface="Arial Rounded MT Bold" pitchFamily="34" charset="0"/>
              </a:rPr>
              <a:t> </a:t>
            </a:r>
          </a:p>
        </p:txBody>
      </p:sp>
      <p:sp>
        <p:nvSpPr>
          <p:cNvPr id="64515" name="Rectangle 3"/>
          <p:cNvSpPr>
            <a:spLocks noGrp="1" noChangeArrowheads="1"/>
          </p:cNvSpPr>
          <p:nvPr>
            <p:ph type="body" idx="1"/>
          </p:nvPr>
        </p:nvSpPr>
        <p:spPr>
          <a:xfrm>
            <a:off x="827088" y="1628775"/>
            <a:ext cx="7786687" cy="4679950"/>
          </a:xfrm>
        </p:spPr>
        <p:txBody>
          <a:bodyPr/>
          <a:lstStyle/>
          <a:p>
            <a:pPr algn="just" eaLnBrk="1" hangingPunct="1">
              <a:lnSpc>
                <a:spcPct val="105000"/>
              </a:lnSpc>
            </a:pPr>
            <a:r>
              <a:rPr lang="es-ES" sz="2800">
                <a:latin typeface="Arial Rounded MT Bold" pitchFamily="34" charset="0"/>
              </a:rPr>
              <a:t>Por marca entendemos todo signo o medio que sirve para distinguir en el mercado productos o servicios, de productos o servicios idénticos o similares de otra persona. </a:t>
            </a:r>
          </a:p>
          <a:p>
            <a:pPr algn="just" eaLnBrk="1" hangingPunct="1">
              <a:lnSpc>
                <a:spcPct val="105000"/>
              </a:lnSpc>
            </a:pPr>
            <a:r>
              <a:rPr lang="es-ES" sz="2800">
                <a:latin typeface="Arial Rounded MT Bold" pitchFamily="34" charset="0"/>
              </a:rPr>
              <a:t>Pueden constituir una marca las palabras o las combinaciones de palabras, las imágenes, figuras, signos y gráficos, las letras, las cifras y sus combinaciones y las formas tridimensionales.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188913"/>
            <a:ext cx="8229600" cy="1371600"/>
          </a:xfrm>
        </p:spPr>
        <p:txBody>
          <a:bodyPr/>
          <a:lstStyle/>
          <a:p>
            <a:pPr algn="ctr" eaLnBrk="1" hangingPunct="1"/>
            <a:r>
              <a:rPr lang="es-ES" sz="3200" b="1">
                <a:latin typeface="Arial Rounded MT Bold" pitchFamily="34" charset="0"/>
              </a:rPr>
              <a:t>UNA MARCA DEBERÍA SERVIR PARA:</a:t>
            </a:r>
          </a:p>
        </p:txBody>
      </p:sp>
      <p:sp>
        <p:nvSpPr>
          <p:cNvPr id="65539" name="Rectangle 3"/>
          <p:cNvSpPr>
            <a:spLocks noGrp="1" noChangeArrowheads="1"/>
          </p:cNvSpPr>
          <p:nvPr>
            <p:ph type="body" idx="1"/>
          </p:nvPr>
        </p:nvSpPr>
        <p:spPr>
          <a:xfrm>
            <a:off x="684213" y="2279650"/>
            <a:ext cx="8229600" cy="3886200"/>
          </a:xfrm>
        </p:spPr>
        <p:txBody>
          <a:bodyPr/>
          <a:lstStyle/>
          <a:p>
            <a:pPr eaLnBrk="1" hangingPunct="1">
              <a:buFont typeface="Wingdings" pitchFamily="2" charset="2"/>
              <a:buNone/>
            </a:pPr>
            <a:r>
              <a:rPr lang="es-ES" sz="2800">
                <a:latin typeface="Arial Rounded MT Bold" pitchFamily="34" charset="0"/>
              </a:rPr>
              <a:t>- Identificar frente a la competencia.</a:t>
            </a:r>
          </a:p>
          <a:p>
            <a:pPr eaLnBrk="1" hangingPunct="1">
              <a:buFont typeface="Wingdings" pitchFamily="2" charset="2"/>
              <a:buNone/>
            </a:pPr>
            <a:r>
              <a:rPr lang="es-ES" sz="2800">
                <a:latin typeface="Arial Rounded MT Bold" pitchFamily="34" charset="0"/>
              </a:rPr>
              <a:t>- Indicar la procedencia empresarial.</a:t>
            </a:r>
          </a:p>
          <a:p>
            <a:pPr eaLnBrk="1" hangingPunct="1">
              <a:buFont typeface="Wingdings" pitchFamily="2" charset="2"/>
              <a:buNone/>
            </a:pPr>
            <a:r>
              <a:rPr lang="es-ES" sz="2800">
                <a:latin typeface="Arial Rounded MT Bold" pitchFamily="34" charset="0"/>
              </a:rPr>
              <a:t>- Señalar calidad y características constantes. </a:t>
            </a:r>
          </a:p>
          <a:p>
            <a:pPr eaLnBrk="1" hangingPunct="1">
              <a:buFont typeface="Wingdings" pitchFamily="2" charset="2"/>
              <a:buNone/>
            </a:pPr>
            <a:r>
              <a:rPr lang="es-ES" sz="2800">
                <a:latin typeface="Arial Rounded MT Bold" pitchFamily="34" charset="0"/>
              </a:rPr>
              <a:t>- Realizar y reforzar la función publicitaria.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404813"/>
            <a:ext cx="8229600" cy="1371600"/>
          </a:xfrm>
        </p:spPr>
        <p:txBody>
          <a:bodyPr/>
          <a:lstStyle/>
          <a:p>
            <a:pPr algn="ctr" eaLnBrk="1" hangingPunct="1"/>
            <a:r>
              <a:rPr lang="es-ES" sz="3200" b="1">
                <a:latin typeface="Arial Rounded MT Bold" pitchFamily="34" charset="0"/>
              </a:rPr>
              <a:t>LAS MARCAS PUEDE ESTAR REPRESENTADAS POR:</a:t>
            </a:r>
          </a:p>
        </p:txBody>
      </p:sp>
      <p:sp>
        <p:nvSpPr>
          <p:cNvPr id="66563" name="Rectangle 3"/>
          <p:cNvSpPr>
            <a:spLocks noGrp="1" noChangeArrowheads="1"/>
          </p:cNvSpPr>
          <p:nvPr>
            <p:ph type="body" idx="1"/>
          </p:nvPr>
        </p:nvSpPr>
        <p:spPr>
          <a:xfrm>
            <a:off x="806450" y="2279650"/>
            <a:ext cx="8229600" cy="3886200"/>
          </a:xfrm>
        </p:spPr>
        <p:txBody>
          <a:bodyPr/>
          <a:lstStyle/>
          <a:p>
            <a:pPr eaLnBrk="1" hangingPunct="1"/>
            <a:r>
              <a:rPr lang="es-ES" sz="2800">
                <a:latin typeface="Arial Rounded MT Bold" pitchFamily="34" charset="0"/>
              </a:rPr>
              <a:t> Un nombre.</a:t>
            </a:r>
          </a:p>
          <a:p>
            <a:pPr eaLnBrk="1" hangingPunct="1"/>
            <a:r>
              <a:rPr lang="es-ES" sz="2800">
                <a:latin typeface="Arial Rounded MT Bold" pitchFamily="34" charset="0"/>
              </a:rPr>
              <a:t> Un logotipo.</a:t>
            </a:r>
          </a:p>
          <a:p>
            <a:pPr eaLnBrk="1" hangingPunct="1"/>
            <a:r>
              <a:rPr lang="es-ES" sz="2800">
                <a:latin typeface="Arial Rounded MT Bold" pitchFamily="34" charset="0"/>
              </a:rPr>
              <a:t> Un slogan.</a:t>
            </a:r>
          </a:p>
          <a:p>
            <a:pPr eaLnBrk="1" hangingPunct="1"/>
            <a:r>
              <a:rPr lang="es-ES" sz="2800">
                <a:latin typeface="Arial Rounded MT Bold" pitchFamily="34" charset="0"/>
              </a:rPr>
              <a:t> Un empaque (botella, caja, etc.).</a:t>
            </a:r>
          </a:p>
          <a:p>
            <a:pPr eaLnBrk="1" hangingPunct="1"/>
            <a:r>
              <a:rPr lang="es-ES" sz="2800">
                <a:latin typeface="Arial Rounded MT Bold" pitchFamily="34" charset="0"/>
              </a:rPr>
              <a:t> Una combinación de cualquiera de estos.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4"/>
          <p:cNvSpPr txBox="1">
            <a:spLocks noChangeArrowheads="1"/>
          </p:cNvSpPr>
          <p:nvPr/>
        </p:nvSpPr>
        <p:spPr bwMode="auto">
          <a:xfrm>
            <a:off x="755650" y="1081088"/>
            <a:ext cx="7993063" cy="4838700"/>
          </a:xfrm>
          <a:prstGeom prst="rect">
            <a:avLst/>
          </a:prstGeom>
          <a:noFill/>
          <a:ln w="9525">
            <a:noFill/>
            <a:miter lim="800000"/>
            <a:headEnd/>
            <a:tailEnd/>
          </a:ln>
        </p:spPr>
        <p:txBody>
          <a:bodyPr>
            <a:spAutoFit/>
          </a:bodyPr>
          <a:lstStyle/>
          <a:p>
            <a:pPr algn="just">
              <a:lnSpc>
                <a:spcPct val="130000"/>
              </a:lnSpc>
            </a:pPr>
            <a:r>
              <a:rPr lang="es-ES" sz="2400">
                <a:latin typeface="Arial Rounded MT Bold" pitchFamily="34" charset="0"/>
              </a:rPr>
              <a:t>Nombre de la empresa</a:t>
            </a:r>
          </a:p>
          <a:p>
            <a:pPr algn="just">
              <a:lnSpc>
                <a:spcPct val="130000"/>
              </a:lnSpc>
            </a:pPr>
            <a:r>
              <a:rPr lang="es-ES" sz="2400" b="0">
                <a:latin typeface="Arial Rounded MT Bold" pitchFamily="34" charset="0"/>
              </a:rPr>
              <a:t>El nombre de la empresa es su carta de presentación, es el reflejo de su imagen, su sello distintivo y, por ende, debe reunir una serie de características específicas. El nombre de la empresa debe ser, entre otras cosas:</a:t>
            </a:r>
          </a:p>
          <a:p>
            <a:pPr algn="just">
              <a:lnSpc>
                <a:spcPct val="130000"/>
              </a:lnSpc>
            </a:pPr>
            <a:endParaRPr lang="es-ES" sz="2400" b="0">
              <a:latin typeface="Arial Rounded MT Bold" pitchFamily="34" charset="0"/>
            </a:endParaRPr>
          </a:p>
          <a:p>
            <a:pPr algn="just">
              <a:lnSpc>
                <a:spcPct val="130000"/>
              </a:lnSpc>
            </a:pPr>
            <a:r>
              <a:rPr lang="es-ES" sz="2400">
                <a:latin typeface="Arial Rounded MT Bold" pitchFamily="34" charset="0"/>
              </a:rPr>
              <a:t>Descriptivo.</a:t>
            </a:r>
            <a:r>
              <a:rPr lang="es-ES" sz="2400" b="0">
                <a:latin typeface="Arial Rounded MT Bold" pitchFamily="34" charset="0"/>
              </a:rPr>
              <a:t> El nombre, por sí mismo, debe reflejar el giro de la empresa y/o sus características distintivas de especialización.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827088" y="1125538"/>
            <a:ext cx="7667625" cy="5349875"/>
          </a:xfrm>
          <a:prstGeom prst="rect">
            <a:avLst/>
          </a:prstGeom>
          <a:noFill/>
          <a:ln w="9525">
            <a:noFill/>
            <a:miter lim="800000"/>
            <a:headEnd/>
            <a:tailEnd/>
          </a:ln>
        </p:spPr>
        <p:txBody>
          <a:bodyPr>
            <a:spAutoFit/>
          </a:bodyPr>
          <a:lstStyle/>
          <a:p>
            <a:pPr algn="just">
              <a:lnSpc>
                <a:spcPct val="120000"/>
              </a:lnSpc>
            </a:pPr>
            <a:r>
              <a:rPr lang="es-ES" sz="2400">
                <a:latin typeface="Arial Rounded MT Bold" pitchFamily="34" charset="0"/>
              </a:rPr>
              <a:t>Nombre de la empresa</a:t>
            </a:r>
          </a:p>
          <a:p>
            <a:pPr algn="just">
              <a:lnSpc>
                <a:spcPct val="120000"/>
              </a:lnSpc>
            </a:pPr>
            <a:r>
              <a:rPr lang="es-ES" sz="2400">
                <a:latin typeface="Arial Rounded MT Bold" pitchFamily="34" charset="0"/>
              </a:rPr>
              <a:t>Original.</a:t>
            </a:r>
            <a:r>
              <a:rPr lang="es-ES" sz="2400" b="0">
                <a:latin typeface="Arial Rounded MT Bold" pitchFamily="34" charset="0"/>
              </a:rPr>
              <a:t> La ley establece que el nombre de una empresa debe ser nuevo (que no exista ya en el mercado) y se puede constituir por cualquier signo o símbolo, palabra o palabras, figura, forma geométrica o tridimensional, o bien por el nombre propio de una persona.</a:t>
            </a:r>
          </a:p>
          <a:p>
            <a:pPr algn="just">
              <a:lnSpc>
                <a:spcPct val="120000"/>
              </a:lnSpc>
            </a:pPr>
            <a:endParaRPr lang="es-ES" sz="2400">
              <a:latin typeface="Arial Rounded MT Bold" pitchFamily="34" charset="0"/>
            </a:endParaRPr>
          </a:p>
          <a:p>
            <a:pPr algn="just">
              <a:lnSpc>
                <a:spcPct val="120000"/>
              </a:lnSpc>
            </a:pPr>
            <a:r>
              <a:rPr lang="es-ES" sz="2400">
                <a:latin typeface="Arial Rounded MT Bold" pitchFamily="34" charset="0"/>
              </a:rPr>
              <a:t>Atractivo.</a:t>
            </a:r>
            <a:r>
              <a:rPr lang="es-ES" sz="2400" b="0">
                <a:latin typeface="Arial Rounded MT Bold" pitchFamily="34" charset="0"/>
              </a:rPr>
              <a:t> El nombre debe ser llamativo y fácil de recordar, visible, esto es, que esté bien identificado en el lenguaje verbal común, para facilitar su aceptación y memorización.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258888" y="765175"/>
            <a:ext cx="7138987" cy="792163"/>
          </a:xfrm>
        </p:spPr>
        <p:txBody>
          <a:bodyPr/>
          <a:lstStyle/>
          <a:p>
            <a:pPr algn="ctr" eaLnBrk="1" hangingPunct="1">
              <a:defRPr/>
            </a:pPr>
            <a:r>
              <a:rPr lang="es-ES_tradnl" sz="3600" b="1">
                <a:solidFill>
                  <a:schemeClr val="bg2"/>
                </a:solidFill>
                <a:effectLst>
                  <a:outerShdw blurRad="38100" dist="38100" dir="2700000" algn="tl">
                    <a:srgbClr val="C0C0C0"/>
                  </a:outerShdw>
                </a:effectLst>
                <a:latin typeface="Arial Rounded MT Bold" pitchFamily="34" charset="0"/>
              </a:rPr>
              <a:t>M  E  R  C  A  D  O  T  E  C  N  I  A</a:t>
            </a:r>
            <a:endParaRPr lang="es-ES" sz="3600" b="1">
              <a:solidFill>
                <a:schemeClr val="bg2"/>
              </a:solidFill>
              <a:effectLst>
                <a:outerShdw blurRad="38100" dist="38100" dir="2700000" algn="tl">
                  <a:srgbClr val="C0C0C0"/>
                </a:outerShdw>
              </a:effectLst>
              <a:latin typeface="Arial Rounded MT Bold" pitchFamily="34" charset="0"/>
            </a:endParaRPr>
          </a:p>
        </p:txBody>
      </p:sp>
      <p:sp>
        <p:nvSpPr>
          <p:cNvPr id="18435" name="Rectangle 3"/>
          <p:cNvSpPr>
            <a:spLocks noGrp="1" noChangeArrowheads="1"/>
          </p:cNvSpPr>
          <p:nvPr>
            <p:ph type="body" idx="1"/>
          </p:nvPr>
        </p:nvSpPr>
        <p:spPr>
          <a:xfrm>
            <a:off x="4427538" y="1905000"/>
            <a:ext cx="4189412" cy="3886200"/>
          </a:xfrm>
          <a:solidFill>
            <a:schemeClr val="bg2"/>
          </a:solidFill>
          <a:ln>
            <a:solidFill>
              <a:schemeClr val="tx1"/>
            </a:solidFill>
          </a:ln>
        </p:spPr>
        <p:txBody>
          <a:bodyPr/>
          <a:lstStyle/>
          <a:p>
            <a:pPr marL="0" indent="0" algn="just" eaLnBrk="1" hangingPunct="1">
              <a:lnSpc>
                <a:spcPct val="120000"/>
              </a:lnSpc>
              <a:buFont typeface="Wingdings" pitchFamily="2" charset="2"/>
              <a:buNone/>
            </a:pPr>
            <a:r>
              <a:rPr lang="es-ES_tradnl" sz="2000">
                <a:solidFill>
                  <a:schemeClr val="bg1"/>
                </a:solidFill>
                <a:latin typeface="Arial Rounded MT Bold" pitchFamily="34" charset="0"/>
              </a:rPr>
              <a:t>Sistema total de actividades comerciales dirigidas a planear, fijar precios, distribuir y promover productos satisfactores de necesidades entre los mercados metas con el fin de alcanzar objetivos corporativos e individuales</a:t>
            </a:r>
          </a:p>
          <a:p>
            <a:pPr marL="0" indent="0" algn="just" eaLnBrk="1" hangingPunct="1">
              <a:lnSpc>
                <a:spcPct val="120000"/>
              </a:lnSpc>
              <a:buFont typeface="Wingdings" pitchFamily="2" charset="2"/>
              <a:buNone/>
            </a:pPr>
            <a:r>
              <a:rPr lang="es-ES_tradnl" sz="2000">
                <a:solidFill>
                  <a:schemeClr val="bg1"/>
                </a:solidFill>
                <a:latin typeface="Arial Rounded MT Bold" pitchFamily="34" charset="0"/>
              </a:rPr>
              <a:t>                                                     William Stanton</a:t>
            </a:r>
            <a:endParaRPr lang="es-ES" sz="2000">
              <a:solidFill>
                <a:schemeClr val="bg1"/>
              </a:solidFill>
              <a:latin typeface="Arial Rounded MT Bold" pitchFamily="34" charset="0"/>
            </a:endParaRPr>
          </a:p>
          <a:p>
            <a:pPr marL="0" indent="0" algn="just" eaLnBrk="1" hangingPunct="1">
              <a:lnSpc>
                <a:spcPct val="120000"/>
              </a:lnSpc>
              <a:buFont typeface="Wingdings" pitchFamily="2" charset="2"/>
              <a:buNone/>
            </a:pPr>
            <a:endParaRPr lang="es-ES" sz="2000">
              <a:solidFill>
                <a:schemeClr val="bg1"/>
              </a:solidFill>
              <a:latin typeface="Arial Rounded MT Bold" pitchFamily="34" charset="0"/>
            </a:endParaRPr>
          </a:p>
        </p:txBody>
      </p:sp>
      <p:pic>
        <p:nvPicPr>
          <p:cNvPr id="18436" name="Picture 11"/>
          <p:cNvPicPr>
            <a:picLocks noChangeAspect="1" noChangeArrowheads="1"/>
          </p:cNvPicPr>
          <p:nvPr/>
        </p:nvPicPr>
        <p:blipFill>
          <a:blip r:embed="rId3"/>
          <a:srcRect/>
          <a:stretch>
            <a:fillRect/>
          </a:stretch>
        </p:blipFill>
        <p:spPr bwMode="auto">
          <a:xfrm>
            <a:off x="412750" y="1700213"/>
            <a:ext cx="846138" cy="1296987"/>
          </a:xfrm>
          <a:prstGeom prst="rect">
            <a:avLst/>
          </a:prstGeom>
          <a:noFill/>
          <a:ln w="9525">
            <a:noFill/>
            <a:miter lim="800000"/>
            <a:headEnd/>
            <a:tailEnd/>
          </a:ln>
        </p:spPr>
      </p:pic>
      <p:pic>
        <p:nvPicPr>
          <p:cNvPr id="18437" name="Picture 12"/>
          <p:cNvPicPr>
            <a:picLocks noChangeAspect="1" noChangeArrowheads="1"/>
          </p:cNvPicPr>
          <p:nvPr/>
        </p:nvPicPr>
        <p:blipFill>
          <a:blip r:embed="rId4"/>
          <a:srcRect/>
          <a:stretch>
            <a:fillRect/>
          </a:stretch>
        </p:blipFill>
        <p:spPr bwMode="auto">
          <a:xfrm rot="5400000">
            <a:off x="3207544" y="4217194"/>
            <a:ext cx="1111250" cy="830262"/>
          </a:xfrm>
          <a:prstGeom prst="rect">
            <a:avLst/>
          </a:prstGeom>
          <a:noFill/>
          <a:ln w="9525">
            <a:noFill/>
            <a:miter lim="800000"/>
            <a:headEnd/>
            <a:tailEnd/>
          </a:ln>
        </p:spPr>
      </p:pic>
      <p:pic>
        <p:nvPicPr>
          <p:cNvPr id="18438" name="Picture 13"/>
          <p:cNvPicPr>
            <a:picLocks noChangeAspect="1" noChangeArrowheads="1"/>
          </p:cNvPicPr>
          <p:nvPr/>
        </p:nvPicPr>
        <p:blipFill>
          <a:blip r:embed="rId5"/>
          <a:srcRect/>
          <a:stretch>
            <a:fillRect/>
          </a:stretch>
        </p:blipFill>
        <p:spPr bwMode="auto">
          <a:xfrm>
            <a:off x="323850" y="4365625"/>
            <a:ext cx="868363" cy="1236663"/>
          </a:xfrm>
          <a:prstGeom prst="rect">
            <a:avLst/>
          </a:prstGeom>
          <a:noFill/>
          <a:ln w="9525">
            <a:noFill/>
            <a:miter lim="800000"/>
            <a:headEnd/>
            <a:tailEnd/>
          </a:ln>
        </p:spPr>
      </p:pic>
      <p:pic>
        <p:nvPicPr>
          <p:cNvPr id="18439" name="Picture 14"/>
          <p:cNvPicPr>
            <a:picLocks noChangeAspect="1" noChangeArrowheads="1"/>
          </p:cNvPicPr>
          <p:nvPr/>
        </p:nvPicPr>
        <p:blipFill>
          <a:blip r:embed="rId6"/>
          <a:srcRect/>
          <a:stretch>
            <a:fillRect/>
          </a:stretch>
        </p:blipFill>
        <p:spPr bwMode="auto">
          <a:xfrm rot="5400000">
            <a:off x="1613694" y="5355431"/>
            <a:ext cx="1797050" cy="1208088"/>
          </a:xfrm>
          <a:prstGeom prst="rect">
            <a:avLst/>
          </a:prstGeom>
          <a:noFill/>
          <a:ln w="9525">
            <a:noFill/>
            <a:miter lim="800000"/>
            <a:headEnd/>
            <a:tailEnd/>
          </a:ln>
        </p:spPr>
      </p:pic>
      <p:pic>
        <p:nvPicPr>
          <p:cNvPr id="18440" name="Picture 15"/>
          <p:cNvPicPr>
            <a:picLocks noChangeAspect="1" noChangeArrowheads="1"/>
          </p:cNvPicPr>
          <p:nvPr/>
        </p:nvPicPr>
        <p:blipFill>
          <a:blip r:embed="rId7"/>
          <a:srcRect/>
          <a:stretch>
            <a:fillRect/>
          </a:stretch>
        </p:blipFill>
        <p:spPr bwMode="auto">
          <a:xfrm rot="5400000">
            <a:off x="2506663" y="2109787"/>
            <a:ext cx="1543050" cy="1012825"/>
          </a:xfrm>
          <a:prstGeom prst="rect">
            <a:avLst/>
          </a:prstGeom>
          <a:noFill/>
          <a:ln w="9525">
            <a:noFill/>
            <a:miter lim="800000"/>
            <a:headEnd/>
            <a:tailEnd/>
          </a:ln>
        </p:spPr>
      </p:pic>
      <p:pic>
        <p:nvPicPr>
          <p:cNvPr id="18441" name="Picture 10"/>
          <p:cNvPicPr>
            <a:picLocks noChangeAspect="1" noChangeArrowheads="1"/>
          </p:cNvPicPr>
          <p:nvPr/>
        </p:nvPicPr>
        <p:blipFill>
          <a:blip r:embed="rId8"/>
          <a:srcRect/>
          <a:stretch>
            <a:fillRect/>
          </a:stretch>
        </p:blipFill>
        <p:spPr bwMode="auto">
          <a:xfrm rot="5400000">
            <a:off x="1268412" y="2987676"/>
            <a:ext cx="1998663" cy="1871662"/>
          </a:xfrm>
          <a:prstGeom prst="rect">
            <a:avLst/>
          </a:prstGeom>
          <a:noFill/>
          <a:ln w="9525">
            <a:solidFill>
              <a:schemeClr val="bg2"/>
            </a:solid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936625" y="620713"/>
            <a:ext cx="7667625" cy="5934075"/>
          </a:xfrm>
          <a:prstGeom prst="rect">
            <a:avLst/>
          </a:prstGeom>
          <a:noFill/>
          <a:ln w="9525">
            <a:noFill/>
            <a:miter lim="800000"/>
            <a:headEnd/>
            <a:tailEnd/>
          </a:ln>
        </p:spPr>
        <p:txBody>
          <a:bodyPr>
            <a:spAutoFit/>
          </a:bodyPr>
          <a:lstStyle/>
          <a:p>
            <a:pPr algn="just"/>
            <a:r>
              <a:rPr lang="es-ES" sz="2400">
                <a:latin typeface="Arial Rounded MT Bold" pitchFamily="34" charset="0"/>
              </a:rPr>
              <a:t>Nombre de la empresa</a:t>
            </a:r>
            <a:endParaRPr lang="es-ES" sz="2400" b="0">
              <a:latin typeface="Arial Rounded MT Bold" pitchFamily="34" charset="0"/>
            </a:endParaRPr>
          </a:p>
          <a:p>
            <a:pPr algn="just"/>
            <a:r>
              <a:rPr lang="es-ES" sz="2400">
                <a:latin typeface="Arial Rounded MT Bold" pitchFamily="34" charset="0"/>
              </a:rPr>
              <a:t>Claro y simple.</a:t>
            </a:r>
            <a:r>
              <a:rPr lang="es-ES" sz="2400" b="0">
                <a:latin typeface="Arial Rounded MT Bold" pitchFamily="34" charset="0"/>
              </a:rPr>
              <a:t> Que se escriba como se pronuncia y viceversa.</a:t>
            </a:r>
          </a:p>
          <a:p>
            <a:pPr algn="just"/>
            <a:endParaRPr lang="es-ES" sz="2400" b="0">
              <a:latin typeface="Arial Rounded MT Bold" pitchFamily="34" charset="0"/>
            </a:endParaRPr>
          </a:p>
          <a:p>
            <a:pPr algn="just"/>
            <a:r>
              <a:rPr lang="es-ES" sz="2400">
                <a:latin typeface="Arial Rounded MT Bold" pitchFamily="34" charset="0"/>
              </a:rPr>
              <a:t>Significativo.</a:t>
            </a:r>
            <a:r>
              <a:rPr lang="es-ES" sz="2400" b="0">
                <a:latin typeface="Arial Rounded MT Bold" pitchFamily="34" charset="0"/>
              </a:rPr>
              <a:t> Que se pueda asociar con formas o significados positivos; por ejemplo, “Excellence” o “Excelentia”, reflejan su significado: excelencia, lo cual se asocia con cosas bien hechas, con clase, etc.</a:t>
            </a:r>
          </a:p>
          <a:p>
            <a:pPr algn="just"/>
            <a:endParaRPr lang="es-ES" sz="2400">
              <a:latin typeface="Arial Rounded MT Bold" pitchFamily="34" charset="0"/>
            </a:endParaRPr>
          </a:p>
          <a:p>
            <a:pPr algn="just"/>
            <a:r>
              <a:rPr lang="es-ES" sz="2400">
                <a:latin typeface="Arial Rounded MT Bold" pitchFamily="34" charset="0"/>
              </a:rPr>
              <a:t>Agradable.</a:t>
            </a:r>
            <a:r>
              <a:rPr lang="es-ES" sz="2400" b="0">
                <a:latin typeface="Arial Rounded MT Bold" pitchFamily="34" charset="0"/>
              </a:rPr>
              <a:t> Una característica muy importante es que el nombre sea agradable, de buen gusto; que no implique dobles sentidos o términos vulgares, ya que esto provoca rechazo inmediato en el consumidor, aun cuando en un principio pudiera parecer gracioso.</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4"/>
          <p:cNvSpPr txBox="1">
            <a:spLocks noChangeArrowheads="1"/>
          </p:cNvSpPr>
          <p:nvPr/>
        </p:nvSpPr>
        <p:spPr bwMode="auto">
          <a:xfrm>
            <a:off x="755650" y="1177925"/>
            <a:ext cx="6048375" cy="5203825"/>
          </a:xfrm>
          <a:prstGeom prst="rect">
            <a:avLst/>
          </a:prstGeom>
          <a:noFill/>
          <a:ln w="9525">
            <a:noFill/>
            <a:miter lim="800000"/>
            <a:headEnd/>
            <a:tailEnd/>
          </a:ln>
        </p:spPr>
        <p:txBody>
          <a:bodyPr>
            <a:spAutoFit/>
          </a:bodyPr>
          <a:lstStyle/>
          <a:p>
            <a:r>
              <a:rPr lang="es-ES" sz="2400">
                <a:latin typeface="Arial Rounded MT Bold" pitchFamily="34" charset="0"/>
              </a:rPr>
              <a:t>Significado de los colores: </a:t>
            </a:r>
          </a:p>
          <a:p>
            <a:endParaRPr lang="es-ES" sz="2400" b="0">
              <a:latin typeface="Arial Rounded MT Bold" pitchFamily="34" charset="0"/>
            </a:endParaRPr>
          </a:p>
          <a:p>
            <a:r>
              <a:rPr lang="es-ES" sz="2400">
                <a:latin typeface="Arial Rounded MT Bold" pitchFamily="34" charset="0"/>
              </a:rPr>
              <a:t>Azul</a:t>
            </a:r>
            <a:r>
              <a:rPr lang="es-ES" sz="2400" b="0">
                <a:latin typeface="Arial Rounded MT Bold" pitchFamily="34" charset="0"/>
              </a:rPr>
              <a:t>: Tranquiliza, ayuda a conciliar el sueño y aumenta la impresión de amplitud. </a:t>
            </a:r>
          </a:p>
          <a:p>
            <a:endParaRPr lang="es-ES" sz="2400" b="0">
              <a:latin typeface="Arial Rounded MT Bold" pitchFamily="34" charset="0"/>
            </a:endParaRPr>
          </a:p>
          <a:p>
            <a:r>
              <a:rPr lang="es-ES" sz="2400">
                <a:latin typeface="Arial Rounded MT Bold" pitchFamily="34" charset="0"/>
              </a:rPr>
              <a:t>Rojo</a:t>
            </a:r>
            <a:r>
              <a:rPr lang="es-ES" sz="2400" b="0">
                <a:latin typeface="Arial Rounded MT Bold" pitchFamily="34" charset="0"/>
              </a:rPr>
              <a:t>: Estimulante y cálido. Reduce la sensación de espacio. </a:t>
            </a:r>
          </a:p>
          <a:p>
            <a:endParaRPr lang="es-ES" sz="2400" b="0">
              <a:latin typeface="Arial Rounded MT Bold" pitchFamily="34" charset="0"/>
            </a:endParaRPr>
          </a:p>
          <a:p>
            <a:r>
              <a:rPr lang="es-ES" sz="2400">
                <a:latin typeface="Arial Rounded MT Bold" pitchFamily="34" charset="0"/>
              </a:rPr>
              <a:t>Naranja</a:t>
            </a:r>
            <a:r>
              <a:rPr lang="es-ES" sz="2400" b="0">
                <a:latin typeface="Arial Rounded MT Bold" pitchFamily="34" charset="0"/>
              </a:rPr>
              <a:t>: Alegre y dinámico. </a:t>
            </a:r>
          </a:p>
          <a:p>
            <a:endParaRPr lang="es-ES" sz="2400">
              <a:latin typeface="Arial Rounded MT Bold" pitchFamily="34" charset="0"/>
            </a:endParaRPr>
          </a:p>
          <a:p>
            <a:r>
              <a:rPr lang="es-ES" sz="2400">
                <a:latin typeface="Arial Rounded MT Bold" pitchFamily="34" charset="0"/>
              </a:rPr>
              <a:t>Gris</a:t>
            </a:r>
            <a:r>
              <a:rPr lang="es-ES" sz="2400" b="0">
                <a:latin typeface="Arial Rounded MT Bold" pitchFamily="34" charset="0"/>
              </a:rPr>
              <a:t>: Puede resultar algo triste y opresivo, aunque el gris azulado es el más relajante.</a:t>
            </a:r>
          </a:p>
        </p:txBody>
      </p:sp>
      <p:grpSp>
        <p:nvGrpSpPr>
          <p:cNvPr id="70659" name="Group 5"/>
          <p:cNvGrpSpPr>
            <a:grpSpLocks/>
          </p:cNvGrpSpPr>
          <p:nvPr/>
        </p:nvGrpSpPr>
        <p:grpSpPr bwMode="auto">
          <a:xfrm>
            <a:off x="6121400" y="1484313"/>
            <a:ext cx="2914650" cy="4176712"/>
            <a:chOff x="1248" y="240"/>
            <a:chExt cx="4176" cy="3600"/>
          </a:xfrm>
        </p:grpSpPr>
        <p:sp>
          <p:nvSpPr>
            <p:cNvPr id="56326" name="Pyr1"/>
            <p:cNvSpPr>
              <a:spLocks noEditPoints="1" noChangeArrowheads="1"/>
            </p:cNvSpPr>
            <p:nvPr/>
          </p:nvSpPr>
          <p:spPr bwMode="auto">
            <a:xfrm>
              <a:off x="2872" y="240"/>
              <a:ext cx="937" cy="798"/>
            </a:xfrm>
            <a:custGeom>
              <a:avLst/>
              <a:gdLst>
                <a:gd name="T0" fmla="*/ 10800 w 21600"/>
                <a:gd name="T1" fmla="*/ 0 h 21600"/>
                <a:gd name="T2" fmla="*/ 21600 w 21600"/>
                <a:gd name="T3" fmla="*/ 21600 h 21600"/>
                <a:gd name="T4" fmla="*/ 0 w 21600"/>
                <a:gd name="T5" fmla="*/ 21600 h 21600"/>
                <a:gd name="T6" fmla="*/ 5400 w 21600"/>
                <a:gd name="T7" fmla="*/ 11800 h 21600"/>
                <a:gd name="T8" fmla="*/ 16200 w 21600"/>
                <a:gd name="T9" fmla="*/ 20600 h 21600"/>
              </a:gdLst>
              <a:ahLst/>
              <a:cxnLst>
                <a:cxn ang="0">
                  <a:pos x="T0" y="T1"/>
                </a:cxn>
                <a:cxn ang="0">
                  <a:pos x="T2" y="T3"/>
                </a:cxn>
                <a:cxn ang="0">
                  <a:pos x="T4" y="T5"/>
                </a:cxn>
              </a:cxnLst>
              <a:rect l="T6" t="T7" r="T8" b="T9"/>
              <a:pathLst>
                <a:path w="21600" h="21600">
                  <a:moveTo>
                    <a:pt x="10800" y="0"/>
                  </a:moveTo>
                  <a:lnTo>
                    <a:pt x="21600" y="21600"/>
                  </a:lnTo>
                  <a:lnTo>
                    <a:pt x="0" y="21600"/>
                  </a:lnTo>
                  <a:lnTo>
                    <a:pt x="10800" y="0"/>
                  </a:lnTo>
                  <a:close/>
                </a:path>
              </a:pathLst>
            </a:custGeom>
            <a:solidFill>
              <a:srgbClr val="3366FF"/>
            </a:solidFill>
            <a:ln w="9525">
              <a:solidFill>
                <a:srgbClr val="000000"/>
              </a:solidFill>
              <a:miter lim="800000"/>
              <a:headEnd/>
              <a:tailEnd/>
            </a:ln>
          </p:spPr>
          <p:txBody>
            <a:bodyPr/>
            <a:lstStyle/>
            <a:p>
              <a:pPr>
                <a:defRPr/>
              </a:pPr>
              <a:endParaRPr lang="es-MX">
                <a:effectLst>
                  <a:outerShdw blurRad="38100" dist="38100" dir="2700000" algn="tl">
                    <a:srgbClr val="000000">
                      <a:alpha val="43137"/>
                    </a:srgbClr>
                  </a:outerShdw>
                </a:effectLst>
              </a:endParaRPr>
            </a:p>
          </p:txBody>
        </p:sp>
        <p:sp>
          <p:nvSpPr>
            <p:cNvPr id="56327" name="Pyr2"/>
            <p:cNvSpPr>
              <a:spLocks noEditPoints="1" noChangeArrowheads="1"/>
            </p:cNvSpPr>
            <p:nvPr/>
          </p:nvSpPr>
          <p:spPr bwMode="auto">
            <a:xfrm>
              <a:off x="2331" y="1038"/>
              <a:ext cx="2015" cy="936"/>
            </a:xfrm>
            <a:custGeom>
              <a:avLst/>
              <a:gdLst>
                <a:gd name="T0" fmla="*/ 5787 w 21600"/>
                <a:gd name="T1" fmla="*/ 0 h 21600"/>
                <a:gd name="T2" fmla="*/ 15812 w 21600"/>
                <a:gd name="T3" fmla="*/ 0 h 21600"/>
                <a:gd name="T4" fmla="*/ 21600 w 21600"/>
                <a:gd name="T5" fmla="*/ 21600 h 21600"/>
                <a:gd name="T6" fmla="*/ 0 w 21600"/>
                <a:gd name="T7" fmla="*/ 21600 h 21600"/>
                <a:gd name="T8" fmla="*/ 5787 w 21600"/>
                <a:gd name="T9" fmla="*/ 500 h 21600"/>
                <a:gd name="T10" fmla="*/ 15812 w 21600"/>
                <a:gd name="T11" fmla="*/ 21100 h 21600"/>
              </a:gdLst>
              <a:ahLst/>
              <a:cxnLst>
                <a:cxn ang="0">
                  <a:pos x="T0" y="T1"/>
                </a:cxn>
                <a:cxn ang="0">
                  <a:pos x="T2" y="T3"/>
                </a:cxn>
                <a:cxn ang="0">
                  <a:pos x="T4" y="T5"/>
                </a:cxn>
                <a:cxn ang="0">
                  <a:pos x="T6" y="T7"/>
                </a:cxn>
              </a:cxnLst>
              <a:rect l="T8" t="T9" r="T10" b="T11"/>
              <a:pathLst>
                <a:path w="21600" h="21600">
                  <a:moveTo>
                    <a:pt x="5787" y="0"/>
                  </a:moveTo>
                  <a:lnTo>
                    <a:pt x="15812" y="0"/>
                  </a:lnTo>
                  <a:lnTo>
                    <a:pt x="21600" y="21600"/>
                  </a:lnTo>
                  <a:lnTo>
                    <a:pt x="0" y="21600"/>
                  </a:lnTo>
                  <a:lnTo>
                    <a:pt x="5787" y="0"/>
                  </a:lnTo>
                  <a:close/>
                </a:path>
              </a:pathLst>
            </a:custGeom>
            <a:solidFill>
              <a:srgbClr val="FF0000"/>
            </a:solidFill>
            <a:ln w="9525">
              <a:solidFill>
                <a:srgbClr val="000000"/>
              </a:solidFill>
              <a:miter lim="800000"/>
              <a:headEnd/>
              <a:tailEnd/>
            </a:ln>
          </p:spPr>
          <p:txBody>
            <a:bodyPr/>
            <a:lstStyle/>
            <a:p>
              <a:pPr>
                <a:defRPr/>
              </a:pPr>
              <a:endParaRPr lang="es-MX">
                <a:effectLst>
                  <a:outerShdw blurRad="38100" dist="38100" dir="2700000" algn="tl">
                    <a:srgbClr val="000000">
                      <a:alpha val="43137"/>
                    </a:srgbClr>
                  </a:outerShdw>
                </a:effectLst>
              </a:endParaRPr>
            </a:p>
          </p:txBody>
        </p:sp>
        <p:sp>
          <p:nvSpPr>
            <p:cNvPr id="56328" name="Pyr3"/>
            <p:cNvSpPr>
              <a:spLocks noEditPoints="1" noChangeArrowheads="1"/>
            </p:cNvSpPr>
            <p:nvPr/>
          </p:nvSpPr>
          <p:spPr bwMode="auto">
            <a:xfrm>
              <a:off x="1794" y="1974"/>
              <a:ext cx="3089" cy="936"/>
            </a:xfrm>
            <a:custGeom>
              <a:avLst/>
              <a:gdLst>
                <a:gd name="T0" fmla="*/ 3768 w 21600"/>
                <a:gd name="T1" fmla="*/ 0 h 21600"/>
                <a:gd name="T2" fmla="*/ 17831 w 21600"/>
                <a:gd name="T3" fmla="*/ 0 h 21600"/>
                <a:gd name="T4" fmla="*/ 21600 w 21600"/>
                <a:gd name="T5" fmla="*/ 21600 h 21600"/>
                <a:gd name="T6" fmla="*/ 0 w 21600"/>
                <a:gd name="T7" fmla="*/ 21600 h 21600"/>
                <a:gd name="T8" fmla="*/ 5287 w 21600"/>
                <a:gd name="T9" fmla="*/ 500 h 21600"/>
                <a:gd name="T10" fmla="*/ 16312 w 21600"/>
                <a:gd name="T11" fmla="*/ 21100 h 21600"/>
              </a:gdLst>
              <a:ahLst/>
              <a:cxnLst>
                <a:cxn ang="0">
                  <a:pos x="T0" y="T1"/>
                </a:cxn>
                <a:cxn ang="0">
                  <a:pos x="T2" y="T3"/>
                </a:cxn>
                <a:cxn ang="0">
                  <a:pos x="T4" y="T5"/>
                </a:cxn>
                <a:cxn ang="0">
                  <a:pos x="T6" y="T7"/>
                </a:cxn>
              </a:cxnLst>
              <a:rect l="T8" t="T9" r="T10" b="T11"/>
              <a:pathLst>
                <a:path w="21600" h="21600">
                  <a:moveTo>
                    <a:pt x="3768" y="0"/>
                  </a:moveTo>
                  <a:lnTo>
                    <a:pt x="17831" y="0"/>
                  </a:lnTo>
                  <a:lnTo>
                    <a:pt x="21600" y="21600"/>
                  </a:lnTo>
                  <a:lnTo>
                    <a:pt x="0" y="21600"/>
                  </a:lnTo>
                  <a:lnTo>
                    <a:pt x="3768" y="0"/>
                  </a:lnTo>
                  <a:close/>
                </a:path>
              </a:pathLst>
            </a:custGeom>
            <a:solidFill>
              <a:srgbClr val="FF9900">
                <a:alpha val="91000"/>
              </a:srgbClr>
            </a:solidFill>
            <a:ln w="9525">
              <a:solidFill>
                <a:srgbClr val="000000"/>
              </a:solidFill>
              <a:miter lim="800000"/>
              <a:headEnd/>
              <a:tailEnd/>
            </a:ln>
          </p:spPr>
          <p:txBody>
            <a:bodyPr/>
            <a:lstStyle/>
            <a:p>
              <a:pPr>
                <a:defRPr/>
              </a:pPr>
              <a:endParaRPr lang="es-MX">
                <a:effectLst>
                  <a:outerShdw blurRad="38100" dist="38100" dir="2700000" algn="tl">
                    <a:srgbClr val="000000">
                      <a:alpha val="43137"/>
                    </a:srgbClr>
                  </a:outerShdw>
                </a:effectLst>
              </a:endParaRPr>
            </a:p>
          </p:txBody>
        </p:sp>
        <p:sp>
          <p:nvSpPr>
            <p:cNvPr id="56329" name="Pyr4"/>
            <p:cNvSpPr>
              <a:spLocks noEditPoints="1" noChangeArrowheads="1"/>
            </p:cNvSpPr>
            <p:nvPr/>
          </p:nvSpPr>
          <p:spPr bwMode="auto">
            <a:xfrm>
              <a:off x="1248" y="2904"/>
              <a:ext cx="4176" cy="936"/>
            </a:xfrm>
            <a:custGeom>
              <a:avLst/>
              <a:gdLst>
                <a:gd name="T0" fmla="*/ 2793 w 21600"/>
                <a:gd name="T1" fmla="*/ 0 h 21600"/>
                <a:gd name="T2" fmla="*/ 18806 w 21600"/>
                <a:gd name="T3" fmla="*/ 0 h 21600"/>
                <a:gd name="T4" fmla="*/ 21600 w 21600"/>
                <a:gd name="T5" fmla="*/ 21600 h 21600"/>
                <a:gd name="T6" fmla="*/ 0 w 21600"/>
                <a:gd name="T7" fmla="*/ 21600 h 21600"/>
                <a:gd name="T8" fmla="*/ 3287 w 21600"/>
                <a:gd name="T9" fmla="*/ 500 h 21600"/>
                <a:gd name="T10" fmla="*/ 17312 w 21600"/>
                <a:gd name="T11" fmla="*/ 21100 h 21600"/>
              </a:gdLst>
              <a:ahLst/>
              <a:cxnLst>
                <a:cxn ang="0">
                  <a:pos x="T0" y="T1"/>
                </a:cxn>
                <a:cxn ang="0">
                  <a:pos x="T2" y="T3"/>
                </a:cxn>
                <a:cxn ang="0">
                  <a:pos x="T4" y="T5"/>
                </a:cxn>
                <a:cxn ang="0">
                  <a:pos x="T6" y="T7"/>
                </a:cxn>
              </a:cxnLst>
              <a:rect l="T8" t="T9" r="T10" b="T11"/>
              <a:pathLst>
                <a:path w="21600" h="21600">
                  <a:moveTo>
                    <a:pt x="2793" y="0"/>
                  </a:moveTo>
                  <a:lnTo>
                    <a:pt x="18806" y="0"/>
                  </a:lnTo>
                  <a:lnTo>
                    <a:pt x="21600" y="21600"/>
                  </a:lnTo>
                  <a:lnTo>
                    <a:pt x="0" y="21600"/>
                  </a:lnTo>
                  <a:lnTo>
                    <a:pt x="2793" y="0"/>
                  </a:lnTo>
                  <a:close/>
                </a:path>
              </a:pathLst>
            </a:custGeom>
            <a:solidFill>
              <a:srgbClr val="969696"/>
            </a:solidFill>
            <a:ln w="9525">
              <a:solidFill>
                <a:srgbClr val="000000"/>
              </a:solidFill>
              <a:miter lim="800000"/>
              <a:headEnd/>
              <a:tailEnd/>
            </a:ln>
          </p:spPr>
          <p:txBody>
            <a:bodyPr/>
            <a:lstStyle/>
            <a:p>
              <a:pPr>
                <a:defRPr/>
              </a:pPr>
              <a:endParaRPr lang="es-MX">
                <a:effectLst>
                  <a:outerShdw blurRad="38100" dist="38100" dir="2700000" algn="tl">
                    <a:srgbClr val="000000">
                      <a:alpha val="43137"/>
                    </a:srgbClr>
                  </a:outerShdw>
                </a:effectLst>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828675" y="812800"/>
            <a:ext cx="5688013" cy="5568950"/>
          </a:xfrm>
          <a:prstGeom prst="rect">
            <a:avLst/>
          </a:prstGeom>
          <a:noFill/>
          <a:ln w="9525" algn="ctr">
            <a:noFill/>
            <a:miter lim="800000"/>
            <a:headEnd/>
            <a:tailEnd/>
          </a:ln>
        </p:spPr>
        <p:txBody>
          <a:bodyPr>
            <a:spAutoFit/>
          </a:bodyPr>
          <a:lstStyle/>
          <a:p>
            <a:r>
              <a:rPr lang="es-ES" sz="2400">
                <a:latin typeface="Arial Rounded MT Bold" pitchFamily="34" charset="0"/>
              </a:rPr>
              <a:t>Significado de los colores:</a:t>
            </a:r>
            <a:r>
              <a:rPr lang="es-ES" sz="2400" b="0">
                <a:latin typeface="Arial Rounded MT Bold" pitchFamily="34" charset="0"/>
              </a:rPr>
              <a:t> </a:t>
            </a:r>
          </a:p>
          <a:p>
            <a:endParaRPr lang="es-ES" sz="2400" b="0">
              <a:latin typeface="Arial Rounded MT Bold" pitchFamily="34" charset="0"/>
            </a:endParaRPr>
          </a:p>
          <a:p>
            <a:r>
              <a:rPr lang="es-ES" sz="2400">
                <a:latin typeface="Arial Rounded MT Bold" pitchFamily="34" charset="0"/>
              </a:rPr>
              <a:t>Verde:</a:t>
            </a:r>
            <a:r>
              <a:rPr lang="es-ES" sz="2400" b="0">
                <a:latin typeface="Arial Rounded MT Bold" pitchFamily="34" charset="0"/>
              </a:rPr>
              <a:t> Relajante, pero puede inducir a la apatía.</a:t>
            </a:r>
          </a:p>
          <a:p>
            <a:r>
              <a:rPr lang="es-ES" sz="2400" b="0">
                <a:latin typeface="Arial Rounded MT Bold" pitchFamily="34" charset="0"/>
              </a:rPr>
              <a:t> </a:t>
            </a:r>
          </a:p>
          <a:p>
            <a:r>
              <a:rPr lang="es-ES" sz="2400">
                <a:latin typeface="Arial Rounded MT Bold" pitchFamily="34" charset="0"/>
              </a:rPr>
              <a:t>Amarillo:</a:t>
            </a:r>
            <a:r>
              <a:rPr lang="es-ES" sz="2400" b="0">
                <a:latin typeface="Arial Rounded MT Bold" pitchFamily="34" charset="0"/>
              </a:rPr>
              <a:t> Muy excitante. Si se utiliza sólo puede ser irritante. </a:t>
            </a:r>
          </a:p>
          <a:p>
            <a:endParaRPr lang="es-ES" sz="2400" b="0">
              <a:latin typeface="Arial Rounded MT Bold" pitchFamily="34" charset="0"/>
            </a:endParaRPr>
          </a:p>
          <a:p>
            <a:r>
              <a:rPr lang="es-ES" sz="2400">
                <a:latin typeface="Arial Rounded MT Bold" pitchFamily="34" charset="0"/>
              </a:rPr>
              <a:t>Turquesa:</a:t>
            </a:r>
            <a:r>
              <a:rPr lang="es-ES" sz="2400" b="0">
                <a:latin typeface="Arial Rounded MT Bold" pitchFamily="34" charset="0"/>
              </a:rPr>
              <a:t> Sumamente fresco, ideal para zonas muy cálidas. </a:t>
            </a:r>
          </a:p>
          <a:p>
            <a:endParaRPr lang="es-ES" sz="2400" b="0">
              <a:latin typeface="Arial Rounded MT Bold" pitchFamily="34" charset="0"/>
            </a:endParaRPr>
          </a:p>
          <a:p>
            <a:r>
              <a:rPr lang="es-ES" sz="2400">
                <a:latin typeface="Arial Rounded MT Bold" pitchFamily="34" charset="0"/>
              </a:rPr>
              <a:t>Blanco:</a:t>
            </a:r>
            <a:r>
              <a:rPr lang="es-ES" sz="2400" b="0">
                <a:latin typeface="Arial Rounded MT Bold" pitchFamily="34" charset="0"/>
              </a:rPr>
              <a:t> Aporta serenidad y equilibrio, pero para algunas personas puede ser demasiado frío e impersonal.</a:t>
            </a:r>
          </a:p>
        </p:txBody>
      </p:sp>
      <p:grpSp>
        <p:nvGrpSpPr>
          <p:cNvPr id="71683" name="Group 3"/>
          <p:cNvGrpSpPr>
            <a:grpSpLocks/>
          </p:cNvGrpSpPr>
          <p:nvPr/>
        </p:nvGrpSpPr>
        <p:grpSpPr bwMode="auto">
          <a:xfrm>
            <a:off x="6121400" y="1484313"/>
            <a:ext cx="2914650" cy="4176712"/>
            <a:chOff x="1248" y="240"/>
            <a:chExt cx="4176" cy="3600"/>
          </a:xfrm>
        </p:grpSpPr>
        <p:sp>
          <p:nvSpPr>
            <p:cNvPr id="68612" name="Pyr1"/>
            <p:cNvSpPr>
              <a:spLocks noEditPoints="1" noChangeArrowheads="1"/>
            </p:cNvSpPr>
            <p:nvPr/>
          </p:nvSpPr>
          <p:spPr bwMode="auto">
            <a:xfrm>
              <a:off x="2872" y="240"/>
              <a:ext cx="937" cy="798"/>
            </a:xfrm>
            <a:custGeom>
              <a:avLst/>
              <a:gdLst>
                <a:gd name="T0" fmla="*/ 10800 w 21600"/>
                <a:gd name="T1" fmla="*/ 0 h 21600"/>
                <a:gd name="T2" fmla="*/ 21600 w 21600"/>
                <a:gd name="T3" fmla="*/ 21600 h 21600"/>
                <a:gd name="T4" fmla="*/ 0 w 21600"/>
                <a:gd name="T5" fmla="*/ 21600 h 21600"/>
                <a:gd name="T6" fmla="*/ 5400 w 21600"/>
                <a:gd name="T7" fmla="*/ 11800 h 21600"/>
                <a:gd name="T8" fmla="*/ 16200 w 21600"/>
                <a:gd name="T9" fmla="*/ 20600 h 21600"/>
              </a:gdLst>
              <a:ahLst/>
              <a:cxnLst>
                <a:cxn ang="0">
                  <a:pos x="T0" y="T1"/>
                </a:cxn>
                <a:cxn ang="0">
                  <a:pos x="T2" y="T3"/>
                </a:cxn>
                <a:cxn ang="0">
                  <a:pos x="T4" y="T5"/>
                </a:cxn>
              </a:cxnLst>
              <a:rect l="T6" t="T7" r="T8" b="T9"/>
              <a:pathLst>
                <a:path w="21600" h="21600">
                  <a:moveTo>
                    <a:pt x="10800" y="0"/>
                  </a:moveTo>
                  <a:lnTo>
                    <a:pt x="21600" y="21600"/>
                  </a:lnTo>
                  <a:lnTo>
                    <a:pt x="0" y="21600"/>
                  </a:lnTo>
                  <a:lnTo>
                    <a:pt x="10800" y="0"/>
                  </a:lnTo>
                  <a:close/>
                </a:path>
              </a:pathLst>
            </a:custGeom>
            <a:solidFill>
              <a:srgbClr val="008000"/>
            </a:solidFill>
            <a:ln w="9525">
              <a:solidFill>
                <a:srgbClr val="000000"/>
              </a:solidFill>
              <a:miter lim="800000"/>
              <a:headEnd/>
              <a:tailEnd/>
            </a:ln>
          </p:spPr>
          <p:txBody>
            <a:bodyPr/>
            <a:lstStyle/>
            <a:p>
              <a:pPr>
                <a:defRPr/>
              </a:pPr>
              <a:endParaRPr lang="es-MX">
                <a:effectLst>
                  <a:outerShdw blurRad="38100" dist="38100" dir="2700000" algn="tl">
                    <a:srgbClr val="000000">
                      <a:alpha val="43137"/>
                    </a:srgbClr>
                  </a:outerShdw>
                </a:effectLst>
              </a:endParaRPr>
            </a:p>
          </p:txBody>
        </p:sp>
        <p:sp>
          <p:nvSpPr>
            <p:cNvPr id="68613" name="Pyr2"/>
            <p:cNvSpPr>
              <a:spLocks noEditPoints="1" noChangeArrowheads="1"/>
            </p:cNvSpPr>
            <p:nvPr/>
          </p:nvSpPr>
          <p:spPr bwMode="auto">
            <a:xfrm>
              <a:off x="2331" y="1038"/>
              <a:ext cx="2015" cy="936"/>
            </a:xfrm>
            <a:custGeom>
              <a:avLst/>
              <a:gdLst>
                <a:gd name="T0" fmla="*/ 5787 w 21600"/>
                <a:gd name="T1" fmla="*/ 0 h 21600"/>
                <a:gd name="T2" fmla="*/ 15812 w 21600"/>
                <a:gd name="T3" fmla="*/ 0 h 21600"/>
                <a:gd name="T4" fmla="*/ 21600 w 21600"/>
                <a:gd name="T5" fmla="*/ 21600 h 21600"/>
                <a:gd name="T6" fmla="*/ 0 w 21600"/>
                <a:gd name="T7" fmla="*/ 21600 h 21600"/>
                <a:gd name="T8" fmla="*/ 5787 w 21600"/>
                <a:gd name="T9" fmla="*/ 500 h 21600"/>
                <a:gd name="T10" fmla="*/ 15812 w 21600"/>
                <a:gd name="T11" fmla="*/ 21100 h 21600"/>
              </a:gdLst>
              <a:ahLst/>
              <a:cxnLst>
                <a:cxn ang="0">
                  <a:pos x="T0" y="T1"/>
                </a:cxn>
                <a:cxn ang="0">
                  <a:pos x="T2" y="T3"/>
                </a:cxn>
                <a:cxn ang="0">
                  <a:pos x="T4" y="T5"/>
                </a:cxn>
                <a:cxn ang="0">
                  <a:pos x="T6" y="T7"/>
                </a:cxn>
              </a:cxnLst>
              <a:rect l="T8" t="T9" r="T10" b="T11"/>
              <a:pathLst>
                <a:path w="21600" h="21600">
                  <a:moveTo>
                    <a:pt x="5787" y="0"/>
                  </a:moveTo>
                  <a:lnTo>
                    <a:pt x="15812" y="0"/>
                  </a:lnTo>
                  <a:lnTo>
                    <a:pt x="21600" y="21600"/>
                  </a:lnTo>
                  <a:lnTo>
                    <a:pt x="0" y="21600"/>
                  </a:lnTo>
                  <a:lnTo>
                    <a:pt x="5787" y="0"/>
                  </a:lnTo>
                  <a:close/>
                </a:path>
              </a:pathLst>
            </a:custGeom>
            <a:solidFill>
              <a:srgbClr val="FFFF00"/>
            </a:solidFill>
            <a:ln w="9525">
              <a:solidFill>
                <a:srgbClr val="000000"/>
              </a:solidFill>
              <a:miter lim="800000"/>
              <a:headEnd/>
              <a:tailEnd/>
            </a:ln>
          </p:spPr>
          <p:txBody>
            <a:bodyPr/>
            <a:lstStyle/>
            <a:p>
              <a:pPr>
                <a:defRPr/>
              </a:pPr>
              <a:endParaRPr lang="es-MX">
                <a:effectLst>
                  <a:outerShdw blurRad="38100" dist="38100" dir="2700000" algn="tl">
                    <a:srgbClr val="000000">
                      <a:alpha val="43137"/>
                    </a:srgbClr>
                  </a:outerShdw>
                </a:effectLst>
              </a:endParaRPr>
            </a:p>
          </p:txBody>
        </p:sp>
        <p:sp>
          <p:nvSpPr>
            <p:cNvPr id="68614" name="Pyr3"/>
            <p:cNvSpPr>
              <a:spLocks noEditPoints="1" noChangeArrowheads="1"/>
            </p:cNvSpPr>
            <p:nvPr/>
          </p:nvSpPr>
          <p:spPr bwMode="auto">
            <a:xfrm>
              <a:off x="1794" y="1974"/>
              <a:ext cx="3089" cy="936"/>
            </a:xfrm>
            <a:custGeom>
              <a:avLst/>
              <a:gdLst>
                <a:gd name="T0" fmla="*/ 3768 w 21600"/>
                <a:gd name="T1" fmla="*/ 0 h 21600"/>
                <a:gd name="T2" fmla="*/ 17831 w 21600"/>
                <a:gd name="T3" fmla="*/ 0 h 21600"/>
                <a:gd name="T4" fmla="*/ 21600 w 21600"/>
                <a:gd name="T5" fmla="*/ 21600 h 21600"/>
                <a:gd name="T6" fmla="*/ 0 w 21600"/>
                <a:gd name="T7" fmla="*/ 21600 h 21600"/>
                <a:gd name="T8" fmla="*/ 5287 w 21600"/>
                <a:gd name="T9" fmla="*/ 500 h 21600"/>
                <a:gd name="T10" fmla="*/ 16312 w 21600"/>
                <a:gd name="T11" fmla="*/ 21100 h 21600"/>
              </a:gdLst>
              <a:ahLst/>
              <a:cxnLst>
                <a:cxn ang="0">
                  <a:pos x="T0" y="T1"/>
                </a:cxn>
                <a:cxn ang="0">
                  <a:pos x="T2" y="T3"/>
                </a:cxn>
                <a:cxn ang="0">
                  <a:pos x="T4" y="T5"/>
                </a:cxn>
                <a:cxn ang="0">
                  <a:pos x="T6" y="T7"/>
                </a:cxn>
              </a:cxnLst>
              <a:rect l="T8" t="T9" r="T10" b="T11"/>
              <a:pathLst>
                <a:path w="21600" h="21600">
                  <a:moveTo>
                    <a:pt x="3768" y="0"/>
                  </a:moveTo>
                  <a:lnTo>
                    <a:pt x="17831" y="0"/>
                  </a:lnTo>
                  <a:lnTo>
                    <a:pt x="21600" y="21600"/>
                  </a:lnTo>
                  <a:lnTo>
                    <a:pt x="0" y="21600"/>
                  </a:lnTo>
                  <a:lnTo>
                    <a:pt x="3768" y="0"/>
                  </a:lnTo>
                  <a:close/>
                </a:path>
              </a:pathLst>
            </a:custGeom>
            <a:solidFill>
              <a:srgbClr val="33CCCC">
                <a:alpha val="91000"/>
              </a:srgbClr>
            </a:solidFill>
            <a:ln w="9525">
              <a:solidFill>
                <a:srgbClr val="000000"/>
              </a:solidFill>
              <a:miter lim="800000"/>
              <a:headEnd/>
              <a:tailEnd/>
            </a:ln>
          </p:spPr>
          <p:txBody>
            <a:bodyPr/>
            <a:lstStyle/>
            <a:p>
              <a:pPr>
                <a:defRPr/>
              </a:pPr>
              <a:endParaRPr lang="es-MX">
                <a:effectLst>
                  <a:outerShdw blurRad="38100" dist="38100" dir="2700000" algn="tl">
                    <a:srgbClr val="000000">
                      <a:alpha val="43137"/>
                    </a:srgbClr>
                  </a:outerShdw>
                </a:effectLst>
              </a:endParaRPr>
            </a:p>
          </p:txBody>
        </p:sp>
        <p:sp>
          <p:nvSpPr>
            <p:cNvPr id="68615" name="Pyr4"/>
            <p:cNvSpPr>
              <a:spLocks noEditPoints="1" noChangeArrowheads="1"/>
            </p:cNvSpPr>
            <p:nvPr/>
          </p:nvSpPr>
          <p:spPr bwMode="auto">
            <a:xfrm>
              <a:off x="1248" y="2904"/>
              <a:ext cx="4176" cy="936"/>
            </a:xfrm>
            <a:custGeom>
              <a:avLst/>
              <a:gdLst>
                <a:gd name="T0" fmla="*/ 2793 w 21600"/>
                <a:gd name="T1" fmla="*/ 0 h 21600"/>
                <a:gd name="T2" fmla="*/ 18806 w 21600"/>
                <a:gd name="T3" fmla="*/ 0 h 21600"/>
                <a:gd name="T4" fmla="*/ 21600 w 21600"/>
                <a:gd name="T5" fmla="*/ 21600 h 21600"/>
                <a:gd name="T6" fmla="*/ 0 w 21600"/>
                <a:gd name="T7" fmla="*/ 21600 h 21600"/>
                <a:gd name="T8" fmla="*/ 3287 w 21600"/>
                <a:gd name="T9" fmla="*/ 500 h 21600"/>
                <a:gd name="T10" fmla="*/ 17312 w 21600"/>
                <a:gd name="T11" fmla="*/ 21100 h 21600"/>
              </a:gdLst>
              <a:ahLst/>
              <a:cxnLst>
                <a:cxn ang="0">
                  <a:pos x="T0" y="T1"/>
                </a:cxn>
                <a:cxn ang="0">
                  <a:pos x="T2" y="T3"/>
                </a:cxn>
                <a:cxn ang="0">
                  <a:pos x="T4" y="T5"/>
                </a:cxn>
                <a:cxn ang="0">
                  <a:pos x="T6" y="T7"/>
                </a:cxn>
              </a:cxnLst>
              <a:rect l="T8" t="T9" r="T10" b="T11"/>
              <a:pathLst>
                <a:path w="21600" h="21600">
                  <a:moveTo>
                    <a:pt x="2793" y="0"/>
                  </a:moveTo>
                  <a:lnTo>
                    <a:pt x="18806" y="0"/>
                  </a:lnTo>
                  <a:lnTo>
                    <a:pt x="21600" y="21600"/>
                  </a:lnTo>
                  <a:lnTo>
                    <a:pt x="0" y="21600"/>
                  </a:lnTo>
                  <a:lnTo>
                    <a:pt x="2793" y="0"/>
                  </a:lnTo>
                  <a:close/>
                </a:path>
              </a:pathLst>
            </a:custGeom>
            <a:noFill/>
            <a:ln w="9525">
              <a:solidFill>
                <a:srgbClr val="000000"/>
              </a:solidFill>
              <a:miter lim="800000"/>
              <a:headEnd/>
              <a:tailEnd/>
            </a:ln>
          </p:spPr>
          <p:txBody>
            <a:bodyPr/>
            <a:lstStyle/>
            <a:p>
              <a:pPr>
                <a:defRPr/>
              </a:pPr>
              <a:endParaRPr lang="es-MX">
                <a:effectLst>
                  <a:outerShdw blurRad="38100" dist="38100" dir="2700000" algn="tl">
                    <a:srgbClr val="000000">
                      <a:alpha val="43137"/>
                    </a:srgbClr>
                  </a:outerShdw>
                </a:effectLst>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188913"/>
            <a:ext cx="8229600" cy="1371600"/>
          </a:xfrm>
        </p:spPr>
        <p:txBody>
          <a:bodyPr/>
          <a:lstStyle/>
          <a:p>
            <a:pPr algn="ctr" eaLnBrk="1" hangingPunct="1"/>
            <a:r>
              <a:rPr lang="es-ES" sz="3200" b="1">
                <a:latin typeface="Arial Rounded MT Bold" pitchFamily="34" charset="0"/>
              </a:rPr>
              <a:t>CLASES DE MARCAS</a:t>
            </a:r>
          </a:p>
        </p:txBody>
      </p:sp>
      <p:sp>
        <p:nvSpPr>
          <p:cNvPr id="72707" name="Rectangle 3"/>
          <p:cNvSpPr>
            <a:spLocks noGrp="1" noChangeArrowheads="1"/>
          </p:cNvSpPr>
          <p:nvPr>
            <p:ph type="body" idx="1"/>
          </p:nvPr>
        </p:nvSpPr>
        <p:spPr>
          <a:xfrm>
            <a:off x="755650" y="1909763"/>
            <a:ext cx="6408738" cy="4327525"/>
          </a:xfrm>
        </p:spPr>
        <p:txBody>
          <a:bodyPr/>
          <a:lstStyle/>
          <a:p>
            <a:pPr marL="0" indent="0" algn="just" eaLnBrk="1" hangingPunct="1">
              <a:lnSpc>
                <a:spcPct val="110000"/>
              </a:lnSpc>
              <a:buFont typeface="Wingdings" pitchFamily="2" charset="2"/>
              <a:buNone/>
            </a:pPr>
            <a:r>
              <a:rPr lang="es-ES" sz="2400">
                <a:latin typeface="Arial Rounded MT Bold" pitchFamily="34" charset="0"/>
              </a:rPr>
              <a:t>Además de los tipos de marcas, que se describirán a continuación, existen las Clases de Marcas. Una clase de marca es un grupo de productos y servicios que tienen cierta relación entre ellos, por ejemplo la función, la utilidad o el uso. Existe una clasificación internacional que es utilizada para decidir dentro de que rubro o rubros de productos o servicios va a ser registrada una marca.</a:t>
            </a:r>
          </a:p>
        </p:txBody>
      </p:sp>
      <p:pic>
        <p:nvPicPr>
          <p:cNvPr id="72708" name="Picture 4" descr="j0297707"/>
          <p:cNvPicPr>
            <a:picLocks noChangeAspect="1" noChangeArrowheads="1"/>
          </p:cNvPicPr>
          <p:nvPr/>
        </p:nvPicPr>
        <p:blipFill>
          <a:blip r:embed="rId3"/>
          <a:srcRect/>
          <a:stretch>
            <a:fillRect/>
          </a:stretch>
        </p:blipFill>
        <p:spPr bwMode="auto">
          <a:xfrm>
            <a:off x="7308850" y="2708275"/>
            <a:ext cx="1479550" cy="1820863"/>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457200" y="185738"/>
            <a:ext cx="8229600" cy="1371600"/>
          </a:xfrm>
        </p:spPr>
        <p:txBody>
          <a:bodyPr/>
          <a:lstStyle/>
          <a:p>
            <a:pPr algn="ctr" eaLnBrk="1" hangingPunct="1"/>
            <a:r>
              <a:rPr lang="es-ES" sz="3200" b="1">
                <a:latin typeface="Arial Rounded MT Bold" pitchFamily="34" charset="0"/>
              </a:rPr>
              <a:t>TIPOS DE MARCAS</a:t>
            </a:r>
          </a:p>
        </p:txBody>
      </p:sp>
      <p:sp>
        <p:nvSpPr>
          <p:cNvPr id="73731" name="Rectangle 3"/>
          <p:cNvSpPr>
            <a:spLocks noGrp="1" noChangeArrowheads="1"/>
          </p:cNvSpPr>
          <p:nvPr>
            <p:ph type="body" idx="1"/>
          </p:nvPr>
        </p:nvSpPr>
        <p:spPr>
          <a:xfrm>
            <a:off x="815975" y="1431925"/>
            <a:ext cx="7859713" cy="4876800"/>
          </a:xfrm>
        </p:spPr>
        <p:txBody>
          <a:bodyPr/>
          <a:lstStyle/>
          <a:p>
            <a:pPr algn="just" eaLnBrk="1" hangingPunct="1">
              <a:lnSpc>
                <a:spcPct val="120000"/>
              </a:lnSpc>
              <a:buFont typeface="Wingdings" pitchFamily="2" charset="2"/>
              <a:buNone/>
            </a:pPr>
            <a:r>
              <a:rPr lang="es-ES" sz="2400">
                <a:latin typeface="Arial Rounded MT Bold" pitchFamily="34" charset="0"/>
              </a:rPr>
              <a:t>1)- </a:t>
            </a:r>
            <a:r>
              <a:rPr lang="es-ES" sz="2400" b="1">
                <a:latin typeface="Arial Rounded MT Bold" pitchFamily="34" charset="0"/>
              </a:rPr>
              <a:t>Las Nominativas</a:t>
            </a:r>
            <a:r>
              <a:rPr lang="es-ES" sz="2400">
                <a:latin typeface="Arial Rounded MT Bold" pitchFamily="34" charset="0"/>
              </a:rPr>
              <a:t>: son las marcas que identifican un producto o servicio a partir de una palabra o un conjunto de palabras. Estas marcas deben distinguirse fonéticamente de los productos o servicios de su misma especie. Es decir, no deben tener semejanza con marcas que pertenezcan a productos o servicios de su misma especie o clase. Algunas marcas nominativas famosas pueden ser:</a:t>
            </a:r>
          </a:p>
          <a:p>
            <a:pPr algn="just" eaLnBrk="1" hangingPunct="1">
              <a:lnSpc>
                <a:spcPct val="120000"/>
              </a:lnSpc>
              <a:buFont typeface="Wingdings" pitchFamily="2" charset="2"/>
              <a:buNone/>
            </a:pPr>
            <a:r>
              <a:rPr lang="es-ES" sz="2400">
                <a:latin typeface="Arial Rounded MT Bold" pitchFamily="34" charset="0"/>
              </a:rPr>
              <a:t>  </a:t>
            </a:r>
            <a:endParaRPr lang="en-US" sz="2400">
              <a:latin typeface="Arial Rounded MT Bold" pitchFamily="34" charset="0"/>
            </a:endParaRPr>
          </a:p>
          <a:p>
            <a:pPr algn="just" eaLnBrk="1" hangingPunct="1">
              <a:lnSpc>
                <a:spcPct val="120000"/>
              </a:lnSpc>
              <a:buFont typeface="Wingdings" pitchFamily="2" charset="2"/>
              <a:buNone/>
            </a:pPr>
            <a:r>
              <a:rPr lang="en-US" sz="2400">
                <a:latin typeface="Arial Rounded MT Bold" pitchFamily="34" charset="0"/>
              </a:rPr>
              <a:t>BMW, IBM, Disney, Kodak</a:t>
            </a:r>
            <a:endParaRPr lang="es-ES" sz="2400">
              <a:latin typeface="Arial Rounded MT Bold"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body" idx="1"/>
          </p:nvPr>
        </p:nvSpPr>
        <p:spPr>
          <a:xfrm>
            <a:off x="755650" y="1558925"/>
            <a:ext cx="7859713" cy="3886200"/>
          </a:xfrm>
        </p:spPr>
        <p:txBody>
          <a:bodyPr/>
          <a:lstStyle/>
          <a:p>
            <a:pPr algn="just" eaLnBrk="1" hangingPunct="1">
              <a:lnSpc>
                <a:spcPct val="125000"/>
              </a:lnSpc>
              <a:buFont typeface="Wingdings" pitchFamily="2" charset="2"/>
              <a:buNone/>
            </a:pPr>
            <a:r>
              <a:rPr lang="es-ES" sz="2800">
                <a:latin typeface="Arial Rounded MT Bold" pitchFamily="34" charset="0"/>
              </a:rPr>
              <a:t>2)- </a:t>
            </a:r>
            <a:r>
              <a:rPr lang="es-ES" sz="2800" b="1">
                <a:latin typeface="Arial Rounded MT Bold" pitchFamily="34" charset="0"/>
              </a:rPr>
              <a:t>Las Innominadas</a:t>
            </a:r>
            <a:r>
              <a:rPr lang="es-ES" sz="2800">
                <a:latin typeface="Arial Rounded MT Bold" pitchFamily="34" charset="0"/>
              </a:rPr>
              <a:t>: son figuras o logotipos que diferencian visualmente a una marca. Es decir, son figuras distintivas que no pueden reconocerse fonéticamente, sólo visualmente. Ejemplo:</a:t>
            </a:r>
          </a:p>
          <a:p>
            <a:pPr algn="just" eaLnBrk="1" hangingPunct="1">
              <a:lnSpc>
                <a:spcPct val="125000"/>
              </a:lnSpc>
              <a:buFont typeface="Wingdings" pitchFamily="2" charset="2"/>
              <a:buNone/>
            </a:pPr>
            <a:r>
              <a:rPr lang="es-ES" sz="2800">
                <a:latin typeface="Arial Rounded MT Bold" pitchFamily="34" charset="0"/>
              </a:rPr>
              <a:t> </a:t>
            </a:r>
          </a:p>
        </p:txBody>
      </p:sp>
      <p:pic>
        <p:nvPicPr>
          <p:cNvPr id="74755" name="Picture 4" descr="innominadas"/>
          <p:cNvPicPr>
            <a:picLocks noChangeAspect="1" noChangeArrowheads="1"/>
          </p:cNvPicPr>
          <p:nvPr/>
        </p:nvPicPr>
        <p:blipFill>
          <a:blip r:embed="rId3"/>
          <a:srcRect/>
          <a:stretch>
            <a:fillRect/>
          </a:stretch>
        </p:blipFill>
        <p:spPr bwMode="auto">
          <a:xfrm>
            <a:off x="3851275" y="4868863"/>
            <a:ext cx="1414463" cy="1317625"/>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body" idx="1"/>
          </p:nvPr>
        </p:nvSpPr>
        <p:spPr>
          <a:xfrm>
            <a:off x="684213" y="981075"/>
            <a:ext cx="7940675" cy="4032250"/>
          </a:xfrm>
        </p:spPr>
        <p:txBody>
          <a:bodyPr/>
          <a:lstStyle/>
          <a:p>
            <a:pPr algn="just" eaLnBrk="1" hangingPunct="1">
              <a:buFont typeface="Wingdings" pitchFamily="2" charset="2"/>
              <a:buNone/>
            </a:pPr>
            <a:r>
              <a:rPr lang="es-ES" sz="2800">
                <a:latin typeface="Arial Rounded MT Bold" pitchFamily="34" charset="0"/>
              </a:rPr>
              <a:t>3)- </a:t>
            </a:r>
            <a:r>
              <a:rPr lang="es-ES" sz="2800" b="1">
                <a:latin typeface="Arial Rounded MT Bold" pitchFamily="34" charset="0"/>
              </a:rPr>
              <a:t>Las Tridimensionales</a:t>
            </a:r>
            <a:r>
              <a:rPr lang="es-ES" sz="2800">
                <a:latin typeface="Arial Rounded MT Bold" pitchFamily="34" charset="0"/>
              </a:rPr>
              <a:t>: corresponden a la forma de los productos o sus empaques, envases o envoltorios, siempre y cuando sean característicos y los distingan de productos de su misma clase. Es decir, las marcas tridimensionales corresponden a cuerpos con 3 dimensiones, como botellas, empaques, cajas, estuches, etc. Ejemplo:</a:t>
            </a:r>
          </a:p>
        </p:txBody>
      </p:sp>
      <p:pic>
        <p:nvPicPr>
          <p:cNvPr id="75779" name="Picture 4" descr="tridimensional"/>
          <p:cNvPicPr>
            <a:picLocks noChangeAspect="1" noChangeArrowheads="1"/>
          </p:cNvPicPr>
          <p:nvPr/>
        </p:nvPicPr>
        <p:blipFill>
          <a:blip r:embed="rId3"/>
          <a:srcRect/>
          <a:stretch>
            <a:fillRect/>
          </a:stretch>
        </p:blipFill>
        <p:spPr bwMode="auto">
          <a:xfrm rot="2520347">
            <a:off x="4067175" y="4221163"/>
            <a:ext cx="871538" cy="2259012"/>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body" idx="1"/>
          </p:nvPr>
        </p:nvSpPr>
        <p:spPr>
          <a:xfrm>
            <a:off x="755650" y="1343025"/>
            <a:ext cx="7942263" cy="3886200"/>
          </a:xfrm>
        </p:spPr>
        <p:txBody>
          <a:bodyPr/>
          <a:lstStyle/>
          <a:p>
            <a:pPr algn="just" eaLnBrk="1" hangingPunct="1">
              <a:lnSpc>
                <a:spcPct val="130000"/>
              </a:lnSpc>
              <a:buFont typeface="Wingdings" pitchFamily="2" charset="2"/>
              <a:buNone/>
            </a:pPr>
            <a:r>
              <a:rPr lang="es-ES" sz="2800">
                <a:latin typeface="Arial Rounded MT Bold" pitchFamily="34" charset="0"/>
              </a:rPr>
              <a:t>4)- </a:t>
            </a:r>
            <a:r>
              <a:rPr lang="es-ES" sz="2800" b="1">
                <a:latin typeface="Arial Rounded MT Bold" pitchFamily="34" charset="0"/>
              </a:rPr>
              <a:t>Las Mixtas</a:t>
            </a:r>
            <a:r>
              <a:rPr lang="es-ES" sz="2800">
                <a:latin typeface="Arial Rounded MT Bold" pitchFamily="34" charset="0"/>
              </a:rPr>
              <a:t>: son el resultado de la combinación de tipos definidos en los párrafos anteriores. Pueden ser combinaciones de palabras con diseños o logotipos, sean o no tridimensionales. Ejemplo:</a:t>
            </a:r>
          </a:p>
        </p:txBody>
      </p:sp>
      <p:pic>
        <p:nvPicPr>
          <p:cNvPr id="76803" name="Picture 4" descr="mixta"/>
          <p:cNvPicPr>
            <a:picLocks noChangeAspect="1" noChangeArrowheads="1"/>
          </p:cNvPicPr>
          <p:nvPr/>
        </p:nvPicPr>
        <p:blipFill>
          <a:blip r:embed="rId3"/>
          <a:srcRect/>
          <a:stretch>
            <a:fillRect/>
          </a:stretch>
        </p:blipFill>
        <p:spPr bwMode="auto">
          <a:xfrm>
            <a:off x="3997325" y="4868863"/>
            <a:ext cx="1295400" cy="1135062"/>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57200" y="185738"/>
            <a:ext cx="8229600" cy="1371600"/>
          </a:xfrm>
        </p:spPr>
        <p:txBody>
          <a:bodyPr/>
          <a:lstStyle/>
          <a:p>
            <a:pPr algn="ctr" eaLnBrk="1" hangingPunct="1"/>
            <a:r>
              <a:rPr lang="es-ES" sz="3200" b="1">
                <a:latin typeface="Arial Rounded MT Bold" pitchFamily="34" charset="0"/>
              </a:rPr>
              <a:t>FIGURAS DE PROTECCIÓN</a:t>
            </a:r>
          </a:p>
        </p:txBody>
      </p:sp>
      <p:sp>
        <p:nvSpPr>
          <p:cNvPr id="77827" name="Rectangle 3"/>
          <p:cNvSpPr>
            <a:spLocks noGrp="1" noChangeArrowheads="1"/>
          </p:cNvSpPr>
          <p:nvPr>
            <p:ph type="body" idx="1"/>
          </p:nvPr>
        </p:nvSpPr>
        <p:spPr>
          <a:xfrm>
            <a:off x="611188" y="1484313"/>
            <a:ext cx="7931150" cy="3886200"/>
          </a:xfrm>
        </p:spPr>
        <p:txBody>
          <a:bodyPr/>
          <a:lstStyle/>
          <a:p>
            <a:pPr algn="just" eaLnBrk="1" hangingPunct="1">
              <a:lnSpc>
                <a:spcPct val="105000"/>
              </a:lnSpc>
              <a:buFont typeface="Wingdings" pitchFamily="2" charset="2"/>
              <a:buNone/>
            </a:pPr>
            <a:r>
              <a:rPr lang="es-ES" sz="2800" b="1">
                <a:latin typeface="Arial Rounded MT Bold" pitchFamily="34" charset="0"/>
              </a:rPr>
              <a:t>a)- Las Marcas Colectivas</a:t>
            </a:r>
            <a:r>
              <a:rPr lang="es-ES" sz="2800">
                <a:latin typeface="Arial Rounded MT Bold" pitchFamily="34" charset="0"/>
              </a:rPr>
              <a:t>: son las que representan los productos o servicios de las asociaciones o sociedades de productores, fabricantes, comerciantes o prestadores de servicios, con la finalidad de distinguirlos de otros productores o prestadores que se dediquen a la misma actividad. Ejemplo: Sociedad de productores de manzanas del estado x, asociación de productores de agua embotellada, etc.</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noChangeArrowheads="1"/>
          </p:cNvSpPr>
          <p:nvPr>
            <p:ph type="body" idx="1"/>
          </p:nvPr>
        </p:nvSpPr>
        <p:spPr>
          <a:xfrm>
            <a:off x="684213" y="1412875"/>
            <a:ext cx="7931150" cy="3886200"/>
          </a:xfrm>
        </p:spPr>
        <p:txBody>
          <a:bodyPr/>
          <a:lstStyle/>
          <a:p>
            <a:pPr algn="just" eaLnBrk="1" hangingPunct="1">
              <a:lnSpc>
                <a:spcPct val="120000"/>
              </a:lnSpc>
              <a:buFont typeface="Wingdings" pitchFamily="2" charset="2"/>
              <a:buNone/>
            </a:pPr>
            <a:r>
              <a:rPr lang="es-ES" sz="2800" b="1">
                <a:latin typeface="Arial Rounded MT Bold" pitchFamily="34" charset="0"/>
              </a:rPr>
              <a:t>b)- El Nombre Comercial</a:t>
            </a:r>
            <a:r>
              <a:rPr lang="es-ES" sz="2800">
                <a:latin typeface="Arial Rounded MT Bold" pitchFamily="34" charset="0"/>
              </a:rPr>
              <a:t>: es una variante de las marcas que lleva un proceso diferente al del registro. La diferencia con las marcas radica en que el nombre comercial, sólo protege el nombre de un comercio, industria, empresa o prestador de servicios en el área donde se encuentra ubicado. Ejemplo: Miscelánea Del Valle, Fonda La Tía Rosa, 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1282700" y="2000250"/>
            <a:ext cx="2568575" cy="376238"/>
          </a:xfrm>
          <a:prstGeom prst="rect">
            <a:avLst/>
          </a:prstGeom>
          <a:noFill/>
          <a:ln w="9525">
            <a:solidFill>
              <a:schemeClr val="accent1"/>
            </a:solidFill>
            <a:miter lim="800000"/>
            <a:headEnd/>
            <a:tailEnd/>
          </a:ln>
        </p:spPr>
        <p:txBody>
          <a:bodyPr wrap="none">
            <a:spAutoFit/>
          </a:bodyPr>
          <a:lstStyle/>
          <a:p>
            <a:pPr algn="ctr"/>
            <a:r>
              <a:rPr lang="es-ES_tradnl" sz="1800">
                <a:latin typeface="Arial Rounded MT Bold" pitchFamily="34" charset="0"/>
              </a:rPr>
              <a:t>Orientación al cliente</a:t>
            </a:r>
            <a:endParaRPr lang="es-ES" sz="1800">
              <a:latin typeface="Arial Rounded MT Bold" pitchFamily="34" charset="0"/>
            </a:endParaRPr>
          </a:p>
        </p:txBody>
      </p:sp>
      <p:sp>
        <p:nvSpPr>
          <p:cNvPr id="19459" name="Text Box 5"/>
          <p:cNvSpPr txBox="1">
            <a:spLocks noChangeArrowheads="1"/>
          </p:cNvSpPr>
          <p:nvPr/>
        </p:nvSpPr>
        <p:spPr bwMode="auto">
          <a:xfrm>
            <a:off x="1411288" y="3371850"/>
            <a:ext cx="2233612" cy="925513"/>
          </a:xfrm>
          <a:prstGeom prst="rect">
            <a:avLst/>
          </a:prstGeom>
          <a:noFill/>
          <a:ln w="9525">
            <a:solidFill>
              <a:schemeClr val="accent1"/>
            </a:solidFill>
            <a:miter lim="800000"/>
            <a:headEnd/>
            <a:tailEnd/>
          </a:ln>
        </p:spPr>
        <p:txBody>
          <a:bodyPr wrap="none">
            <a:spAutoFit/>
          </a:bodyPr>
          <a:lstStyle/>
          <a:p>
            <a:pPr algn="ctr"/>
            <a:r>
              <a:rPr lang="es-ES_tradnl" sz="1800">
                <a:latin typeface="Arial Rounded MT Bold" pitchFamily="34" charset="0"/>
              </a:rPr>
              <a:t>Objetivos de </a:t>
            </a:r>
          </a:p>
          <a:p>
            <a:pPr algn="ctr"/>
            <a:r>
              <a:rPr lang="es-ES_tradnl" sz="1800">
                <a:latin typeface="Arial Rounded MT Bold" pitchFamily="34" charset="0"/>
              </a:rPr>
              <a:t>desempeño </a:t>
            </a:r>
          </a:p>
          <a:p>
            <a:pPr algn="ctr"/>
            <a:r>
              <a:rPr lang="es-ES_tradnl" sz="1800">
                <a:latin typeface="Arial Rounded MT Bold" pitchFamily="34" charset="0"/>
              </a:rPr>
              <a:t>de la organización</a:t>
            </a:r>
            <a:endParaRPr lang="es-ES" sz="1800">
              <a:latin typeface="Arial Rounded MT Bold" pitchFamily="34" charset="0"/>
            </a:endParaRPr>
          </a:p>
        </p:txBody>
      </p:sp>
      <p:grpSp>
        <p:nvGrpSpPr>
          <p:cNvPr id="19460" name="Group 6"/>
          <p:cNvGrpSpPr>
            <a:grpSpLocks/>
          </p:cNvGrpSpPr>
          <p:nvPr/>
        </p:nvGrpSpPr>
        <p:grpSpPr bwMode="auto">
          <a:xfrm>
            <a:off x="6705600" y="5181600"/>
            <a:ext cx="1905000" cy="914400"/>
            <a:chOff x="4416" y="1872"/>
            <a:chExt cx="1200" cy="576"/>
          </a:xfrm>
        </p:grpSpPr>
        <p:sp>
          <p:nvSpPr>
            <p:cNvPr id="19472" name="Text Box 7"/>
            <p:cNvSpPr txBox="1">
              <a:spLocks noChangeArrowheads="1"/>
            </p:cNvSpPr>
            <p:nvPr/>
          </p:nvSpPr>
          <p:spPr bwMode="auto">
            <a:xfrm>
              <a:off x="4418" y="1951"/>
              <a:ext cx="1186" cy="410"/>
            </a:xfrm>
            <a:prstGeom prst="rect">
              <a:avLst/>
            </a:prstGeom>
            <a:noFill/>
            <a:ln w="9525">
              <a:solidFill>
                <a:schemeClr val="accent1"/>
              </a:solidFill>
              <a:miter lim="800000"/>
              <a:headEnd/>
              <a:tailEnd/>
            </a:ln>
          </p:spPr>
          <p:txBody>
            <a:bodyPr wrap="none">
              <a:spAutoFit/>
            </a:bodyPr>
            <a:lstStyle/>
            <a:p>
              <a:pPr algn="ctr"/>
              <a:r>
                <a:rPr lang="es-ES_tradnl" sz="1800">
                  <a:latin typeface="Arial Rounded MT Bold" pitchFamily="34" charset="0"/>
                </a:rPr>
                <a:t>Éxito </a:t>
              </a:r>
            </a:p>
            <a:p>
              <a:pPr algn="ctr"/>
              <a:r>
                <a:rPr lang="es-ES_tradnl" sz="1800">
                  <a:latin typeface="Arial Rounded MT Bold" pitchFamily="34" charset="0"/>
                </a:rPr>
                <a:t>Organizacional</a:t>
              </a:r>
            </a:p>
          </p:txBody>
        </p:sp>
        <p:sp>
          <p:nvSpPr>
            <p:cNvPr id="15368" name="Rectangle 8"/>
            <p:cNvSpPr>
              <a:spLocks noChangeArrowheads="1"/>
            </p:cNvSpPr>
            <p:nvPr/>
          </p:nvSpPr>
          <p:spPr bwMode="auto">
            <a:xfrm>
              <a:off x="4416" y="1872"/>
              <a:ext cx="1200" cy="576"/>
            </a:xfrm>
            <a:prstGeom prst="rect">
              <a:avLst/>
            </a:prstGeom>
            <a:noFill/>
            <a:ln w="9525">
              <a:solidFill>
                <a:schemeClr val="accent1"/>
              </a:solidFill>
              <a:miter lim="800000"/>
              <a:headEnd/>
              <a:tailEnd/>
            </a:ln>
            <a:effectLst>
              <a:outerShdw dist="107763" dir="18900000" algn="ctr" rotWithShape="0">
                <a:schemeClr val="bg2"/>
              </a:outerShdw>
            </a:effectLst>
          </p:spPr>
          <p:txBody>
            <a:bodyPr wrap="none" anchor="ctr"/>
            <a:lstStyle/>
            <a:p>
              <a:pPr>
                <a:defRPr/>
              </a:pPr>
              <a:endParaRPr lang="es-MX">
                <a:effectLst>
                  <a:outerShdw blurRad="38100" dist="38100" dir="2700000" algn="tl">
                    <a:srgbClr val="000000">
                      <a:alpha val="43137"/>
                    </a:srgbClr>
                  </a:outerShdw>
                </a:effectLst>
              </a:endParaRPr>
            </a:p>
          </p:txBody>
        </p:sp>
      </p:grpSp>
      <p:grpSp>
        <p:nvGrpSpPr>
          <p:cNvPr id="19461" name="Group 9"/>
          <p:cNvGrpSpPr>
            <a:grpSpLocks/>
          </p:cNvGrpSpPr>
          <p:nvPr/>
        </p:nvGrpSpPr>
        <p:grpSpPr bwMode="auto">
          <a:xfrm>
            <a:off x="5638800" y="4038600"/>
            <a:ext cx="1693863" cy="914400"/>
            <a:chOff x="3264" y="1872"/>
            <a:chExt cx="1067" cy="576"/>
          </a:xfrm>
        </p:grpSpPr>
        <p:sp>
          <p:nvSpPr>
            <p:cNvPr id="19470" name="Text Box 10"/>
            <p:cNvSpPr txBox="1">
              <a:spLocks noChangeArrowheads="1"/>
            </p:cNvSpPr>
            <p:nvPr/>
          </p:nvSpPr>
          <p:spPr bwMode="auto">
            <a:xfrm>
              <a:off x="3304" y="1951"/>
              <a:ext cx="1027" cy="410"/>
            </a:xfrm>
            <a:prstGeom prst="rect">
              <a:avLst/>
            </a:prstGeom>
            <a:noFill/>
            <a:ln w="9525">
              <a:solidFill>
                <a:schemeClr val="accent1"/>
              </a:solidFill>
              <a:miter lim="800000"/>
              <a:headEnd/>
              <a:tailEnd/>
            </a:ln>
          </p:spPr>
          <p:txBody>
            <a:bodyPr wrap="none">
              <a:spAutoFit/>
            </a:bodyPr>
            <a:lstStyle/>
            <a:p>
              <a:pPr algn="ctr"/>
              <a:r>
                <a:rPr lang="es-ES_tradnl" sz="1800">
                  <a:latin typeface="Arial Rounded MT Bold" pitchFamily="34" charset="0"/>
                </a:rPr>
                <a:t>Satisfacción </a:t>
              </a:r>
            </a:p>
            <a:p>
              <a:pPr algn="ctr"/>
              <a:r>
                <a:rPr lang="es-ES_tradnl" sz="1800">
                  <a:latin typeface="Arial Rounded MT Bold" pitchFamily="34" charset="0"/>
                </a:rPr>
                <a:t>del cliente</a:t>
              </a:r>
              <a:endParaRPr lang="es-ES" sz="1800">
                <a:latin typeface="Arial Rounded MT Bold" pitchFamily="34" charset="0"/>
              </a:endParaRPr>
            </a:p>
          </p:txBody>
        </p:sp>
        <p:sp>
          <p:nvSpPr>
            <p:cNvPr id="15371" name="Rectangle 11"/>
            <p:cNvSpPr>
              <a:spLocks noChangeArrowheads="1"/>
            </p:cNvSpPr>
            <p:nvPr/>
          </p:nvSpPr>
          <p:spPr bwMode="auto">
            <a:xfrm>
              <a:off x="3264" y="1872"/>
              <a:ext cx="1056" cy="576"/>
            </a:xfrm>
            <a:prstGeom prst="rect">
              <a:avLst/>
            </a:prstGeom>
            <a:noFill/>
            <a:ln w="9525">
              <a:solidFill>
                <a:schemeClr val="accent1"/>
              </a:solidFill>
              <a:miter lim="800000"/>
              <a:headEnd/>
              <a:tailEnd/>
            </a:ln>
            <a:effectLst>
              <a:outerShdw dist="107763" dir="18900000" algn="ctr" rotWithShape="0">
                <a:schemeClr val="bg2"/>
              </a:outerShdw>
            </a:effectLst>
          </p:spPr>
          <p:txBody>
            <a:bodyPr wrap="none" anchor="ctr"/>
            <a:lstStyle/>
            <a:p>
              <a:pPr>
                <a:defRPr/>
              </a:pPr>
              <a:endParaRPr lang="es-MX">
                <a:effectLst>
                  <a:outerShdw blurRad="38100" dist="38100" dir="2700000" algn="tl">
                    <a:srgbClr val="000000">
                      <a:alpha val="43137"/>
                    </a:srgbClr>
                  </a:outerShdw>
                </a:effectLst>
              </a:endParaRPr>
            </a:p>
          </p:txBody>
        </p:sp>
      </p:grpSp>
      <p:sp>
        <p:nvSpPr>
          <p:cNvPr id="15375" name="Rectangle 15"/>
          <p:cNvSpPr>
            <a:spLocks noChangeArrowheads="1"/>
          </p:cNvSpPr>
          <p:nvPr/>
        </p:nvSpPr>
        <p:spPr bwMode="auto">
          <a:xfrm>
            <a:off x="1295400" y="1752600"/>
            <a:ext cx="2590800" cy="914400"/>
          </a:xfrm>
          <a:prstGeom prst="rect">
            <a:avLst/>
          </a:prstGeom>
          <a:noFill/>
          <a:ln w="9525">
            <a:solidFill>
              <a:schemeClr val="accent1"/>
            </a:solidFill>
            <a:miter lim="800000"/>
            <a:headEnd/>
            <a:tailEnd/>
          </a:ln>
          <a:effectLst>
            <a:outerShdw dist="107763" dir="18900000" algn="ctr" rotWithShape="0">
              <a:schemeClr val="bg2"/>
            </a:outerShdw>
          </a:effectLst>
        </p:spPr>
        <p:txBody>
          <a:bodyPr wrap="none" anchor="ctr"/>
          <a:lstStyle/>
          <a:p>
            <a:pPr>
              <a:defRPr/>
            </a:pPr>
            <a:endParaRPr lang="es-MX">
              <a:effectLst>
                <a:outerShdw blurRad="38100" dist="38100" dir="2700000" algn="tl">
                  <a:srgbClr val="000000">
                    <a:alpha val="43137"/>
                  </a:srgbClr>
                </a:outerShdw>
              </a:effectLst>
            </a:endParaRPr>
          </a:p>
        </p:txBody>
      </p:sp>
      <p:sp>
        <p:nvSpPr>
          <p:cNvPr id="15376" name="Rectangle 16"/>
          <p:cNvSpPr>
            <a:spLocks noChangeArrowheads="1"/>
          </p:cNvSpPr>
          <p:nvPr/>
        </p:nvSpPr>
        <p:spPr bwMode="auto">
          <a:xfrm>
            <a:off x="1371600" y="3276600"/>
            <a:ext cx="2286000" cy="1143000"/>
          </a:xfrm>
          <a:prstGeom prst="rect">
            <a:avLst/>
          </a:prstGeom>
          <a:noFill/>
          <a:ln w="9525">
            <a:solidFill>
              <a:schemeClr val="accent1"/>
            </a:solidFill>
            <a:miter lim="800000"/>
            <a:headEnd/>
            <a:tailEnd/>
          </a:ln>
          <a:effectLst>
            <a:outerShdw dist="107763" dir="18900000" algn="ctr" rotWithShape="0">
              <a:schemeClr val="bg2"/>
            </a:outerShdw>
          </a:effectLst>
        </p:spPr>
        <p:txBody>
          <a:bodyPr wrap="none" anchor="ctr"/>
          <a:lstStyle/>
          <a:p>
            <a:pPr>
              <a:defRPr/>
            </a:pPr>
            <a:endParaRPr lang="es-MX">
              <a:effectLst>
                <a:outerShdw blurRad="38100" dist="38100" dir="2700000" algn="tl">
                  <a:srgbClr val="000000">
                    <a:alpha val="43137"/>
                  </a:srgbClr>
                </a:outerShdw>
              </a:effectLst>
            </a:endParaRPr>
          </a:p>
        </p:txBody>
      </p:sp>
      <p:sp>
        <p:nvSpPr>
          <p:cNvPr id="15377" name="AutoShape 17"/>
          <p:cNvSpPr>
            <a:spLocks noChangeArrowheads="1"/>
          </p:cNvSpPr>
          <p:nvPr/>
        </p:nvSpPr>
        <p:spPr bwMode="auto">
          <a:xfrm>
            <a:off x="2438400" y="2819400"/>
            <a:ext cx="304800" cy="304800"/>
          </a:xfrm>
          <a:prstGeom prst="plus">
            <a:avLst>
              <a:gd name="adj" fmla="val 25000"/>
            </a:avLst>
          </a:prstGeom>
          <a:solidFill>
            <a:schemeClr val="accent1"/>
          </a:solidFill>
          <a:ln w="9525">
            <a:solidFill>
              <a:schemeClr val="accent1"/>
            </a:solidFill>
            <a:miter lim="800000"/>
            <a:headEnd/>
            <a:tailEnd/>
          </a:ln>
          <a:effectLst/>
        </p:spPr>
        <p:txBody>
          <a:bodyPr wrap="none" anchor="ctr"/>
          <a:lstStyle/>
          <a:p>
            <a:pPr>
              <a:defRPr/>
            </a:pPr>
            <a:endParaRPr lang="es-MX">
              <a:effectLst>
                <a:outerShdw blurRad="38100" dist="38100" dir="2700000" algn="tl">
                  <a:srgbClr val="000000">
                    <a:alpha val="43137"/>
                  </a:srgbClr>
                </a:outerShdw>
              </a:effectLst>
            </a:endParaRPr>
          </a:p>
        </p:txBody>
      </p:sp>
      <p:sp>
        <p:nvSpPr>
          <p:cNvPr id="15378" name="Text Box 18"/>
          <p:cNvSpPr txBox="1">
            <a:spLocks noChangeArrowheads="1"/>
          </p:cNvSpPr>
          <p:nvPr/>
        </p:nvSpPr>
        <p:spPr bwMode="auto">
          <a:xfrm>
            <a:off x="900113" y="549275"/>
            <a:ext cx="7272337" cy="579438"/>
          </a:xfrm>
          <a:prstGeom prst="rect">
            <a:avLst/>
          </a:prstGeom>
          <a:noFill/>
          <a:ln w="9525">
            <a:noFill/>
            <a:miter lim="800000"/>
            <a:headEnd/>
            <a:tailEnd/>
          </a:ln>
          <a:effectLst/>
        </p:spPr>
        <p:txBody>
          <a:bodyPr>
            <a:spAutoFit/>
          </a:bodyPr>
          <a:lstStyle/>
          <a:p>
            <a:pPr algn="ctr">
              <a:defRPr/>
            </a:pPr>
            <a:r>
              <a:rPr lang="es-ES_tradnl" sz="3200">
                <a:effectLst>
                  <a:outerShdw blurRad="38100" dist="38100" dir="2700000" algn="tl">
                    <a:srgbClr val="C0C0C0"/>
                  </a:outerShdw>
                </a:effectLst>
                <a:latin typeface="Arial Rounded MT Bold" pitchFamily="34" charset="0"/>
              </a:rPr>
              <a:t>CONCEPTO DE MARKETING  </a:t>
            </a:r>
            <a:endParaRPr lang="es-ES" sz="3200">
              <a:effectLst>
                <a:outerShdw blurRad="38100" dist="38100" dir="2700000" algn="tl">
                  <a:srgbClr val="C0C0C0"/>
                </a:outerShdw>
              </a:effectLst>
              <a:latin typeface="Arial Rounded MT Bold" pitchFamily="34" charset="0"/>
            </a:endParaRPr>
          </a:p>
        </p:txBody>
      </p:sp>
      <p:sp>
        <p:nvSpPr>
          <p:cNvPr id="15379" name="AutoShape 19"/>
          <p:cNvSpPr>
            <a:spLocks noChangeArrowheads="1"/>
          </p:cNvSpPr>
          <p:nvPr/>
        </p:nvSpPr>
        <p:spPr bwMode="auto">
          <a:xfrm>
            <a:off x="2057400" y="4800600"/>
            <a:ext cx="3733800" cy="1524000"/>
          </a:xfrm>
          <a:prstGeom prst="curvedUpArrow">
            <a:avLst>
              <a:gd name="adj1" fmla="val 49000"/>
              <a:gd name="adj2" fmla="val 98000"/>
              <a:gd name="adj3" fmla="val 33333"/>
            </a:avLst>
          </a:prstGeom>
          <a:solidFill>
            <a:schemeClr val="accent1"/>
          </a:solidFill>
          <a:ln w="9525">
            <a:solidFill>
              <a:schemeClr val="accent1"/>
            </a:solidFill>
            <a:miter lim="800000"/>
            <a:headEnd/>
            <a:tailEnd/>
          </a:ln>
          <a:effectLst/>
        </p:spPr>
        <p:txBody>
          <a:bodyPr wrap="none" anchor="ctr"/>
          <a:lstStyle/>
          <a:p>
            <a:pPr>
              <a:defRPr/>
            </a:pPr>
            <a:endParaRPr lang="es-MX">
              <a:effectLst>
                <a:outerShdw blurRad="38100" dist="38100" dir="2700000" algn="tl">
                  <a:srgbClr val="000000">
                    <a:alpha val="43137"/>
                  </a:srgbClr>
                </a:outerShdw>
              </a:effectLst>
            </a:endParaRPr>
          </a:p>
        </p:txBody>
      </p:sp>
      <p:grpSp>
        <p:nvGrpSpPr>
          <p:cNvPr id="19467" name="Group 20"/>
          <p:cNvGrpSpPr>
            <a:grpSpLocks/>
          </p:cNvGrpSpPr>
          <p:nvPr/>
        </p:nvGrpSpPr>
        <p:grpSpPr bwMode="auto">
          <a:xfrm>
            <a:off x="4498975" y="2519363"/>
            <a:ext cx="1873250" cy="1270000"/>
            <a:chOff x="3264" y="1872"/>
            <a:chExt cx="1056" cy="576"/>
          </a:xfrm>
        </p:grpSpPr>
        <p:sp>
          <p:nvSpPr>
            <p:cNvPr id="19468" name="Text Box 21"/>
            <p:cNvSpPr txBox="1">
              <a:spLocks noChangeArrowheads="1"/>
            </p:cNvSpPr>
            <p:nvPr/>
          </p:nvSpPr>
          <p:spPr bwMode="auto">
            <a:xfrm>
              <a:off x="3350" y="1943"/>
              <a:ext cx="936" cy="419"/>
            </a:xfrm>
            <a:prstGeom prst="rect">
              <a:avLst/>
            </a:prstGeom>
            <a:noFill/>
            <a:ln w="9525">
              <a:solidFill>
                <a:schemeClr val="accent1"/>
              </a:solidFill>
              <a:miter lim="800000"/>
              <a:headEnd/>
              <a:tailEnd/>
            </a:ln>
          </p:spPr>
          <p:txBody>
            <a:bodyPr wrap="none">
              <a:spAutoFit/>
            </a:bodyPr>
            <a:lstStyle/>
            <a:p>
              <a:pPr algn="ctr"/>
              <a:r>
                <a:rPr lang="es-ES_tradnl" sz="1800">
                  <a:latin typeface="Arial Rounded MT Bold" pitchFamily="34" charset="0"/>
                </a:rPr>
                <a:t>Actividades</a:t>
              </a:r>
            </a:p>
            <a:p>
              <a:pPr algn="ctr"/>
              <a:r>
                <a:rPr lang="es-ES_tradnl" sz="1800">
                  <a:latin typeface="Arial Rounded MT Bold" pitchFamily="34" charset="0"/>
                </a:rPr>
                <a:t>de marketing</a:t>
              </a:r>
            </a:p>
            <a:p>
              <a:pPr algn="ctr"/>
              <a:r>
                <a:rPr lang="es-ES_tradnl" sz="1800">
                  <a:latin typeface="Arial Rounded MT Bold" pitchFamily="34" charset="0"/>
                </a:rPr>
                <a:t>coordinadas</a:t>
              </a:r>
              <a:endParaRPr lang="es-ES" sz="1800">
                <a:latin typeface="Arial Rounded MT Bold" pitchFamily="34" charset="0"/>
              </a:endParaRPr>
            </a:p>
          </p:txBody>
        </p:sp>
        <p:sp>
          <p:nvSpPr>
            <p:cNvPr id="15382" name="Rectangle 22"/>
            <p:cNvSpPr>
              <a:spLocks noChangeArrowheads="1"/>
            </p:cNvSpPr>
            <p:nvPr/>
          </p:nvSpPr>
          <p:spPr bwMode="auto">
            <a:xfrm>
              <a:off x="3264" y="1872"/>
              <a:ext cx="1056" cy="576"/>
            </a:xfrm>
            <a:prstGeom prst="rect">
              <a:avLst/>
            </a:prstGeom>
            <a:noFill/>
            <a:ln w="9525">
              <a:solidFill>
                <a:schemeClr val="accent1"/>
              </a:solidFill>
              <a:miter lim="800000"/>
              <a:headEnd/>
              <a:tailEnd/>
            </a:ln>
            <a:effectLst>
              <a:outerShdw dist="107763" dir="18900000" algn="ctr" rotWithShape="0">
                <a:schemeClr val="bg2"/>
              </a:outerShdw>
            </a:effectLst>
          </p:spPr>
          <p:txBody>
            <a:bodyPr wrap="none" anchor="ctr"/>
            <a:lstStyle/>
            <a:p>
              <a:pPr>
                <a:defRPr/>
              </a:pPr>
              <a:endParaRPr lang="es-MX">
                <a:effectLst>
                  <a:outerShdw blurRad="38100" dist="38100" dir="2700000" algn="tl">
                    <a:srgbClr val="000000">
                      <a:alpha val="43137"/>
                    </a:srgbClr>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15377"/>
                                        </p:tgtEl>
                                        <p:attrNameLst>
                                          <p:attrName>style.visibility</p:attrName>
                                        </p:attrNameLst>
                                      </p:cBhvr>
                                      <p:to>
                                        <p:strVal val="visible"/>
                                      </p:to>
                                    </p:set>
                                    <p:anim calcmode="lin" valueType="num">
                                      <p:cBhvr>
                                        <p:cTn id="7" dur="5000" fill="hold"/>
                                        <p:tgtEl>
                                          <p:spTgt spid="15377"/>
                                        </p:tgtEl>
                                        <p:attrNameLst>
                                          <p:attrName>ppt_w</p:attrName>
                                        </p:attrNameLst>
                                      </p:cBhvr>
                                      <p:tavLst>
                                        <p:tav tm="0" fmla="#ppt_w*sin(2.5*pi*$)">
                                          <p:val>
                                            <p:fltVal val="0"/>
                                          </p:val>
                                        </p:tav>
                                        <p:tav tm="100000">
                                          <p:val>
                                            <p:fltVal val="1"/>
                                          </p:val>
                                        </p:tav>
                                      </p:tavLst>
                                    </p:anim>
                                    <p:anim calcmode="lin" valueType="num">
                                      <p:cBhvr>
                                        <p:cTn id="8" dur="5000" fill="hold"/>
                                        <p:tgtEl>
                                          <p:spTgt spid="1537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79"/>
                                        </p:tgtEl>
                                        <p:attrNameLst>
                                          <p:attrName>style.visibility</p:attrName>
                                        </p:attrNameLst>
                                      </p:cBhvr>
                                      <p:to>
                                        <p:strVal val="visible"/>
                                      </p:to>
                                    </p:set>
                                    <p:anim calcmode="lin" valueType="num">
                                      <p:cBhvr additive="base">
                                        <p:cTn id="13" dur="500" fill="hold"/>
                                        <p:tgtEl>
                                          <p:spTgt spid="15379"/>
                                        </p:tgtEl>
                                        <p:attrNameLst>
                                          <p:attrName>ppt_x</p:attrName>
                                        </p:attrNameLst>
                                      </p:cBhvr>
                                      <p:tavLst>
                                        <p:tav tm="0">
                                          <p:val>
                                            <p:strVal val="0-#ppt_w/2"/>
                                          </p:val>
                                        </p:tav>
                                        <p:tav tm="100000">
                                          <p:val>
                                            <p:strVal val="#ppt_x"/>
                                          </p:val>
                                        </p:tav>
                                      </p:tavLst>
                                    </p:anim>
                                    <p:anim calcmode="lin" valueType="num">
                                      <p:cBhvr additive="base">
                                        <p:cTn id="14" dur="500" fill="hold"/>
                                        <p:tgtEl>
                                          <p:spTgt spid="153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7" grpId="0" animBg="1"/>
      <p:bldP spid="1537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noChangeArrowheads="1"/>
          </p:cNvSpPr>
          <p:nvPr>
            <p:ph type="body" idx="1"/>
          </p:nvPr>
        </p:nvSpPr>
        <p:spPr>
          <a:xfrm>
            <a:off x="755650" y="1484313"/>
            <a:ext cx="7931150" cy="3886200"/>
          </a:xfrm>
        </p:spPr>
        <p:txBody>
          <a:bodyPr/>
          <a:lstStyle/>
          <a:p>
            <a:pPr algn="just" eaLnBrk="1" hangingPunct="1">
              <a:lnSpc>
                <a:spcPct val="110000"/>
              </a:lnSpc>
              <a:buFont typeface="Wingdings" pitchFamily="2" charset="2"/>
              <a:buNone/>
            </a:pPr>
            <a:r>
              <a:rPr lang="es-ES" sz="2800" b="1">
                <a:latin typeface="Arial Rounded MT Bold" pitchFamily="34" charset="0"/>
              </a:rPr>
              <a:t>c)- El Aviso Comercial:</a:t>
            </a:r>
            <a:r>
              <a:rPr lang="es-ES" sz="2800">
                <a:latin typeface="Arial Rounded MT Bold" pitchFamily="34" charset="0"/>
              </a:rPr>
              <a:t> es una frase u oración que sirve para promover y diferenciar a un producto, prestador de servicio o empresa, de otros que se dediquen a la misma actividad. Pueden servir como slogan o frase publicitaria. Ejemplo: "El sabor de la nueva generación" (Pepsi), "Con el cariño de siempre" (Bimbo), etc.</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57200" y="185738"/>
            <a:ext cx="8229600" cy="1371600"/>
          </a:xfrm>
        </p:spPr>
        <p:txBody>
          <a:bodyPr/>
          <a:lstStyle/>
          <a:p>
            <a:pPr algn="ctr" eaLnBrk="1" hangingPunct="1"/>
            <a:r>
              <a:rPr lang="es-ES" sz="3200" b="1">
                <a:latin typeface="Arial Rounded MT Bold" pitchFamily="34" charset="0"/>
              </a:rPr>
              <a:t>PARA TENER EN CUENTA</a:t>
            </a:r>
          </a:p>
        </p:txBody>
      </p:sp>
      <p:sp>
        <p:nvSpPr>
          <p:cNvPr id="80899" name="Rectangle 3"/>
          <p:cNvSpPr>
            <a:spLocks noGrp="1" noChangeArrowheads="1"/>
          </p:cNvSpPr>
          <p:nvPr>
            <p:ph type="body" idx="1"/>
          </p:nvPr>
        </p:nvSpPr>
        <p:spPr>
          <a:xfrm>
            <a:off x="684213" y="1631950"/>
            <a:ext cx="8064500" cy="5110163"/>
          </a:xfrm>
        </p:spPr>
        <p:txBody>
          <a:bodyPr/>
          <a:lstStyle/>
          <a:p>
            <a:pPr algn="just" eaLnBrk="1" hangingPunct="1">
              <a:lnSpc>
                <a:spcPct val="80000"/>
              </a:lnSpc>
              <a:buFont typeface="Wingdings" pitchFamily="2" charset="2"/>
              <a:buNone/>
            </a:pPr>
            <a:r>
              <a:rPr lang="es-ES" sz="2000">
                <a:latin typeface="Arial Rounded MT Bold" pitchFamily="34" charset="0"/>
              </a:rPr>
              <a:t>Se deberían tener en cuenta las siguientes cuestiones cuando elegimos el nombre de una marca:</a:t>
            </a:r>
          </a:p>
          <a:p>
            <a:pPr algn="just" eaLnBrk="1" hangingPunct="1">
              <a:lnSpc>
                <a:spcPct val="80000"/>
              </a:lnSpc>
              <a:buFont typeface="Wingdings" pitchFamily="2" charset="2"/>
              <a:buNone/>
            </a:pPr>
            <a:r>
              <a:rPr lang="es-ES" sz="2000">
                <a:latin typeface="Arial Rounded MT Bold" pitchFamily="34" charset="0"/>
              </a:rPr>
              <a:t>- Debe ser instantáneamente comprensible desde el punto de vista visual.</a:t>
            </a:r>
          </a:p>
          <a:p>
            <a:pPr algn="just" eaLnBrk="1" hangingPunct="1">
              <a:lnSpc>
                <a:spcPct val="80000"/>
              </a:lnSpc>
              <a:buFont typeface="Wingdings" pitchFamily="2" charset="2"/>
              <a:buNone/>
            </a:pPr>
            <a:r>
              <a:rPr lang="es-ES" sz="2000">
                <a:latin typeface="Arial Rounded MT Bold" pitchFamily="34" charset="0"/>
              </a:rPr>
              <a:t>- Debe ser fácil de pronunciar, en especial en los idiomas de los países donde se comercializa o se piensa comercializar el producto/servicio.</a:t>
            </a:r>
          </a:p>
          <a:p>
            <a:pPr algn="just" eaLnBrk="1" hangingPunct="1">
              <a:lnSpc>
                <a:spcPct val="80000"/>
              </a:lnSpc>
              <a:buFont typeface="Wingdings" pitchFamily="2" charset="2"/>
              <a:buNone/>
            </a:pPr>
            <a:r>
              <a:rPr lang="es-ES" sz="2000">
                <a:latin typeface="Arial Rounded MT Bold" pitchFamily="34" charset="0"/>
              </a:rPr>
              <a:t>- No debe tener un significado ridículo o indeseable en los países indicados anteriormente.</a:t>
            </a:r>
          </a:p>
          <a:p>
            <a:pPr algn="just" eaLnBrk="1" hangingPunct="1">
              <a:lnSpc>
                <a:spcPct val="80000"/>
              </a:lnSpc>
              <a:buFont typeface="Wingdings" pitchFamily="2" charset="2"/>
              <a:buNone/>
            </a:pPr>
            <a:r>
              <a:rPr lang="es-ES" sz="2000">
                <a:latin typeface="Arial Rounded MT Bold" pitchFamily="34" charset="0"/>
              </a:rPr>
              <a:t>- Debe dar origen a asociaciones favorables.</a:t>
            </a:r>
          </a:p>
          <a:p>
            <a:pPr algn="just" eaLnBrk="1" hangingPunct="1">
              <a:lnSpc>
                <a:spcPct val="80000"/>
              </a:lnSpc>
              <a:buFont typeface="Wingdings" pitchFamily="2" charset="2"/>
              <a:buNone/>
            </a:pPr>
            <a:r>
              <a:rPr lang="es-ES" sz="2000">
                <a:latin typeface="Arial Rounded MT Bold" pitchFamily="34" charset="0"/>
              </a:rPr>
              <a:t>- Se lo debe poder recordar fácilmente y debe guardar su vigencia en cuanto a lo que representa aún con el transcurso del tiempo, en especial para empresas que luego se diversifican.</a:t>
            </a:r>
          </a:p>
          <a:p>
            <a:pPr algn="just" eaLnBrk="1" hangingPunct="1">
              <a:lnSpc>
                <a:spcPct val="80000"/>
              </a:lnSpc>
              <a:buFont typeface="Wingdings" pitchFamily="2" charset="2"/>
              <a:buNone/>
            </a:pPr>
            <a:r>
              <a:rPr lang="es-ES" sz="2000">
                <a:latin typeface="Arial Rounded MT Bold" pitchFamily="34" charset="0"/>
              </a:rPr>
              <a:t>- Debe cumplir con las condiciones que fija la ley si lo que se desea es convertirlo en marca registrada.</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185738"/>
            <a:ext cx="8229600" cy="1371600"/>
          </a:xfrm>
        </p:spPr>
        <p:txBody>
          <a:bodyPr/>
          <a:lstStyle/>
          <a:p>
            <a:pPr algn="ctr" eaLnBrk="1" hangingPunct="1"/>
            <a:r>
              <a:rPr lang="es-ES" sz="3200" b="1">
                <a:latin typeface="Arial Rounded MT Bold" pitchFamily="34" charset="0"/>
              </a:rPr>
              <a:t>EL LOGOTIPO</a:t>
            </a:r>
          </a:p>
        </p:txBody>
      </p:sp>
      <p:sp>
        <p:nvSpPr>
          <p:cNvPr id="81923" name="Rectangle 3"/>
          <p:cNvSpPr>
            <a:spLocks noGrp="1" noChangeArrowheads="1"/>
          </p:cNvSpPr>
          <p:nvPr>
            <p:ph type="body" idx="1"/>
          </p:nvPr>
        </p:nvSpPr>
        <p:spPr>
          <a:xfrm>
            <a:off x="827088" y="1343025"/>
            <a:ext cx="7859712" cy="5110163"/>
          </a:xfrm>
        </p:spPr>
        <p:txBody>
          <a:bodyPr/>
          <a:lstStyle/>
          <a:p>
            <a:pPr marL="0" indent="0" algn="just" eaLnBrk="1" hangingPunct="1">
              <a:lnSpc>
                <a:spcPct val="115000"/>
              </a:lnSpc>
              <a:buFont typeface="Wingdings" pitchFamily="2" charset="2"/>
              <a:buNone/>
            </a:pPr>
            <a:r>
              <a:rPr lang="es-ES" sz="2400">
                <a:latin typeface="Arial Rounded MT Bold" pitchFamily="34" charset="0"/>
              </a:rPr>
              <a:t>Es un gráfico que le sirve a una entidad o un grupo de personas para representarse. Los logotipos suelen encerrar indicios y símbolos acerca de quienes representan. Históricamente, los artesanos del barro, del cristal, los fabricantes de espadas y artilugios de hierro fino, y los impresores utilizaban marcas para señalar su autoría. Los reyes que sabían firmar además cruzaban los documentos legales con un logotipo de su creación, a mano o con un sello. En las cuevas de los hombres prehistóricos encontramos también marcas y señales.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body" idx="1"/>
          </p:nvPr>
        </p:nvSpPr>
        <p:spPr>
          <a:xfrm>
            <a:off x="755650" y="1125538"/>
            <a:ext cx="7931150" cy="3816350"/>
          </a:xfrm>
        </p:spPr>
        <p:txBody>
          <a:bodyPr/>
          <a:lstStyle/>
          <a:p>
            <a:pPr marL="0" indent="0" algn="just" eaLnBrk="1" hangingPunct="1">
              <a:lnSpc>
                <a:spcPct val="140000"/>
              </a:lnSpc>
              <a:buFont typeface="Wingdings" pitchFamily="2" charset="2"/>
              <a:buNone/>
            </a:pPr>
            <a:r>
              <a:rPr lang="es-ES" sz="2800">
                <a:latin typeface="Arial Rounded MT Bold" pitchFamily="34" charset="0"/>
              </a:rPr>
              <a:t>El logotipo puede ser el eje afirmador de la propiedad privada a través del hecho de la autoría.</a:t>
            </a:r>
          </a:p>
          <a:p>
            <a:pPr marL="0" indent="0" algn="just" eaLnBrk="1" hangingPunct="1">
              <a:lnSpc>
                <a:spcPct val="140000"/>
              </a:lnSpc>
              <a:buFont typeface="Wingdings" pitchFamily="2" charset="2"/>
              <a:buNone/>
            </a:pPr>
            <a:endParaRPr lang="es-ES" sz="2800">
              <a:latin typeface="Arial Rounded MT Bold" pitchFamily="34" charset="0"/>
            </a:endParaRPr>
          </a:p>
          <a:p>
            <a:pPr marL="0" indent="0" algn="just" eaLnBrk="1" hangingPunct="1">
              <a:lnSpc>
                <a:spcPct val="140000"/>
              </a:lnSpc>
              <a:buFont typeface="Wingdings" pitchFamily="2" charset="2"/>
              <a:buNone/>
            </a:pPr>
            <a:r>
              <a:rPr lang="es-ES" sz="2800">
                <a:latin typeface="Arial Rounded MT Bold" pitchFamily="34" charset="0"/>
              </a:rPr>
              <a:t>El logotipo como parte de la identidad visual de una empresa o institución, es la representación tipográfica del nombre de la marca.</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xfrm>
            <a:off x="755650" y="1125538"/>
            <a:ext cx="7931150" cy="4321175"/>
          </a:xfrm>
        </p:spPr>
        <p:txBody>
          <a:bodyPr/>
          <a:lstStyle/>
          <a:p>
            <a:pPr algn="just" eaLnBrk="1" hangingPunct="1">
              <a:lnSpc>
                <a:spcPct val="115000"/>
              </a:lnSpc>
              <a:buFont typeface="Wingdings" pitchFamily="2" charset="2"/>
              <a:buNone/>
            </a:pPr>
            <a:r>
              <a:rPr lang="es-ES" sz="2800">
                <a:latin typeface="Arial Rounded MT Bold" pitchFamily="34" charset="0"/>
              </a:rPr>
              <a:t>En un logotipo se diferencian dos entes:</a:t>
            </a:r>
          </a:p>
          <a:p>
            <a:pPr algn="just" eaLnBrk="1" hangingPunct="1">
              <a:lnSpc>
                <a:spcPct val="115000"/>
              </a:lnSpc>
              <a:buFont typeface="Wingdings" pitchFamily="2" charset="2"/>
              <a:buNone/>
            </a:pPr>
            <a:endParaRPr lang="es-ES" sz="2800">
              <a:latin typeface="Arial Rounded MT Bold" pitchFamily="34" charset="0"/>
            </a:endParaRPr>
          </a:p>
          <a:p>
            <a:pPr algn="just" eaLnBrk="1" hangingPunct="1">
              <a:lnSpc>
                <a:spcPct val="115000"/>
              </a:lnSpc>
            </a:pPr>
            <a:r>
              <a:rPr lang="es-ES" sz="2800">
                <a:latin typeface="Arial Rounded MT Bold" pitchFamily="34" charset="0"/>
              </a:rPr>
              <a:t>Icono. El icono es el símbolo visual gráfico (ejemplo: la manzana de Apple). </a:t>
            </a:r>
          </a:p>
          <a:p>
            <a:pPr algn="just" eaLnBrk="1" hangingPunct="1">
              <a:lnSpc>
                <a:spcPct val="115000"/>
              </a:lnSpc>
              <a:buFont typeface="Wingdings" pitchFamily="2" charset="2"/>
              <a:buNone/>
            </a:pPr>
            <a:endParaRPr lang="es-ES" sz="2800">
              <a:latin typeface="Arial Rounded MT Bold" pitchFamily="34" charset="0"/>
            </a:endParaRPr>
          </a:p>
          <a:p>
            <a:pPr algn="just" eaLnBrk="1" hangingPunct="1">
              <a:lnSpc>
                <a:spcPct val="115000"/>
              </a:lnSpc>
            </a:pPr>
            <a:r>
              <a:rPr lang="es-ES" sz="2800">
                <a:latin typeface="Arial Rounded MT Bold" pitchFamily="34" charset="0"/>
              </a:rPr>
              <a:t>Nombre. El nombre es la representación fonética de la marca. Hay logotipos donde se "funden" ambos elementos. Ejemplo: Rotring</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185738"/>
            <a:ext cx="8229600" cy="1371600"/>
          </a:xfrm>
        </p:spPr>
        <p:txBody>
          <a:bodyPr/>
          <a:lstStyle/>
          <a:p>
            <a:pPr algn="ctr" eaLnBrk="1" hangingPunct="1"/>
            <a:r>
              <a:rPr lang="es-ES" sz="3200" b="1">
                <a:latin typeface="Arial Rounded MT Bold" pitchFamily="34" charset="0"/>
              </a:rPr>
              <a:t>EL SLOGAN</a:t>
            </a:r>
          </a:p>
        </p:txBody>
      </p:sp>
      <p:sp>
        <p:nvSpPr>
          <p:cNvPr id="84995" name="Rectangle 3"/>
          <p:cNvSpPr>
            <a:spLocks noGrp="1" noChangeArrowheads="1"/>
          </p:cNvSpPr>
          <p:nvPr>
            <p:ph type="body" idx="1"/>
          </p:nvPr>
        </p:nvSpPr>
        <p:spPr>
          <a:xfrm>
            <a:off x="827088" y="1844675"/>
            <a:ext cx="7859712" cy="4392613"/>
          </a:xfrm>
        </p:spPr>
        <p:txBody>
          <a:bodyPr/>
          <a:lstStyle/>
          <a:p>
            <a:pPr marL="0" indent="0" algn="just" eaLnBrk="1" hangingPunct="1">
              <a:lnSpc>
                <a:spcPct val="130000"/>
              </a:lnSpc>
              <a:buFont typeface="Wingdings" pitchFamily="2" charset="2"/>
              <a:buNone/>
            </a:pPr>
            <a:r>
              <a:rPr lang="es-ES" sz="2400">
                <a:latin typeface="Arial Rounded MT Bold" pitchFamily="34" charset="0"/>
              </a:rPr>
              <a:t>Es una fórmula breve, concisa, fácil de retener debido a su brevedad y habilidad para impresionar la mente. Su eficacia viene de disimular una estructura lógica y de conectar con los factores afectivos del receptor.</a:t>
            </a:r>
          </a:p>
          <a:p>
            <a:pPr marL="0" indent="0" algn="just" eaLnBrk="1" hangingPunct="1">
              <a:lnSpc>
                <a:spcPct val="130000"/>
              </a:lnSpc>
              <a:buFont typeface="Wingdings" pitchFamily="2" charset="2"/>
              <a:buNone/>
            </a:pPr>
            <a:endParaRPr lang="es-ES" sz="2400">
              <a:latin typeface="Arial Rounded MT Bold" pitchFamily="34" charset="0"/>
            </a:endParaRPr>
          </a:p>
          <a:p>
            <a:pPr marL="0" indent="0" algn="just" eaLnBrk="1" hangingPunct="1">
              <a:lnSpc>
                <a:spcPct val="130000"/>
              </a:lnSpc>
              <a:buFont typeface="Wingdings" pitchFamily="2" charset="2"/>
              <a:buNone/>
            </a:pPr>
            <a:r>
              <a:rPr lang="es-ES" sz="2400">
                <a:latin typeface="Arial Rounded MT Bold" pitchFamily="34" charset="0"/>
              </a:rPr>
              <a:t>El slogan debe reunir en pocas palabras el mensaje que se quiere emitir, y provocar un impacto en el receptor.</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4" descr="j0301252"/>
          <p:cNvPicPr>
            <a:picLocks noChangeAspect="1" noChangeArrowheads="1"/>
          </p:cNvPicPr>
          <p:nvPr/>
        </p:nvPicPr>
        <p:blipFill>
          <a:blip r:embed="rId3"/>
          <a:srcRect/>
          <a:stretch>
            <a:fillRect/>
          </a:stretch>
        </p:blipFill>
        <p:spPr bwMode="auto">
          <a:xfrm>
            <a:off x="6227763" y="4292600"/>
            <a:ext cx="2622550" cy="2243138"/>
          </a:xfrm>
          <a:prstGeom prst="rect">
            <a:avLst/>
          </a:prstGeom>
          <a:noFill/>
          <a:ln w="9525">
            <a:noFill/>
            <a:miter lim="800000"/>
            <a:headEnd/>
            <a:tailEnd/>
          </a:ln>
        </p:spPr>
      </p:pic>
      <p:sp>
        <p:nvSpPr>
          <p:cNvPr id="86019" name="Rectangle 2"/>
          <p:cNvSpPr>
            <a:spLocks noGrp="1" noChangeArrowheads="1"/>
          </p:cNvSpPr>
          <p:nvPr>
            <p:ph type="title"/>
          </p:nvPr>
        </p:nvSpPr>
        <p:spPr>
          <a:xfrm>
            <a:off x="457200" y="620713"/>
            <a:ext cx="8229600" cy="1371600"/>
          </a:xfrm>
        </p:spPr>
        <p:txBody>
          <a:bodyPr/>
          <a:lstStyle/>
          <a:p>
            <a:pPr algn="ctr" eaLnBrk="1" hangingPunct="1"/>
            <a:r>
              <a:rPr lang="es-ES" sz="3000" b="1"/>
              <a:t>POR TANTO, LAS CONDICIONES QUE DEBE REUNIR UN SLOGAN SON LAS SIGUIENTES:</a:t>
            </a:r>
          </a:p>
        </p:txBody>
      </p:sp>
      <p:sp>
        <p:nvSpPr>
          <p:cNvPr id="86020" name="Rectangle 3"/>
          <p:cNvSpPr>
            <a:spLocks noGrp="1" noChangeArrowheads="1"/>
          </p:cNvSpPr>
          <p:nvPr>
            <p:ph type="body" idx="1"/>
          </p:nvPr>
        </p:nvSpPr>
        <p:spPr>
          <a:xfrm>
            <a:off x="900113" y="2276475"/>
            <a:ext cx="6551612" cy="2663825"/>
          </a:xfrm>
        </p:spPr>
        <p:txBody>
          <a:bodyPr/>
          <a:lstStyle/>
          <a:p>
            <a:pPr marL="457200" indent="-457200" algn="just" eaLnBrk="1" hangingPunct="1">
              <a:lnSpc>
                <a:spcPct val="110000"/>
              </a:lnSpc>
              <a:buClr>
                <a:schemeClr val="tx1"/>
              </a:buClr>
              <a:buFont typeface="Wingdings" pitchFamily="2" charset="2"/>
              <a:buAutoNum type="alphaLcParenR"/>
            </a:pPr>
            <a:r>
              <a:rPr lang="es-ES" sz="2800">
                <a:latin typeface="Arial Rounded MT Bold" pitchFamily="34" charset="0"/>
              </a:rPr>
              <a:t>Brevedad. Para que se logre la efectividad, es necesario usarlo repetidamente en una campaña, e incluso dentro del mismo anuncio, siempre y cuando dicha repetición resulte agradable.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7" descr="j0301252"/>
          <p:cNvPicPr>
            <a:picLocks noChangeAspect="1" noChangeArrowheads="1"/>
          </p:cNvPicPr>
          <p:nvPr/>
        </p:nvPicPr>
        <p:blipFill>
          <a:blip r:embed="rId3"/>
          <a:srcRect/>
          <a:stretch>
            <a:fillRect/>
          </a:stretch>
        </p:blipFill>
        <p:spPr bwMode="auto">
          <a:xfrm>
            <a:off x="6227763" y="4292600"/>
            <a:ext cx="2622550" cy="2243138"/>
          </a:xfrm>
          <a:prstGeom prst="rect">
            <a:avLst/>
          </a:prstGeom>
          <a:noFill/>
          <a:ln w="9525">
            <a:noFill/>
            <a:miter lim="800000"/>
            <a:headEnd/>
            <a:tailEnd/>
          </a:ln>
        </p:spPr>
      </p:pic>
      <p:sp>
        <p:nvSpPr>
          <p:cNvPr id="87043" name="Rectangle 2"/>
          <p:cNvSpPr>
            <a:spLocks noGrp="1" noChangeArrowheads="1"/>
          </p:cNvSpPr>
          <p:nvPr>
            <p:ph type="title"/>
          </p:nvPr>
        </p:nvSpPr>
        <p:spPr>
          <a:xfrm>
            <a:off x="457200" y="620713"/>
            <a:ext cx="8229600" cy="1371600"/>
          </a:xfrm>
        </p:spPr>
        <p:txBody>
          <a:bodyPr/>
          <a:lstStyle/>
          <a:p>
            <a:pPr algn="ctr" eaLnBrk="1" hangingPunct="1"/>
            <a:r>
              <a:rPr lang="es-ES" sz="3000" b="1"/>
              <a:t>POR TANTO, LAS CONDICIONES QUE DEBE REUNIR UN SLOGAN SON LAS SIGUIENTES:</a:t>
            </a:r>
          </a:p>
        </p:txBody>
      </p:sp>
      <p:sp>
        <p:nvSpPr>
          <p:cNvPr id="87044" name="Rectangle 5"/>
          <p:cNvSpPr>
            <a:spLocks noChangeArrowheads="1"/>
          </p:cNvSpPr>
          <p:nvPr/>
        </p:nvSpPr>
        <p:spPr bwMode="auto">
          <a:xfrm>
            <a:off x="755650" y="2413000"/>
            <a:ext cx="7561263" cy="3608388"/>
          </a:xfrm>
          <a:prstGeom prst="rect">
            <a:avLst/>
          </a:prstGeom>
          <a:noFill/>
          <a:ln w="9525">
            <a:noFill/>
            <a:miter lim="800000"/>
            <a:headEnd/>
            <a:tailEnd/>
          </a:ln>
        </p:spPr>
        <p:txBody>
          <a:bodyPr/>
          <a:lstStyle/>
          <a:p>
            <a:pPr marL="457200" indent="-457200" algn="just">
              <a:lnSpc>
                <a:spcPct val="130000"/>
              </a:lnSpc>
              <a:spcBef>
                <a:spcPct val="20000"/>
              </a:spcBef>
              <a:buClr>
                <a:schemeClr val="bg2"/>
              </a:buClr>
              <a:buSzPct val="75000"/>
              <a:buFont typeface="Wingdings" pitchFamily="2" charset="2"/>
              <a:buNone/>
            </a:pPr>
            <a:r>
              <a:rPr lang="es-ES" sz="2400" b="0">
                <a:latin typeface="Arial Rounded MT Bold" pitchFamily="34" charset="0"/>
              </a:rPr>
              <a:t>b) Captar la atención. Para ello se elabora utilizando juegos de palabras, proverbios, repeticiones de palabras, rimas, sloganes ligados a lo absurdo. Por ejemplo, "Foie Gras La Piara, más bueno que el pan", "Whisky Dyc, gente sin complejos", "J&amp;B, el único que es único"....</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5" descr="j0301252"/>
          <p:cNvPicPr>
            <a:picLocks noChangeAspect="1" noChangeArrowheads="1"/>
          </p:cNvPicPr>
          <p:nvPr/>
        </p:nvPicPr>
        <p:blipFill>
          <a:blip r:embed="rId3"/>
          <a:srcRect/>
          <a:stretch>
            <a:fillRect/>
          </a:stretch>
        </p:blipFill>
        <p:spPr bwMode="auto">
          <a:xfrm>
            <a:off x="6227763" y="4292600"/>
            <a:ext cx="2622550" cy="2243138"/>
          </a:xfrm>
          <a:prstGeom prst="rect">
            <a:avLst/>
          </a:prstGeom>
          <a:noFill/>
          <a:ln w="9525">
            <a:noFill/>
            <a:miter lim="800000"/>
            <a:headEnd/>
            <a:tailEnd/>
          </a:ln>
        </p:spPr>
      </p:pic>
      <p:sp>
        <p:nvSpPr>
          <p:cNvPr id="88067" name="Rectangle 3"/>
          <p:cNvSpPr>
            <a:spLocks noGrp="1" noChangeArrowheads="1"/>
          </p:cNvSpPr>
          <p:nvPr>
            <p:ph type="body" idx="1"/>
          </p:nvPr>
        </p:nvSpPr>
        <p:spPr>
          <a:xfrm>
            <a:off x="971550" y="2063750"/>
            <a:ext cx="6985000" cy="3886200"/>
          </a:xfrm>
        </p:spPr>
        <p:txBody>
          <a:bodyPr/>
          <a:lstStyle/>
          <a:p>
            <a:pPr algn="just" eaLnBrk="1" hangingPunct="1">
              <a:lnSpc>
                <a:spcPct val="120000"/>
              </a:lnSpc>
              <a:buFont typeface="Wingdings" pitchFamily="2" charset="2"/>
              <a:buNone/>
            </a:pPr>
            <a:r>
              <a:rPr lang="es-ES" sz="2400">
                <a:latin typeface="Arial Rounded MT Bold" pitchFamily="34" charset="0"/>
              </a:rPr>
              <a:t>c) Fácil de memorizar. Es preciso entonces que capte y atraiga la atención de los sujetos, y además que sea breve para facilitar la memorización. Para reforzar la identificación y evocación, es recomendable incluir la marca entre sus palabras.</a:t>
            </a:r>
          </a:p>
        </p:txBody>
      </p:sp>
      <p:sp>
        <p:nvSpPr>
          <p:cNvPr id="88068" name="Rectangle 6"/>
          <p:cNvSpPr>
            <a:spLocks noChangeArrowheads="1"/>
          </p:cNvSpPr>
          <p:nvPr/>
        </p:nvSpPr>
        <p:spPr bwMode="auto">
          <a:xfrm>
            <a:off x="468313" y="617538"/>
            <a:ext cx="8229600" cy="1371600"/>
          </a:xfrm>
          <a:prstGeom prst="rect">
            <a:avLst/>
          </a:prstGeom>
          <a:noFill/>
          <a:ln w="9525">
            <a:noFill/>
            <a:miter lim="800000"/>
            <a:headEnd/>
            <a:tailEnd/>
          </a:ln>
        </p:spPr>
        <p:txBody>
          <a:bodyPr anchor="ctr"/>
          <a:lstStyle/>
          <a:p>
            <a:pPr algn="ctr"/>
            <a:r>
              <a:rPr lang="es-ES" sz="3000">
                <a:latin typeface="Arial Rounded MT Bold" pitchFamily="34" charset="0"/>
              </a:rPr>
              <a:t>POR TANTO, LAS CONDICIONES QUE DEBE REUNIR UN SLOGAN SON LAS SIGUIENTES: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type="ctrTitle"/>
          </p:nvPr>
        </p:nvSpPr>
        <p:spPr/>
        <p:txBody>
          <a:bodyPr/>
          <a:lstStyle/>
          <a:p>
            <a:pPr eaLnBrk="1" hangingPunct="1"/>
            <a:r>
              <a:rPr lang="es-MX"/>
              <a:t>4. Investigación de Mercados</a:t>
            </a:r>
            <a:endParaRPr lang="es-E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ctrTitle"/>
          </p:nvPr>
        </p:nvSpPr>
        <p:spPr>
          <a:xfrm>
            <a:off x="4500563" y="3860800"/>
            <a:ext cx="4321175" cy="2447925"/>
          </a:xfrm>
        </p:spPr>
        <p:txBody>
          <a:bodyPr/>
          <a:lstStyle/>
          <a:p>
            <a:pPr eaLnBrk="1" hangingPunct="1">
              <a:tabLst>
                <a:tab pos="542925" algn="l"/>
                <a:tab pos="900113" algn="l"/>
              </a:tabLst>
              <a:defRPr/>
            </a:pPr>
            <a:r>
              <a:rPr lang="es-ES" sz="4000" b="1">
                <a:solidFill>
                  <a:schemeClr val="bg2"/>
                </a:solidFill>
                <a:effectLst>
                  <a:outerShdw blurRad="38100" dist="38100" dir="2700000" algn="tl">
                    <a:srgbClr val="C0C0C0"/>
                  </a:outerShdw>
                </a:effectLst>
                <a:latin typeface="Arial Rounded MT Bold" pitchFamily="34" charset="0"/>
              </a:rPr>
              <a:t>		Precio	Distribución</a:t>
            </a:r>
            <a:br>
              <a:rPr lang="es-ES" sz="4000" b="1">
                <a:solidFill>
                  <a:schemeClr val="bg2"/>
                </a:solidFill>
                <a:effectLst>
                  <a:outerShdw blurRad="38100" dist="38100" dir="2700000" algn="tl">
                    <a:srgbClr val="C0C0C0"/>
                  </a:outerShdw>
                </a:effectLst>
                <a:latin typeface="Arial Rounded MT Bold" pitchFamily="34" charset="0"/>
              </a:rPr>
            </a:br>
            <a:r>
              <a:rPr lang="es-ES" sz="4000" b="1">
                <a:solidFill>
                  <a:schemeClr val="bg2"/>
                </a:solidFill>
                <a:effectLst>
                  <a:outerShdw blurRad="38100" dist="38100" dir="2700000" algn="tl">
                    <a:srgbClr val="C0C0C0"/>
                  </a:outerShdw>
                </a:effectLst>
                <a:latin typeface="Arial Rounded MT Bold" pitchFamily="34" charset="0"/>
              </a:rPr>
              <a:t>Promoción</a:t>
            </a:r>
          </a:p>
        </p:txBody>
      </p:sp>
      <p:sp>
        <p:nvSpPr>
          <p:cNvPr id="25605" name="Rectangle 5"/>
          <p:cNvSpPr>
            <a:spLocks noChangeArrowheads="1"/>
          </p:cNvSpPr>
          <p:nvPr/>
        </p:nvSpPr>
        <p:spPr bwMode="auto">
          <a:xfrm>
            <a:off x="4627563" y="1484313"/>
            <a:ext cx="3760787" cy="2879725"/>
          </a:xfrm>
          <a:prstGeom prst="rect">
            <a:avLst/>
          </a:prstGeom>
          <a:noFill/>
          <a:ln w="9525">
            <a:noFill/>
            <a:miter lim="800000"/>
            <a:headEnd/>
            <a:tailEnd/>
          </a:ln>
          <a:effectLst/>
        </p:spPr>
        <p:txBody>
          <a:bodyPr anchor="ctr"/>
          <a:lstStyle/>
          <a:p>
            <a:pPr>
              <a:tabLst>
                <a:tab pos="442913" algn="l"/>
                <a:tab pos="800100" algn="l"/>
                <a:tab pos="1171575" algn="l"/>
              </a:tabLst>
              <a:defRPr/>
            </a:pPr>
            <a:r>
              <a:rPr lang="es-ES" sz="4000">
                <a:solidFill>
                  <a:srgbClr val="FFFFFF"/>
                </a:solidFill>
                <a:effectLst>
                  <a:outerShdw blurRad="38100" dist="38100" dir="2700000" algn="tl">
                    <a:srgbClr val="C0C0C0"/>
                  </a:outerShdw>
                </a:effectLst>
                <a:latin typeface="Arial Rounded MT Bold" pitchFamily="34" charset="0"/>
              </a:rPr>
              <a:t>Mercado</a:t>
            </a:r>
            <a:br>
              <a:rPr lang="es-ES" sz="4000">
                <a:solidFill>
                  <a:srgbClr val="FFFFFF"/>
                </a:solidFill>
                <a:effectLst>
                  <a:outerShdw blurRad="38100" dist="38100" dir="2700000" algn="tl">
                    <a:srgbClr val="C0C0C0"/>
                  </a:outerShdw>
                </a:effectLst>
                <a:latin typeface="Arial Rounded MT Bold" pitchFamily="34" charset="0"/>
              </a:rPr>
            </a:br>
            <a:r>
              <a:rPr lang="es-ES" sz="4000">
                <a:solidFill>
                  <a:srgbClr val="FFFFFF"/>
                </a:solidFill>
                <a:effectLst>
                  <a:outerShdw blurRad="38100" dist="38100" dir="2700000" algn="tl">
                    <a:srgbClr val="C0C0C0"/>
                  </a:outerShdw>
                </a:effectLst>
                <a:latin typeface="Arial Rounded MT Bold" pitchFamily="34" charset="0"/>
              </a:rPr>
              <a:t>	Producto</a:t>
            </a:r>
            <a:br>
              <a:rPr lang="es-ES" sz="4000">
                <a:solidFill>
                  <a:srgbClr val="FFFFFF"/>
                </a:solidFill>
                <a:effectLst>
                  <a:outerShdw blurRad="38100" dist="38100" dir="2700000" algn="tl">
                    <a:srgbClr val="C0C0C0"/>
                  </a:outerShdw>
                </a:effectLst>
                <a:latin typeface="Arial Rounded MT Bold" pitchFamily="34" charset="0"/>
              </a:rPr>
            </a:br>
            <a:r>
              <a:rPr lang="es-ES" sz="4000">
                <a:solidFill>
                  <a:srgbClr val="FFFFFF"/>
                </a:solidFill>
                <a:effectLst>
                  <a:outerShdw blurRad="38100" dist="38100" dir="2700000" algn="tl">
                    <a:srgbClr val="C0C0C0"/>
                  </a:outerShdw>
                </a:effectLst>
                <a:latin typeface="Arial Rounded MT Bold" pitchFamily="34" charset="0"/>
              </a:rPr>
              <a:t>		Demanda</a:t>
            </a:r>
            <a:br>
              <a:rPr lang="es-ES" sz="4000">
                <a:solidFill>
                  <a:srgbClr val="FFFFFF"/>
                </a:solidFill>
                <a:effectLst>
                  <a:outerShdw blurRad="38100" dist="38100" dir="2700000" algn="tl">
                    <a:srgbClr val="C0C0C0"/>
                  </a:outerShdw>
                </a:effectLst>
                <a:latin typeface="Arial Rounded MT Bold" pitchFamily="34" charset="0"/>
              </a:rPr>
            </a:br>
            <a:r>
              <a:rPr lang="es-ES" sz="4000">
                <a:solidFill>
                  <a:srgbClr val="FFFFFF"/>
                </a:solidFill>
                <a:effectLst>
                  <a:outerShdw blurRad="38100" dist="38100" dir="2700000" algn="tl">
                    <a:srgbClr val="C0C0C0"/>
                  </a:outerShdw>
                </a:effectLst>
                <a:latin typeface="Arial Rounded MT Bold" pitchFamily="34" charset="0"/>
              </a:rPr>
              <a:t>			Oferta</a:t>
            </a:r>
          </a:p>
        </p:txBody>
      </p:sp>
      <p:sp>
        <p:nvSpPr>
          <p:cNvPr id="25606" name="Text Box 6"/>
          <p:cNvSpPr txBox="1">
            <a:spLocks noChangeArrowheads="1"/>
          </p:cNvSpPr>
          <p:nvPr/>
        </p:nvSpPr>
        <p:spPr bwMode="auto">
          <a:xfrm>
            <a:off x="822325" y="342900"/>
            <a:ext cx="6370638" cy="641350"/>
          </a:xfrm>
          <a:prstGeom prst="rect">
            <a:avLst/>
          </a:prstGeom>
          <a:noFill/>
          <a:ln w="9525">
            <a:noFill/>
            <a:miter lim="800000"/>
            <a:headEnd/>
            <a:tailEnd/>
          </a:ln>
          <a:effectLst/>
        </p:spPr>
        <p:txBody>
          <a:bodyPr wrap="none">
            <a:spAutoFit/>
          </a:bodyPr>
          <a:lstStyle/>
          <a:p>
            <a:pPr>
              <a:defRPr/>
            </a:pPr>
            <a:r>
              <a:rPr lang="es-ES_tradnl" sz="3600">
                <a:solidFill>
                  <a:schemeClr val="bg2"/>
                </a:solidFill>
                <a:effectLst>
                  <a:outerShdw blurRad="38100" dist="38100" dir="2700000" algn="tl">
                    <a:srgbClr val="C0C0C0"/>
                  </a:outerShdw>
                </a:effectLst>
                <a:latin typeface="Arial Rounded MT Bold" pitchFamily="34" charset="0"/>
              </a:rPr>
              <a:t>VARIABLES DEL MERCADO</a:t>
            </a:r>
            <a:endParaRPr lang="es-ES" sz="3600">
              <a:solidFill>
                <a:schemeClr val="bg2"/>
              </a:solidFill>
              <a:effectLst>
                <a:outerShdw blurRad="38100" dist="38100" dir="2700000" algn="tl">
                  <a:srgbClr val="C0C0C0"/>
                </a:outerShdw>
              </a:effectLst>
              <a:latin typeface="Arial Rounded MT Bold"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795338" y="1824038"/>
            <a:ext cx="7539037" cy="457200"/>
          </a:xfrm>
          <a:prstGeom prst="rect">
            <a:avLst/>
          </a:prstGeom>
          <a:noFill/>
          <a:ln w="9525">
            <a:noFill/>
            <a:miter lim="800000"/>
            <a:headEnd/>
            <a:tailEnd/>
          </a:ln>
        </p:spPr>
        <p:txBody>
          <a:bodyPr>
            <a:spAutoFit/>
          </a:bodyPr>
          <a:lstStyle/>
          <a:p>
            <a:endParaRPr lang="es-ES_tradnl" sz="2400" b="0">
              <a:latin typeface="Times New Roman" pitchFamily="18" charset="0"/>
            </a:endParaRPr>
          </a:p>
        </p:txBody>
      </p:sp>
      <p:sp>
        <p:nvSpPr>
          <p:cNvPr id="530435" name="Text Box 3"/>
          <p:cNvSpPr txBox="1">
            <a:spLocks noChangeArrowheads="1"/>
          </p:cNvSpPr>
          <p:nvPr/>
        </p:nvSpPr>
        <p:spPr bwMode="auto">
          <a:xfrm>
            <a:off x="2009775" y="533400"/>
            <a:ext cx="184150" cy="519113"/>
          </a:xfrm>
          <a:prstGeom prst="rect">
            <a:avLst/>
          </a:prstGeom>
          <a:noFill/>
          <a:ln w="9525">
            <a:noFill/>
            <a:miter lim="800000"/>
            <a:headEnd/>
            <a:tailEnd/>
          </a:ln>
          <a:effectLst/>
        </p:spPr>
        <p:txBody>
          <a:bodyPr wrap="none">
            <a:spAutoFit/>
          </a:bodyPr>
          <a:lstStyle/>
          <a:p>
            <a:pPr>
              <a:defRPr/>
            </a:pPr>
            <a:endParaRPr lang="es-MX" sz="2800" b="0">
              <a:effectLst>
                <a:outerShdw blurRad="38100" dist="38100" dir="2700000" algn="tl">
                  <a:srgbClr val="C0C0C0"/>
                </a:outerShdw>
              </a:effectLst>
              <a:latin typeface="Arial Rounded MT Bold" pitchFamily="34" charset="0"/>
            </a:endParaRPr>
          </a:p>
        </p:txBody>
      </p:sp>
      <p:sp>
        <p:nvSpPr>
          <p:cNvPr id="90116" name="Rectangle 4"/>
          <p:cNvSpPr>
            <a:spLocks noChangeArrowheads="1"/>
          </p:cNvSpPr>
          <p:nvPr/>
        </p:nvSpPr>
        <p:spPr bwMode="auto">
          <a:xfrm>
            <a:off x="1093788" y="2138363"/>
            <a:ext cx="6934200" cy="3378200"/>
          </a:xfrm>
          <a:prstGeom prst="rect">
            <a:avLst/>
          </a:prstGeom>
          <a:noFill/>
          <a:ln w="9525">
            <a:noFill/>
            <a:miter lim="800000"/>
            <a:headEnd/>
            <a:tailEnd/>
          </a:ln>
        </p:spPr>
        <p:txBody>
          <a:bodyPr>
            <a:spAutoFit/>
          </a:bodyPr>
          <a:lstStyle/>
          <a:p>
            <a:pPr algn="just">
              <a:spcBef>
                <a:spcPct val="50000"/>
              </a:spcBef>
            </a:pPr>
            <a:r>
              <a:rPr lang="es-ES_tradnl" sz="2400" b="0"/>
              <a:t>	La Investigación de Mercados</a:t>
            </a:r>
            <a:r>
              <a:rPr lang="es-ES_tradnl" sz="2400"/>
              <a:t> </a:t>
            </a:r>
            <a:r>
              <a:rPr lang="es-ES_tradnl" sz="2400" b="0"/>
              <a:t>es un </a:t>
            </a:r>
            <a:r>
              <a:rPr lang="es-ES_tradnl" sz="2400"/>
              <a:t>proceso sistemático</a:t>
            </a:r>
            <a:r>
              <a:rPr lang="es-ES_tradnl" sz="2400" b="0"/>
              <a:t> para </a:t>
            </a:r>
            <a:r>
              <a:rPr lang="es-ES_tradnl" sz="2400"/>
              <a:t>obtener información</a:t>
            </a:r>
            <a:r>
              <a:rPr lang="es-ES_tradnl" sz="2400" b="0"/>
              <a:t> que sirve a la empresa </a:t>
            </a:r>
            <a:r>
              <a:rPr lang="es-ES_tradnl" sz="2400"/>
              <a:t>en la toma de decisiones</a:t>
            </a:r>
            <a:r>
              <a:rPr lang="es-ES_tradnl" sz="2400" b="0"/>
              <a:t> para establecer planes y objetivos.</a:t>
            </a:r>
          </a:p>
          <a:p>
            <a:pPr algn="just">
              <a:spcBef>
                <a:spcPct val="50000"/>
              </a:spcBef>
            </a:pPr>
            <a:endParaRPr lang="es-ES_tradnl" sz="2400" b="0"/>
          </a:p>
          <a:p>
            <a:pPr algn="just">
              <a:spcBef>
                <a:spcPct val="50000"/>
              </a:spcBef>
            </a:pPr>
            <a:r>
              <a:rPr lang="es-ES_tradnl" sz="2400"/>
              <a:t>	La Investigación de mercados no es un fin; es un medio para alcanzar un fin: mejorar la toma de decisiones.</a:t>
            </a:r>
          </a:p>
        </p:txBody>
      </p:sp>
      <p:sp>
        <p:nvSpPr>
          <p:cNvPr id="90117" name="Text Box 5"/>
          <p:cNvSpPr txBox="1">
            <a:spLocks noChangeArrowheads="1"/>
          </p:cNvSpPr>
          <p:nvPr/>
        </p:nvSpPr>
        <p:spPr bwMode="auto">
          <a:xfrm>
            <a:off x="1776413" y="757238"/>
            <a:ext cx="5567362" cy="655637"/>
          </a:xfrm>
          <a:prstGeom prst="rect">
            <a:avLst/>
          </a:prstGeom>
          <a:noFill/>
          <a:ln w="76200" cmpd="tri">
            <a:solidFill>
              <a:srgbClr val="3366CC"/>
            </a:solidFill>
            <a:miter lim="800000"/>
            <a:headEnd/>
            <a:tailEnd/>
          </a:ln>
        </p:spPr>
        <p:txBody>
          <a:bodyPr wrap="none">
            <a:spAutoFit/>
          </a:bodyPr>
          <a:lstStyle/>
          <a:p>
            <a:r>
              <a:rPr lang="es-ES_tradnl" sz="3200" b="0">
                <a:solidFill>
                  <a:schemeClr val="tx2"/>
                </a:solidFill>
                <a:latin typeface="Arial Rounded MT Bold" pitchFamily="34" charset="0"/>
              </a:rPr>
              <a:t>Investigación de Mercados</a:t>
            </a:r>
            <a:endParaRPr lang="es-ES" sz="3200" b="0">
              <a:solidFill>
                <a:schemeClr val="tx2"/>
              </a:solidFill>
              <a:latin typeface="Arial Rounded MT Bold" pitchFamily="34" charset="0"/>
            </a:endParaRPr>
          </a:p>
        </p:txBody>
      </p:sp>
      <p:pic>
        <p:nvPicPr>
          <p:cNvPr id="90118" name="Picture 6" descr="241">
            <a:hlinkClick r:id="rId2"/>
          </p:cNvPr>
          <p:cNvPicPr>
            <a:picLocks noChangeAspect="1" noChangeArrowheads="1"/>
          </p:cNvPicPr>
          <p:nvPr/>
        </p:nvPicPr>
        <p:blipFill>
          <a:blip r:embed="rId3"/>
          <a:srcRect/>
          <a:stretch>
            <a:fillRect/>
          </a:stretch>
        </p:blipFill>
        <p:spPr bwMode="auto">
          <a:xfrm>
            <a:off x="6443663" y="5327650"/>
            <a:ext cx="1584325" cy="1279525"/>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795338" y="1824038"/>
            <a:ext cx="7539037" cy="457200"/>
          </a:xfrm>
          <a:prstGeom prst="rect">
            <a:avLst/>
          </a:prstGeom>
          <a:noFill/>
          <a:ln w="9525">
            <a:noFill/>
            <a:miter lim="800000"/>
            <a:headEnd/>
            <a:tailEnd/>
          </a:ln>
        </p:spPr>
        <p:txBody>
          <a:bodyPr>
            <a:spAutoFit/>
          </a:bodyPr>
          <a:lstStyle/>
          <a:p>
            <a:endParaRPr lang="es-ES_tradnl" sz="2400" b="0">
              <a:latin typeface="Times New Roman" pitchFamily="18" charset="0"/>
            </a:endParaRPr>
          </a:p>
        </p:txBody>
      </p:sp>
      <p:sp>
        <p:nvSpPr>
          <p:cNvPr id="531459" name="Text Box 3"/>
          <p:cNvSpPr txBox="1">
            <a:spLocks noChangeArrowheads="1"/>
          </p:cNvSpPr>
          <p:nvPr/>
        </p:nvSpPr>
        <p:spPr bwMode="auto">
          <a:xfrm>
            <a:off x="2009775" y="533400"/>
            <a:ext cx="184150" cy="519113"/>
          </a:xfrm>
          <a:prstGeom prst="rect">
            <a:avLst/>
          </a:prstGeom>
          <a:noFill/>
          <a:ln w="9525">
            <a:noFill/>
            <a:miter lim="800000"/>
            <a:headEnd/>
            <a:tailEnd/>
          </a:ln>
          <a:effectLst/>
        </p:spPr>
        <p:txBody>
          <a:bodyPr wrap="none">
            <a:spAutoFit/>
          </a:bodyPr>
          <a:lstStyle/>
          <a:p>
            <a:pPr>
              <a:defRPr/>
            </a:pPr>
            <a:endParaRPr lang="es-MX" sz="2800" b="0">
              <a:effectLst>
                <a:outerShdw blurRad="38100" dist="38100" dir="2700000" algn="tl">
                  <a:srgbClr val="C0C0C0"/>
                </a:outerShdw>
              </a:effectLst>
              <a:latin typeface="Arial Rounded MT Bold" pitchFamily="34" charset="0"/>
            </a:endParaRPr>
          </a:p>
        </p:txBody>
      </p:sp>
      <p:sp>
        <p:nvSpPr>
          <p:cNvPr id="91140" name="Rectangle 4"/>
          <p:cNvSpPr>
            <a:spLocks noChangeArrowheads="1"/>
          </p:cNvSpPr>
          <p:nvPr/>
        </p:nvSpPr>
        <p:spPr bwMode="auto">
          <a:xfrm>
            <a:off x="1104900" y="2278063"/>
            <a:ext cx="6934200" cy="3743325"/>
          </a:xfrm>
          <a:prstGeom prst="rect">
            <a:avLst/>
          </a:prstGeom>
          <a:noFill/>
          <a:ln w="9525">
            <a:noFill/>
            <a:miter lim="800000"/>
            <a:headEnd/>
            <a:tailEnd/>
          </a:ln>
        </p:spPr>
        <p:txBody>
          <a:bodyPr>
            <a:spAutoFit/>
          </a:bodyPr>
          <a:lstStyle/>
          <a:p>
            <a:pPr>
              <a:spcBef>
                <a:spcPct val="50000"/>
              </a:spcBef>
              <a:buFontTx/>
              <a:buBlip>
                <a:blip r:embed="rId2"/>
              </a:buBlip>
            </a:pPr>
            <a:r>
              <a:rPr lang="es-ES_tradnl" sz="2400" b="0"/>
              <a:t>   Investigación del Producto</a:t>
            </a:r>
          </a:p>
          <a:p>
            <a:pPr>
              <a:spcBef>
                <a:spcPct val="50000"/>
              </a:spcBef>
              <a:buFontTx/>
              <a:buBlip>
                <a:blip r:embed="rId2"/>
              </a:buBlip>
            </a:pPr>
            <a:endParaRPr lang="es-ES_tradnl" sz="2400" b="0"/>
          </a:p>
          <a:p>
            <a:pPr>
              <a:spcBef>
                <a:spcPct val="50000"/>
              </a:spcBef>
              <a:buFontTx/>
              <a:buBlip>
                <a:blip r:embed="rId2"/>
              </a:buBlip>
            </a:pPr>
            <a:r>
              <a:rPr lang="es-ES_tradnl" sz="2400" b="0"/>
              <a:t>   Investigación del Consumidor</a:t>
            </a:r>
          </a:p>
          <a:p>
            <a:pPr>
              <a:spcBef>
                <a:spcPct val="50000"/>
              </a:spcBef>
              <a:buFontTx/>
              <a:buBlip>
                <a:blip r:embed="rId2"/>
              </a:buBlip>
            </a:pPr>
            <a:endParaRPr lang="es-ES_tradnl" sz="2400" b="0"/>
          </a:p>
          <a:p>
            <a:pPr>
              <a:spcBef>
                <a:spcPct val="50000"/>
              </a:spcBef>
              <a:buFontTx/>
              <a:buBlip>
                <a:blip r:embed="rId2"/>
              </a:buBlip>
            </a:pPr>
            <a:r>
              <a:rPr lang="es-ES_tradnl" sz="2400" b="0"/>
              <a:t>  Investigación de Ventas</a:t>
            </a:r>
          </a:p>
          <a:p>
            <a:pPr>
              <a:spcBef>
                <a:spcPct val="50000"/>
              </a:spcBef>
              <a:buFontTx/>
              <a:buBlip>
                <a:blip r:embed="rId2"/>
              </a:buBlip>
            </a:pPr>
            <a:endParaRPr lang="es-ES_tradnl" sz="2400" b="0"/>
          </a:p>
          <a:p>
            <a:pPr>
              <a:spcBef>
                <a:spcPct val="50000"/>
              </a:spcBef>
              <a:buFontTx/>
              <a:buBlip>
                <a:blip r:embed="rId2"/>
              </a:buBlip>
            </a:pPr>
            <a:r>
              <a:rPr lang="es-ES_tradnl" sz="2400" b="0"/>
              <a:t>  Investigación de Promoción</a:t>
            </a:r>
          </a:p>
        </p:txBody>
      </p:sp>
      <p:sp>
        <p:nvSpPr>
          <p:cNvPr id="91141" name="Text Box 5"/>
          <p:cNvSpPr txBox="1">
            <a:spLocks noChangeArrowheads="1"/>
          </p:cNvSpPr>
          <p:nvPr/>
        </p:nvSpPr>
        <p:spPr bwMode="auto">
          <a:xfrm>
            <a:off x="758825" y="822325"/>
            <a:ext cx="7600950" cy="519113"/>
          </a:xfrm>
          <a:prstGeom prst="rect">
            <a:avLst/>
          </a:prstGeom>
          <a:noFill/>
          <a:ln w="9525">
            <a:noFill/>
            <a:miter lim="800000"/>
            <a:headEnd/>
            <a:tailEnd/>
          </a:ln>
        </p:spPr>
        <p:txBody>
          <a:bodyPr wrap="none">
            <a:spAutoFit/>
          </a:bodyPr>
          <a:lstStyle/>
          <a:p>
            <a:r>
              <a:rPr lang="es-ES_tradnl" sz="2800" b="0">
                <a:solidFill>
                  <a:schemeClr val="tx2"/>
                </a:solidFill>
                <a:latin typeface="Arial Rounded MT Bold" pitchFamily="34" charset="0"/>
              </a:rPr>
              <a:t>Divisiones de la Investigación de Mercados</a:t>
            </a:r>
            <a:endParaRPr lang="es-ES" sz="2800" b="0">
              <a:solidFill>
                <a:schemeClr val="tx2"/>
              </a:solidFill>
              <a:latin typeface="Arial Rounded MT Bold" pitchFamily="34" charset="0"/>
            </a:endParaRPr>
          </a:p>
        </p:txBody>
      </p:sp>
      <p:pic>
        <p:nvPicPr>
          <p:cNvPr id="91142" name="Picture 6" descr="estudios-de-mercado">
            <a:hlinkClick r:id="rId3"/>
          </p:cNvPr>
          <p:cNvPicPr>
            <a:picLocks noChangeAspect="1" noChangeArrowheads="1"/>
          </p:cNvPicPr>
          <p:nvPr/>
        </p:nvPicPr>
        <p:blipFill>
          <a:blip r:embed="rId4"/>
          <a:srcRect/>
          <a:stretch>
            <a:fillRect/>
          </a:stretch>
        </p:blipFill>
        <p:spPr bwMode="auto">
          <a:xfrm>
            <a:off x="6372225" y="4508500"/>
            <a:ext cx="1728788" cy="1162050"/>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body" idx="1"/>
          </p:nvPr>
        </p:nvSpPr>
        <p:spPr>
          <a:xfrm>
            <a:off x="611188" y="1341438"/>
            <a:ext cx="8064500" cy="5256212"/>
          </a:xfrm>
        </p:spPr>
        <p:txBody>
          <a:bodyPr/>
          <a:lstStyle/>
          <a:p>
            <a:pPr marL="0" indent="0" algn="just" eaLnBrk="1" hangingPunct="1">
              <a:lnSpc>
                <a:spcPct val="125000"/>
              </a:lnSpc>
              <a:buFont typeface="Wingdings" pitchFamily="2" charset="2"/>
              <a:buNone/>
            </a:pPr>
            <a:r>
              <a:rPr lang="es-ES" sz="2400">
                <a:latin typeface="Arial Rounded MT Bold" pitchFamily="34" charset="0"/>
              </a:rPr>
              <a:t>Determina las fuentes de información. Uno de los factores determinantes en la investigación de mercados, es la elección de las fuentes de información. Es decir, los medios a través de los cuales la obtendremos. </a:t>
            </a:r>
          </a:p>
          <a:p>
            <a:pPr marL="0" indent="0" algn="just" eaLnBrk="1" hangingPunct="1">
              <a:lnSpc>
                <a:spcPct val="125000"/>
              </a:lnSpc>
              <a:buFont typeface="Wingdings" pitchFamily="2" charset="2"/>
              <a:buNone/>
            </a:pPr>
            <a:endParaRPr lang="es-ES" sz="2400">
              <a:latin typeface="Arial Rounded MT Bold" pitchFamily="34" charset="0"/>
            </a:endParaRPr>
          </a:p>
          <a:p>
            <a:pPr marL="0" indent="0" algn="just" eaLnBrk="1" hangingPunct="1">
              <a:lnSpc>
                <a:spcPct val="125000"/>
              </a:lnSpc>
              <a:buFont typeface="Wingdings" pitchFamily="2" charset="2"/>
              <a:buNone/>
            </a:pPr>
            <a:r>
              <a:rPr lang="es-ES" sz="2400">
                <a:latin typeface="Arial Rounded MT Bold" pitchFamily="34" charset="0"/>
              </a:rPr>
              <a:t>Las fuentes de información son de dos tipos: internas y externas. Las primeras son todas aquellas con las que cuenta la empresa, como son historiales de venta, archivos de producto, e investigaciones anteriores, entre otras. </a:t>
            </a:r>
          </a:p>
        </p:txBody>
      </p:sp>
      <p:sp>
        <p:nvSpPr>
          <p:cNvPr id="535555" name="Rectangle 3"/>
          <p:cNvSpPr>
            <a:spLocks noChangeArrowheads="1"/>
          </p:cNvSpPr>
          <p:nvPr/>
        </p:nvSpPr>
        <p:spPr bwMode="auto">
          <a:xfrm>
            <a:off x="457200" y="185738"/>
            <a:ext cx="8229600" cy="1371600"/>
          </a:xfrm>
          <a:prstGeom prst="rect">
            <a:avLst/>
          </a:prstGeom>
          <a:noFill/>
          <a:ln w="9525">
            <a:noFill/>
            <a:miter lim="800000"/>
            <a:headEnd/>
            <a:tailEnd/>
          </a:ln>
          <a:effectLst/>
        </p:spPr>
        <p:txBody>
          <a:bodyPr anchor="ctr"/>
          <a:lstStyle/>
          <a:p>
            <a:pPr algn="ctr">
              <a:defRPr/>
            </a:pPr>
            <a:r>
              <a:rPr lang="es-ES" sz="2800">
                <a:effectLst>
                  <a:outerShdw blurRad="38100" dist="38100" dir="2700000" algn="tl">
                    <a:srgbClr val="C0C0C0"/>
                  </a:outerShdw>
                </a:effectLst>
                <a:latin typeface="Arial Rounded MT Bold" pitchFamily="34" charset="0"/>
              </a:rPr>
              <a:t>COMO HACER UNA INVESTIGACIÓN DE MERCADO</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body" idx="1"/>
          </p:nvPr>
        </p:nvSpPr>
        <p:spPr>
          <a:xfrm>
            <a:off x="827088" y="1412875"/>
            <a:ext cx="7859712" cy="4471988"/>
          </a:xfrm>
        </p:spPr>
        <p:txBody>
          <a:bodyPr/>
          <a:lstStyle/>
          <a:p>
            <a:pPr algn="just" eaLnBrk="1" hangingPunct="1">
              <a:lnSpc>
                <a:spcPct val="90000"/>
              </a:lnSpc>
              <a:buFont typeface="Wingdings" pitchFamily="2" charset="2"/>
              <a:buNone/>
            </a:pPr>
            <a:r>
              <a:rPr lang="es-ES" sz="2800">
                <a:latin typeface="Arial Rounded MT Bold" pitchFamily="34" charset="0"/>
              </a:rPr>
              <a:t>Las fuentes externas primarias son aquellas que requieren de una labor de campo, es decir, de una investigación formal. Estas pueden ser: </a:t>
            </a:r>
          </a:p>
          <a:p>
            <a:pPr algn="just" eaLnBrk="1" hangingPunct="1">
              <a:lnSpc>
                <a:spcPct val="90000"/>
              </a:lnSpc>
              <a:buFont typeface="Wingdings" pitchFamily="2" charset="2"/>
              <a:buNone/>
            </a:pPr>
            <a:endParaRPr lang="es-ES" sz="2800">
              <a:latin typeface="Arial Rounded MT Bold" pitchFamily="34" charset="0"/>
            </a:endParaRPr>
          </a:p>
          <a:p>
            <a:pPr algn="just" eaLnBrk="1" hangingPunct="1">
              <a:lnSpc>
                <a:spcPct val="90000"/>
              </a:lnSpc>
              <a:buFont typeface="Wingdings" pitchFamily="2" charset="2"/>
              <a:buNone/>
            </a:pPr>
            <a:r>
              <a:rPr lang="es-ES" sz="2800">
                <a:latin typeface="Arial Rounded MT Bold" pitchFamily="34" charset="0"/>
              </a:rPr>
              <a:t>*	Entrevista (Personal, teléfono, correo, Internet)</a:t>
            </a:r>
          </a:p>
          <a:p>
            <a:pPr algn="just" eaLnBrk="1" hangingPunct="1">
              <a:lnSpc>
                <a:spcPct val="90000"/>
              </a:lnSpc>
              <a:buFont typeface="Wingdings" pitchFamily="2" charset="2"/>
              <a:buNone/>
            </a:pPr>
            <a:r>
              <a:rPr lang="es-ES" sz="2800">
                <a:latin typeface="Arial Rounded MT Bold" pitchFamily="34" charset="0"/>
              </a:rPr>
              <a:t>*	Páneles (consumidor y establecimientos)</a:t>
            </a:r>
          </a:p>
          <a:p>
            <a:pPr algn="just" eaLnBrk="1" hangingPunct="1">
              <a:lnSpc>
                <a:spcPct val="90000"/>
              </a:lnSpc>
              <a:buFont typeface="Wingdings" pitchFamily="2" charset="2"/>
              <a:buNone/>
            </a:pPr>
            <a:r>
              <a:rPr lang="es-ES" sz="2800">
                <a:latin typeface="Arial Rounded MT Bold" pitchFamily="34" charset="0"/>
              </a:rPr>
              <a:t>*	Sesión de Grupo </a:t>
            </a:r>
          </a:p>
          <a:p>
            <a:pPr algn="just" eaLnBrk="1" hangingPunct="1">
              <a:lnSpc>
                <a:spcPct val="90000"/>
              </a:lnSpc>
              <a:buFont typeface="Wingdings" pitchFamily="2" charset="2"/>
              <a:buNone/>
            </a:pPr>
            <a:r>
              <a:rPr lang="es-ES" sz="2800">
                <a:latin typeface="Arial Rounded MT Bold" pitchFamily="34" charset="0"/>
              </a:rPr>
              <a:t>*	Observación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body" idx="1"/>
          </p:nvPr>
        </p:nvSpPr>
        <p:spPr>
          <a:xfrm>
            <a:off x="684213" y="1773238"/>
            <a:ext cx="7797800" cy="4464050"/>
          </a:xfrm>
        </p:spPr>
        <p:txBody>
          <a:bodyPr/>
          <a:lstStyle/>
          <a:p>
            <a:pPr marL="0" indent="0" algn="just" eaLnBrk="1" hangingPunct="1">
              <a:lnSpc>
                <a:spcPct val="115000"/>
              </a:lnSpc>
              <a:buFont typeface="Wingdings" pitchFamily="2" charset="2"/>
              <a:buNone/>
            </a:pPr>
            <a:r>
              <a:rPr lang="es-ES_tradnl" sz="2800">
                <a:latin typeface="Arial Rounded MT Bold" pitchFamily="34" charset="0"/>
              </a:rPr>
              <a:t>Las fuentes externas secundarias son los diferentes documentos de consulta que nos ofrecen empresas o instituciones oficiales, como el Instituto Nacional de Estadística, Geografía e Informática (INEGI), las secretarías de Estado, bibliotecas, medios de comunicación, y agencias de investigación de mercados, entre otras. </a:t>
            </a:r>
            <a:endParaRPr lang="es-ES" sz="2800">
              <a:latin typeface="Arial Rounded MT Bold" pitchFamily="34" charset="0"/>
            </a:endParaRPr>
          </a:p>
        </p:txBody>
      </p:sp>
      <p:pic>
        <p:nvPicPr>
          <p:cNvPr id="94211" name="Picture 3" descr="j0301076"/>
          <p:cNvPicPr>
            <a:picLocks noChangeAspect="1" noChangeArrowheads="1"/>
          </p:cNvPicPr>
          <p:nvPr/>
        </p:nvPicPr>
        <p:blipFill>
          <a:blip r:embed="rId3"/>
          <a:srcRect/>
          <a:stretch>
            <a:fillRect/>
          </a:stretch>
        </p:blipFill>
        <p:spPr bwMode="auto">
          <a:xfrm>
            <a:off x="7451725" y="476250"/>
            <a:ext cx="1368425" cy="1368425"/>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795338" y="1824038"/>
            <a:ext cx="7539037" cy="457200"/>
          </a:xfrm>
          <a:prstGeom prst="rect">
            <a:avLst/>
          </a:prstGeom>
          <a:noFill/>
          <a:ln w="9525">
            <a:noFill/>
            <a:miter lim="800000"/>
            <a:headEnd/>
            <a:tailEnd/>
          </a:ln>
        </p:spPr>
        <p:txBody>
          <a:bodyPr>
            <a:spAutoFit/>
          </a:bodyPr>
          <a:lstStyle/>
          <a:p>
            <a:endParaRPr lang="es-ES_tradnl" sz="2400" b="0">
              <a:latin typeface="Times New Roman" pitchFamily="18" charset="0"/>
            </a:endParaRPr>
          </a:p>
        </p:txBody>
      </p:sp>
      <p:sp>
        <p:nvSpPr>
          <p:cNvPr id="532483" name="Text Box 3"/>
          <p:cNvSpPr txBox="1">
            <a:spLocks noChangeArrowheads="1"/>
          </p:cNvSpPr>
          <p:nvPr/>
        </p:nvSpPr>
        <p:spPr bwMode="auto">
          <a:xfrm>
            <a:off x="2009775" y="533400"/>
            <a:ext cx="184150" cy="519113"/>
          </a:xfrm>
          <a:prstGeom prst="rect">
            <a:avLst/>
          </a:prstGeom>
          <a:noFill/>
          <a:ln w="9525">
            <a:noFill/>
            <a:miter lim="800000"/>
            <a:headEnd/>
            <a:tailEnd/>
          </a:ln>
          <a:effectLst/>
        </p:spPr>
        <p:txBody>
          <a:bodyPr wrap="none">
            <a:spAutoFit/>
          </a:bodyPr>
          <a:lstStyle/>
          <a:p>
            <a:pPr>
              <a:defRPr/>
            </a:pPr>
            <a:endParaRPr lang="es-MX" sz="2800" b="0">
              <a:effectLst>
                <a:outerShdw blurRad="38100" dist="38100" dir="2700000" algn="tl">
                  <a:srgbClr val="C0C0C0"/>
                </a:outerShdw>
              </a:effectLst>
              <a:latin typeface="Arial Rounded MT Bold" pitchFamily="34" charset="0"/>
            </a:endParaRPr>
          </a:p>
        </p:txBody>
      </p:sp>
      <p:sp>
        <p:nvSpPr>
          <p:cNvPr id="95236" name="Rectangle 4"/>
          <p:cNvSpPr>
            <a:spLocks noChangeArrowheads="1"/>
          </p:cNvSpPr>
          <p:nvPr/>
        </p:nvSpPr>
        <p:spPr bwMode="auto">
          <a:xfrm>
            <a:off x="684213" y="2725738"/>
            <a:ext cx="6934200" cy="3511550"/>
          </a:xfrm>
          <a:prstGeom prst="rect">
            <a:avLst/>
          </a:prstGeom>
          <a:noFill/>
          <a:ln w="9525">
            <a:noFill/>
            <a:miter lim="800000"/>
            <a:headEnd/>
            <a:tailEnd/>
          </a:ln>
        </p:spPr>
        <p:txBody>
          <a:bodyPr>
            <a:spAutoFit/>
          </a:bodyPr>
          <a:lstStyle/>
          <a:p>
            <a:pPr>
              <a:spcBef>
                <a:spcPct val="50000"/>
              </a:spcBef>
            </a:pPr>
            <a:r>
              <a:rPr lang="es-ES_tradnl" sz="2800" b="0">
                <a:solidFill>
                  <a:schemeClr val="hlink"/>
                </a:solidFill>
              </a:rPr>
              <a:t>Etapa 1:</a:t>
            </a:r>
            <a:r>
              <a:rPr lang="es-ES_tradnl" sz="2800" b="0"/>
              <a:t> Investigación concisa.</a:t>
            </a:r>
          </a:p>
          <a:p>
            <a:pPr>
              <a:spcBef>
                <a:spcPct val="50000"/>
              </a:spcBef>
            </a:pPr>
            <a:r>
              <a:rPr lang="es-ES_tradnl" sz="2800" b="0">
                <a:solidFill>
                  <a:schemeClr val="hlink"/>
                </a:solidFill>
              </a:rPr>
              <a:t>Etapa 2:</a:t>
            </a:r>
            <a:r>
              <a:rPr lang="es-ES_tradnl" sz="2800" b="0"/>
              <a:t> Propuesta de Investigación.</a:t>
            </a:r>
          </a:p>
          <a:p>
            <a:pPr>
              <a:spcBef>
                <a:spcPct val="50000"/>
              </a:spcBef>
            </a:pPr>
            <a:r>
              <a:rPr lang="es-ES_tradnl" sz="2800" b="0">
                <a:solidFill>
                  <a:schemeClr val="hlink"/>
                </a:solidFill>
              </a:rPr>
              <a:t>Etapa 3:</a:t>
            </a:r>
            <a:r>
              <a:rPr lang="es-ES_tradnl" sz="2800" b="0"/>
              <a:t> Recopilación de Datos.</a:t>
            </a:r>
          </a:p>
          <a:p>
            <a:pPr>
              <a:spcBef>
                <a:spcPct val="50000"/>
              </a:spcBef>
            </a:pPr>
            <a:r>
              <a:rPr lang="es-ES_tradnl" sz="2800" b="0">
                <a:solidFill>
                  <a:schemeClr val="hlink"/>
                </a:solidFill>
              </a:rPr>
              <a:t>Etapa 4:</a:t>
            </a:r>
            <a:r>
              <a:rPr lang="es-ES_tradnl" sz="2800" b="0"/>
              <a:t> Análisis y Evaluación de datos.</a:t>
            </a:r>
          </a:p>
          <a:p>
            <a:pPr algn="just">
              <a:spcBef>
                <a:spcPct val="50000"/>
              </a:spcBef>
            </a:pPr>
            <a:r>
              <a:rPr lang="es-ES_tradnl" sz="2800" b="0">
                <a:solidFill>
                  <a:schemeClr val="hlink"/>
                </a:solidFill>
              </a:rPr>
              <a:t>Etapa 5:</a:t>
            </a:r>
            <a:r>
              <a:rPr lang="es-ES_tradnl" sz="2800" b="0"/>
              <a:t> Preparación y presentación del informe de la investigación.</a:t>
            </a:r>
          </a:p>
        </p:txBody>
      </p:sp>
      <p:sp>
        <p:nvSpPr>
          <p:cNvPr id="95237" name="Text Box 5"/>
          <p:cNvSpPr txBox="1">
            <a:spLocks noChangeArrowheads="1"/>
          </p:cNvSpPr>
          <p:nvPr/>
        </p:nvSpPr>
        <p:spPr bwMode="auto">
          <a:xfrm>
            <a:off x="4356100" y="1773238"/>
            <a:ext cx="4157663" cy="701675"/>
          </a:xfrm>
          <a:prstGeom prst="rect">
            <a:avLst/>
          </a:prstGeom>
          <a:noFill/>
          <a:ln w="9525">
            <a:noFill/>
            <a:miter lim="800000"/>
            <a:headEnd/>
            <a:tailEnd/>
          </a:ln>
        </p:spPr>
        <p:txBody>
          <a:bodyPr wrap="none">
            <a:spAutoFit/>
          </a:bodyPr>
          <a:lstStyle/>
          <a:p>
            <a:pPr algn="r"/>
            <a:r>
              <a:rPr lang="es-ES_tradnl" sz="2000" b="0">
                <a:solidFill>
                  <a:schemeClr val="bg2"/>
                </a:solidFill>
                <a:latin typeface="Arial Rounded MT Bold" pitchFamily="34" charset="0"/>
              </a:rPr>
              <a:t>Etapas Secuenciales </a:t>
            </a:r>
          </a:p>
          <a:p>
            <a:pPr algn="r"/>
            <a:r>
              <a:rPr lang="es-ES_tradnl" sz="2000" b="0">
                <a:solidFill>
                  <a:schemeClr val="bg2"/>
                </a:solidFill>
                <a:latin typeface="Arial Rounded MT Bold" pitchFamily="34" charset="0"/>
              </a:rPr>
              <a:t>de la Investigación de Mercados</a:t>
            </a:r>
            <a:endParaRPr lang="es-ES" sz="2000" b="0">
              <a:solidFill>
                <a:schemeClr val="bg2"/>
              </a:solidFill>
              <a:latin typeface="Arial Rounded MT Bold" pitchFamily="34" charset="0"/>
            </a:endParaRPr>
          </a:p>
        </p:txBody>
      </p:sp>
      <p:sp>
        <p:nvSpPr>
          <p:cNvPr id="532486" name="Rectangle 6"/>
          <p:cNvSpPr>
            <a:spLocks noChangeArrowheads="1"/>
          </p:cNvSpPr>
          <p:nvPr/>
        </p:nvSpPr>
        <p:spPr bwMode="auto">
          <a:xfrm>
            <a:off x="457200" y="328613"/>
            <a:ext cx="8229600" cy="1371600"/>
          </a:xfrm>
          <a:prstGeom prst="rect">
            <a:avLst/>
          </a:prstGeom>
          <a:noFill/>
          <a:ln w="9525">
            <a:noFill/>
            <a:miter lim="800000"/>
            <a:headEnd/>
            <a:tailEnd/>
          </a:ln>
          <a:effectLst/>
        </p:spPr>
        <p:txBody>
          <a:bodyPr anchor="ctr"/>
          <a:lstStyle/>
          <a:p>
            <a:pPr algn="ctr">
              <a:defRPr/>
            </a:pPr>
            <a:r>
              <a:rPr lang="es-ES" sz="3200">
                <a:effectLst>
                  <a:outerShdw blurRad="38100" dist="38100" dir="2700000" algn="tl">
                    <a:srgbClr val="C0C0C0"/>
                  </a:outerShdw>
                </a:effectLst>
                <a:latin typeface="Arial Rounded MT Bold" pitchFamily="34" charset="0"/>
              </a:rPr>
              <a:t>COMO HACER UNA INVESTIGACIÓN DE MERCADO</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684213" y="1557338"/>
            <a:ext cx="5548312" cy="457200"/>
          </a:xfrm>
          <a:prstGeom prst="rect">
            <a:avLst/>
          </a:prstGeom>
          <a:noFill/>
          <a:ln w="9525">
            <a:noFill/>
            <a:miter lim="800000"/>
            <a:headEnd/>
            <a:tailEnd/>
          </a:ln>
        </p:spPr>
        <p:txBody>
          <a:bodyPr wrap="none">
            <a:spAutoFit/>
          </a:bodyPr>
          <a:lstStyle/>
          <a:p>
            <a:r>
              <a:rPr lang="es-ES_tradnl" sz="2400">
                <a:latin typeface="Tahoma" pitchFamily="34" charset="0"/>
              </a:rPr>
              <a:t>Diagnóstico Estratégico Productivo</a:t>
            </a:r>
            <a:endParaRPr lang="es-ES" sz="2400">
              <a:latin typeface="Tahoma" pitchFamily="34" charset="0"/>
            </a:endParaRPr>
          </a:p>
        </p:txBody>
      </p:sp>
      <p:sp>
        <p:nvSpPr>
          <p:cNvPr id="503811" name="Text Box 3"/>
          <p:cNvSpPr txBox="1">
            <a:spLocks noChangeArrowheads="1"/>
          </p:cNvSpPr>
          <p:nvPr/>
        </p:nvSpPr>
        <p:spPr bwMode="auto">
          <a:xfrm>
            <a:off x="609600" y="2189163"/>
            <a:ext cx="8026400" cy="3327400"/>
          </a:xfrm>
          <a:prstGeom prst="rect">
            <a:avLst/>
          </a:prstGeom>
          <a:solidFill>
            <a:srgbClr val="99CCFF"/>
          </a:solidFill>
          <a:ln w="9525">
            <a:solidFill>
              <a:schemeClr val="bg2"/>
            </a:solidFill>
            <a:miter lim="800000"/>
            <a:headEnd/>
            <a:tailEnd/>
          </a:ln>
          <a:effectLst/>
        </p:spPr>
        <p:txBody>
          <a:bodyPr/>
          <a:lstStyle/>
          <a:p>
            <a:pPr algn="just">
              <a:defRPr/>
            </a:pPr>
            <a:r>
              <a:rPr lang="es-MX" sz="2200" b="0">
                <a:latin typeface="Times New Roman" pitchFamily="18" charset="0"/>
              </a:rPr>
              <a:t>El </a:t>
            </a:r>
            <a:r>
              <a:rPr lang="es-MX" sz="2200">
                <a:effectLst>
                  <a:outerShdw blurRad="38100" dist="38100" dir="2700000" algn="tl">
                    <a:srgbClr val="FFFFFF"/>
                  </a:outerShdw>
                </a:effectLst>
                <a:latin typeface="Times New Roman" pitchFamily="18" charset="0"/>
              </a:rPr>
              <a:t>Diagnóstico Estratégico Productivo</a:t>
            </a:r>
            <a:r>
              <a:rPr lang="es-MX" sz="2200" b="0">
                <a:latin typeface="Times New Roman" pitchFamily="18" charset="0"/>
              </a:rPr>
              <a:t> se orienta específicamente a definir las fortalezas, debilidades, amenazas y oportunidades en una actividad productiva, con el propósito de demostrar la competitividad requerida para penetrar, permanecer y/o consolidarse en el mercado.</a:t>
            </a:r>
          </a:p>
          <a:p>
            <a:pPr algn="just">
              <a:defRPr/>
            </a:pPr>
            <a:endParaRPr lang="es-MX" sz="2200" b="0">
              <a:latin typeface="Times New Roman" pitchFamily="18" charset="0"/>
            </a:endParaRPr>
          </a:p>
          <a:p>
            <a:pPr algn="just">
              <a:defRPr/>
            </a:pPr>
            <a:endParaRPr lang="es-MX" sz="2200" b="0">
              <a:latin typeface="Times New Roman" pitchFamily="18" charset="0"/>
            </a:endParaRPr>
          </a:p>
          <a:p>
            <a:pPr algn="just">
              <a:defRPr/>
            </a:pPr>
            <a:r>
              <a:rPr lang="es-MX" sz="2200" b="0">
                <a:latin typeface="Times New Roman" pitchFamily="18" charset="0"/>
              </a:rPr>
              <a:t>Trata de identificar las condiciones básicas y generales del sector, en el cual un negocio puede operar con eficiencia, eficacia y sustentabilidad en el ambiente en el que se desarrollará.</a:t>
            </a:r>
            <a:endParaRPr lang="es-ES" sz="2200" b="0">
              <a:latin typeface="Times New Roman" pitchFamily="18" charset="0"/>
            </a:endParaRPr>
          </a:p>
        </p:txBody>
      </p:sp>
      <p:sp>
        <p:nvSpPr>
          <p:cNvPr id="96260" name="Text Box 4"/>
          <p:cNvSpPr txBox="1">
            <a:spLocks noChangeArrowheads="1"/>
          </p:cNvSpPr>
          <p:nvPr/>
        </p:nvSpPr>
        <p:spPr bwMode="auto">
          <a:xfrm>
            <a:off x="684213" y="5734050"/>
            <a:ext cx="2789237" cy="457200"/>
          </a:xfrm>
          <a:prstGeom prst="rect">
            <a:avLst/>
          </a:prstGeom>
          <a:noFill/>
          <a:ln w="9525">
            <a:noFill/>
            <a:miter lim="800000"/>
            <a:headEnd/>
            <a:tailEnd/>
          </a:ln>
        </p:spPr>
        <p:txBody>
          <a:bodyPr wrap="none">
            <a:spAutoFit/>
          </a:bodyPr>
          <a:lstStyle/>
          <a:p>
            <a:r>
              <a:rPr lang="es-MX" sz="2400" b="0">
                <a:latin typeface="Times New Roman" pitchFamily="18" charset="0"/>
              </a:rPr>
              <a:t>Producto y/o servicio</a:t>
            </a:r>
            <a:endParaRPr lang="es-ES" sz="2400" b="0">
              <a:latin typeface="Times New Roman" pitchFamily="18" charset="0"/>
            </a:endParaRPr>
          </a:p>
        </p:txBody>
      </p:sp>
      <p:sp>
        <p:nvSpPr>
          <p:cNvPr id="96261" name="Text Box 5"/>
          <p:cNvSpPr txBox="1">
            <a:spLocks noChangeArrowheads="1"/>
          </p:cNvSpPr>
          <p:nvPr/>
        </p:nvSpPr>
        <p:spPr bwMode="auto">
          <a:xfrm>
            <a:off x="5508625" y="5851525"/>
            <a:ext cx="1249363" cy="457200"/>
          </a:xfrm>
          <a:prstGeom prst="rect">
            <a:avLst/>
          </a:prstGeom>
          <a:noFill/>
          <a:ln w="9525">
            <a:noFill/>
            <a:miter lim="800000"/>
            <a:headEnd/>
            <a:tailEnd/>
          </a:ln>
        </p:spPr>
        <p:txBody>
          <a:bodyPr wrap="none">
            <a:spAutoFit/>
          </a:bodyPr>
          <a:lstStyle/>
          <a:p>
            <a:r>
              <a:rPr lang="es-MX" sz="2400" b="0">
                <a:latin typeface="Times New Roman" pitchFamily="18" charset="0"/>
              </a:rPr>
              <a:t>Empresa</a:t>
            </a:r>
            <a:endParaRPr lang="es-ES" sz="2400" b="0">
              <a:latin typeface="Times New Roman" pitchFamily="18" charset="0"/>
            </a:endParaRPr>
          </a:p>
        </p:txBody>
      </p:sp>
      <p:sp>
        <p:nvSpPr>
          <p:cNvPr id="96262" name="Text Box 6"/>
          <p:cNvSpPr txBox="1">
            <a:spLocks noChangeArrowheads="1"/>
          </p:cNvSpPr>
          <p:nvPr/>
        </p:nvSpPr>
        <p:spPr bwMode="auto">
          <a:xfrm>
            <a:off x="3779838" y="6211888"/>
            <a:ext cx="962025" cy="457200"/>
          </a:xfrm>
          <a:prstGeom prst="rect">
            <a:avLst/>
          </a:prstGeom>
          <a:noFill/>
          <a:ln w="9525">
            <a:noFill/>
            <a:miter lim="800000"/>
            <a:headEnd/>
            <a:tailEnd/>
          </a:ln>
        </p:spPr>
        <p:txBody>
          <a:bodyPr wrap="none">
            <a:spAutoFit/>
          </a:bodyPr>
          <a:lstStyle/>
          <a:p>
            <a:r>
              <a:rPr lang="es-MX" sz="2400" b="0">
                <a:latin typeface="Times New Roman" pitchFamily="18" charset="0"/>
              </a:rPr>
              <a:t>Sector</a:t>
            </a:r>
            <a:endParaRPr lang="es-ES" sz="2400" b="0">
              <a:latin typeface="Times New Roman" pitchFamily="18" charset="0"/>
            </a:endParaRPr>
          </a:p>
        </p:txBody>
      </p:sp>
      <p:sp>
        <p:nvSpPr>
          <p:cNvPr id="96263" name="Text Box 7"/>
          <p:cNvSpPr txBox="1">
            <a:spLocks noChangeArrowheads="1"/>
          </p:cNvSpPr>
          <p:nvPr/>
        </p:nvSpPr>
        <p:spPr bwMode="auto">
          <a:xfrm>
            <a:off x="7667625" y="6092825"/>
            <a:ext cx="1063625" cy="457200"/>
          </a:xfrm>
          <a:prstGeom prst="rect">
            <a:avLst/>
          </a:prstGeom>
          <a:noFill/>
          <a:ln w="9525">
            <a:noFill/>
            <a:miter lim="800000"/>
            <a:headEnd/>
            <a:tailEnd/>
          </a:ln>
        </p:spPr>
        <p:txBody>
          <a:bodyPr wrap="none">
            <a:spAutoFit/>
          </a:bodyPr>
          <a:lstStyle/>
          <a:p>
            <a:r>
              <a:rPr lang="es-MX" sz="2400" b="0">
                <a:latin typeface="Times New Roman" pitchFamily="18" charset="0"/>
              </a:rPr>
              <a:t>Región</a:t>
            </a:r>
            <a:endParaRPr lang="es-ES" sz="2400" b="0">
              <a:latin typeface="Times New Roman" pitchFamily="18" charset="0"/>
            </a:endParaRPr>
          </a:p>
        </p:txBody>
      </p:sp>
      <p:sp>
        <p:nvSpPr>
          <p:cNvPr id="503816" name="Text Box 8"/>
          <p:cNvSpPr txBox="1">
            <a:spLocks noChangeArrowheads="1"/>
          </p:cNvSpPr>
          <p:nvPr/>
        </p:nvSpPr>
        <p:spPr bwMode="auto">
          <a:xfrm>
            <a:off x="3276600" y="576263"/>
            <a:ext cx="5794375" cy="549275"/>
          </a:xfrm>
          <a:prstGeom prst="rect">
            <a:avLst/>
          </a:prstGeom>
          <a:noFill/>
          <a:ln w="9525">
            <a:noFill/>
            <a:miter lim="800000"/>
            <a:headEnd/>
            <a:tailEnd/>
          </a:ln>
          <a:effectLst/>
        </p:spPr>
        <p:txBody>
          <a:bodyPr wrap="none">
            <a:spAutoFit/>
          </a:bodyPr>
          <a:lstStyle/>
          <a:p>
            <a:pPr>
              <a:defRPr/>
            </a:pPr>
            <a:r>
              <a:rPr lang="es-MX" sz="3000">
                <a:solidFill>
                  <a:schemeClr val="bg2"/>
                </a:solidFill>
                <a:effectLst>
                  <a:outerShdw blurRad="38100" dist="38100" dir="2700000" algn="tl">
                    <a:srgbClr val="C0C0C0"/>
                  </a:outerShdw>
                </a:effectLst>
              </a:rPr>
              <a:t>Etapa 1: Investigación Concisa</a:t>
            </a:r>
            <a:endParaRPr lang="es-ES" sz="3000">
              <a:solidFill>
                <a:schemeClr val="bg2"/>
              </a:solidFill>
              <a:effectLst>
                <a:outerShdw blurRad="38100" dist="38100" dir="2700000" algn="tl">
                  <a:srgbClr val="C0C0C0"/>
                </a:outerShdw>
              </a:effectLst>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2133600" y="5791200"/>
            <a:ext cx="5548313" cy="457200"/>
          </a:xfrm>
          <a:prstGeom prst="rect">
            <a:avLst/>
          </a:prstGeom>
          <a:noFill/>
          <a:ln w="9525">
            <a:noFill/>
            <a:miter lim="800000"/>
            <a:headEnd/>
            <a:tailEnd/>
          </a:ln>
        </p:spPr>
        <p:txBody>
          <a:bodyPr wrap="none">
            <a:spAutoFit/>
          </a:bodyPr>
          <a:lstStyle/>
          <a:p>
            <a:r>
              <a:rPr lang="es-ES_tradnl" sz="2400">
                <a:latin typeface="Tahoma" pitchFamily="34" charset="0"/>
              </a:rPr>
              <a:t>Diagnóstico Estratégico Productivo</a:t>
            </a:r>
            <a:endParaRPr lang="es-ES" sz="2400">
              <a:latin typeface="Tahoma" pitchFamily="34" charset="0"/>
            </a:endParaRPr>
          </a:p>
        </p:txBody>
      </p:sp>
      <p:grpSp>
        <p:nvGrpSpPr>
          <p:cNvPr id="97283" name="Group 3"/>
          <p:cNvGrpSpPr>
            <a:grpSpLocks/>
          </p:cNvGrpSpPr>
          <p:nvPr/>
        </p:nvGrpSpPr>
        <p:grpSpPr bwMode="auto">
          <a:xfrm>
            <a:off x="533400" y="838200"/>
            <a:ext cx="7696200" cy="4495800"/>
            <a:chOff x="336" y="528"/>
            <a:chExt cx="4848" cy="2832"/>
          </a:xfrm>
        </p:grpSpPr>
        <p:sp>
          <p:nvSpPr>
            <p:cNvPr id="97284" name="Text Box 4"/>
            <p:cNvSpPr txBox="1">
              <a:spLocks noChangeArrowheads="1"/>
            </p:cNvSpPr>
            <p:nvPr/>
          </p:nvSpPr>
          <p:spPr bwMode="auto">
            <a:xfrm>
              <a:off x="1920" y="864"/>
              <a:ext cx="1968" cy="520"/>
            </a:xfrm>
            <a:prstGeom prst="rect">
              <a:avLst/>
            </a:prstGeom>
            <a:noFill/>
            <a:ln w="9525">
              <a:noFill/>
              <a:miter lim="800000"/>
              <a:headEnd/>
              <a:tailEnd/>
            </a:ln>
          </p:spPr>
          <p:txBody>
            <a:bodyPr>
              <a:spAutoFit/>
            </a:bodyPr>
            <a:lstStyle/>
            <a:p>
              <a:pPr algn="ctr"/>
              <a:r>
                <a:rPr lang="es-ES_tradnl" sz="1600" b="0"/>
                <a:t>Estrategia, Estructura y rivalidad de las empresas competidoras</a:t>
              </a:r>
            </a:p>
            <a:p>
              <a:pPr algn="ctr"/>
              <a:endParaRPr lang="es-ES" sz="1600" b="0"/>
            </a:p>
          </p:txBody>
        </p:sp>
        <p:sp>
          <p:nvSpPr>
            <p:cNvPr id="97285" name="Text Box 5"/>
            <p:cNvSpPr txBox="1">
              <a:spLocks noChangeArrowheads="1"/>
            </p:cNvSpPr>
            <p:nvPr/>
          </p:nvSpPr>
          <p:spPr bwMode="auto">
            <a:xfrm>
              <a:off x="480" y="672"/>
              <a:ext cx="960" cy="212"/>
            </a:xfrm>
            <a:prstGeom prst="rect">
              <a:avLst/>
            </a:prstGeom>
            <a:noFill/>
            <a:ln w="9525">
              <a:noFill/>
              <a:miter lim="800000"/>
              <a:headEnd/>
              <a:tailEnd/>
            </a:ln>
          </p:spPr>
          <p:txBody>
            <a:bodyPr>
              <a:spAutoFit/>
            </a:bodyPr>
            <a:lstStyle/>
            <a:p>
              <a:pPr algn="just"/>
              <a:r>
                <a:rPr lang="es-ES_tradnl" sz="1600" b="0"/>
                <a:t>Azar</a:t>
              </a:r>
            </a:p>
          </p:txBody>
        </p:sp>
        <p:sp>
          <p:nvSpPr>
            <p:cNvPr id="97286" name="Text Box 6"/>
            <p:cNvSpPr txBox="1">
              <a:spLocks noChangeArrowheads="1"/>
            </p:cNvSpPr>
            <p:nvPr/>
          </p:nvSpPr>
          <p:spPr bwMode="auto">
            <a:xfrm>
              <a:off x="816" y="1680"/>
              <a:ext cx="1104" cy="366"/>
            </a:xfrm>
            <a:prstGeom prst="rect">
              <a:avLst/>
            </a:prstGeom>
            <a:noFill/>
            <a:ln w="9525">
              <a:noFill/>
              <a:miter lim="800000"/>
              <a:headEnd/>
              <a:tailEnd/>
            </a:ln>
          </p:spPr>
          <p:txBody>
            <a:bodyPr>
              <a:spAutoFit/>
            </a:bodyPr>
            <a:lstStyle/>
            <a:p>
              <a:pPr algn="ctr"/>
              <a:r>
                <a:rPr lang="es-ES_tradnl" sz="1600" b="0"/>
                <a:t>Condiciones de los factores</a:t>
              </a:r>
            </a:p>
          </p:txBody>
        </p:sp>
        <p:sp>
          <p:nvSpPr>
            <p:cNvPr id="97287" name="Text Box 7"/>
            <p:cNvSpPr txBox="1">
              <a:spLocks noChangeArrowheads="1"/>
            </p:cNvSpPr>
            <p:nvPr/>
          </p:nvSpPr>
          <p:spPr bwMode="auto">
            <a:xfrm>
              <a:off x="2112" y="2618"/>
              <a:ext cx="1872" cy="520"/>
            </a:xfrm>
            <a:prstGeom prst="rect">
              <a:avLst/>
            </a:prstGeom>
            <a:noFill/>
            <a:ln w="9525">
              <a:noFill/>
              <a:miter lim="800000"/>
              <a:headEnd/>
              <a:tailEnd/>
            </a:ln>
          </p:spPr>
          <p:txBody>
            <a:bodyPr>
              <a:spAutoFit/>
            </a:bodyPr>
            <a:lstStyle/>
            <a:p>
              <a:pPr algn="ctr"/>
              <a:r>
                <a:rPr lang="es-ES_tradnl" sz="1600" b="0"/>
                <a:t>Industrias Conexas y de Apoyo</a:t>
              </a:r>
            </a:p>
            <a:p>
              <a:pPr algn="ctr"/>
              <a:endParaRPr lang="es-ES" sz="1600" b="0"/>
            </a:p>
          </p:txBody>
        </p:sp>
        <p:sp>
          <p:nvSpPr>
            <p:cNvPr id="97288" name="Text Box 8"/>
            <p:cNvSpPr txBox="1">
              <a:spLocks noChangeArrowheads="1"/>
            </p:cNvSpPr>
            <p:nvPr/>
          </p:nvSpPr>
          <p:spPr bwMode="auto">
            <a:xfrm>
              <a:off x="3504" y="1632"/>
              <a:ext cx="1632" cy="520"/>
            </a:xfrm>
            <a:prstGeom prst="rect">
              <a:avLst/>
            </a:prstGeom>
            <a:noFill/>
            <a:ln w="9525">
              <a:noFill/>
              <a:miter lim="800000"/>
              <a:headEnd/>
              <a:tailEnd/>
            </a:ln>
          </p:spPr>
          <p:txBody>
            <a:bodyPr>
              <a:spAutoFit/>
            </a:bodyPr>
            <a:lstStyle/>
            <a:p>
              <a:r>
                <a:rPr lang="es-ES_tradnl" sz="1600" b="0"/>
                <a:t>   Condiciones de la</a:t>
              </a:r>
            </a:p>
            <a:p>
              <a:r>
                <a:rPr lang="es-ES_tradnl" sz="1600" b="0"/>
                <a:t>          demanda</a:t>
              </a:r>
            </a:p>
            <a:p>
              <a:pPr algn="just"/>
              <a:endParaRPr lang="es-ES" sz="1600" b="0"/>
            </a:p>
          </p:txBody>
        </p:sp>
        <p:sp>
          <p:nvSpPr>
            <p:cNvPr id="504841" name="Text Box 9"/>
            <p:cNvSpPr txBox="1">
              <a:spLocks noChangeArrowheads="1"/>
            </p:cNvSpPr>
            <p:nvPr/>
          </p:nvSpPr>
          <p:spPr bwMode="auto">
            <a:xfrm>
              <a:off x="4272" y="2928"/>
              <a:ext cx="912" cy="212"/>
            </a:xfrm>
            <a:prstGeom prst="rect">
              <a:avLst/>
            </a:prstGeom>
            <a:noFill/>
            <a:ln w="9525">
              <a:noFill/>
              <a:miter lim="800000"/>
              <a:headEnd/>
              <a:tailEnd/>
            </a:ln>
            <a:effectLst/>
          </p:spPr>
          <p:txBody>
            <a:bodyPr>
              <a:spAutoFit/>
            </a:bodyPr>
            <a:lstStyle/>
            <a:p>
              <a:pPr>
                <a:defRPr/>
              </a:pPr>
              <a:r>
                <a:rPr lang="es-ES_tradnl" sz="1600" b="0">
                  <a:effectLst>
                    <a:outerShdw blurRad="38100" dist="38100" dir="2700000" algn="tl">
                      <a:srgbClr val="C0C0C0"/>
                    </a:outerShdw>
                  </a:effectLst>
                </a:rPr>
                <a:t>Gobierno</a:t>
              </a:r>
              <a:endParaRPr lang="es-ES" sz="1600" b="0"/>
            </a:p>
          </p:txBody>
        </p:sp>
        <p:sp>
          <p:nvSpPr>
            <p:cNvPr id="504842" name="AutoShape 10"/>
            <p:cNvSpPr>
              <a:spLocks noChangeArrowheads="1"/>
            </p:cNvSpPr>
            <p:nvPr/>
          </p:nvSpPr>
          <p:spPr bwMode="auto">
            <a:xfrm>
              <a:off x="4176" y="2784"/>
              <a:ext cx="720" cy="576"/>
            </a:xfrm>
            <a:prstGeom prst="octagon">
              <a:avLst>
                <a:gd name="adj" fmla="val 29287"/>
              </a:avLst>
            </a:prstGeom>
            <a:noFill/>
            <a:ln w="12700">
              <a:solidFill>
                <a:schemeClr val="tx1"/>
              </a:solidFill>
              <a:miter lim="800000"/>
              <a:headEnd/>
              <a:tailEnd/>
            </a:ln>
            <a:effectLst/>
          </p:spPr>
          <p:txBody>
            <a:bodyPr wrap="none" anchor="ctr"/>
            <a:lstStyle/>
            <a:p>
              <a:pPr>
                <a:defRPr/>
              </a:pPr>
              <a:endParaRPr lang="es-MX">
                <a:effectLst>
                  <a:outerShdw blurRad="38100" dist="38100" dir="2700000" algn="tl">
                    <a:srgbClr val="000000">
                      <a:alpha val="43137"/>
                    </a:srgbClr>
                  </a:outerShdw>
                </a:effectLst>
              </a:endParaRPr>
            </a:p>
          </p:txBody>
        </p:sp>
        <p:sp>
          <p:nvSpPr>
            <p:cNvPr id="504843" name="AutoShape 11"/>
            <p:cNvSpPr>
              <a:spLocks noChangeArrowheads="1"/>
            </p:cNvSpPr>
            <p:nvPr/>
          </p:nvSpPr>
          <p:spPr bwMode="auto">
            <a:xfrm>
              <a:off x="336" y="528"/>
              <a:ext cx="720" cy="576"/>
            </a:xfrm>
            <a:prstGeom prst="octagon">
              <a:avLst>
                <a:gd name="adj" fmla="val 29287"/>
              </a:avLst>
            </a:prstGeom>
            <a:noFill/>
            <a:ln w="12700">
              <a:solidFill>
                <a:schemeClr val="tx1"/>
              </a:solidFill>
              <a:miter lim="800000"/>
              <a:headEnd/>
              <a:tailEnd/>
            </a:ln>
            <a:effectLst/>
          </p:spPr>
          <p:txBody>
            <a:bodyPr wrap="none" anchor="ctr"/>
            <a:lstStyle/>
            <a:p>
              <a:pPr>
                <a:defRPr/>
              </a:pPr>
              <a:endParaRPr lang="es-MX">
                <a:effectLst>
                  <a:outerShdw blurRad="38100" dist="38100" dir="2700000" algn="tl">
                    <a:srgbClr val="000000">
                      <a:alpha val="43137"/>
                    </a:srgbClr>
                  </a:outerShdw>
                </a:effectLst>
              </a:endParaRPr>
            </a:p>
          </p:txBody>
        </p:sp>
        <p:sp>
          <p:nvSpPr>
            <p:cNvPr id="504844" name="AutoShape 12"/>
            <p:cNvSpPr>
              <a:spLocks noChangeArrowheads="1"/>
            </p:cNvSpPr>
            <p:nvPr/>
          </p:nvSpPr>
          <p:spPr bwMode="auto">
            <a:xfrm>
              <a:off x="3456" y="1536"/>
              <a:ext cx="1584" cy="576"/>
            </a:xfrm>
            <a:prstGeom prst="roundRect">
              <a:avLst>
                <a:gd name="adj" fmla="val 16667"/>
              </a:avLst>
            </a:prstGeom>
            <a:noFill/>
            <a:ln w="12700">
              <a:solidFill>
                <a:schemeClr val="tx1"/>
              </a:solidFill>
              <a:round/>
              <a:headEnd/>
              <a:tailEnd/>
            </a:ln>
            <a:effectLst/>
          </p:spPr>
          <p:txBody>
            <a:bodyPr wrap="none" anchor="ctr"/>
            <a:lstStyle/>
            <a:p>
              <a:pPr>
                <a:defRPr/>
              </a:pPr>
              <a:endParaRPr lang="es-MX">
                <a:effectLst>
                  <a:outerShdw blurRad="38100" dist="38100" dir="2700000" algn="tl">
                    <a:srgbClr val="000000">
                      <a:alpha val="43137"/>
                    </a:srgbClr>
                  </a:outerShdw>
                </a:effectLst>
              </a:endParaRPr>
            </a:p>
          </p:txBody>
        </p:sp>
        <p:sp>
          <p:nvSpPr>
            <p:cNvPr id="504845" name="AutoShape 13"/>
            <p:cNvSpPr>
              <a:spLocks noChangeArrowheads="1"/>
            </p:cNvSpPr>
            <p:nvPr/>
          </p:nvSpPr>
          <p:spPr bwMode="auto">
            <a:xfrm>
              <a:off x="2064" y="2448"/>
              <a:ext cx="1728" cy="576"/>
            </a:xfrm>
            <a:prstGeom prst="roundRect">
              <a:avLst>
                <a:gd name="adj" fmla="val 16667"/>
              </a:avLst>
            </a:prstGeom>
            <a:noFill/>
            <a:ln w="12700">
              <a:solidFill>
                <a:schemeClr val="tx1"/>
              </a:solidFill>
              <a:round/>
              <a:headEnd/>
              <a:tailEnd/>
            </a:ln>
            <a:effectLst/>
          </p:spPr>
          <p:txBody>
            <a:bodyPr wrap="none" anchor="ctr"/>
            <a:lstStyle/>
            <a:p>
              <a:pPr>
                <a:defRPr/>
              </a:pPr>
              <a:endParaRPr lang="es-MX">
                <a:effectLst>
                  <a:outerShdw blurRad="38100" dist="38100" dir="2700000" algn="tl">
                    <a:srgbClr val="000000">
                      <a:alpha val="43137"/>
                    </a:srgbClr>
                  </a:outerShdw>
                </a:effectLst>
              </a:endParaRPr>
            </a:p>
          </p:txBody>
        </p:sp>
        <p:sp>
          <p:nvSpPr>
            <p:cNvPr id="504846" name="AutoShape 14"/>
            <p:cNvSpPr>
              <a:spLocks noChangeArrowheads="1"/>
            </p:cNvSpPr>
            <p:nvPr/>
          </p:nvSpPr>
          <p:spPr bwMode="auto">
            <a:xfrm>
              <a:off x="1872" y="768"/>
              <a:ext cx="1968" cy="576"/>
            </a:xfrm>
            <a:prstGeom prst="roundRect">
              <a:avLst>
                <a:gd name="adj" fmla="val 16667"/>
              </a:avLst>
            </a:prstGeom>
            <a:noFill/>
            <a:ln w="12700">
              <a:solidFill>
                <a:schemeClr val="tx1"/>
              </a:solidFill>
              <a:round/>
              <a:headEnd/>
              <a:tailEnd/>
            </a:ln>
            <a:effectLst/>
          </p:spPr>
          <p:txBody>
            <a:bodyPr wrap="none" anchor="ctr"/>
            <a:lstStyle/>
            <a:p>
              <a:pPr>
                <a:defRPr/>
              </a:pPr>
              <a:endParaRPr lang="es-MX">
                <a:effectLst>
                  <a:outerShdw blurRad="38100" dist="38100" dir="2700000" algn="tl">
                    <a:srgbClr val="000000">
                      <a:alpha val="43137"/>
                    </a:srgbClr>
                  </a:outerShdw>
                </a:effectLst>
              </a:endParaRPr>
            </a:p>
          </p:txBody>
        </p:sp>
        <p:sp>
          <p:nvSpPr>
            <p:cNvPr id="504847" name="AutoShape 15"/>
            <p:cNvSpPr>
              <a:spLocks noChangeArrowheads="1"/>
            </p:cNvSpPr>
            <p:nvPr/>
          </p:nvSpPr>
          <p:spPr bwMode="auto">
            <a:xfrm>
              <a:off x="528" y="1584"/>
              <a:ext cx="1680" cy="576"/>
            </a:xfrm>
            <a:prstGeom prst="roundRect">
              <a:avLst>
                <a:gd name="adj" fmla="val 16667"/>
              </a:avLst>
            </a:prstGeom>
            <a:noFill/>
            <a:ln w="12700">
              <a:solidFill>
                <a:schemeClr val="tx1"/>
              </a:solidFill>
              <a:round/>
              <a:headEnd/>
              <a:tailEnd/>
            </a:ln>
            <a:effectLst/>
          </p:spPr>
          <p:txBody>
            <a:bodyPr wrap="none" anchor="ctr"/>
            <a:lstStyle/>
            <a:p>
              <a:pPr>
                <a:defRPr/>
              </a:pPr>
              <a:endParaRPr lang="es-MX">
                <a:effectLst>
                  <a:outerShdw blurRad="38100" dist="38100" dir="2700000" algn="tl">
                    <a:srgbClr val="000000">
                      <a:alpha val="43137"/>
                    </a:srgbClr>
                  </a:outerShdw>
                </a:effectLst>
              </a:endParaRPr>
            </a:p>
          </p:txBody>
        </p:sp>
        <p:sp>
          <p:nvSpPr>
            <p:cNvPr id="504848" name="Line 16"/>
            <p:cNvSpPr>
              <a:spLocks noChangeShapeType="1"/>
            </p:cNvSpPr>
            <p:nvPr/>
          </p:nvSpPr>
          <p:spPr bwMode="auto">
            <a:xfrm flipV="1">
              <a:off x="1152" y="1104"/>
              <a:ext cx="432" cy="384"/>
            </a:xfrm>
            <a:prstGeom prst="line">
              <a:avLst/>
            </a:prstGeom>
            <a:noFill/>
            <a:ln w="9525">
              <a:solidFill>
                <a:schemeClr val="tx1"/>
              </a:solidFill>
              <a:round/>
              <a:headEnd type="triangle" w="med" len="med"/>
              <a:tailEnd type="triangle" w="med" len="med"/>
            </a:ln>
            <a:effectLst/>
          </p:spPr>
          <p:txBody>
            <a:bodyPr/>
            <a:lstStyle/>
            <a:p>
              <a:pPr>
                <a:defRPr/>
              </a:pPr>
              <a:endParaRPr lang="es-MX">
                <a:effectLst>
                  <a:outerShdw blurRad="38100" dist="38100" dir="2700000" algn="tl">
                    <a:srgbClr val="000000">
                      <a:alpha val="43137"/>
                    </a:srgbClr>
                  </a:outerShdw>
                </a:effectLst>
              </a:endParaRPr>
            </a:p>
          </p:txBody>
        </p:sp>
        <p:sp>
          <p:nvSpPr>
            <p:cNvPr id="504849" name="Line 17"/>
            <p:cNvSpPr>
              <a:spLocks noChangeShapeType="1"/>
            </p:cNvSpPr>
            <p:nvPr/>
          </p:nvSpPr>
          <p:spPr bwMode="auto">
            <a:xfrm>
              <a:off x="4032" y="1104"/>
              <a:ext cx="480" cy="336"/>
            </a:xfrm>
            <a:prstGeom prst="line">
              <a:avLst/>
            </a:prstGeom>
            <a:noFill/>
            <a:ln w="9525">
              <a:solidFill>
                <a:schemeClr val="tx1"/>
              </a:solidFill>
              <a:round/>
              <a:headEnd type="triangle" w="med" len="med"/>
              <a:tailEnd type="triangle" w="med" len="med"/>
            </a:ln>
            <a:effectLst/>
          </p:spPr>
          <p:txBody>
            <a:bodyPr/>
            <a:lstStyle/>
            <a:p>
              <a:pPr>
                <a:defRPr/>
              </a:pPr>
              <a:endParaRPr lang="es-MX">
                <a:effectLst>
                  <a:outerShdw blurRad="38100" dist="38100" dir="2700000" algn="tl">
                    <a:srgbClr val="000000">
                      <a:alpha val="43137"/>
                    </a:srgbClr>
                  </a:outerShdw>
                </a:effectLst>
              </a:endParaRPr>
            </a:p>
          </p:txBody>
        </p:sp>
        <p:sp>
          <p:nvSpPr>
            <p:cNvPr id="504850" name="Line 18"/>
            <p:cNvSpPr>
              <a:spLocks noChangeShapeType="1"/>
            </p:cNvSpPr>
            <p:nvPr/>
          </p:nvSpPr>
          <p:spPr bwMode="auto">
            <a:xfrm>
              <a:off x="1200" y="2256"/>
              <a:ext cx="480" cy="480"/>
            </a:xfrm>
            <a:prstGeom prst="line">
              <a:avLst/>
            </a:prstGeom>
            <a:noFill/>
            <a:ln w="9525">
              <a:solidFill>
                <a:schemeClr val="tx1"/>
              </a:solidFill>
              <a:round/>
              <a:headEnd type="triangle" w="med" len="med"/>
              <a:tailEnd type="triangle" w="med" len="med"/>
            </a:ln>
            <a:effectLst/>
          </p:spPr>
          <p:txBody>
            <a:bodyPr/>
            <a:lstStyle/>
            <a:p>
              <a:pPr>
                <a:defRPr/>
              </a:pPr>
              <a:endParaRPr lang="es-MX">
                <a:effectLst>
                  <a:outerShdw blurRad="38100" dist="38100" dir="2700000" algn="tl">
                    <a:srgbClr val="000000">
                      <a:alpha val="43137"/>
                    </a:srgbClr>
                  </a:outerShdw>
                </a:effectLst>
              </a:endParaRPr>
            </a:p>
          </p:txBody>
        </p:sp>
        <p:sp>
          <p:nvSpPr>
            <p:cNvPr id="504851" name="Line 19"/>
            <p:cNvSpPr>
              <a:spLocks noChangeShapeType="1"/>
            </p:cNvSpPr>
            <p:nvPr/>
          </p:nvSpPr>
          <p:spPr bwMode="auto">
            <a:xfrm flipV="1">
              <a:off x="4080" y="2208"/>
              <a:ext cx="384" cy="480"/>
            </a:xfrm>
            <a:prstGeom prst="line">
              <a:avLst/>
            </a:prstGeom>
            <a:noFill/>
            <a:ln w="9525">
              <a:solidFill>
                <a:schemeClr val="tx1"/>
              </a:solidFill>
              <a:round/>
              <a:headEnd type="triangle" w="med" len="med"/>
              <a:tailEnd type="triangle" w="med" len="med"/>
            </a:ln>
            <a:effectLst/>
          </p:spPr>
          <p:txBody>
            <a:bodyPr/>
            <a:lstStyle/>
            <a:p>
              <a:pPr>
                <a:defRPr/>
              </a:pPr>
              <a:endParaRPr lang="es-MX">
                <a:effectLst>
                  <a:outerShdw blurRad="38100" dist="38100" dir="2700000" algn="tl">
                    <a:srgbClr val="000000">
                      <a:alpha val="43137"/>
                    </a:srgbClr>
                  </a:outerShdw>
                </a:effectLst>
              </a:endParaRPr>
            </a:p>
          </p:txBody>
        </p:sp>
        <p:sp>
          <p:nvSpPr>
            <p:cNvPr id="504852" name="Line 20"/>
            <p:cNvSpPr>
              <a:spLocks noChangeShapeType="1"/>
            </p:cNvSpPr>
            <p:nvPr/>
          </p:nvSpPr>
          <p:spPr bwMode="auto">
            <a:xfrm>
              <a:off x="2832" y="1488"/>
              <a:ext cx="0" cy="864"/>
            </a:xfrm>
            <a:prstGeom prst="line">
              <a:avLst/>
            </a:prstGeom>
            <a:noFill/>
            <a:ln w="19050">
              <a:solidFill>
                <a:schemeClr val="tx1"/>
              </a:solidFill>
              <a:round/>
              <a:headEnd type="triangle" w="med" len="med"/>
              <a:tailEnd type="triangle" w="med" len="med"/>
            </a:ln>
            <a:effectLst/>
          </p:spPr>
          <p:txBody>
            <a:bodyPr/>
            <a:lstStyle/>
            <a:p>
              <a:pPr>
                <a:defRPr/>
              </a:pPr>
              <a:endParaRPr lang="es-MX">
                <a:effectLst>
                  <a:outerShdw blurRad="38100" dist="38100" dir="2700000" algn="tl">
                    <a:srgbClr val="000000">
                      <a:alpha val="43137"/>
                    </a:srgbClr>
                  </a:outerShdw>
                </a:effectLst>
              </a:endParaRPr>
            </a:p>
          </p:txBody>
        </p:sp>
        <p:sp>
          <p:nvSpPr>
            <p:cNvPr id="504853" name="Line 21"/>
            <p:cNvSpPr>
              <a:spLocks noChangeShapeType="1"/>
            </p:cNvSpPr>
            <p:nvPr/>
          </p:nvSpPr>
          <p:spPr bwMode="auto">
            <a:xfrm>
              <a:off x="2352" y="1920"/>
              <a:ext cx="912" cy="0"/>
            </a:xfrm>
            <a:prstGeom prst="line">
              <a:avLst/>
            </a:prstGeom>
            <a:noFill/>
            <a:ln w="19050">
              <a:solidFill>
                <a:schemeClr val="tx1"/>
              </a:solidFill>
              <a:round/>
              <a:headEnd type="triangle" w="med" len="med"/>
              <a:tailEnd type="triangle" w="med" len="med"/>
            </a:ln>
            <a:effectLst/>
          </p:spPr>
          <p:txBody>
            <a:bodyPr/>
            <a:lstStyle/>
            <a:p>
              <a:pPr>
                <a:defRPr/>
              </a:pPr>
              <a:endParaRPr lang="es-MX">
                <a:effectLst>
                  <a:outerShdw blurRad="38100" dist="38100" dir="2700000" algn="tl">
                    <a:srgbClr val="000000">
                      <a:alpha val="43137"/>
                    </a:srgbClr>
                  </a:outerShdw>
                </a:effectLst>
              </a:endParaRPr>
            </a:p>
          </p:txBody>
        </p: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2057400" y="685800"/>
            <a:ext cx="4718050" cy="2773363"/>
          </a:xfrm>
          <a:prstGeom prst="rect">
            <a:avLst/>
          </a:prstGeom>
          <a:noFill/>
          <a:ln w="9525">
            <a:noFill/>
            <a:miter lim="800000"/>
            <a:headEnd/>
            <a:tailEnd/>
          </a:ln>
        </p:spPr>
        <p:txBody>
          <a:bodyPr>
            <a:spAutoFit/>
          </a:bodyPr>
          <a:lstStyle/>
          <a:p>
            <a:pPr algn="ctr">
              <a:spcBef>
                <a:spcPct val="50000"/>
              </a:spcBef>
            </a:pPr>
            <a:r>
              <a:rPr lang="es-MX" sz="3200">
                <a:latin typeface="Tahoma" pitchFamily="34" charset="0"/>
              </a:rPr>
              <a:t>PROYECTO FORESTAL</a:t>
            </a:r>
          </a:p>
          <a:p>
            <a:pPr algn="ctr">
              <a:spcBef>
                <a:spcPct val="50000"/>
              </a:spcBef>
            </a:pPr>
            <a:r>
              <a:rPr lang="es-MX" sz="3200">
                <a:latin typeface="Tahoma" pitchFamily="34" charset="0"/>
              </a:rPr>
              <a:t>PLANTACIONES FORESTALES COMERCIALES DE MELINA.</a:t>
            </a:r>
          </a:p>
        </p:txBody>
      </p:sp>
      <p:sp>
        <p:nvSpPr>
          <p:cNvPr id="98307" name="Text Box 3"/>
          <p:cNvSpPr txBox="1">
            <a:spLocks noChangeArrowheads="1"/>
          </p:cNvSpPr>
          <p:nvPr/>
        </p:nvSpPr>
        <p:spPr bwMode="auto">
          <a:xfrm>
            <a:off x="6232525" y="5603875"/>
            <a:ext cx="2157413" cy="457200"/>
          </a:xfrm>
          <a:prstGeom prst="rect">
            <a:avLst/>
          </a:prstGeom>
          <a:noFill/>
          <a:ln w="9525">
            <a:noFill/>
            <a:miter lim="800000"/>
            <a:headEnd/>
            <a:tailEnd/>
          </a:ln>
        </p:spPr>
        <p:txBody>
          <a:bodyPr wrap="none">
            <a:spAutoFit/>
          </a:bodyPr>
          <a:lstStyle/>
          <a:p>
            <a:r>
              <a:rPr lang="es-MX" sz="2400">
                <a:latin typeface="Times New Roman" pitchFamily="18" charset="0"/>
              </a:rPr>
              <a:t>Balancan, Tab.</a:t>
            </a:r>
            <a:endParaRPr lang="es-ES" sz="2400">
              <a:latin typeface="Times New Roman" pitchFamily="18" charset="0"/>
            </a:endParaRPr>
          </a:p>
        </p:txBody>
      </p:sp>
      <p:pic>
        <p:nvPicPr>
          <p:cNvPr id="98308" name="Picture 4" descr="fotografia_2columnas_plantaciones_comerciales_melina_forestal"/>
          <p:cNvPicPr>
            <a:picLocks noChangeAspect="1" noChangeArrowheads="1"/>
          </p:cNvPicPr>
          <p:nvPr/>
        </p:nvPicPr>
        <p:blipFill>
          <a:blip r:embed="rId2"/>
          <a:srcRect/>
          <a:stretch>
            <a:fillRect/>
          </a:stretch>
        </p:blipFill>
        <p:spPr bwMode="auto">
          <a:xfrm>
            <a:off x="457200" y="4281488"/>
            <a:ext cx="4343400" cy="2197100"/>
          </a:xfrm>
          <a:prstGeom prst="rect">
            <a:avLst/>
          </a:prstGeom>
          <a:noFill/>
          <a:ln w="9525">
            <a:solidFill>
              <a:schemeClr val="bg1"/>
            </a:solidFill>
            <a:miter lim="800000"/>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2043113" y="476250"/>
            <a:ext cx="5616575" cy="579438"/>
          </a:xfrm>
          <a:prstGeom prst="rect">
            <a:avLst/>
          </a:prstGeom>
          <a:noFill/>
          <a:ln w="9525">
            <a:noFill/>
            <a:miter lim="800000"/>
            <a:headEnd/>
            <a:tailEnd/>
          </a:ln>
        </p:spPr>
        <p:txBody>
          <a:bodyPr>
            <a:spAutoFit/>
          </a:bodyPr>
          <a:lstStyle/>
          <a:p>
            <a:pPr>
              <a:spcBef>
                <a:spcPct val="50000"/>
              </a:spcBef>
            </a:pPr>
            <a:r>
              <a:rPr lang="es-MX" sz="3200">
                <a:latin typeface="Verdana" pitchFamily="34" charset="0"/>
              </a:rPr>
              <a:t>ESTUDIO DE MERCADO</a:t>
            </a:r>
          </a:p>
        </p:txBody>
      </p:sp>
      <p:sp>
        <p:nvSpPr>
          <p:cNvPr id="99331" name="Text Box 3"/>
          <p:cNvSpPr txBox="1">
            <a:spLocks noChangeArrowheads="1"/>
          </p:cNvSpPr>
          <p:nvPr/>
        </p:nvSpPr>
        <p:spPr bwMode="auto">
          <a:xfrm>
            <a:off x="2627313" y="1290638"/>
            <a:ext cx="3816350" cy="579437"/>
          </a:xfrm>
          <a:prstGeom prst="rect">
            <a:avLst/>
          </a:prstGeom>
          <a:noFill/>
          <a:ln w="9525">
            <a:noFill/>
            <a:miter lim="800000"/>
            <a:headEnd/>
            <a:tailEnd/>
          </a:ln>
        </p:spPr>
        <p:txBody>
          <a:bodyPr>
            <a:spAutoFit/>
          </a:bodyPr>
          <a:lstStyle/>
          <a:p>
            <a:pPr>
              <a:spcBef>
                <a:spcPct val="50000"/>
              </a:spcBef>
            </a:pPr>
            <a:r>
              <a:rPr lang="es-MX" sz="3200">
                <a:latin typeface="Verdana" pitchFamily="34" charset="0"/>
              </a:rPr>
              <a:t>LOCALIZACION </a:t>
            </a:r>
          </a:p>
        </p:txBody>
      </p:sp>
      <p:pic>
        <p:nvPicPr>
          <p:cNvPr id="99332" name="Picture 4" descr="Balancán, Tabasco"/>
          <p:cNvPicPr>
            <a:picLocks noChangeAspect="1" noChangeArrowheads="1"/>
          </p:cNvPicPr>
          <p:nvPr/>
        </p:nvPicPr>
        <p:blipFill>
          <a:blip r:embed="rId2"/>
          <a:srcRect/>
          <a:stretch>
            <a:fillRect/>
          </a:stretch>
        </p:blipFill>
        <p:spPr bwMode="auto">
          <a:xfrm>
            <a:off x="2382838" y="2038350"/>
            <a:ext cx="4537075" cy="4448175"/>
          </a:xfrm>
          <a:prstGeom prst="rect">
            <a:avLst/>
          </a:prstGeom>
          <a:noFill/>
          <a:ln w="9525">
            <a:noFill/>
            <a:miter lim="800000"/>
            <a:headEnd/>
            <a:tailEnd/>
          </a:ln>
        </p:spPr>
      </p:pic>
      <p:sp>
        <p:nvSpPr>
          <p:cNvPr id="99333" name="Text Box 5"/>
          <p:cNvSpPr txBox="1">
            <a:spLocks noChangeArrowheads="1"/>
          </p:cNvSpPr>
          <p:nvPr/>
        </p:nvSpPr>
        <p:spPr bwMode="auto">
          <a:xfrm>
            <a:off x="6480175" y="2622550"/>
            <a:ext cx="2339975" cy="519113"/>
          </a:xfrm>
          <a:prstGeom prst="rect">
            <a:avLst/>
          </a:prstGeom>
          <a:noFill/>
          <a:ln w="9525">
            <a:noFill/>
            <a:miter lim="800000"/>
            <a:headEnd/>
            <a:tailEnd/>
          </a:ln>
        </p:spPr>
        <p:txBody>
          <a:bodyPr>
            <a:spAutoFit/>
          </a:bodyPr>
          <a:lstStyle/>
          <a:p>
            <a:pPr>
              <a:spcBef>
                <a:spcPct val="50000"/>
              </a:spcBef>
            </a:pPr>
            <a:r>
              <a:rPr lang="es-MX" sz="2800">
                <a:latin typeface="Verdana" pitchFamily="34" charset="0"/>
              </a:rPr>
              <a:t>Balancán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p:txBody>
          <a:bodyPr/>
          <a:lstStyle/>
          <a:p>
            <a:pPr eaLnBrk="1" hangingPunct="1"/>
            <a:r>
              <a:rPr lang="es-ES" sz="4000" b="1">
                <a:solidFill>
                  <a:schemeClr val="bg1"/>
                </a:solidFill>
              </a:rPr>
              <a:t>1. Definición de los objetivos de Mercadotecnia</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2427288" y="368300"/>
            <a:ext cx="4202112" cy="396875"/>
          </a:xfrm>
          <a:prstGeom prst="rect">
            <a:avLst/>
          </a:prstGeom>
          <a:noFill/>
          <a:ln w="9525">
            <a:noFill/>
            <a:miter lim="800000"/>
            <a:headEnd/>
            <a:tailEnd/>
          </a:ln>
        </p:spPr>
        <p:txBody>
          <a:bodyPr wrap="none">
            <a:spAutoFit/>
          </a:bodyPr>
          <a:lstStyle/>
          <a:p>
            <a:r>
              <a:rPr lang="es-ES_tradnl" sz="2000"/>
              <a:t>Diamante para el Sector Forestal </a:t>
            </a:r>
            <a:endParaRPr lang="es-ES" sz="2000"/>
          </a:p>
        </p:txBody>
      </p:sp>
      <p:sp>
        <p:nvSpPr>
          <p:cNvPr id="100355" name="Text Box 3"/>
          <p:cNvSpPr txBox="1">
            <a:spLocks noChangeArrowheads="1"/>
          </p:cNvSpPr>
          <p:nvPr/>
        </p:nvSpPr>
        <p:spPr bwMode="auto">
          <a:xfrm>
            <a:off x="2819400" y="914400"/>
            <a:ext cx="3200400" cy="3094038"/>
          </a:xfrm>
          <a:prstGeom prst="rect">
            <a:avLst/>
          </a:prstGeom>
          <a:noFill/>
          <a:ln w="9525">
            <a:noFill/>
            <a:miter lim="800000"/>
            <a:headEnd/>
            <a:tailEnd/>
          </a:ln>
        </p:spPr>
        <p:txBody>
          <a:bodyPr>
            <a:spAutoFit/>
          </a:bodyPr>
          <a:lstStyle/>
          <a:p>
            <a:r>
              <a:rPr lang="es-ES_tradnl" sz="1400"/>
              <a:t>Estrategia, Estructura y Competencia</a:t>
            </a:r>
          </a:p>
          <a:p>
            <a:pPr algn="just">
              <a:buFontTx/>
              <a:buChar char="•"/>
            </a:pPr>
            <a:r>
              <a:rPr lang="es-ES_tradnl" sz="1400" b="0"/>
              <a:t>Falta de desarrollo de la industria en el Estado</a:t>
            </a:r>
          </a:p>
          <a:p>
            <a:pPr algn="just">
              <a:buFontTx/>
              <a:buChar char="•"/>
            </a:pPr>
            <a:r>
              <a:rPr lang="es-ES_tradnl" sz="1400" b="0"/>
              <a:t>Competencia no formal para este tipo de especie.</a:t>
            </a:r>
          </a:p>
          <a:p>
            <a:r>
              <a:rPr lang="es-MX" sz="1400" b="0"/>
              <a:t>• Generación de</a:t>
            </a:r>
          </a:p>
          <a:p>
            <a:r>
              <a:rPr lang="es-MX" sz="1400" b="0"/>
              <a:t>aproximadamente 20 mil toneladas de productos no maderables</a:t>
            </a:r>
          </a:p>
          <a:p>
            <a:r>
              <a:rPr lang="es-MX" sz="1400" b="0"/>
              <a:t>(resinas, ceras, fibras, gomas).</a:t>
            </a:r>
          </a:p>
          <a:p>
            <a:pPr>
              <a:lnSpc>
                <a:spcPct val="90000"/>
              </a:lnSpc>
              <a:spcBef>
                <a:spcPct val="20000"/>
              </a:spcBef>
              <a:buFontTx/>
              <a:buChar char="•"/>
            </a:pPr>
            <a:r>
              <a:rPr lang="es-MX" sz="1400" b="0"/>
              <a:t>El crecimiento anual de la masa forestal se estima en 30 millones</a:t>
            </a:r>
          </a:p>
          <a:p>
            <a:pPr>
              <a:lnSpc>
                <a:spcPct val="90000"/>
              </a:lnSpc>
              <a:spcBef>
                <a:spcPct val="20000"/>
              </a:spcBef>
            </a:pPr>
            <a:r>
              <a:rPr lang="es-MX" sz="1400" b="0"/>
              <a:t>de m3.</a:t>
            </a:r>
            <a:endParaRPr lang="es-ES_tradnl" sz="1400" b="0"/>
          </a:p>
          <a:p>
            <a:endParaRPr lang="es-ES" sz="1400" b="0"/>
          </a:p>
        </p:txBody>
      </p:sp>
      <p:sp>
        <p:nvSpPr>
          <p:cNvPr id="100356" name="Text Box 4"/>
          <p:cNvSpPr txBox="1">
            <a:spLocks noChangeArrowheads="1"/>
          </p:cNvSpPr>
          <p:nvPr/>
        </p:nvSpPr>
        <p:spPr bwMode="auto">
          <a:xfrm>
            <a:off x="457200" y="990600"/>
            <a:ext cx="1524000" cy="942975"/>
          </a:xfrm>
          <a:prstGeom prst="rect">
            <a:avLst/>
          </a:prstGeom>
          <a:noFill/>
          <a:ln w="9525">
            <a:noFill/>
            <a:miter lim="800000"/>
            <a:headEnd/>
            <a:tailEnd/>
          </a:ln>
        </p:spPr>
        <p:txBody>
          <a:bodyPr>
            <a:spAutoFit/>
          </a:bodyPr>
          <a:lstStyle/>
          <a:p>
            <a:pPr algn="just"/>
            <a:r>
              <a:rPr lang="es-ES_tradnl" sz="1400"/>
              <a:t>Azar</a:t>
            </a:r>
          </a:p>
          <a:p>
            <a:pPr algn="just">
              <a:buFontTx/>
              <a:buChar char="•"/>
            </a:pPr>
            <a:r>
              <a:rPr lang="es-ES_tradnl" sz="1400" b="0"/>
              <a:t>Cambios climatológicos extremosos.</a:t>
            </a:r>
            <a:endParaRPr lang="es-ES" sz="1400" b="0"/>
          </a:p>
        </p:txBody>
      </p:sp>
      <p:sp>
        <p:nvSpPr>
          <p:cNvPr id="100357" name="Text Box 5"/>
          <p:cNvSpPr txBox="1">
            <a:spLocks noChangeArrowheads="1"/>
          </p:cNvSpPr>
          <p:nvPr/>
        </p:nvSpPr>
        <p:spPr bwMode="auto">
          <a:xfrm>
            <a:off x="457200" y="2362200"/>
            <a:ext cx="1752600" cy="3495675"/>
          </a:xfrm>
          <a:prstGeom prst="rect">
            <a:avLst/>
          </a:prstGeom>
          <a:noFill/>
          <a:ln w="9525">
            <a:noFill/>
            <a:miter lim="800000"/>
            <a:headEnd/>
            <a:tailEnd/>
          </a:ln>
        </p:spPr>
        <p:txBody>
          <a:bodyPr>
            <a:spAutoFit/>
          </a:bodyPr>
          <a:lstStyle/>
          <a:p>
            <a:r>
              <a:rPr lang="es-ES_tradnl" sz="1400"/>
              <a:t>Condiciones</a:t>
            </a:r>
          </a:p>
          <a:p>
            <a:pPr algn="just">
              <a:buFontTx/>
              <a:buChar char="•"/>
            </a:pPr>
            <a:r>
              <a:rPr lang="es-MX" sz="1400" b="0"/>
              <a:t>Terrenos fértiles y propicios para la producción</a:t>
            </a:r>
          </a:p>
          <a:p>
            <a:pPr algn="just">
              <a:buFontTx/>
              <a:buChar char="•"/>
            </a:pPr>
            <a:r>
              <a:rPr lang="es-MX" sz="1400" b="0"/>
              <a:t>Tradicionalmente destinados al cultivo de alimentos</a:t>
            </a:r>
          </a:p>
          <a:p>
            <a:pPr algn="just">
              <a:buFontTx/>
              <a:buChar char="•"/>
            </a:pPr>
            <a:r>
              <a:rPr lang="es-MX" sz="1400" b="0"/>
              <a:t>Infraestructura carretera adecuada para acceder a los lugares de producción</a:t>
            </a:r>
          </a:p>
          <a:p>
            <a:pPr algn="just">
              <a:buFontTx/>
              <a:buChar char="•"/>
            </a:pPr>
            <a:r>
              <a:rPr lang="es-MX" sz="1400" b="0"/>
              <a:t>Tasas viables de financiamientos a proyectos forestales</a:t>
            </a:r>
            <a:endParaRPr lang="es-ES" sz="1400" b="0"/>
          </a:p>
        </p:txBody>
      </p:sp>
      <p:sp>
        <p:nvSpPr>
          <p:cNvPr id="507910" name="Text Box 6"/>
          <p:cNvSpPr txBox="1">
            <a:spLocks noChangeArrowheads="1"/>
          </p:cNvSpPr>
          <p:nvPr/>
        </p:nvSpPr>
        <p:spPr bwMode="auto">
          <a:xfrm>
            <a:off x="2971800" y="4114800"/>
            <a:ext cx="2971800" cy="1793875"/>
          </a:xfrm>
          <a:prstGeom prst="rect">
            <a:avLst/>
          </a:prstGeom>
          <a:noFill/>
          <a:ln w="9525">
            <a:noFill/>
            <a:miter lim="800000"/>
            <a:headEnd/>
            <a:tailEnd/>
          </a:ln>
          <a:effectLst/>
        </p:spPr>
        <p:txBody>
          <a:bodyPr>
            <a:spAutoFit/>
          </a:bodyPr>
          <a:lstStyle/>
          <a:p>
            <a:pPr>
              <a:defRPr/>
            </a:pPr>
            <a:r>
              <a:rPr lang="es-ES_tradnl" sz="1400" b="0">
                <a:effectLst>
                  <a:outerShdw blurRad="38100" dist="38100" dir="2700000" algn="tl">
                    <a:srgbClr val="C0C0C0"/>
                  </a:outerShdw>
                </a:effectLst>
              </a:rPr>
              <a:t>Industrias Conexas y de Apoyo</a:t>
            </a:r>
          </a:p>
          <a:p>
            <a:pPr algn="just">
              <a:buFontTx/>
              <a:buChar char="•"/>
              <a:defRPr/>
            </a:pPr>
            <a:r>
              <a:rPr lang="es-ES_tradnl" sz="1400" b="0"/>
              <a:t>Posibilidad de adhesión a cadenas productivas ya existentes</a:t>
            </a:r>
          </a:p>
          <a:p>
            <a:pPr algn="just">
              <a:buFontTx/>
              <a:buChar char="•"/>
              <a:defRPr/>
            </a:pPr>
            <a:r>
              <a:rPr lang="es-ES_tradnl" sz="1400" b="0"/>
              <a:t> Redes de distribuidores que facilitan la labor de comercialización</a:t>
            </a:r>
          </a:p>
          <a:p>
            <a:pPr algn="just">
              <a:buFontTx/>
              <a:buChar char="•"/>
              <a:defRPr/>
            </a:pPr>
            <a:r>
              <a:rPr lang="es-ES_tradnl" sz="1400" b="0"/>
              <a:t>Empresas de Servicios para traslados de productos</a:t>
            </a:r>
            <a:endParaRPr lang="es-ES" sz="1400" b="0"/>
          </a:p>
        </p:txBody>
      </p:sp>
      <p:sp>
        <p:nvSpPr>
          <p:cNvPr id="100359" name="Text Box 7"/>
          <p:cNvSpPr txBox="1">
            <a:spLocks noChangeArrowheads="1"/>
          </p:cNvSpPr>
          <p:nvPr/>
        </p:nvSpPr>
        <p:spPr bwMode="auto">
          <a:xfrm>
            <a:off x="6324600" y="914400"/>
            <a:ext cx="2590800" cy="3282950"/>
          </a:xfrm>
          <a:prstGeom prst="rect">
            <a:avLst/>
          </a:prstGeom>
          <a:noFill/>
          <a:ln w="9525">
            <a:noFill/>
            <a:miter lim="800000"/>
            <a:headEnd/>
            <a:tailEnd/>
          </a:ln>
        </p:spPr>
        <p:txBody>
          <a:bodyPr>
            <a:spAutoFit/>
          </a:bodyPr>
          <a:lstStyle/>
          <a:p>
            <a:r>
              <a:rPr lang="es-ES_tradnl" sz="1400"/>
              <a:t>Condiciones de la demanda</a:t>
            </a:r>
          </a:p>
          <a:p>
            <a:pPr algn="just">
              <a:buFontTx/>
              <a:buChar char="•"/>
            </a:pPr>
            <a:r>
              <a:rPr lang="es-ES_tradnl" sz="1400" b="0"/>
              <a:t>Perfil del consumidor por desarrollar</a:t>
            </a:r>
          </a:p>
          <a:p>
            <a:pPr algn="just">
              <a:buFontTx/>
              <a:buChar char="•"/>
            </a:pPr>
            <a:r>
              <a:rPr lang="es-ES_tradnl" sz="1400" b="0"/>
              <a:t>Demanda creciente por parte de los carpinteros como sustituto del pino</a:t>
            </a:r>
          </a:p>
          <a:p>
            <a:pPr algn="just">
              <a:buFontTx/>
              <a:buChar char="•"/>
            </a:pPr>
            <a:r>
              <a:rPr lang="es-MX" sz="1400" b="0">
                <a:latin typeface="Verdana" pitchFamily="34" charset="0"/>
              </a:rPr>
              <a:t>La producción forestal maderable</a:t>
            </a:r>
          </a:p>
          <a:p>
            <a:r>
              <a:rPr lang="es-MX" sz="1400" b="0">
                <a:latin typeface="Verdana" pitchFamily="34" charset="0"/>
              </a:rPr>
              <a:t>(2000) satisfizo el 58% del consumo nacional aparente (9.4 millones de m3r).</a:t>
            </a:r>
          </a:p>
          <a:p>
            <a:pPr algn="just">
              <a:buFontTx/>
              <a:buChar char="•"/>
            </a:pPr>
            <a:r>
              <a:rPr lang="es-ES_tradnl" sz="1400" b="0"/>
              <a:t>Demandas diferentes por oportunidad de negocio</a:t>
            </a:r>
          </a:p>
          <a:p>
            <a:pPr algn="just"/>
            <a:endParaRPr lang="es-ES" sz="1400" b="0"/>
          </a:p>
        </p:txBody>
      </p:sp>
      <p:sp>
        <p:nvSpPr>
          <p:cNvPr id="507912" name="Text Box 8"/>
          <p:cNvSpPr txBox="1">
            <a:spLocks noChangeArrowheads="1"/>
          </p:cNvSpPr>
          <p:nvPr/>
        </p:nvSpPr>
        <p:spPr bwMode="auto">
          <a:xfrm>
            <a:off x="6553200" y="4648200"/>
            <a:ext cx="2286000" cy="2006600"/>
          </a:xfrm>
          <a:prstGeom prst="rect">
            <a:avLst/>
          </a:prstGeom>
          <a:noFill/>
          <a:ln w="9525">
            <a:noFill/>
            <a:miter lim="800000"/>
            <a:headEnd/>
            <a:tailEnd/>
          </a:ln>
          <a:effectLst/>
        </p:spPr>
        <p:txBody>
          <a:bodyPr>
            <a:spAutoFit/>
          </a:bodyPr>
          <a:lstStyle/>
          <a:p>
            <a:pPr>
              <a:defRPr/>
            </a:pPr>
            <a:r>
              <a:rPr lang="es-ES_tradnl" sz="1400" b="0">
                <a:effectLst>
                  <a:outerShdw blurRad="38100" dist="38100" dir="2700000" algn="tl">
                    <a:srgbClr val="C0C0C0"/>
                  </a:outerShdw>
                </a:effectLst>
              </a:rPr>
              <a:t>Gobierno</a:t>
            </a:r>
          </a:p>
          <a:p>
            <a:pPr algn="just">
              <a:buFontTx/>
              <a:buChar char="•"/>
              <a:defRPr/>
            </a:pPr>
            <a:r>
              <a:rPr lang="es-ES_tradnl" sz="1400" b="0"/>
              <a:t>Preocupación municipal por la reforestación </a:t>
            </a:r>
          </a:p>
          <a:p>
            <a:pPr algn="just">
              <a:buFontTx/>
              <a:buChar char="•"/>
              <a:defRPr/>
            </a:pPr>
            <a:r>
              <a:rPr lang="es-ES_tradnl" sz="1400" b="0"/>
              <a:t>Apoyo con programas técnicos y presupuestos públicos (Pronare Tabasco)</a:t>
            </a:r>
          </a:p>
          <a:p>
            <a:pPr algn="just">
              <a:buFontTx/>
              <a:buChar char="•"/>
              <a:defRPr/>
            </a:pPr>
            <a:r>
              <a:rPr lang="es-ES_tradnl" sz="1400" b="0"/>
              <a:t>Existe un marco jurídico riguroso</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Grp="1" noChangeArrowheads="1"/>
          </p:cNvSpPr>
          <p:nvPr>
            <p:ph type="body" idx="1"/>
          </p:nvPr>
        </p:nvSpPr>
        <p:spPr>
          <a:xfrm>
            <a:off x="827088" y="1981200"/>
            <a:ext cx="7859712" cy="3886200"/>
          </a:xfrm>
        </p:spPr>
        <p:txBody>
          <a:bodyPr/>
          <a:lstStyle/>
          <a:p>
            <a:pPr marL="0" indent="0" algn="just" eaLnBrk="1" hangingPunct="1">
              <a:lnSpc>
                <a:spcPct val="130000"/>
              </a:lnSpc>
              <a:buFont typeface="Wingdings" pitchFamily="2" charset="2"/>
              <a:buNone/>
            </a:pPr>
            <a:r>
              <a:rPr lang="es-ES" sz="2400" b="1">
                <a:latin typeface="Arial Rounded MT Bold" pitchFamily="34" charset="0"/>
              </a:rPr>
              <a:t>Desde el Principio Establece un objetivo. </a:t>
            </a:r>
            <a:endParaRPr lang="es-ES" sz="2400">
              <a:latin typeface="Arial Rounded MT Bold" pitchFamily="34" charset="0"/>
            </a:endParaRPr>
          </a:p>
          <a:p>
            <a:pPr marL="0" indent="0" algn="just" eaLnBrk="1" hangingPunct="1">
              <a:lnSpc>
                <a:spcPct val="130000"/>
              </a:lnSpc>
              <a:buFont typeface="Wingdings" pitchFamily="2" charset="2"/>
              <a:buNone/>
            </a:pPr>
            <a:r>
              <a:rPr lang="es-ES" sz="2400">
                <a:latin typeface="Arial Rounded MT Bold" pitchFamily="34" charset="0"/>
              </a:rPr>
              <a:t>Es necesario establecer claramente los objetivos de la investigación para definir con precisión el alcance que tendrá el trabajo, así como el marco de acción de la misma. El objetivo deberá ser breve, claro, y muy bien delimitado. Por ejemplo: ¿cuántos de mis consumidores estarían dispuestos a un cambio en la presentación del producto?</a:t>
            </a:r>
          </a:p>
        </p:txBody>
      </p:sp>
      <p:sp>
        <p:nvSpPr>
          <p:cNvPr id="108549" name="Text Box 5"/>
          <p:cNvSpPr txBox="1">
            <a:spLocks noGrp="1" noChangeArrowheads="1"/>
          </p:cNvSpPr>
          <p:nvPr>
            <p:ph type="title"/>
          </p:nvPr>
        </p:nvSpPr>
        <p:spPr/>
        <p:txBody>
          <a:bodyPr/>
          <a:lstStyle/>
          <a:p>
            <a:pPr algn="r" eaLnBrk="1" hangingPunct="1">
              <a:defRPr/>
            </a:pPr>
            <a:r>
              <a:rPr lang="es-MX" sz="3000" b="1">
                <a:solidFill>
                  <a:schemeClr val="bg2"/>
                </a:solidFill>
                <a:effectLst>
                  <a:outerShdw blurRad="38100" dist="38100" dir="2700000" algn="tl">
                    <a:srgbClr val="C0C0C0"/>
                  </a:outerShdw>
                </a:effectLst>
              </a:rPr>
              <a:t>Etapa 2: Propuesta de Investigación</a:t>
            </a:r>
            <a:endParaRPr lang="es-ES" sz="3000" b="1">
              <a:solidFill>
                <a:schemeClr val="bg2"/>
              </a:solidFill>
              <a:effectLst>
                <a:outerShdw blurRad="38100" dist="38100" dir="2700000" algn="tl">
                  <a:srgbClr val="C0C0C0"/>
                </a:outerShdw>
              </a:effectLst>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ChangeArrowheads="1"/>
          </p:cNvSpPr>
          <p:nvPr>
            <p:ph type="body" idx="1"/>
          </p:nvPr>
        </p:nvSpPr>
        <p:spPr>
          <a:xfrm>
            <a:off x="1116013" y="1628775"/>
            <a:ext cx="7127875" cy="3886200"/>
          </a:xfrm>
        </p:spPr>
        <p:txBody>
          <a:bodyPr/>
          <a:lstStyle/>
          <a:p>
            <a:pPr marL="0" indent="0" algn="just" eaLnBrk="1" hangingPunct="1">
              <a:lnSpc>
                <a:spcPct val="155000"/>
              </a:lnSpc>
              <a:buFont typeface="Wingdings" pitchFamily="2" charset="2"/>
              <a:buNone/>
            </a:pPr>
            <a:r>
              <a:rPr lang="es-ES" sz="2800" b="1">
                <a:latin typeface="Arial Rounded MT Bold" pitchFamily="34" charset="0"/>
              </a:rPr>
              <a:t>Establece una hipótesis clara. </a:t>
            </a:r>
            <a:endParaRPr lang="es-ES" sz="2800">
              <a:latin typeface="Arial Rounded MT Bold" pitchFamily="34" charset="0"/>
            </a:endParaRPr>
          </a:p>
          <a:p>
            <a:pPr marL="0" indent="0" algn="just" eaLnBrk="1" hangingPunct="1">
              <a:lnSpc>
                <a:spcPct val="155000"/>
              </a:lnSpc>
              <a:buFont typeface="Wingdings" pitchFamily="2" charset="2"/>
              <a:buNone/>
            </a:pPr>
            <a:r>
              <a:rPr lang="es-ES" sz="2800">
                <a:latin typeface="Arial Rounded MT Bold" pitchFamily="34" charset="0"/>
              </a:rPr>
              <a:t>La hipótesis es un supuesto que deberá de ser comprobado. Esta responde directamente a los objetivos de la investigación.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457200" y="185738"/>
            <a:ext cx="8229600" cy="1371600"/>
          </a:xfrm>
        </p:spPr>
        <p:txBody>
          <a:bodyPr/>
          <a:lstStyle/>
          <a:p>
            <a:pPr algn="ctr" eaLnBrk="1" hangingPunct="1"/>
            <a:r>
              <a:rPr lang="es-ES_tradnl" sz="3200" b="1">
                <a:latin typeface="Arial Rounded MT Bold" pitchFamily="34" charset="0"/>
              </a:rPr>
              <a:t>DISEÑA LA MUESTRA</a:t>
            </a:r>
            <a:endParaRPr lang="es-ES" sz="3200" b="1">
              <a:latin typeface="Arial Rounded MT Bold" pitchFamily="34" charset="0"/>
            </a:endParaRPr>
          </a:p>
        </p:txBody>
      </p:sp>
      <p:sp>
        <p:nvSpPr>
          <p:cNvPr id="103427" name="Rectangle 3"/>
          <p:cNvSpPr>
            <a:spLocks noGrp="1" noChangeArrowheads="1"/>
          </p:cNvSpPr>
          <p:nvPr>
            <p:ph type="body" idx="1"/>
          </p:nvPr>
        </p:nvSpPr>
        <p:spPr>
          <a:xfrm>
            <a:off x="684213" y="1981200"/>
            <a:ext cx="8002587" cy="4327525"/>
          </a:xfrm>
        </p:spPr>
        <p:txBody>
          <a:bodyPr/>
          <a:lstStyle/>
          <a:p>
            <a:pPr algn="just" eaLnBrk="1" hangingPunct="1">
              <a:lnSpc>
                <a:spcPct val="120000"/>
              </a:lnSpc>
            </a:pPr>
            <a:r>
              <a:rPr lang="es-ES_tradnl" sz="2800">
                <a:latin typeface="Arial Rounded MT Bold" pitchFamily="34" charset="0"/>
              </a:rPr>
              <a:t>La muestra es una parte representativa del universo, entendiendo como universo al grupo al que deseamos estudiar. La muestra se calcula con la finalidad de hacer más sencillo el proceso de investigación, ya que en ocasiones resulta prácticamente imposible encuestar a todo el grupo objetivo (censo). </a:t>
            </a:r>
            <a:endParaRPr lang="es-ES" sz="2800">
              <a:latin typeface="Arial Rounded MT Bold" pitchFamily="34"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57200" y="188913"/>
            <a:ext cx="8229600" cy="1371600"/>
          </a:xfrm>
        </p:spPr>
        <p:txBody>
          <a:bodyPr/>
          <a:lstStyle/>
          <a:p>
            <a:pPr algn="ctr" eaLnBrk="1" hangingPunct="1"/>
            <a:r>
              <a:rPr lang="es-ES_tradnl" sz="3200" b="1">
                <a:latin typeface="Arial Rounded MT Bold" pitchFamily="34" charset="0"/>
              </a:rPr>
              <a:t>DISEÑA LA MUESTRA</a:t>
            </a:r>
            <a:endParaRPr lang="es-ES" sz="3200" b="1">
              <a:latin typeface="Arial Rounded MT Bold" pitchFamily="34" charset="0"/>
            </a:endParaRPr>
          </a:p>
        </p:txBody>
      </p:sp>
      <p:sp>
        <p:nvSpPr>
          <p:cNvPr id="104451" name="Rectangle 3"/>
          <p:cNvSpPr>
            <a:spLocks noGrp="1" noChangeArrowheads="1"/>
          </p:cNvSpPr>
          <p:nvPr>
            <p:ph type="body" idx="1"/>
          </p:nvPr>
        </p:nvSpPr>
        <p:spPr>
          <a:xfrm>
            <a:off x="755650" y="1196975"/>
            <a:ext cx="7931150" cy="5256213"/>
          </a:xfrm>
        </p:spPr>
        <p:txBody>
          <a:bodyPr/>
          <a:lstStyle/>
          <a:p>
            <a:pPr marL="0" indent="0" algn="just" eaLnBrk="1" hangingPunct="1">
              <a:lnSpc>
                <a:spcPct val="90000"/>
              </a:lnSpc>
              <a:buFont typeface="Wingdings" pitchFamily="2" charset="2"/>
              <a:buNone/>
            </a:pPr>
            <a:r>
              <a:rPr lang="es-ES" sz="2800">
                <a:latin typeface="Arial Rounded MT Bold" pitchFamily="34" charset="0"/>
              </a:rPr>
              <a:t>La muestra se calcula a través de un modelo matemático en el que se deben de considerar variables como: el margen de error (grado máximo de incertidumbre aceptable), desviación estándar, nivel de confianza y tamaño del universo (lo que mide el grupo bajo estudio). </a:t>
            </a:r>
          </a:p>
          <a:p>
            <a:pPr marL="0" indent="0" algn="just" eaLnBrk="1" hangingPunct="1">
              <a:lnSpc>
                <a:spcPct val="90000"/>
              </a:lnSpc>
              <a:buFont typeface="Wingdings" pitchFamily="2" charset="2"/>
              <a:buNone/>
            </a:pPr>
            <a:r>
              <a:rPr lang="es-ES" sz="2800">
                <a:latin typeface="Arial Rounded MT Bold" pitchFamily="34" charset="0"/>
              </a:rPr>
              <a:t>Para fines prácticos: en el caso de un universo mayor a 500 mil elementos (llamado infinito), con un margen de error del 5 por ciento, (máximo permisible), y con probabilidades a favor y en contra del 50/50, la muestra sería de 384 elementos.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57200" y="188913"/>
            <a:ext cx="8229600" cy="1371600"/>
          </a:xfrm>
        </p:spPr>
        <p:txBody>
          <a:bodyPr/>
          <a:lstStyle/>
          <a:p>
            <a:pPr algn="ctr" eaLnBrk="1" hangingPunct="1"/>
            <a:r>
              <a:rPr lang="es-ES_tradnl" sz="3000" b="1">
                <a:latin typeface="Arial Rounded MT Bold" pitchFamily="34" charset="0"/>
              </a:rPr>
              <a:t>MÉTODOS DE RECOLECCIÓN DE DATOS</a:t>
            </a:r>
            <a:endParaRPr lang="es-ES" sz="3000" b="1">
              <a:latin typeface="Arial Rounded MT Bold" pitchFamily="34" charset="0"/>
            </a:endParaRPr>
          </a:p>
        </p:txBody>
      </p:sp>
      <p:sp>
        <p:nvSpPr>
          <p:cNvPr id="105475" name="Rectangle 3"/>
          <p:cNvSpPr>
            <a:spLocks noGrp="1" noChangeArrowheads="1"/>
          </p:cNvSpPr>
          <p:nvPr>
            <p:ph type="body" idx="1"/>
          </p:nvPr>
        </p:nvSpPr>
        <p:spPr>
          <a:xfrm>
            <a:off x="457200" y="2495550"/>
            <a:ext cx="8229600" cy="3886200"/>
          </a:xfrm>
        </p:spPr>
        <p:txBody>
          <a:bodyPr/>
          <a:lstStyle/>
          <a:p>
            <a:pPr lvl="1" eaLnBrk="1" hangingPunct="1">
              <a:buFont typeface="Wingdings" pitchFamily="2" charset="2"/>
              <a:buNone/>
            </a:pPr>
            <a:r>
              <a:rPr lang="es-ES_tradnl" b="1">
                <a:latin typeface="Arial Rounded MT Bold" pitchFamily="34" charset="0"/>
              </a:rPr>
              <a:t>Cuantitativo</a:t>
            </a:r>
            <a:endParaRPr lang="es-ES_tradnl" sz="2400" b="1">
              <a:latin typeface="Arial Rounded MT Bold" pitchFamily="34" charset="0"/>
            </a:endParaRPr>
          </a:p>
          <a:p>
            <a:pPr lvl="1" eaLnBrk="1" hangingPunct="1"/>
            <a:r>
              <a:rPr lang="es-ES_tradnl">
                <a:latin typeface="Arial Rounded MT Bold" pitchFamily="34" charset="0"/>
              </a:rPr>
              <a:t>Encuesta</a:t>
            </a:r>
          </a:p>
          <a:p>
            <a:pPr lvl="1" eaLnBrk="1" hangingPunct="1"/>
            <a:r>
              <a:rPr lang="es-ES_tradnl">
                <a:latin typeface="Arial Rounded MT Bold" pitchFamily="34" charset="0"/>
              </a:rPr>
              <a:t>Observación</a:t>
            </a:r>
          </a:p>
          <a:p>
            <a:pPr lvl="1" eaLnBrk="1" hangingPunct="1"/>
            <a:r>
              <a:rPr lang="es-ES_tradnl">
                <a:latin typeface="Arial Rounded MT Bold" pitchFamily="34" charset="0"/>
              </a:rPr>
              <a:t>Experimentación</a:t>
            </a:r>
          </a:p>
        </p:txBody>
      </p:sp>
      <p:sp>
        <p:nvSpPr>
          <p:cNvPr id="116740" name="AutoShape 4"/>
          <p:cNvSpPr>
            <a:spLocks/>
          </p:cNvSpPr>
          <p:nvPr/>
        </p:nvSpPr>
        <p:spPr bwMode="auto">
          <a:xfrm>
            <a:off x="4284663" y="2205038"/>
            <a:ext cx="1079500" cy="2879725"/>
          </a:xfrm>
          <a:prstGeom prst="rightBrace">
            <a:avLst>
              <a:gd name="adj1" fmla="val 22230"/>
              <a:gd name="adj2" fmla="val 50000"/>
            </a:avLst>
          </a:prstGeom>
          <a:noFill/>
          <a:ln w="9525">
            <a:solidFill>
              <a:schemeClr val="tx1"/>
            </a:solidFill>
            <a:round/>
            <a:headEnd/>
            <a:tailEnd/>
          </a:ln>
          <a:effectLst/>
        </p:spPr>
        <p:txBody>
          <a:bodyPr wrap="none" anchor="ctr"/>
          <a:lstStyle/>
          <a:p>
            <a:pPr>
              <a:defRPr/>
            </a:pPr>
            <a:endParaRPr lang="es-MX">
              <a:effectLst>
                <a:outerShdw blurRad="38100" dist="38100" dir="2700000" algn="tl">
                  <a:srgbClr val="000000">
                    <a:alpha val="43137"/>
                  </a:srgbClr>
                </a:outerShdw>
              </a:effectLst>
            </a:endParaRPr>
          </a:p>
        </p:txBody>
      </p:sp>
      <p:sp>
        <p:nvSpPr>
          <p:cNvPr id="105477" name="Text Box 5"/>
          <p:cNvSpPr txBox="1">
            <a:spLocks noChangeArrowheads="1"/>
          </p:cNvSpPr>
          <p:nvPr/>
        </p:nvSpPr>
        <p:spPr bwMode="auto">
          <a:xfrm>
            <a:off x="6011863" y="2133600"/>
            <a:ext cx="2232025" cy="3084513"/>
          </a:xfrm>
          <a:prstGeom prst="rect">
            <a:avLst/>
          </a:prstGeom>
          <a:noFill/>
          <a:ln w="9525">
            <a:noFill/>
            <a:miter lim="800000"/>
            <a:headEnd/>
            <a:tailEnd/>
          </a:ln>
        </p:spPr>
        <p:txBody>
          <a:bodyPr>
            <a:spAutoFit/>
          </a:bodyPr>
          <a:lstStyle/>
          <a:p>
            <a:pPr>
              <a:spcBef>
                <a:spcPct val="50000"/>
              </a:spcBef>
            </a:pPr>
            <a:r>
              <a:rPr lang="es-ES_tradnl" sz="2800" b="0">
                <a:latin typeface="Arial Rounded MT Bold" pitchFamily="34" charset="0"/>
              </a:rPr>
              <a:t>Qué</a:t>
            </a:r>
          </a:p>
          <a:p>
            <a:pPr>
              <a:spcBef>
                <a:spcPct val="50000"/>
              </a:spcBef>
            </a:pPr>
            <a:r>
              <a:rPr lang="es-ES_tradnl" sz="2800" b="0">
                <a:latin typeface="Arial Rounded MT Bold" pitchFamily="34" charset="0"/>
              </a:rPr>
              <a:t>Cuándo</a:t>
            </a:r>
          </a:p>
          <a:p>
            <a:pPr>
              <a:spcBef>
                <a:spcPct val="50000"/>
              </a:spcBef>
            </a:pPr>
            <a:r>
              <a:rPr lang="es-ES_tradnl" sz="2800" b="0">
                <a:latin typeface="Arial Rounded MT Bold" pitchFamily="34" charset="0"/>
              </a:rPr>
              <a:t>Cuánto</a:t>
            </a:r>
          </a:p>
          <a:p>
            <a:pPr>
              <a:spcBef>
                <a:spcPct val="50000"/>
              </a:spcBef>
            </a:pPr>
            <a:r>
              <a:rPr lang="es-ES_tradnl" sz="2800" b="0">
                <a:latin typeface="Arial Rounded MT Bold" pitchFamily="34" charset="0"/>
              </a:rPr>
              <a:t>Dónde</a:t>
            </a:r>
          </a:p>
          <a:p>
            <a:pPr>
              <a:spcBef>
                <a:spcPct val="50000"/>
              </a:spcBef>
            </a:pPr>
            <a:r>
              <a:rPr lang="es-ES_tradnl" sz="2800" b="0">
                <a:latin typeface="Arial Rounded MT Bold" pitchFamily="34" charset="0"/>
              </a:rPr>
              <a:t>Cómo</a:t>
            </a:r>
            <a:endParaRPr lang="es-ES" sz="2800" b="0">
              <a:latin typeface="Arial Rounded MT Bold"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3"/>
          <p:cNvSpPr>
            <a:spLocks noGrp="1" noChangeArrowheads="1"/>
          </p:cNvSpPr>
          <p:nvPr>
            <p:ph type="body" idx="1"/>
          </p:nvPr>
        </p:nvSpPr>
        <p:spPr>
          <a:xfrm>
            <a:off x="87313" y="2063750"/>
            <a:ext cx="5853112" cy="3886200"/>
          </a:xfrm>
        </p:spPr>
        <p:txBody>
          <a:bodyPr/>
          <a:lstStyle/>
          <a:p>
            <a:pPr eaLnBrk="1" hangingPunct="1">
              <a:buFont typeface="Wingdings" pitchFamily="2" charset="2"/>
              <a:buNone/>
            </a:pPr>
            <a:endParaRPr lang="es-ES_tradnl" sz="2800">
              <a:latin typeface="Arial Rounded MT Bold" pitchFamily="34" charset="0"/>
            </a:endParaRPr>
          </a:p>
          <a:p>
            <a:pPr lvl="1" eaLnBrk="1" hangingPunct="1">
              <a:buFont typeface="Wingdings" pitchFamily="2" charset="2"/>
              <a:buNone/>
            </a:pPr>
            <a:r>
              <a:rPr lang="es-ES_tradnl" b="1">
                <a:latin typeface="Arial Rounded MT Bold" pitchFamily="34" charset="0"/>
              </a:rPr>
              <a:t>Cualitativo</a:t>
            </a:r>
          </a:p>
          <a:p>
            <a:pPr lvl="1" eaLnBrk="1" hangingPunct="1"/>
            <a:r>
              <a:rPr lang="es-ES_tradnl">
                <a:latin typeface="Arial Rounded MT Bold" pitchFamily="34" charset="0"/>
              </a:rPr>
              <a:t>Sesiones de grupo</a:t>
            </a:r>
          </a:p>
          <a:p>
            <a:pPr lvl="1" eaLnBrk="1" hangingPunct="1"/>
            <a:r>
              <a:rPr lang="es-ES_tradnl">
                <a:latin typeface="Arial Rounded MT Bold" pitchFamily="34" charset="0"/>
              </a:rPr>
              <a:t>Entrevistas de profundidad</a:t>
            </a:r>
          </a:p>
          <a:p>
            <a:pPr lvl="1" eaLnBrk="1" hangingPunct="1"/>
            <a:r>
              <a:rPr lang="es-ES_tradnl">
                <a:latin typeface="Arial Rounded MT Bold" pitchFamily="34" charset="0"/>
              </a:rPr>
              <a:t>Técnicas proyectivas</a:t>
            </a:r>
            <a:endParaRPr lang="es-ES">
              <a:latin typeface="Arial Rounded MT Bold" pitchFamily="34" charset="0"/>
            </a:endParaRPr>
          </a:p>
        </p:txBody>
      </p:sp>
      <p:sp>
        <p:nvSpPr>
          <p:cNvPr id="121860" name="AutoShape 4"/>
          <p:cNvSpPr>
            <a:spLocks/>
          </p:cNvSpPr>
          <p:nvPr/>
        </p:nvSpPr>
        <p:spPr bwMode="auto">
          <a:xfrm>
            <a:off x="5076825" y="2420938"/>
            <a:ext cx="1079500" cy="2879725"/>
          </a:xfrm>
          <a:prstGeom prst="rightBrace">
            <a:avLst>
              <a:gd name="adj1" fmla="val 22230"/>
              <a:gd name="adj2" fmla="val 50000"/>
            </a:avLst>
          </a:prstGeom>
          <a:noFill/>
          <a:ln w="9525">
            <a:solidFill>
              <a:schemeClr val="tx1"/>
            </a:solidFill>
            <a:round/>
            <a:headEnd/>
            <a:tailEnd/>
          </a:ln>
          <a:effectLst/>
        </p:spPr>
        <p:txBody>
          <a:bodyPr wrap="none" anchor="ctr"/>
          <a:lstStyle/>
          <a:p>
            <a:pPr>
              <a:defRPr/>
            </a:pPr>
            <a:endParaRPr lang="es-MX">
              <a:effectLst>
                <a:outerShdw blurRad="38100" dist="38100" dir="2700000" algn="tl">
                  <a:srgbClr val="000000">
                    <a:alpha val="43137"/>
                  </a:srgbClr>
                </a:outerShdw>
              </a:effectLst>
            </a:endParaRPr>
          </a:p>
        </p:txBody>
      </p:sp>
      <p:sp>
        <p:nvSpPr>
          <p:cNvPr id="106500" name="Text Box 5"/>
          <p:cNvSpPr txBox="1">
            <a:spLocks noChangeArrowheads="1"/>
          </p:cNvSpPr>
          <p:nvPr/>
        </p:nvSpPr>
        <p:spPr bwMode="auto">
          <a:xfrm>
            <a:off x="6372225" y="2078038"/>
            <a:ext cx="2447925" cy="3084512"/>
          </a:xfrm>
          <a:prstGeom prst="rect">
            <a:avLst/>
          </a:prstGeom>
          <a:noFill/>
          <a:ln w="9525">
            <a:noFill/>
            <a:miter lim="800000"/>
            <a:headEnd/>
            <a:tailEnd/>
          </a:ln>
        </p:spPr>
        <p:txBody>
          <a:bodyPr>
            <a:spAutoFit/>
          </a:bodyPr>
          <a:lstStyle/>
          <a:p>
            <a:pPr>
              <a:spcBef>
                <a:spcPct val="50000"/>
              </a:spcBef>
            </a:pPr>
            <a:r>
              <a:rPr lang="es-ES_tradnl" sz="2800" b="0">
                <a:latin typeface="Arial Rounded MT Bold" pitchFamily="34" charset="0"/>
              </a:rPr>
              <a:t>Por qué</a:t>
            </a:r>
          </a:p>
          <a:p>
            <a:pPr>
              <a:spcBef>
                <a:spcPct val="50000"/>
              </a:spcBef>
            </a:pPr>
            <a:r>
              <a:rPr lang="es-ES_tradnl" sz="2800" b="0">
                <a:latin typeface="Arial Rounded MT Bold" pitchFamily="34" charset="0"/>
              </a:rPr>
              <a:t>Motivos</a:t>
            </a:r>
          </a:p>
          <a:p>
            <a:pPr>
              <a:spcBef>
                <a:spcPct val="50000"/>
              </a:spcBef>
            </a:pPr>
            <a:r>
              <a:rPr lang="es-ES_tradnl" sz="2800" b="0">
                <a:latin typeface="Arial Rounded MT Bold" pitchFamily="34" charset="0"/>
              </a:rPr>
              <a:t>Conducta</a:t>
            </a:r>
          </a:p>
          <a:p>
            <a:pPr>
              <a:spcBef>
                <a:spcPct val="50000"/>
              </a:spcBef>
            </a:pPr>
            <a:r>
              <a:rPr lang="es-ES_tradnl" sz="2800" b="0">
                <a:latin typeface="Arial Rounded MT Bold" pitchFamily="34" charset="0"/>
              </a:rPr>
              <a:t>Actitud</a:t>
            </a:r>
          </a:p>
          <a:p>
            <a:pPr>
              <a:spcBef>
                <a:spcPct val="50000"/>
              </a:spcBef>
            </a:pPr>
            <a:r>
              <a:rPr lang="es-ES_tradnl" sz="2800" b="0">
                <a:latin typeface="Arial Rounded MT Bold" pitchFamily="34" charset="0"/>
              </a:rPr>
              <a:t>Sentimientos</a:t>
            </a:r>
            <a:endParaRPr lang="es-ES" sz="2800" b="0">
              <a:latin typeface="Arial Rounded MT Bold" pitchFamily="34" charset="0"/>
            </a:endParaRPr>
          </a:p>
        </p:txBody>
      </p:sp>
      <p:sp>
        <p:nvSpPr>
          <p:cNvPr id="106501" name="Rectangle 6"/>
          <p:cNvSpPr>
            <a:spLocks noChangeArrowheads="1"/>
          </p:cNvSpPr>
          <p:nvPr/>
        </p:nvSpPr>
        <p:spPr bwMode="auto">
          <a:xfrm>
            <a:off x="446088" y="188913"/>
            <a:ext cx="8229600" cy="1371600"/>
          </a:xfrm>
          <a:prstGeom prst="rect">
            <a:avLst/>
          </a:prstGeom>
          <a:noFill/>
          <a:ln w="9525">
            <a:noFill/>
            <a:miter lim="800000"/>
            <a:headEnd/>
            <a:tailEnd/>
          </a:ln>
        </p:spPr>
        <p:txBody>
          <a:bodyPr anchor="ctr"/>
          <a:lstStyle/>
          <a:p>
            <a:pPr algn="ctr"/>
            <a:r>
              <a:rPr lang="es-ES_tradnl" sz="3000">
                <a:latin typeface="Arial Rounded MT Bold" pitchFamily="34" charset="0"/>
              </a:rPr>
              <a:t>MÉTODOS DE RECOLECCIÓN DE DATOS</a:t>
            </a:r>
            <a:endParaRPr lang="es-ES" sz="3000">
              <a:latin typeface="Arial Rounded MT Bold" pitchFamily="34"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57200" y="404813"/>
            <a:ext cx="8229600" cy="1371600"/>
          </a:xfrm>
        </p:spPr>
        <p:txBody>
          <a:bodyPr/>
          <a:lstStyle/>
          <a:p>
            <a:pPr algn="ctr" eaLnBrk="1" hangingPunct="1"/>
            <a:r>
              <a:rPr lang="es-ES" sz="3000" b="1">
                <a:latin typeface="Arial Rounded MT Bold" pitchFamily="34" charset="0"/>
              </a:rPr>
              <a:t>DISEÑA EL INSTRUMENTO </a:t>
            </a:r>
            <a:br>
              <a:rPr lang="es-ES" sz="3000" b="1">
                <a:latin typeface="Arial Rounded MT Bold" pitchFamily="34" charset="0"/>
              </a:rPr>
            </a:br>
            <a:r>
              <a:rPr lang="es-ES" sz="3000" b="1">
                <a:latin typeface="Arial Rounded MT Bold" pitchFamily="34" charset="0"/>
              </a:rPr>
              <a:t>DE RECOLECCIÓN DE DATOS</a:t>
            </a:r>
            <a:r>
              <a:rPr lang="es-ES" sz="3000"/>
              <a:t> </a:t>
            </a:r>
          </a:p>
        </p:txBody>
      </p:sp>
      <p:sp>
        <p:nvSpPr>
          <p:cNvPr id="107523" name="Rectangle 3"/>
          <p:cNvSpPr>
            <a:spLocks noGrp="1" noChangeArrowheads="1"/>
          </p:cNvSpPr>
          <p:nvPr>
            <p:ph type="body" idx="1"/>
          </p:nvPr>
        </p:nvSpPr>
        <p:spPr>
          <a:xfrm>
            <a:off x="755650" y="1657350"/>
            <a:ext cx="7931150" cy="5084763"/>
          </a:xfrm>
        </p:spPr>
        <p:txBody>
          <a:bodyPr/>
          <a:lstStyle/>
          <a:p>
            <a:pPr marL="0" indent="0" algn="just" eaLnBrk="1" hangingPunct="1">
              <a:lnSpc>
                <a:spcPct val="110000"/>
              </a:lnSpc>
              <a:buFont typeface="Wingdings" pitchFamily="2" charset="2"/>
              <a:buNone/>
            </a:pPr>
            <a:r>
              <a:rPr lang="es-ES" sz="2000">
                <a:latin typeface="Arial Rounded MT Bold" pitchFamily="34" charset="0"/>
              </a:rPr>
              <a:t>El diseño de un cuestionario o de una Guía de Tópicos, es una labor que requiere de mucha precisión, ya que si existen errores en la estructuración de los mismos, la información resultante estará sesgada. </a:t>
            </a:r>
          </a:p>
          <a:p>
            <a:pPr marL="0" indent="0" algn="just" eaLnBrk="1" hangingPunct="1">
              <a:lnSpc>
                <a:spcPct val="110000"/>
              </a:lnSpc>
              <a:buFont typeface="Wingdings" pitchFamily="2" charset="2"/>
              <a:buNone/>
            </a:pPr>
            <a:r>
              <a:rPr lang="es-ES" sz="2000">
                <a:latin typeface="Arial Rounded MT Bold" pitchFamily="34" charset="0"/>
              </a:rPr>
              <a:t>Para investigaciones meramente cuantitativas, donde la finalidad es obtener información estadística, el instrumento de recolección más recomendable es el cuestionario, aplicado a través de una encuesta, ya sea telefónica, personal o por correo. </a:t>
            </a:r>
          </a:p>
          <a:p>
            <a:pPr marL="0" indent="0" algn="just" eaLnBrk="1" hangingPunct="1">
              <a:lnSpc>
                <a:spcPct val="110000"/>
              </a:lnSpc>
              <a:buFont typeface="Wingdings" pitchFamily="2" charset="2"/>
              <a:buNone/>
            </a:pPr>
            <a:r>
              <a:rPr lang="es-ES" sz="2000">
                <a:latin typeface="Arial Rounded MT Bold" pitchFamily="34" charset="0"/>
              </a:rPr>
              <a:t>Para investigaciones de tipo cualitativo e incluso mixto, es recomendable un método de recolección menos estructurado, es decir, una Guía de Tópicos que únicamente nos delimite los temas a tratar y el orden de los mismos.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7"/>
          <p:cNvSpPr txBox="1">
            <a:spLocks noChangeArrowheads="1"/>
          </p:cNvSpPr>
          <p:nvPr/>
        </p:nvSpPr>
        <p:spPr bwMode="auto">
          <a:xfrm>
            <a:off x="795338" y="1824038"/>
            <a:ext cx="7539037" cy="457200"/>
          </a:xfrm>
          <a:prstGeom prst="rect">
            <a:avLst/>
          </a:prstGeom>
          <a:noFill/>
          <a:ln w="9525">
            <a:noFill/>
            <a:miter lim="800000"/>
            <a:headEnd/>
            <a:tailEnd/>
          </a:ln>
        </p:spPr>
        <p:txBody>
          <a:bodyPr>
            <a:spAutoFit/>
          </a:bodyPr>
          <a:lstStyle/>
          <a:p>
            <a:endParaRPr lang="es-ES_tradnl" sz="2400" b="0">
              <a:latin typeface="Times New Roman" pitchFamily="18" charset="0"/>
            </a:endParaRPr>
          </a:p>
        </p:txBody>
      </p:sp>
      <p:sp>
        <p:nvSpPr>
          <p:cNvPr id="118792" name="Text Box 8"/>
          <p:cNvSpPr txBox="1">
            <a:spLocks noChangeArrowheads="1"/>
          </p:cNvSpPr>
          <p:nvPr/>
        </p:nvSpPr>
        <p:spPr bwMode="auto">
          <a:xfrm>
            <a:off x="2009775" y="533400"/>
            <a:ext cx="184150" cy="519113"/>
          </a:xfrm>
          <a:prstGeom prst="rect">
            <a:avLst/>
          </a:prstGeom>
          <a:noFill/>
          <a:ln w="9525">
            <a:noFill/>
            <a:miter lim="800000"/>
            <a:headEnd/>
            <a:tailEnd/>
          </a:ln>
          <a:effectLst/>
        </p:spPr>
        <p:txBody>
          <a:bodyPr wrap="none">
            <a:spAutoFit/>
          </a:bodyPr>
          <a:lstStyle/>
          <a:p>
            <a:pPr>
              <a:defRPr/>
            </a:pPr>
            <a:endParaRPr lang="es-MX" sz="2800" b="0">
              <a:effectLst>
                <a:outerShdw blurRad="38100" dist="38100" dir="2700000" algn="tl">
                  <a:srgbClr val="C0C0C0"/>
                </a:outerShdw>
              </a:effectLst>
              <a:latin typeface="Arial Rounded MT Bold" pitchFamily="34" charset="0"/>
            </a:endParaRPr>
          </a:p>
        </p:txBody>
      </p:sp>
      <p:sp>
        <p:nvSpPr>
          <p:cNvPr id="108548" name="Rectangle 9"/>
          <p:cNvSpPr>
            <a:spLocks noChangeArrowheads="1"/>
          </p:cNvSpPr>
          <p:nvPr/>
        </p:nvSpPr>
        <p:spPr bwMode="auto">
          <a:xfrm>
            <a:off x="1066800" y="609600"/>
            <a:ext cx="6934200" cy="946150"/>
          </a:xfrm>
          <a:prstGeom prst="rect">
            <a:avLst/>
          </a:prstGeom>
          <a:noFill/>
          <a:ln w="9525">
            <a:noFill/>
            <a:miter lim="800000"/>
            <a:headEnd/>
            <a:tailEnd/>
          </a:ln>
        </p:spPr>
        <p:txBody>
          <a:bodyPr>
            <a:spAutoFit/>
          </a:bodyPr>
          <a:lstStyle/>
          <a:p>
            <a:pPr algn="ctr">
              <a:spcBef>
                <a:spcPct val="50000"/>
              </a:spcBef>
            </a:pPr>
            <a:r>
              <a:rPr lang="es-ES_tradnl" sz="2800" b="0">
                <a:latin typeface="Arial Rounded MT Bold" pitchFamily="34" charset="0"/>
              </a:rPr>
              <a:t>Elementos indispensables para elaborar un Cuestionario</a:t>
            </a:r>
          </a:p>
        </p:txBody>
      </p:sp>
      <p:sp>
        <p:nvSpPr>
          <p:cNvPr id="108549" name="Text Box 10"/>
          <p:cNvSpPr txBox="1">
            <a:spLocks noChangeArrowheads="1"/>
          </p:cNvSpPr>
          <p:nvPr/>
        </p:nvSpPr>
        <p:spPr bwMode="auto">
          <a:xfrm>
            <a:off x="914400" y="1219200"/>
            <a:ext cx="184150" cy="396875"/>
          </a:xfrm>
          <a:prstGeom prst="rect">
            <a:avLst/>
          </a:prstGeom>
          <a:noFill/>
          <a:ln w="9525">
            <a:noFill/>
            <a:miter lim="800000"/>
            <a:headEnd/>
            <a:tailEnd/>
          </a:ln>
        </p:spPr>
        <p:txBody>
          <a:bodyPr wrap="none">
            <a:spAutoFit/>
          </a:bodyPr>
          <a:lstStyle/>
          <a:p>
            <a:pPr marL="609600" indent="-609600"/>
            <a:endParaRPr lang="es-MX" sz="2000" b="0"/>
          </a:p>
        </p:txBody>
      </p:sp>
      <p:sp>
        <p:nvSpPr>
          <p:cNvPr id="118795" name="Text Box 11"/>
          <p:cNvSpPr txBox="1">
            <a:spLocks noChangeArrowheads="1"/>
          </p:cNvSpPr>
          <p:nvPr/>
        </p:nvSpPr>
        <p:spPr bwMode="auto">
          <a:xfrm>
            <a:off x="381000" y="1897063"/>
            <a:ext cx="8229600" cy="4060825"/>
          </a:xfrm>
          <a:prstGeom prst="rect">
            <a:avLst/>
          </a:prstGeom>
          <a:noFill/>
          <a:ln w="9525">
            <a:noFill/>
            <a:miter lim="800000"/>
            <a:headEnd/>
            <a:tailEnd/>
          </a:ln>
          <a:effectLst/>
        </p:spPr>
        <p:txBody>
          <a:bodyPr>
            <a:spAutoFit/>
          </a:bodyPr>
          <a:lstStyle/>
          <a:p>
            <a:pPr algn="just">
              <a:buClr>
                <a:schemeClr val="bg2"/>
              </a:buClr>
              <a:buFont typeface="Wingdings" pitchFamily="2" charset="2"/>
              <a:buChar char="q"/>
              <a:defRPr/>
            </a:pPr>
            <a:r>
              <a:rPr lang="es-ES_tradnl" sz="2600">
                <a:effectLst>
                  <a:outerShdw blurRad="38100" dist="38100" dir="2700000" algn="tl">
                    <a:srgbClr val="C0C0C0"/>
                  </a:outerShdw>
                </a:effectLst>
                <a:latin typeface="Arial Rounded MT Bold" pitchFamily="34" charset="0"/>
              </a:rPr>
              <a:t> Solicitud de cooperación:</a:t>
            </a:r>
            <a:r>
              <a:rPr lang="es-ES_tradnl" sz="2600" b="0">
                <a:latin typeface="Arial Rounded MT Bold" pitchFamily="34" charset="0"/>
              </a:rPr>
              <a:t> prepara al Entrevistado.</a:t>
            </a:r>
          </a:p>
          <a:p>
            <a:pPr algn="just">
              <a:buClr>
                <a:schemeClr val="bg2"/>
              </a:buClr>
              <a:buFont typeface="Wingdings" pitchFamily="2" charset="2"/>
              <a:buChar char="q"/>
              <a:defRPr/>
            </a:pPr>
            <a:r>
              <a:rPr lang="es-ES_tradnl" sz="2600" b="0">
                <a:effectLst>
                  <a:outerShdw blurRad="38100" dist="38100" dir="2700000" algn="tl">
                    <a:srgbClr val="C0C0C0"/>
                  </a:outerShdw>
                </a:effectLst>
                <a:latin typeface="Arial Rounded MT Bold" pitchFamily="34" charset="0"/>
              </a:rPr>
              <a:t> Explicaciones:</a:t>
            </a:r>
            <a:r>
              <a:rPr lang="es-ES_tradnl" sz="2600" b="0">
                <a:latin typeface="Arial Rounded MT Bold" pitchFamily="34" charset="0"/>
              </a:rPr>
              <a:t> Instrucciones detalladas de cómo contestar el</a:t>
            </a:r>
          </a:p>
          <a:p>
            <a:pPr algn="just">
              <a:buClr>
                <a:schemeClr val="bg2"/>
              </a:buClr>
              <a:buFont typeface="Wingdings" pitchFamily="2" charset="2"/>
              <a:buChar char="q"/>
              <a:defRPr/>
            </a:pPr>
            <a:r>
              <a:rPr lang="es-ES_tradnl" sz="2600" b="0">
                <a:latin typeface="Arial Rounded MT Bold" pitchFamily="34" charset="0"/>
              </a:rPr>
              <a:t> Cuestionario.</a:t>
            </a:r>
          </a:p>
          <a:p>
            <a:pPr algn="just">
              <a:buClr>
                <a:schemeClr val="bg2"/>
              </a:buClr>
              <a:buFont typeface="Wingdings" pitchFamily="2" charset="2"/>
              <a:buChar char="q"/>
              <a:defRPr/>
            </a:pPr>
            <a:r>
              <a:rPr lang="es-ES_tradnl" sz="2600">
                <a:effectLst>
                  <a:outerShdw blurRad="38100" dist="38100" dir="2700000" algn="tl">
                    <a:srgbClr val="C0C0C0"/>
                  </a:outerShdw>
                </a:effectLst>
                <a:latin typeface="Arial Rounded MT Bold" pitchFamily="34" charset="0"/>
              </a:rPr>
              <a:t> Información solicitada.</a:t>
            </a:r>
          </a:p>
          <a:p>
            <a:pPr algn="just">
              <a:buClr>
                <a:schemeClr val="bg2"/>
              </a:buClr>
              <a:buFont typeface="Wingdings" pitchFamily="2" charset="2"/>
              <a:buChar char="q"/>
              <a:defRPr/>
            </a:pPr>
            <a:r>
              <a:rPr lang="es-ES_tradnl" sz="2600" b="0">
                <a:effectLst>
                  <a:outerShdw blurRad="38100" dist="38100" dir="2700000" algn="tl">
                    <a:srgbClr val="C0C0C0"/>
                  </a:outerShdw>
                </a:effectLst>
                <a:latin typeface="Arial Rounded MT Bold" pitchFamily="34" charset="0"/>
              </a:rPr>
              <a:t> Elementos de clasificación:</a:t>
            </a:r>
            <a:r>
              <a:rPr lang="es-ES_tradnl" sz="2600" b="0">
                <a:latin typeface="Arial Rounded MT Bold" pitchFamily="34" charset="0"/>
              </a:rPr>
              <a:t> Edad, sexo, racionalidad, raza, etc.</a:t>
            </a:r>
          </a:p>
          <a:p>
            <a:pPr algn="just">
              <a:buClr>
                <a:schemeClr val="bg2"/>
              </a:buClr>
              <a:buFont typeface="Wingdings" pitchFamily="2" charset="2"/>
              <a:buChar char="q"/>
              <a:defRPr/>
            </a:pPr>
            <a:r>
              <a:rPr lang="es-ES_tradnl" sz="2600" b="0">
                <a:effectLst>
                  <a:outerShdw blurRad="38100" dist="38100" dir="2700000" algn="tl">
                    <a:srgbClr val="C0C0C0"/>
                  </a:outerShdw>
                </a:effectLst>
                <a:latin typeface="Arial Rounded MT Bold" pitchFamily="34" charset="0"/>
              </a:rPr>
              <a:t> Elementos de identificación:</a:t>
            </a:r>
            <a:r>
              <a:rPr lang="es-ES_tradnl" sz="2600" b="0">
                <a:latin typeface="Arial Rounded MT Bold" pitchFamily="34" charset="0"/>
              </a:rPr>
              <a:t> nombre y dirección del encuestado, datos del encuestador.</a:t>
            </a:r>
            <a:endParaRPr lang="es-ES" sz="2600" b="0">
              <a:latin typeface="Arial Rounded MT Bold" pitchFamily="34"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3"/>
          <p:cNvSpPr txBox="1">
            <a:spLocks noChangeArrowheads="1"/>
          </p:cNvSpPr>
          <p:nvPr/>
        </p:nvSpPr>
        <p:spPr bwMode="auto">
          <a:xfrm>
            <a:off x="795338" y="1824038"/>
            <a:ext cx="7539037" cy="457200"/>
          </a:xfrm>
          <a:prstGeom prst="rect">
            <a:avLst/>
          </a:prstGeom>
          <a:noFill/>
          <a:ln w="9525">
            <a:noFill/>
            <a:miter lim="800000"/>
            <a:headEnd/>
            <a:tailEnd/>
          </a:ln>
        </p:spPr>
        <p:txBody>
          <a:bodyPr>
            <a:spAutoFit/>
          </a:bodyPr>
          <a:lstStyle/>
          <a:p>
            <a:endParaRPr lang="es-ES_tradnl" sz="2400" b="0">
              <a:latin typeface="Times New Roman" pitchFamily="18" charset="0"/>
            </a:endParaRPr>
          </a:p>
        </p:txBody>
      </p:sp>
      <p:sp>
        <p:nvSpPr>
          <p:cNvPr id="109571" name="Text Box 4"/>
          <p:cNvSpPr txBox="1">
            <a:spLocks noChangeArrowheads="1"/>
          </p:cNvSpPr>
          <p:nvPr/>
        </p:nvSpPr>
        <p:spPr bwMode="auto">
          <a:xfrm>
            <a:off x="952500" y="2066925"/>
            <a:ext cx="7243763" cy="3267075"/>
          </a:xfrm>
          <a:prstGeom prst="rect">
            <a:avLst/>
          </a:prstGeom>
          <a:noFill/>
          <a:ln w="9525">
            <a:noFill/>
            <a:miter lim="800000"/>
            <a:headEnd/>
            <a:tailEnd/>
          </a:ln>
        </p:spPr>
        <p:txBody>
          <a:bodyPr>
            <a:spAutoFit/>
          </a:bodyPr>
          <a:lstStyle/>
          <a:p>
            <a:pPr algn="just">
              <a:buFontTx/>
              <a:buAutoNum type="romanUcPeriod"/>
            </a:pPr>
            <a:r>
              <a:rPr lang="es-ES_tradnl" sz="2600" b="0">
                <a:latin typeface="Arial Rounded MT Bold" pitchFamily="34" charset="0"/>
              </a:rPr>
              <a:t>Determínese la información que se desea obtener (Objetivos de Investigación).</a:t>
            </a:r>
          </a:p>
          <a:p>
            <a:pPr algn="just">
              <a:buFontTx/>
              <a:buAutoNum type="romanUcPeriod"/>
            </a:pPr>
            <a:endParaRPr lang="es-ES_tradnl" sz="2600" b="0">
              <a:latin typeface="Arial Rounded MT Bold" pitchFamily="34" charset="0"/>
            </a:endParaRPr>
          </a:p>
          <a:p>
            <a:pPr algn="just"/>
            <a:r>
              <a:rPr lang="es-ES_tradnl" sz="2600" b="0">
                <a:latin typeface="Arial Rounded MT Bold" pitchFamily="34" charset="0"/>
              </a:rPr>
              <a:t>II. Determínese el contenido de las preguntas (Redacción de preguntas).</a:t>
            </a:r>
          </a:p>
          <a:p>
            <a:pPr algn="just"/>
            <a:endParaRPr lang="es-ES_tradnl" sz="2600" b="0">
              <a:latin typeface="Arial Rounded MT Bold" pitchFamily="34" charset="0"/>
            </a:endParaRPr>
          </a:p>
          <a:p>
            <a:pPr algn="just"/>
            <a:r>
              <a:rPr lang="es-ES_tradnl" sz="2600" b="0">
                <a:latin typeface="Arial Rounded MT Bold" pitchFamily="34" charset="0"/>
              </a:rPr>
              <a:t>III. Determínese si no es necesario el uso de preguntas superfluas.</a:t>
            </a:r>
          </a:p>
        </p:txBody>
      </p:sp>
      <p:sp>
        <p:nvSpPr>
          <p:cNvPr id="148485" name="Rectangle 5"/>
          <p:cNvSpPr>
            <a:spLocks noChangeArrowheads="1"/>
          </p:cNvSpPr>
          <p:nvPr/>
        </p:nvSpPr>
        <p:spPr bwMode="auto">
          <a:xfrm>
            <a:off x="1104900" y="660400"/>
            <a:ext cx="6934200" cy="519113"/>
          </a:xfrm>
          <a:prstGeom prst="rect">
            <a:avLst/>
          </a:prstGeom>
          <a:noFill/>
          <a:ln w="9525">
            <a:noFill/>
            <a:miter lim="800000"/>
            <a:headEnd/>
            <a:tailEnd/>
          </a:ln>
          <a:effectLst/>
        </p:spPr>
        <p:txBody>
          <a:bodyPr>
            <a:spAutoFit/>
          </a:bodyPr>
          <a:lstStyle/>
          <a:p>
            <a:pPr algn="ctr">
              <a:spcBef>
                <a:spcPct val="50000"/>
              </a:spcBef>
              <a:defRPr/>
            </a:pPr>
            <a:r>
              <a:rPr lang="es-ES_tradnl" sz="2800">
                <a:effectLst>
                  <a:outerShdw blurRad="38100" dist="38100" dir="2700000" algn="tl">
                    <a:srgbClr val="C0C0C0"/>
                  </a:outerShdw>
                </a:effectLst>
                <a:latin typeface="Arial Rounded MT Bold" pitchFamily="34" charset="0"/>
              </a:rPr>
              <a:t>Pasos para elaborar un Cuestionario</a:t>
            </a:r>
          </a:p>
        </p:txBody>
      </p:sp>
    </p:spTree>
  </p:cSld>
  <p:clrMapOvr>
    <a:masterClrMapping/>
  </p:clrMapOvr>
</p:sld>
</file>

<file path=ppt/theme/theme1.xml><?xml version="1.0" encoding="utf-8"?>
<a:theme xmlns:a="http://schemas.openxmlformats.org/drawingml/2006/main" name="Píxel">
  <a:themeElements>
    <a:clrScheme name="Pí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fontScheme name="Pí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46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s-ES" sz="46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Pí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í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í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í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í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í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í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í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í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í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í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í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Office\Templates\Diseños de presentaciones\Global.pot</Template>
  <TotalTime>3642</TotalTime>
  <Words>12995</Words>
  <Application>Microsoft Office PowerPoint</Application>
  <PresentationFormat>Presentación en pantalla (4:3)</PresentationFormat>
  <Paragraphs>1832</Paragraphs>
  <Slides>240</Slides>
  <Notes>123</Notes>
  <HiddenSlides>0</HiddenSlides>
  <MMClips>0</MMClips>
  <ScaleCrop>false</ScaleCrop>
  <HeadingPairs>
    <vt:vector size="8" baseType="variant">
      <vt:variant>
        <vt:lpstr>Fuentes usadas</vt:lpstr>
      </vt:variant>
      <vt:variant>
        <vt:i4>9</vt:i4>
      </vt:variant>
      <vt:variant>
        <vt:lpstr>Tema</vt:lpstr>
      </vt:variant>
      <vt:variant>
        <vt:i4>1</vt:i4>
      </vt:variant>
      <vt:variant>
        <vt:lpstr>Servidores OLE incrustados</vt:lpstr>
      </vt:variant>
      <vt:variant>
        <vt:i4>1</vt:i4>
      </vt:variant>
      <vt:variant>
        <vt:lpstr>Títulos de diapositiva</vt:lpstr>
      </vt:variant>
      <vt:variant>
        <vt:i4>240</vt:i4>
      </vt:variant>
    </vt:vector>
  </HeadingPairs>
  <TitlesOfParts>
    <vt:vector size="251" baseType="lpstr">
      <vt:lpstr>Arial</vt:lpstr>
      <vt:lpstr>Arial Black</vt:lpstr>
      <vt:lpstr>Arial Rounded MT Bold</vt:lpstr>
      <vt:lpstr>Arial Unicode MS</vt:lpstr>
      <vt:lpstr>Helvetica</vt:lpstr>
      <vt:lpstr>Tahoma</vt:lpstr>
      <vt:lpstr>Times New Roman</vt:lpstr>
      <vt:lpstr>Verdana</vt:lpstr>
      <vt:lpstr>Wingdings</vt:lpstr>
      <vt:lpstr>Píxel</vt:lpstr>
      <vt:lpstr>Fotografía de Photo Editor</vt:lpstr>
      <vt:lpstr> Mercadotecnia</vt:lpstr>
      <vt:lpstr>INTRODUCCIÓN </vt:lpstr>
      <vt:lpstr>INTRODUCCIÓN </vt:lpstr>
      <vt:lpstr>INTRODUCCIÓN </vt:lpstr>
      <vt:lpstr>Conceptos Básicos</vt:lpstr>
      <vt:lpstr>M  E  R  C  A  D  O  T  E  C  N  I  A</vt:lpstr>
      <vt:lpstr>Presentación de PowerPoint</vt:lpstr>
      <vt:lpstr>  Precio Distribución Promoción</vt:lpstr>
      <vt:lpstr>1. Definición de los objetivos de Mercadotecnia</vt:lpstr>
      <vt:lpstr>OBJETIVOS DE MERCADOTECNIA</vt:lpstr>
      <vt:lpstr>OBJETIVOS DE MERCADOTECNIA A CORTO, MEDIANO Y LARGO PLAZO</vt:lpstr>
      <vt:lpstr>EJEMPLO DE OBJETIVOS DE MERCADOTECNIA  Empresa Postres Mexicanos</vt:lpstr>
      <vt:lpstr>Presentación de PowerPoint</vt:lpstr>
      <vt:lpstr>Presentación de PowerPoint</vt:lpstr>
      <vt:lpstr>2. Análisis y definición del Mercado del proyecto</vt:lpstr>
      <vt:lpstr>Definiciones de Mercado</vt:lpstr>
      <vt:lpstr>El Mercado de un proyecto</vt:lpstr>
      <vt:lpstr>Presentación de PowerPoint</vt:lpstr>
      <vt:lpstr>Presentación de PowerPoint</vt:lpstr>
      <vt:lpstr>Características de los mercados de consumo</vt:lpstr>
      <vt:lpstr>Características de los mercados de consumo</vt:lpstr>
      <vt:lpstr>Características de los mercados de consumo</vt:lpstr>
      <vt:lpstr>Características de los mercados industriales</vt:lpstr>
      <vt:lpstr>Características de los mercados de gobierno</vt:lpstr>
      <vt:lpstr>Proceso de Segmentación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Mercado Meta</vt:lpstr>
      <vt:lpstr>3. Definición del producto o servicio de la empresa</vt:lpstr>
      <vt:lpstr>PRODUCTO </vt:lpstr>
      <vt:lpstr>Presentación de PowerPoint</vt:lpstr>
      <vt:lpstr>Presentación de PowerPoint</vt:lpstr>
      <vt:lpstr>LOS TRES NIVELES DE PRODUCTO SON:</vt:lpstr>
      <vt:lpstr>Presentación de PowerPoint</vt:lpstr>
      <vt:lpstr>Presentación de PowerPoint</vt:lpstr>
      <vt:lpstr>Presentación de PowerPoint</vt:lpstr>
      <vt:lpstr>Presentación de PowerPoint</vt:lpstr>
      <vt:lpstr>Presentación de PowerPoint</vt:lpstr>
      <vt:lpstr>CARACTERÍSTICAS BÁSICAS DE UN PRODUCTO </vt:lpstr>
      <vt:lpstr>Presentación de PowerPoint</vt:lpstr>
      <vt:lpstr>Presentación de PowerPoint</vt:lpstr>
      <vt:lpstr>Presentación de PowerPoint</vt:lpstr>
      <vt:lpstr>DESCUBRA LOS BENEFICIOS DE SU PRODUCTO </vt:lpstr>
      <vt:lpstr>Presentación de PowerPoint</vt:lpstr>
      <vt:lpstr>LOS PRINCIPALES FACTORES SON: </vt:lpstr>
      <vt:lpstr>Presentación de PowerPoint</vt:lpstr>
      <vt:lpstr>Presentación de PowerPoint</vt:lpstr>
      <vt:lpstr>Presentación de PowerPoint</vt:lpstr>
      <vt:lpstr>Presentación de PowerPoint</vt:lpstr>
      <vt:lpstr>¿QUÉ ES UNA MARCA? </vt:lpstr>
      <vt:lpstr>UNA MARCA DEBERÍA SERVIR PARA:</vt:lpstr>
      <vt:lpstr>LAS MARCAS PUEDE ESTAR REPRESENTADAS POR:</vt:lpstr>
      <vt:lpstr>Presentación de PowerPoint</vt:lpstr>
      <vt:lpstr>Presentación de PowerPoint</vt:lpstr>
      <vt:lpstr>Presentación de PowerPoint</vt:lpstr>
      <vt:lpstr>Presentación de PowerPoint</vt:lpstr>
      <vt:lpstr>Presentación de PowerPoint</vt:lpstr>
      <vt:lpstr>CLASES DE MARCAS</vt:lpstr>
      <vt:lpstr>TIPOS DE MARCAS</vt:lpstr>
      <vt:lpstr>Presentación de PowerPoint</vt:lpstr>
      <vt:lpstr>Presentación de PowerPoint</vt:lpstr>
      <vt:lpstr>Presentación de PowerPoint</vt:lpstr>
      <vt:lpstr>FIGURAS DE PROTECCIÓN</vt:lpstr>
      <vt:lpstr>Presentación de PowerPoint</vt:lpstr>
      <vt:lpstr>Presentación de PowerPoint</vt:lpstr>
      <vt:lpstr>PARA TENER EN CUENTA</vt:lpstr>
      <vt:lpstr>EL LOGOTIPO</vt:lpstr>
      <vt:lpstr>Presentación de PowerPoint</vt:lpstr>
      <vt:lpstr>Presentación de PowerPoint</vt:lpstr>
      <vt:lpstr>EL SLOGAN</vt:lpstr>
      <vt:lpstr>POR TANTO, LAS CONDICIONES QUE DEBE REUNIR UN SLOGAN SON LAS SIGUIENTES:</vt:lpstr>
      <vt:lpstr>POR TANTO, LAS CONDICIONES QUE DEBE REUNIR UN SLOGAN SON LAS SIGUIENTES:</vt:lpstr>
      <vt:lpstr>Presentación de PowerPoint</vt:lpstr>
      <vt:lpstr>4. Investigación de Mercados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Etapa 2: Propuesta de Investigación</vt:lpstr>
      <vt:lpstr>Presentación de PowerPoint</vt:lpstr>
      <vt:lpstr>DISEÑA LA MUESTRA</vt:lpstr>
      <vt:lpstr>DISEÑA LA MUESTRA</vt:lpstr>
      <vt:lpstr>MÉTODOS DE RECOLECCIÓN DE DATOS</vt:lpstr>
      <vt:lpstr>Presentación de PowerPoint</vt:lpstr>
      <vt:lpstr>DISEÑA EL INSTRUMENTO  DE RECOLECCIÓN DE DATOS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5. Oferta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6. Oportunidades del Mercado</vt:lpstr>
      <vt:lpstr>Presentación de PowerPoint</vt:lpstr>
      <vt:lpstr>Presentación de PowerPoint</vt:lpstr>
      <vt:lpstr>Presentación de PowerPoint</vt:lpstr>
      <vt:lpstr>Presentación de PowerPoint</vt:lpstr>
      <vt:lpstr>Presentación de PowerPoint</vt:lpstr>
      <vt:lpstr>Insertarse en CADENAS PRODUCTIVAS</vt:lpstr>
      <vt:lpstr>Presentación de PowerPoint</vt:lpstr>
      <vt:lpstr>Cadenas productivas: área de desarrollo gubernamental y de estrategia competitiva</vt:lpstr>
      <vt:lpstr>Presentación de PowerPoint</vt:lpstr>
      <vt:lpstr>ANÁLISIS DOFA</vt:lpstr>
      <vt:lpstr>Presentación de PowerPoint</vt:lpstr>
      <vt:lpstr>8. Estimación de Demanda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Nivel de Precios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9. PROMOCION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10. Distribución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11. Plan de Ventas</vt:lpstr>
      <vt:lpstr>Presentación de PowerPoint</vt:lpstr>
      <vt:lpstr>Presentación de PowerPoint</vt:lpstr>
      <vt:lpstr>Presentación de PowerPoint</vt:lpstr>
      <vt:lpstr>Presentación de PowerPoint</vt:lpstr>
      <vt:lpstr>Presentación de PowerPoint</vt:lpstr>
      <vt:lpstr>Presentación de PowerPoint</vt:lpstr>
      <vt:lpstr>CONCLUSIONES</vt:lpstr>
      <vt:lpstr>Presentación de PowerPoint</vt:lpstr>
      <vt:lpstr>Presentación de PowerPoint</vt:lpstr>
      <vt:lpstr>El hombre feliz no es aquel que hace lo que quiere, sino aquel que quiere lo que hace...</vt:lpstr>
      <vt:lpstr>Presentación de PowerPoint</vt:lpstr>
      <vt:lpstr>Presentación de PowerPoint</vt:lpstr>
      <vt:lpstr>Presentación de PowerPoint</vt:lpstr>
      <vt:lpstr>Presentación de PowerPoint</vt:lpstr>
      <vt:lpstr>Presentación de PowerPoint</vt:lpstr>
      <vt:lpstr>Presentación de PowerPoint</vt:lpstr>
      <vt:lpstr>Factores que influyen en su Mezcla Promocional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MMP</dc:creator>
  <cp:lastModifiedBy>Ama SR</cp:lastModifiedBy>
  <cp:revision>228</cp:revision>
  <dcterms:created xsi:type="dcterms:W3CDTF">2006-08-30T02:23:06Z</dcterms:created>
  <dcterms:modified xsi:type="dcterms:W3CDTF">2023-09-08T03:50:21Z</dcterms:modified>
</cp:coreProperties>
</file>