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80A08-A9FC-9B48-EA8D-15FBC44A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1B3FB2-14E6-88C8-D4FD-2AC2C3514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3D8CDB-DD49-4325-653E-098B99C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34CEA-4ECA-A507-9BE4-908C7315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E3250B-A6F8-1FBA-B841-BF9E0A75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9903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B6CA1-9A37-3126-3D18-58CED4E7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C2F7F3-40F3-F9AC-8065-0DEDC03E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885EE8-2F5F-CC3F-BDA5-3B923768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A221EF-8093-3396-2897-398FA53B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76C3B-4DC3-08D2-AF87-4241D1EC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751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8910B0-02B7-D5C0-07D8-27D26AAAB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CA5EB-0560-4D64-765A-74ACDCE37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FF2D0A-F32C-EF83-9C8F-D251FF62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9556E0-741B-75EC-10D3-FBCFEAD4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F3EFB0-CA4D-061D-F19C-9917B087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60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8886C-0F18-F18F-267B-D4450969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0B29BE-6BEA-700C-C65F-A8EA47CC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56DD66-7004-79FD-2AB2-2570951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576F39-C355-F4F0-7962-B464A94A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700242-557B-F3EA-2AB1-C818121B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5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83C7A8-F282-6F1D-3432-37C9D253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8451FB-32F5-CFF2-46D5-8C5CCEFC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39AE81-FDCD-77D3-FFA5-F45D745C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C92D5-DFBD-D838-6098-AF4F90C9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C91C8C-33AD-9070-0433-70853E43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849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1A5B7-2FE9-F36E-145C-D4E9E0FD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3AE55F-F383-2EF9-1CD3-2AB5F5FA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0ECE7F-3E9B-98CB-0A74-A83000E32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9AFE266-C3DA-A65B-A8BA-57E23590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01B2493-BC72-481F-71F1-4202ABFD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BD9A3D-81F5-FA3C-9F81-5C809D4D7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5963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89857-CECC-FF36-9EA1-6504D605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02A461-2321-1CDE-B908-4B0AC7B3C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9366F0-CC85-E189-FF3F-4DBDC8346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891F6D-C21A-8619-8883-907F70FED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29FB281-F3A9-CE83-D591-2B2C37D2A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6BA5E5-746C-E0DB-E155-901A0CEF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4B00D77-7D73-5BE7-320C-DFC316A1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D26F4BE-332A-3486-7332-4AFA9E47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56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2D79D-8C20-4F61-68BD-6BC060D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723981-467A-FFC5-1471-4B95AE02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5BBA15-5C5F-A8E0-B904-ACD1A11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12FE36-5967-8941-8C4E-C148EA6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08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2C3505-EC33-8C33-4229-DCD6AF2A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8A102FB-8413-076A-FBCB-AB0FF235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A9E31-BF81-08C8-A7C1-04CC40F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361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B11EA-9A98-D3C5-BC0E-D4A48EE0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FA3FBE-219B-8456-C273-823471C3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1BF00DB-A57B-3F91-9FDF-60432FFB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27349E-A5A8-6158-5FEA-A77D9B4A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98BF09-50F6-024A-D142-DC31E7FBB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9EFE94-BAA3-589E-B136-D321F1F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73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E6A3E7-65D3-28B6-C98F-1A67AA41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E66EF04-31C2-B924-DB95-28881B18D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A92ED6-A9B0-0878-35E9-13F86B67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7B52D6-605B-B5A8-7478-3554FCB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EC5A11C-1155-BC3C-B15B-3BD980A5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652077-F4CE-CA6C-8278-C65ED3A8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89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533E422-EBBD-063E-8C79-FD1EF185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D1BAC3-9572-6C32-D53F-4C9EDAA90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E92B1F-DB06-DC13-8388-273229F74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ADEA7-0EDB-4665-A3B1-8C23E3725A51}" type="datetimeFigureOut">
              <a:rPr lang="x-none" smtClean="0"/>
              <a:t>7/23/2024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E55F9D-2201-63AF-D2A5-A4F741684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2F938A-9CC6-E8F4-F8E2-69DF90A1A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4E98-B428-4288-B8B8-9813BC2F95A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730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7E264-0808-55E0-3580-CEE091A1F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281" y="291551"/>
            <a:ext cx="9988796" cy="1175360"/>
          </a:xfrm>
        </p:spPr>
        <p:txBody>
          <a:bodyPr>
            <a:noAutofit/>
          </a:bodyPr>
          <a:lstStyle/>
          <a:p>
            <a:r>
              <a:rPr lang="en-US" sz="5400" b="1" dirty="0"/>
              <a:t>Bell Electricals Customer Analytics</a:t>
            </a:r>
            <a:endParaRPr lang="x-none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CDCC36D-F322-E417-A38E-EC3D97FC6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466" y="1652954"/>
            <a:ext cx="10821133" cy="39975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This presentation is aimed at analyzing our customer database to generate insights that will improve our services.</a:t>
            </a:r>
          </a:p>
          <a:p>
            <a:pPr algn="l"/>
            <a:endParaRPr lang="en-US" sz="2000" dirty="0"/>
          </a:p>
          <a:p>
            <a:pPr algn="l"/>
            <a:r>
              <a:rPr lang="en-US" dirty="0"/>
              <a:t>Key Points of the presentation: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demography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Products’ level of importance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Preferred mode of shipment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Warehouse blocks usage</a:t>
            </a:r>
            <a:endParaRPr lang="x-none" dirty="0"/>
          </a:p>
        </p:txBody>
      </p:sp>
      <p:pic>
        <p:nvPicPr>
          <p:cNvPr id="1026" name="Picture 2" descr="Bell Canada - Wikipedia">
            <a:extLst>
              <a:ext uri="{FF2B5EF4-FFF2-40B4-BE49-F238E27FC236}">
                <a16:creationId xmlns:a16="http://schemas.microsoft.com/office/drawing/2014/main" xmlns="" id="{4D9AFC1E-7B4E-C43C-84C7-1B8EA679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3" y="113663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ell Canada - Wikipedia">
            <a:extLst>
              <a:ext uri="{FF2B5EF4-FFF2-40B4-BE49-F238E27FC236}">
                <a16:creationId xmlns:a16="http://schemas.microsoft.com/office/drawing/2014/main" xmlns="" id="{01F3B156-2F47-2FB3-5EA5-C9392FB28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4185" y="6046177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3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9" y="553414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 Demography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D63C0B-CB05-FDA9-0B9E-4B52019C6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282" y="1289007"/>
            <a:ext cx="5496660" cy="3880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DBA85AF-C35C-9704-AE97-8FD528F05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57" y="1371068"/>
            <a:ext cx="6008078" cy="361123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F5092-DACE-9CB4-EF42-01C31C28B198}"/>
              </a:ext>
            </a:extLst>
          </p:cNvPr>
          <p:cNvSpPr txBox="1"/>
          <p:nvPr/>
        </p:nvSpPr>
        <p:spPr>
          <a:xfrm>
            <a:off x="269282" y="5486932"/>
            <a:ext cx="1156335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Customer gender is evenly distributed as both categories have 50% representation each.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Almost equal revenue generated from each customer gender due to their even representation.</a:t>
            </a:r>
            <a:endParaRPr lang="x-none" dirty="0"/>
          </a:p>
        </p:txBody>
      </p:sp>
      <p:pic>
        <p:nvPicPr>
          <p:cNvPr id="8" name="Picture 2" descr="Bell Canada - Wikipedia">
            <a:extLst>
              <a:ext uri="{FF2B5EF4-FFF2-40B4-BE49-F238E27FC236}">
                <a16:creationId xmlns:a16="http://schemas.microsoft.com/office/drawing/2014/main" xmlns="" id="{7EA3C7C7-758E-B43E-4E4B-EA3092D6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82" y="105433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ell Canada - Wikipedia">
            <a:extLst>
              <a:ext uri="{FF2B5EF4-FFF2-40B4-BE49-F238E27FC236}">
                <a16:creationId xmlns:a16="http://schemas.microsoft.com/office/drawing/2014/main" xmlns="" id="{76E78AC2-3DF9-7212-46C8-950E7DD6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943" y="600777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8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719" y="608431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F5092-DACE-9CB4-EF42-01C31C28B198}"/>
              </a:ext>
            </a:extLst>
          </p:cNvPr>
          <p:cNvSpPr txBox="1"/>
          <p:nvPr/>
        </p:nvSpPr>
        <p:spPr>
          <a:xfrm>
            <a:off x="244104" y="5721461"/>
            <a:ext cx="1156335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poor ratings from customers than good and fair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Fairly good customer retainership.</a:t>
            </a:r>
            <a:endParaRPr lang="x-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0B5EED8-77B5-202F-8652-B1D7F695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7" y="1496624"/>
            <a:ext cx="5935714" cy="3567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EFD7EBB-F0D1-CE02-74BA-930C94DF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41" y="1222733"/>
            <a:ext cx="5871554" cy="4064373"/>
          </a:xfrm>
          <a:prstGeom prst="rect">
            <a:avLst/>
          </a:prstGeom>
        </p:spPr>
      </p:pic>
      <p:pic>
        <p:nvPicPr>
          <p:cNvPr id="10" name="Picture 2" descr="Bell Canada - Wikipedia">
            <a:extLst>
              <a:ext uri="{FF2B5EF4-FFF2-40B4-BE49-F238E27FC236}">
                <a16:creationId xmlns:a16="http://schemas.microsoft.com/office/drawing/2014/main" xmlns="" id="{042E83A8-BD01-8BCC-0E5E-95BE5DC2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36" y="10368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ell Canada - Wikipedia">
            <a:extLst>
              <a:ext uri="{FF2B5EF4-FFF2-40B4-BE49-F238E27FC236}">
                <a16:creationId xmlns:a16="http://schemas.microsoft.com/office/drawing/2014/main" xmlns="" id="{80E17F4B-BB5A-74AD-7477-692A9F2F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620" y="5973491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767" y="576986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Customer Satisfaction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F5092-DACE-9CB4-EF42-01C31C28B198}"/>
              </a:ext>
            </a:extLst>
          </p:cNvPr>
          <p:cNvSpPr txBox="1"/>
          <p:nvPr/>
        </p:nvSpPr>
        <p:spPr>
          <a:xfrm>
            <a:off x="187063" y="5322809"/>
            <a:ext cx="115633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shipments experience delays than those that don’t.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abnormal calls received before shipment completion.</a:t>
            </a:r>
          </a:p>
          <a:p>
            <a:r>
              <a:rPr lang="en-US" dirty="0"/>
              <a:t>      Normal calls: 1 to 3 calls.</a:t>
            </a:r>
          </a:p>
          <a:p>
            <a:r>
              <a:rPr lang="en-US" dirty="0"/>
              <a:t>      Abnormal calls: more than 3 calls.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D6956F-5778-E183-4735-EDAA2CF6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" y="1183676"/>
            <a:ext cx="5793242" cy="3482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55E85F-B154-0F7F-FD38-6B556B26E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960" y="1183676"/>
            <a:ext cx="5793242" cy="3482109"/>
          </a:xfrm>
          <a:prstGeom prst="rect">
            <a:avLst/>
          </a:prstGeom>
        </p:spPr>
      </p:pic>
      <p:pic>
        <p:nvPicPr>
          <p:cNvPr id="8" name="Picture 2" descr="Bell Canada - Wikipedia">
            <a:extLst>
              <a:ext uri="{FF2B5EF4-FFF2-40B4-BE49-F238E27FC236}">
                <a16:creationId xmlns:a16="http://schemas.microsoft.com/office/drawing/2014/main" xmlns="" id="{F8892256-C89C-0ACC-B7E2-82382BB3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8" y="76088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ell Canada - Wikipedia">
            <a:extLst>
              <a:ext uri="{FF2B5EF4-FFF2-40B4-BE49-F238E27FC236}">
                <a16:creationId xmlns:a16="http://schemas.microsoft.com/office/drawing/2014/main" xmlns="" id="{2DDC30B4-E458-37AA-FDA5-2B96538C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6346" y="6080698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0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123" y="413004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Products’ Level of Importance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F5092-DACE-9CB4-EF42-01C31C28B198}"/>
              </a:ext>
            </a:extLst>
          </p:cNvPr>
          <p:cNvSpPr txBox="1"/>
          <p:nvPr/>
        </p:nvSpPr>
        <p:spPr>
          <a:xfrm>
            <a:off x="1007679" y="5789467"/>
            <a:ext cx="1156335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 patronage of highly important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DEE634-33BD-2109-5468-B41634DB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42" y="1068533"/>
            <a:ext cx="5455335" cy="4521539"/>
          </a:xfrm>
          <a:prstGeom prst="rect">
            <a:avLst/>
          </a:prstGeom>
        </p:spPr>
      </p:pic>
      <p:pic>
        <p:nvPicPr>
          <p:cNvPr id="5" name="Picture 2" descr="Bell Canada - Wikipedia">
            <a:extLst>
              <a:ext uri="{FF2B5EF4-FFF2-40B4-BE49-F238E27FC236}">
                <a16:creationId xmlns:a16="http://schemas.microsoft.com/office/drawing/2014/main" xmlns="" id="{64E858D8-B1E6-F3E1-8CA9-4097026C2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78" y="14382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ell Canada - Wikipedia">
            <a:extLst>
              <a:ext uri="{FF2B5EF4-FFF2-40B4-BE49-F238E27FC236}">
                <a16:creationId xmlns:a16="http://schemas.microsoft.com/office/drawing/2014/main" xmlns="" id="{DA6FF4BF-251E-6366-833F-5396D63EA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559" y="6012605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85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19" y="326733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Preferred mode of shipment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F5092-DACE-9CB4-EF42-01C31C28B198}"/>
              </a:ext>
            </a:extLst>
          </p:cNvPr>
          <p:cNvSpPr txBox="1"/>
          <p:nvPr/>
        </p:nvSpPr>
        <p:spPr>
          <a:xfrm>
            <a:off x="913893" y="6002215"/>
            <a:ext cx="92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Shipping through the seas is the most preferred mode of shipment. This implies there are way more international shipments than local shipments.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CD15BC5-0652-3A0E-8434-BD8D87D3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33" y="1034948"/>
            <a:ext cx="8077706" cy="4855218"/>
          </a:xfrm>
          <a:prstGeom prst="rect">
            <a:avLst/>
          </a:prstGeom>
        </p:spPr>
      </p:pic>
      <p:pic>
        <p:nvPicPr>
          <p:cNvPr id="5" name="Picture 2" descr="Bell Canada - Wikipedia">
            <a:extLst>
              <a:ext uri="{FF2B5EF4-FFF2-40B4-BE49-F238E27FC236}">
                <a16:creationId xmlns:a16="http://schemas.microsoft.com/office/drawing/2014/main" xmlns="" id="{8F48A171-C278-8B3A-2A83-F4FE9147E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8" y="89364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ell Canada - Wikipedia">
            <a:extLst>
              <a:ext uri="{FF2B5EF4-FFF2-40B4-BE49-F238E27FC236}">
                <a16:creationId xmlns:a16="http://schemas.microsoft.com/office/drawing/2014/main" xmlns="" id="{4D259A31-7529-472B-BF2D-8B597BE9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094" y="6167825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54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33ABAD-6A24-258C-BCF2-C4B89E70C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74" y="447186"/>
            <a:ext cx="10228385" cy="596167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Warehouse Blocks Usage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0F5092-DACE-9CB4-EF42-01C31C28B198}"/>
              </a:ext>
            </a:extLst>
          </p:cNvPr>
          <p:cNvSpPr txBox="1"/>
          <p:nvPr/>
        </p:nvSpPr>
        <p:spPr>
          <a:xfrm>
            <a:off x="1406259" y="6002215"/>
            <a:ext cx="928518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Block E is the most used warehouse.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warehouses are equally used between themselves.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6F890F-A867-4227-B03D-1804710AC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67" y="1054467"/>
            <a:ext cx="7017647" cy="4583131"/>
          </a:xfrm>
          <a:prstGeom prst="rect">
            <a:avLst/>
          </a:prstGeom>
        </p:spPr>
      </p:pic>
      <p:pic>
        <p:nvPicPr>
          <p:cNvPr id="5" name="Picture 2" descr="Bell Canada - Wikipedia">
            <a:extLst>
              <a:ext uri="{FF2B5EF4-FFF2-40B4-BE49-F238E27FC236}">
                <a16:creationId xmlns:a16="http://schemas.microsoft.com/office/drawing/2014/main" xmlns="" id="{8BAB06CC-0CE5-779D-44DC-22C20387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68" y="105433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ell Canada - Wikipedia">
            <a:extLst>
              <a:ext uri="{FF2B5EF4-FFF2-40B4-BE49-F238E27FC236}">
                <a16:creationId xmlns:a16="http://schemas.microsoft.com/office/drawing/2014/main" xmlns="" id="{76692E22-5DE1-1BE4-A318-019B74E1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944" y="6104160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3B41E7-E234-DCE7-E3A5-E50AB92D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177556"/>
            <a:ext cx="8364415" cy="654783"/>
          </a:xfrm>
        </p:spPr>
        <p:txBody>
          <a:bodyPr>
            <a:normAutofit/>
          </a:bodyPr>
          <a:lstStyle/>
          <a:p>
            <a:r>
              <a:rPr lang="en-US" sz="3000" b="1" dirty="0"/>
              <a:t>Conclusion</a:t>
            </a:r>
            <a:endParaRPr lang="x-none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982761-FA1E-BC3C-125E-5D29CA5F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40178"/>
            <a:ext cx="11201400" cy="5640266"/>
          </a:xfrm>
        </p:spPr>
        <p:txBody>
          <a:bodyPr>
            <a:normAutofit/>
          </a:bodyPr>
          <a:lstStyle/>
          <a:p>
            <a:r>
              <a:rPr lang="en-US" sz="2400" dirty="0"/>
              <a:t>Customer demography: Customer location should be looked into. Type of customer (whether individual or a firm) should also be considered.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Customer satisfaction: Services should be improved to increase customer rating. This includes ensuring almost every shipment gets to its destination on time.</a:t>
            </a:r>
          </a:p>
          <a:p>
            <a:endParaRPr lang="en-US" sz="2400" dirty="0"/>
          </a:p>
          <a:p>
            <a:r>
              <a:rPr lang="en-US" sz="2400" dirty="0"/>
              <a:t>Development of strategies to improve the level of patronage of our highly important products. This includes marketing, promo and discounts.</a:t>
            </a:r>
          </a:p>
          <a:p>
            <a:endParaRPr lang="en-US" sz="2400" dirty="0"/>
          </a:p>
          <a:p>
            <a:r>
              <a:rPr lang="en-US" sz="2400" dirty="0"/>
              <a:t>Preferred mode of shipment: Local market should be targeted to improve shipments by road and flights.</a:t>
            </a:r>
          </a:p>
          <a:p>
            <a:endParaRPr lang="x-none" sz="2400" dirty="0"/>
          </a:p>
        </p:txBody>
      </p:sp>
      <p:pic>
        <p:nvPicPr>
          <p:cNvPr id="4" name="Picture 2" descr="Bell Canada - Wikipedia">
            <a:extLst>
              <a:ext uri="{FF2B5EF4-FFF2-40B4-BE49-F238E27FC236}">
                <a16:creationId xmlns:a16="http://schemas.microsoft.com/office/drawing/2014/main" xmlns="" id="{107344B3-B920-D440-D546-757AD7157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005" y="6072479"/>
            <a:ext cx="915837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22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4049</TotalTime>
  <Words>279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Bell Electricals Customer Analytics</vt:lpstr>
      <vt:lpstr>Customer Demography</vt:lpstr>
      <vt:lpstr>Customer Satisfaction</vt:lpstr>
      <vt:lpstr>Customer Satisfaction</vt:lpstr>
      <vt:lpstr>Products’ Level of Importance</vt:lpstr>
      <vt:lpstr>Preferred mode of shipment</vt:lpstr>
      <vt:lpstr>Warehouse Blocks Usage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Electricals Customer Analytics</dc:title>
  <dc:creator>Ridwan Kolawole</dc:creator>
  <cp:lastModifiedBy>HP</cp:lastModifiedBy>
  <cp:revision>2</cp:revision>
  <dcterms:created xsi:type="dcterms:W3CDTF">2024-07-17T05:32:47Z</dcterms:created>
  <dcterms:modified xsi:type="dcterms:W3CDTF">2024-07-26T10:19:54Z</dcterms:modified>
</cp:coreProperties>
</file>