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61e88ef0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461e88ef0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61e88ef0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461e88ef0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61e88ef0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461e88ef0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61e88ef0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461e88ef0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96ab082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496ab082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96ab084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496ab084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61e88ef0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461e88ef0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61e88ef0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461e88ef0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61e88ef0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461e88ef0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61e88ef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461e88ef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1e88ef0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461e88ef0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61e88ef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461e88ef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61e88ef0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61e88ef0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C82BE5A1-1E5D-4EB1-9E63-0CA84AB7B6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12000" y="-8467"/>
            <a:ext cx="1080000" cy="10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DA749FD9-47C7-4149-AA3C-450F3ECBE3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12000" y="0"/>
            <a:ext cx="1080000" cy="10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5CFD0A39-5182-4FF0-844A-E4D7771C7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12000" y="0"/>
            <a:ext cx="1080000" cy="10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IN"/>
              <a:t>Machine Learning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IN"/>
              <a:t>Presented By</a:t>
            </a:r>
            <a:endParaRPr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/>
              <a:t>Deepak Sharma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2F0FBC-C40D-4014-B72B-7723AA47F0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Linear Regression</a:t>
            </a:r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450" y="1679475"/>
            <a:ext cx="8029575" cy="44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ABF5C-2E31-4364-9D72-5806551522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Explained &amp; Unexplained Variation</a:t>
            </a:r>
            <a:endParaRPr/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875" y="1567425"/>
            <a:ext cx="8220075" cy="45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D6F2DB-E800-4F90-AA8B-D7F3F43758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dirty="0"/>
              <a:t>Key Assumptions of Regression</a:t>
            </a:r>
            <a:endParaRPr dirty="0"/>
          </a:p>
        </p:txBody>
      </p:sp>
      <p:sp>
        <p:nvSpPr>
          <p:cNvPr id="212" name="Google Shape;212;p29"/>
          <p:cNvSpPr txBox="1">
            <a:spLocks noGrp="1"/>
          </p:cNvSpPr>
          <p:nvPr>
            <p:ph type="body" idx="1"/>
          </p:nvPr>
        </p:nvSpPr>
        <p:spPr>
          <a:xfrm>
            <a:off x="677334" y="1781666"/>
            <a:ext cx="9098262" cy="480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/>
              <a:t>The regression has five key assumptions:</a:t>
            </a:r>
            <a:endParaRPr dirty="0"/>
          </a:p>
          <a:p>
            <a:pPr marL="742950" lvl="1" indent="-356869" algn="l" rtl="0">
              <a:spcBef>
                <a:spcPts val="1000"/>
              </a:spcBef>
              <a:spcAft>
                <a:spcPts val="0"/>
              </a:spcAft>
              <a:buSzPts val="2400"/>
              <a:buChar char="▶"/>
            </a:pPr>
            <a:r>
              <a:rPr lang="en-IN" sz="1800" dirty="0"/>
              <a:t>Linear relationship</a:t>
            </a:r>
            <a:endParaRPr sz="1800" dirty="0"/>
          </a:p>
          <a:p>
            <a:pPr marL="742950" lvl="1" indent="-356869" algn="l" rtl="0">
              <a:spcBef>
                <a:spcPts val="1000"/>
              </a:spcBef>
              <a:spcAft>
                <a:spcPts val="0"/>
              </a:spcAft>
              <a:buSzPts val="2400"/>
              <a:buChar char="▶"/>
            </a:pPr>
            <a:r>
              <a:rPr lang="en-IN" sz="1800" dirty="0"/>
              <a:t>Multivariate normality</a:t>
            </a:r>
            <a:endParaRPr sz="1800" dirty="0"/>
          </a:p>
          <a:p>
            <a:pPr marL="742950" lvl="1" indent="-356869" algn="l" rtl="0">
              <a:spcBef>
                <a:spcPts val="1000"/>
              </a:spcBef>
              <a:spcAft>
                <a:spcPts val="0"/>
              </a:spcAft>
              <a:buSzPts val="2400"/>
              <a:buChar char="▶"/>
            </a:pPr>
            <a:r>
              <a:rPr lang="en-IN" sz="1800" dirty="0"/>
              <a:t>No or little multicollinearity</a:t>
            </a:r>
            <a:endParaRPr sz="1800" dirty="0"/>
          </a:p>
          <a:p>
            <a:pPr marL="742950" lvl="1" indent="-356869" algn="l" rtl="0">
              <a:spcBef>
                <a:spcPts val="1000"/>
              </a:spcBef>
              <a:spcAft>
                <a:spcPts val="0"/>
              </a:spcAft>
              <a:buSzPts val="2400"/>
              <a:buChar char="▶"/>
            </a:pPr>
            <a:r>
              <a:rPr lang="en-IN" sz="1800" dirty="0"/>
              <a:t>No auto-correlation</a:t>
            </a:r>
            <a:endParaRPr sz="1800" dirty="0"/>
          </a:p>
          <a:p>
            <a:pPr marL="742950" lvl="1" indent="-356869" algn="l" rtl="0">
              <a:spcBef>
                <a:spcPts val="1000"/>
              </a:spcBef>
              <a:spcAft>
                <a:spcPts val="0"/>
              </a:spcAft>
              <a:buSzPts val="2400"/>
              <a:buChar char="▶"/>
            </a:pPr>
            <a:r>
              <a:rPr lang="en-IN" sz="1800" dirty="0"/>
              <a:t>Homoscedasticity</a:t>
            </a:r>
            <a:endParaRPr sz="1800"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CECA0D-D665-4A31-99FA-E1FE08428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19" name="Google Shape;219;p30"/>
          <p:cNvCxnSpPr/>
          <p:nvPr/>
        </p:nvCxnSpPr>
        <p:spPr>
          <a:xfrm>
            <a:off x="5111313" y="0"/>
            <a:ext cx="1219200" cy="6858000"/>
          </a:xfrm>
          <a:prstGeom prst="straightConnector1">
            <a:avLst/>
          </a:prstGeom>
          <a:noFill/>
          <a:ln w="9525" cap="flat" cmpd="sng">
            <a:solidFill>
              <a:srgbClr val="6C911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30"/>
          <p:cNvCxnSpPr/>
          <p:nvPr/>
        </p:nvCxnSpPr>
        <p:spPr>
          <a:xfrm flipH="1">
            <a:off x="3290979" y="3681413"/>
            <a:ext cx="4763558" cy="3176587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1" name="Google Shape;221;p30"/>
          <p:cNvSpPr/>
          <p:nvPr/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222" name="Google Shape;222;p30"/>
          <p:cNvSpPr/>
          <p:nvPr/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223" name="Google Shape;223;p30"/>
          <p:cNvSpPr/>
          <p:nvPr/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8">
              <a:alpha val="69803"/>
            </a:srgbClr>
          </a:solidFill>
          <a:ln>
            <a:noFill/>
          </a:ln>
        </p:spPr>
      </p:sp>
      <p:sp>
        <p:nvSpPr>
          <p:cNvPr id="225" name="Google Shape;225;p30"/>
          <p:cNvSpPr/>
          <p:nvPr/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6197631" y="-8467"/>
            <a:ext cx="5994369" cy="6866467"/>
          </a:xfrm>
          <a:custGeom>
            <a:avLst/>
            <a:gdLst/>
            <a:ahLst/>
            <a:cxnLst/>
            <a:rect l="l" t="t" r="r" b="b"/>
            <a:pathLst>
              <a:path w="5994369" h="6866467" extrusionOk="0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7204148" y="0"/>
            <a:ext cx="4512900" cy="22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rebuchet MS"/>
              <a:buNone/>
            </a:pPr>
            <a:r>
              <a:rPr lang="en-IN">
                <a:solidFill>
                  <a:srgbClr val="FFFFFF"/>
                </a:solidFill>
              </a:rPr>
              <a:t>Goodness of Fit</a:t>
            </a:r>
            <a:endParaRPr/>
          </a:p>
        </p:txBody>
      </p:sp>
      <p:pic>
        <p:nvPicPr>
          <p:cNvPr id="228" name="Google Shape;22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251" y="2423821"/>
            <a:ext cx="3856774" cy="209925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>
            <a:spLocks noGrp="1"/>
          </p:cNvSpPr>
          <p:nvPr>
            <p:ph type="body" idx="1"/>
          </p:nvPr>
        </p:nvSpPr>
        <p:spPr>
          <a:xfrm>
            <a:off x="5672750" y="1449300"/>
            <a:ext cx="6519300" cy="5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59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IN" dirty="0">
                <a:solidFill>
                  <a:srgbClr val="FFFFFF"/>
                </a:solidFill>
              </a:rPr>
              <a:t>R Square - This statistic indicates the percentage of the variance in the dependent variable that the independent variables explain collectively. </a:t>
            </a:r>
            <a:endParaRPr dirty="0"/>
          </a:p>
          <a:p>
            <a:pPr marL="342900" lvl="0" indent="-3759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▶"/>
            </a:pPr>
            <a:r>
              <a:rPr lang="en-IN" dirty="0">
                <a:solidFill>
                  <a:srgbClr val="FFFFFF"/>
                </a:solidFill>
              </a:rPr>
              <a:t>R-squared measures the strength of the relationship between your model and the dependent variable on a convenient 0 – 100% scale.</a:t>
            </a:r>
            <a:endParaRPr dirty="0"/>
          </a:p>
          <a:p>
            <a:pPr marL="342900" lvl="0" indent="-3759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▶"/>
            </a:pPr>
            <a:r>
              <a:rPr lang="en-IN" dirty="0">
                <a:solidFill>
                  <a:srgbClr val="FFFFFF"/>
                </a:solidFill>
              </a:rPr>
              <a:t>Adjusted R Square - The adjusted R-squared is a modified version of R-squared that has been adjusted for the number of predictors in the model.</a:t>
            </a:r>
            <a:endParaRPr dirty="0"/>
          </a:p>
          <a:p>
            <a:pPr marL="342900" lvl="0" indent="-3759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▶"/>
            </a:pPr>
            <a:r>
              <a:rPr lang="en-IN" dirty="0">
                <a:solidFill>
                  <a:srgbClr val="FFFFFF"/>
                </a:solidFill>
              </a:rPr>
              <a:t> The adjusted R-squared increases only if the new term improves the model more than would be expected by chance. </a:t>
            </a:r>
            <a:endParaRPr dirty="0"/>
          </a:p>
          <a:p>
            <a:pPr marL="342900" lvl="0" indent="-3759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▶"/>
            </a:pPr>
            <a:r>
              <a:rPr lang="en-IN" dirty="0">
                <a:solidFill>
                  <a:srgbClr val="FFFFFF"/>
                </a:solidFill>
              </a:rPr>
              <a:t>It decreases when a predictor improves the model by less than expected by chance. </a:t>
            </a:r>
            <a:endParaRPr dirty="0"/>
          </a:p>
          <a:p>
            <a:pPr marL="342900" lvl="0" indent="-2768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40"/>
              <a:buNone/>
            </a:pPr>
            <a:endParaRPr sz="13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6E070A-516C-4640-ACBC-75B3D08FB8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Business Application</a:t>
            </a:r>
            <a:endParaRPr/>
          </a:p>
        </p:txBody>
      </p:sp>
      <p:sp>
        <p:nvSpPr>
          <p:cNvPr id="235" name="Google Shape;235;p31"/>
          <p:cNvSpPr txBox="1">
            <a:spLocks noGrp="1"/>
          </p:cNvSpPr>
          <p:nvPr>
            <p:ph type="body" idx="1"/>
          </p:nvPr>
        </p:nvSpPr>
        <p:spPr>
          <a:xfrm>
            <a:off x="677333" y="1611984"/>
            <a:ext cx="8947500" cy="4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403860" algn="l" rtl="0"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lang="en-IN" dirty="0"/>
              <a:t>A factory manager can create a statistical model to understand the impact of oven temperature on the working of instrument</a:t>
            </a:r>
            <a:endParaRPr dirty="0"/>
          </a:p>
          <a:p>
            <a:pPr marL="342900" lvl="0" indent="-403860" algn="l" rtl="0"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lang="en-IN" dirty="0"/>
              <a:t>A call centre can optimize customer handling operation by understanding the impact of number of customers on wait time</a:t>
            </a:r>
            <a:endParaRPr dirty="0"/>
          </a:p>
          <a:p>
            <a:pPr marL="342900" lvl="0" indent="-403860" algn="l" rtl="0"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lang="en-IN" dirty="0"/>
              <a:t>A hotel can forecast the number of staff required  as per the demand fluctuate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742950" lvl="1" indent="-204469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43D34D-1D46-4636-BB4B-9D367E328E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Logistic Regression</a:t>
            </a:r>
            <a:endParaRPr/>
          </a:p>
        </p:txBody>
      </p:sp>
      <p:sp>
        <p:nvSpPr>
          <p:cNvPr id="241" name="Google Shape;241;p3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It’s a classification algorithm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it predicts the probability of occurrence of an event by fitting data to a logit function.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Mathematically, logistic regression estimates a multiple linear regression function defined as:</a:t>
            </a: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this is interpreted as taking input log-odds and having output probability. </a:t>
            </a:r>
            <a:endParaRPr dirty="0"/>
          </a:p>
        </p:txBody>
      </p:sp>
      <p:pic>
        <p:nvPicPr>
          <p:cNvPr id="242" name="Google Shape;24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2584" y="4100975"/>
            <a:ext cx="6391275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D1AC96-F853-4321-92F8-49496F13D2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Sigmoid Function</a:t>
            </a:r>
            <a:endParaRPr/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925" y="2038050"/>
            <a:ext cx="7023025" cy="4610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51DE9F-72C3-4BF7-8520-DBD87DFF30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Model Validation</a:t>
            </a:r>
            <a:endParaRPr/>
          </a:p>
        </p:txBody>
      </p:sp>
      <p:sp>
        <p:nvSpPr>
          <p:cNvPr id="254" name="Google Shape;254;p3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4038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lang="en-IN" b="1" dirty="0"/>
              <a:t>Confusion Matrix</a:t>
            </a:r>
            <a:endParaRPr b="1" dirty="0"/>
          </a:p>
          <a:p>
            <a:pPr marL="3429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endParaRPr dirty="0"/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400" y="2738400"/>
            <a:ext cx="7467699" cy="31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11430A-9919-4FD3-95F9-A533C460B4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>
            <a:spLocks noGrp="1"/>
          </p:cNvSpPr>
          <p:nvPr>
            <p:ph type="title"/>
          </p:nvPr>
        </p:nvSpPr>
        <p:spPr>
          <a:xfrm>
            <a:off x="677324" y="609600"/>
            <a:ext cx="94305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ROC -Receiver Operating Characteristics</a:t>
            </a:r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The ROC curve shows the true positive rate (i.e., recall) against the false positive rate.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The False Positive Rate is the ratio of negative instances that are incorrectly classified as positive. It is equal to one minus the true negative rate.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Specificity - The True Negative rate is called specificity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The ROC curve plots sensitivity (recall) versus 1-specificity</a:t>
            </a:r>
            <a:endParaRPr dirty="0"/>
          </a:p>
          <a:p>
            <a:pPr marL="3429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endParaRPr dirty="0"/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700" y="4077550"/>
            <a:ext cx="3639525" cy="26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AF8EB1-1DCA-4995-BBBB-F9919C4C81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Decision Tree</a:t>
            </a:r>
            <a:endParaRPr/>
          </a:p>
        </p:txBody>
      </p:sp>
      <p:sp>
        <p:nvSpPr>
          <p:cNvPr id="268" name="Google Shape;268;p36"/>
          <p:cNvSpPr txBox="1">
            <a:spLocks noGrp="1"/>
          </p:cNvSpPr>
          <p:nvPr>
            <p:ph type="body" idx="1"/>
          </p:nvPr>
        </p:nvSpPr>
        <p:spPr>
          <a:xfrm>
            <a:off x="239133" y="1724480"/>
            <a:ext cx="10847100" cy="58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32"/>
              <a:buChar char="▶"/>
            </a:pPr>
            <a:r>
              <a:rPr lang="en-IN" dirty="0"/>
              <a:t>Decision tree is a type of supervised learning algorithm (having a pre-defined target variable) that is mostly used in classification problems. It works for both categorical and continuous input and output variables.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IN" dirty="0"/>
              <a:t>Categorical Variable Decision Tree: Decision Tree which has categorical target variable then it called as categorical variable decision tree. Example:- In above scenario of student problem, where the target variable was “Student will play cricket or not” i.e. YES or NO.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IN" dirty="0"/>
              <a:t>Continuous Variable Decision Tree: Decision Tree has continuous target variable then it is called as Continuous Variable Decision Tree.</a:t>
            </a:r>
            <a:endParaRPr dirty="0"/>
          </a:p>
          <a:p>
            <a:pPr marL="342900" lvl="0" indent="-2583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endParaRPr sz="1665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65D062-9F94-43E2-A74A-50F34AE21E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Topics Covered</a:t>
            </a: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K Means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Linear Regression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Logistic Regression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Decision Tree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Random Forest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3A98F5-D7E0-4C40-8196-D39EE1063B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>
            <a:spLocks noGrp="1"/>
          </p:cNvSpPr>
          <p:nvPr>
            <p:ph type="body" idx="1"/>
          </p:nvPr>
        </p:nvSpPr>
        <p:spPr>
          <a:xfrm>
            <a:off x="268950" y="1157950"/>
            <a:ext cx="10847100" cy="58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endParaRPr/>
          </a:p>
        </p:txBody>
      </p:sp>
      <p:sp>
        <p:nvSpPr>
          <p:cNvPr id="275" name="Google Shape;275;p37"/>
          <p:cNvSpPr txBox="1"/>
          <p:nvPr/>
        </p:nvSpPr>
        <p:spPr>
          <a:xfrm>
            <a:off x="677317" y="47162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Terminology Used in Decision Tree</a:t>
            </a:r>
            <a:endParaRPr dirty="0"/>
          </a:p>
        </p:txBody>
      </p:sp>
      <p:pic>
        <p:nvPicPr>
          <p:cNvPr id="276" name="Google Shape;2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75" y="1338550"/>
            <a:ext cx="10645675" cy="53332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A43DE4-DF63-4BBC-9A67-7797373E8C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2" name="Google Shape;282;p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83" name="Google Shape;283;p38"/>
          <p:cNvCxnSpPr/>
          <p:nvPr/>
        </p:nvCxnSpPr>
        <p:spPr>
          <a:xfrm>
            <a:off x="5111313" y="0"/>
            <a:ext cx="1219200" cy="6858000"/>
          </a:xfrm>
          <a:prstGeom prst="straightConnector1">
            <a:avLst/>
          </a:prstGeom>
          <a:noFill/>
          <a:ln w="9525" cap="flat" cmpd="sng">
            <a:solidFill>
              <a:srgbClr val="6C911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4" name="Google Shape;284;p38"/>
          <p:cNvCxnSpPr/>
          <p:nvPr/>
        </p:nvCxnSpPr>
        <p:spPr>
          <a:xfrm flipH="1">
            <a:off x="3290979" y="3681413"/>
            <a:ext cx="4763558" cy="3176587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5" name="Google Shape;285;p38"/>
          <p:cNvSpPr/>
          <p:nvPr/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286" name="Google Shape;286;p38"/>
          <p:cNvSpPr/>
          <p:nvPr/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287" name="Google Shape;287;p38"/>
          <p:cNvSpPr/>
          <p:nvPr/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8"/>
          <p:cNvSpPr/>
          <p:nvPr/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8">
              <a:alpha val="69803"/>
            </a:srgbClr>
          </a:solidFill>
          <a:ln>
            <a:noFill/>
          </a:ln>
        </p:spPr>
      </p:sp>
      <p:sp>
        <p:nvSpPr>
          <p:cNvPr id="289" name="Google Shape;289;p38"/>
          <p:cNvSpPr/>
          <p:nvPr/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8"/>
          <p:cNvSpPr/>
          <p:nvPr/>
        </p:nvSpPr>
        <p:spPr>
          <a:xfrm>
            <a:off x="6197631" y="-8467"/>
            <a:ext cx="5994369" cy="6866467"/>
          </a:xfrm>
          <a:custGeom>
            <a:avLst/>
            <a:gdLst/>
            <a:ahLst/>
            <a:cxnLst/>
            <a:rect l="l" t="t" r="r" b="b"/>
            <a:pathLst>
              <a:path w="5994369" h="6866467" extrusionOk="0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p38"/>
          <p:cNvSpPr txBox="1"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rebuchet MS"/>
              <a:buNone/>
            </a:pPr>
            <a:r>
              <a:rPr lang="en-IN" dirty="0">
                <a:solidFill>
                  <a:srgbClr val="FFFFFF"/>
                </a:solidFill>
              </a:rPr>
              <a:t>How does a tree decide where to split?</a:t>
            </a:r>
            <a:endParaRPr dirty="0"/>
          </a:p>
        </p:txBody>
      </p:sp>
      <p:pic>
        <p:nvPicPr>
          <p:cNvPr id="292" name="Google Shape;29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525" y="2099225"/>
            <a:ext cx="7068201" cy="4029292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8"/>
          <p:cNvSpPr txBox="1">
            <a:spLocks noGrp="1"/>
          </p:cNvSpPr>
          <p:nvPr>
            <p:ph type="body" idx="1"/>
          </p:nvPr>
        </p:nvSpPr>
        <p:spPr>
          <a:xfrm>
            <a:off x="7181725" y="2837329"/>
            <a:ext cx="4512988" cy="331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58"/>
              <a:buChar char="▶"/>
            </a:pPr>
            <a:r>
              <a:rPr lang="en-IN" b="1" dirty="0">
                <a:solidFill>
                  <a:srgbClr val="FFFFFF"/>
                </a:solidFill>
              </a:rPr>
              <a:t>Gini Index - </a:t>
            </a:r>
            <a:r>
              <a:rPr lang="en-IN" dirty="0">
                <a:solidFill>
                  <a:srgbClr val="FFFFFF"/>
                </a:solidFill>
              </a:rPr>
              <a:t>if we select two items from a population at random then they must be of same class and probability for this is 1 if population is pure.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58"/>
              <a:buChar char="▶"/>
            </a:pPr>
            <a:r>
              <a:rPr lang="en-IN" sz="1800" dirty="0">
                <a:solidFill>
                  <a:srgbClr val="FFFFFF"/>
                </a:solidFill>
              </a:rPr>
              <a:t>It works with categorical target variable “Success” or “Failure”.</a:t>
            </a:r>
            <a:endParaRPr sz="1800" dirty="0"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58"/>
              <a:buChar char="▶"/>
            </a:pPr>
            <a:r>
              <a:rPr lang="en-IN" sz="1800" dirty="0">
                <a:solidFill>
                  <a:srgbClr val="FFFFFF"/>
                </a:solidFill>
              </a:rPr>
              <a:t>It performs only Binary splits</a:t>
            </a:r>
            <a:endParaRPr sz="1800" dirty="0"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58"/>
              <a:buChar char="▶"/>
            </a:pPr>
            <a:r>
              <a:rPr lang="en-IN" sz="1800" dirty="0">
                <a:solidFill>
                  <a:srgbClr val="FFFFFF"/>
                </a:solidFill>
              </a:rPr>
              <a:t>Higher the value of Gini higher the homogeneity.</a:t>
            </a:r>
            <a:endParaRPr sz="1800" dirty="0"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58"/>
              <a:buChar char="▶"/>
            </a:pPr>
            <a:r>
              <a:rPr lang="en-IN" sz="1800" dirty="0">
                <a:solidFill>
                  <a:srgbClr val="FFFFFF"/>
                </a:solidFill>
              </a:rPr>
              <a:t>CART (Classification and Regression Tree) uses Gini method to create binary splits.</a:t>
            </a:r>
            <a:endParaRPr sz="1800" dirty="0"/>
          </a:p>
          <a:p>
            <a:pPr marL="742950" lvl="1" indent="-2058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58"/>
              <a:buNone/>
            </a:pPr>
            <a:endParaRPr sz="1572" dirty="0">
              <a:solidFill>
                <a:srgbClr val="FFFFFF"/>
              </a:solidFill>
            </a:endParaRPr>
          </a:p>
          <a:p>
            <a:pPr marL="342900" lvl="0" indent="-26304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58"/>
              <a:buNone/>
            </a:pPr>
            <a:endParaRPr sz="1572" b="1" dirty="0">
              <a:solidFill>
                <a:srgbClr val="FFFFFF"/>
              </a:solidFill>
            </a:endParaRPr>
          </a:p>
          <a:p>
            <a:pPr marL="342900" lvl="0" indent="-26304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58"/>
              <a:buNone/>
            </a:pPr>
            <a:endParaRPr sz="1572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D577C1-3F2A-414C-81A0-D9BBE5216F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9" name="Google Shape;299;p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00" name="Google Shape;300;p39"/>
          <p:cNvCxnSpPr/>
          <p:nvPr/>
        </p:nvCxnSpPr>
        <p:spPr>
          <a:xfrm>
            <a:off x="5111313" y="0"/>
            <a:ext cx="1219200" cy="6858000"/>
          </a:xfrm>
          <a:prstGeom prst="straightConnector1">
            <a:avLst/>
          </a:prstGeom>
          <a:noFill/>
          <a:ln w="9525" cap="flat" cmpd="sng">
            <a:solidFill>
              <a:srgbClr val="6C911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01;p39"/>
          <p:cNvCxnSpPr/>
          <p:nvPr/>
        </p:nvCxnSpPr>
        <p:spPr>
          <a:xfrm flipH="1">
            <a:off x="3290837" y="3681413"/>
            <a:ext cx="4763700" cy="317670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2" name="Google Shape;302;p39"/>
          <p:cNvSpPr/>
          <p:nvPr/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</p:sp>
      <p:sp>
        <p:nvSpPr>
          <p:cNvPr id="303" name="Google Shape;303;p39"/>
          <p:cNvSpPr/>
          <p:nvPr/>
        </p:nvSpPr>
        <p:spPr>
          <a:xfrm>
            <a:off x="4904534" y="-8467"/>
            <a:ext cx="2586178" cy="6866467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304" name="Google Shape;304;p39"/>
          <p:cNvSpPr/>
          <p:nvPr/>
        </p:nvSpPr>
        <p:spPr>
          <a:xfrm>
            <a:off x="4233425" y="3048000"/>
            <a:ext cx="325980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17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9"/>
          <p:cNvSpPr/>
          <p:nvPr/>
        </p:nvSpPr>
        <p:spPr>
          <a:xfrm>
            <a:off x="4635592" y="-8467"/>
            <a:ext cx="2850868" cy="6866467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8">
              <a:alpha val="69800"/>
            </a:srgbClr>
          </a:solidFill>
          <a:ln>
            <a:noFill/>
          </a:ln>
        </p:spPr>
      </p:sp>
      <p:sp>
        <p:nvSpPr>
          <p:cNvPr id="306" name="Google Shape;306;p39"/>
          <p:cNvSpPr/>
          <p:nvPr/>
        </p:nvSpPr>
        <p:spPr>
          <a:xfrm>
            <a:off x="5672758" y="3589867"/>
            <a:ext cx="1817100" cy="32682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9"/>
          <p:cNvSpPr/>
          <p:nvPr/>
        </p:nvSpPr>
        <p:spPr>
          <a:xfrm>
            <a:off x="6197631" y="-8467"/>
            <a:ext cx="5994369" cy="6866467"/>
          </a:xfrm>
          <a:custGeom>
            <a:avLst/>
            <a:gdLst/>
            <a:ahLst/>
            <a:cxnLst/>
            <a:rect l="l" t="t" r="r" b="b"/>
            <a:pathLst>
              <a:path w="5994369" h="6866467" extrusionOk="0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8" name="Google Shape;3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925" y="673288"/>
            <a:ext cx="10794601" cy="551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A16C3E-7906-493A-A381-C5E94E29B8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>
            <a:spLocks noGrp="1"/>
          </p:cNvSpPr>
          <p:nvPr>
            <p:ph type="title"/>
          </p:nvPr>
        </p:nvSpPr>
        <p:spPr>
          <a:xfrm>
            <a:off x="677334" y="45145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Information Gain</a:t>
            </a:r>
            <a:endParaRPr/>
          </a:p>
        </p:txBody>
      </p:sp>
      <p:sp>
        <p:nvSpPr>
          <p:cNvPr id="314" name="Google Shape;314;p40"/>
          <p:cNvSpPr txBox="1">
            <a:spLocks noGrp="1"/>
          </p:cNvSpPr>
          <p:nvPr>
            <p:ph type="body" idx="1"/>
          </p:nvPr>
        </p:nvSpPr>
        <p:spPr>
          <a:xfrm>
            <a:off x="677396" y="1237477"/>
            <a:ext cx="8596800" cy="42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How much information is required to explain the disorganisation in the system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Here p and q is probability of success and failure respectively in that node.</a:t>
            </a:r>
            <a:endParaRPr dirty="0"/>
          </a:p>
        </p:txBody>
      </p:sp>
      <p:sp>
        <p:nvSpPr>
          <p:cNvPr id="315" name="Google Shape;315;p40"/>
          <p:cNvSpPr txBox="1"/>
          <p:nvPr/>
        </p:nvSpPr>
        <p:spPr>
          <a:xfrm>
            <a:off x="677335" y="182731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Entropy</a:t>
            </a:r>
            <a:endParaRPr/>
          </a:p>
        </p:txBody>
      </p:sp>
      <p:pic>
        <p:nvPicPr>
          <p:cNvPr id="316" name="Google Shape;31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27" y="2700525"/>
            <a:ext cx="32956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75" y="3798238"/>
            <a:ext cx="10658475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25CC78-812D-4AA2-A537-DD16E669A9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Advantage of Decision Tree</a:t>
            </a:r>
            <a:endParaRPr/>
          </a:p>
        </p:txBody>
      </p:sp>
      <p:sp>
        <p:nvSpPr>
          <p:cNvPr id="323" name="Google Shape;323;p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Easy to Understand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Useful in Data exploration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Less data cleaning required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Over fitting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Not fit for continuous variables</a:t>
            </a:r>
            <a:endParaRPr dirty="0"/>
          </a:p>
        </p:txBody>
      </p:sp>
      <p:sp>
        <p:nvSpPr>
          <p:cNvPr id="324" name="Google Shape;324;p41"/>
          <p:cNvSpPr txBox="1"/>
          <p:nvPr/>
        </p:nvSpPr>
        <p:spPr>
          <a:xfrm>
            <a:off x="660051" y="3571187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Disadvantage of Decision Tree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D85BE7-E017-42EC-844C-FCC2B4718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24</a:t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Bias-Variance Tradeoff</a:t>
            </a:r>
            <a:endParaRPr/>
          </a:p>
        </p:txBody>
      </p:sp>
      <p:pic>
        <p:nvPicPr>
          <p:cNvPr id="330" name="Google Shape;3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900" y="1657075"/>
            <a:ext cx="7105650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CC08C0-6D12-4525-B96D-E8E4CC6A33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25</a:t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>
            <a:spLocks noGrp="1"/>
          </p:cNvSpPr>
          <p:nvPr>
            <p:ph type="title"/>
          </p:nvPr>
        </p:nvSpPr>
        <p:spPr>
          <a:xfrm>
            <a:off x="677334" y="176107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Ensemble</a:t>
            </a:r>
            <a:endParaRPr/>
          </a:p>
        </p:txBody>
      </p:sp>
      <p:sp>
        <p:nvSpPr>
          <p:cNvPr id="336" name="Google Shape;336;p43"/>
          <p:cNvSpPr txBox="1">
            <a:spLocks noGrp="1"/>
          </p:cNvSpPr>
          <p:nvPr>
            <p:ph type="body" idx="1"/>
          </p:nvPr>
        </p:nvSpPr>
        <p:spPr>
          <a:xfrm>
            <a:off x="677333" y="1244338"/>
            <a:ext cx="8994567" cy="561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Ensemble methods is a machine learning technique that combines several base models in order to produce one optimal predictive model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Bagging - Here idea is to create several subsets of data from training sample chosen randomly with replacement.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Now, each collection of subset data is used to train their decision trees. As a result, we end up with an ensemble of different models. Average of all the predictions from different trees are used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Boosting - In this technique, learners are learned sequentially with early learners fitting simple models to the data and then analyzing data for errors.</a:t>
            </a:r>
            <a:endParaRPr/>
          </a:p>
        </p:txBody>
      </p:sp>
      <p:sp>
        <p:nvSpPr>
          <p:cNvPr id="337" name="Google Shape;337;p43"/>
          <p:cNvSpPr txBox="1"/>
          <p:nvPr/>
        </p:nvSpPr>
        <p:spPr>
          <a:xfrm>
            <a:off x="829734" y="7620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8" name="Google Shape;338;p43"/>
          <p:cNvSpPr txBox="1"/>
          <p:nvPr/>
        </p:nvSpPr>
        <p:spPr>
          <a:xfrm>
            <a:off x="708756" y="323339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43"/>
          <p:cNvSpPr txBox="1"/>
          <p:nvPr/>
        </p:nvSpPr>
        <p:spPr>
          <a:xfrm>
            <a:off x="708756" y="240383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Types of Ensemble Method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630DF3-E21D-4F00-B98B-FB49BF019D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26</a:t>
            </a:fld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Random Forest</a:t>
            </a:r>
            <a:endParaRPr/>
          </a:p>
        </p:txBody>
      </p:sp>
      <p:sp>
        <p:nvSpPr>
          <p:cNvPr id="345" name="Google Shape;345;p44"/>
          <p:cNvSpPr txBox="1">
            <a:spLocks noGrp="1"/>
          </p:cNvSpPr>
          <p:nvPr>
            <p:ph type="body" idx="1"/>
          </p:nvPr>
        </p:nvSpPr>
        <p:spPr>
          <a:xfrm>
            <a:off x="677334" y="1508289"/>
            <a:ext cx="8596668" cy="4533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32"/>
              <a:buChar char="▶"/>
            </a:pPr>
            <a:r>
              <a:rPr lang="en-IN" sz="1665"/>
              <a:t>Random Forest is an extension over bagging.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IN" sz="1665"/>
              <a:t>It takes one extra step where in addition to taking the random subset of data, it also takes the random selection of features rather than using all features to grow trees.</a:t>
            </a:r>
            <a:endParaRPr/>
          </a:p>
          <a:p>
            <a:pPr marL="342900" lvl="0" indent="-2583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endParaRPr sz="1665"/>
          </a:p>
          <a:p>
            <a:pPr marL="342900" lvl="0" indent="-2583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endParaRPr sz="1665"/>
          </a:p>
          <a:p>
            <a:pPr marL="342900" lvl="0" indent="-2583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endParaRPr sz="1665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IN" sz="1665"/>
              <a:t>Handles higher dimensionality data very well.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IN" sz="1665"/>
              <a:t>Handles missing values and maintains accuracy for missing data.</a:t>
            </a:r>
            <a:endParaRPr/>
          </a:p>
          <a:p>
            <a:pPr marL="342900" lvl="0" indent="-2583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endParaRPr sz="1665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endParaRPr sz="1665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endParaRPr sz="1665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IN" sz="1665"/>
              <a:t>Since final prediction is based on the mean predictions from subset trees, it won’t give precise values for the regression model.</a:t>
            </a:r>
            <a:endParaRPr/>
          </a:p>
          <a:p>
            <a:pPr marL="342900" lvl="0" indent="-2583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endParaRPr sz="1665"/>
          </a:p>
          <a:p>
            <a:pPr marL="342900" lvl="0" indent="-2583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endParaRPr sz="1665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endParaRPr sz="1665"/>
          </a:p>
        </p:txBody>
      </p:sp>
      <p:sp>
        <p:nvSpPr>
          <p:cNvPr id="346" name="Google Shape;346;p44"/>
          <p:cNvSpPr txBox="1"/>
          <p:nvPr/>
        </p:nvSpPr>
        <p:spPr>
          <a:xfrm>
            <a:off x="567352" y="2768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Advantages of Random Forest </a:t>
            </a:r>
            <a:endParaRPr/>
          </a:p>
        </p:txBody>
      </p:sp>
      <p:sp>
        <p:nvSpPr>
          <p:cNvPr id="347" name="Google Shape;347;p44"/>
          <p:cNvSpPr txBox="1"/>
          <p:nvPr/>
        </p:nvSpPr>
        <p:spPr>
          <a:xfrm>
            <a:off x="567220" y="451014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Disadvantages of Random Forest 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8E8679-74D5-4D55-93B6-C5D1D38BEE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27</a:t>
            </a:fld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"/>
          <p:cNvSpPr txBox="1">
            <a:spLocks noGrp="1"/>
          </p:cNvSpPr>
          <p:nvPr>
            <p:ph type="title"/>
          </p:nvPr>
        </p:nvSpPr>
        <p:spPr>
          <a:xfrm>
            <a:off x="922431" y="2768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dirty="0"/>
              <a:t>			Thank You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B0237-5688-4985-953C-878504C55A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28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Machine Learning</a:t>
            </a: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1"/>
          </p:nvPr>
        </p:nvSpPr>
        <p:spPr>
          <a:xfrm>
            <a:off x="677334" y="162271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Machine learning is an application of artificial intelligence (AI) that provides systems the ability to automatically learn and improve from experience without being explicitly programmed.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/>
          </a:p>
          <a:p>
            <a:pPr marL="0" lvl="0" indent="0">
              <a:spcBef>
                <a:spcPts val="0"/>
              </a:spcBef>
              <a:buNone/>
            </a:pPr>
            <a:r>
              <a:rPr lang="en-IN" sz="2400" dirty="0"/>
              <a:t>Unsupervised learning is a type of machine learning algorithm used to draw inferences from datasets consisting of input data without labelled responses.</a:t>
            </a:r>
          </a:p>
          <a:p>
            <a:pPr marL="0" lvl="0" indent="0">
              <a:spcBef>
                <a:spcPts val="0"/>
              </a:spcBef>
              <a:buNone/>
            </a:pPr>
            <a:endParaRPr lang="en-IN" sz="2400" dirty="0"/>
          </a:p>
          <a:p>
            <a:pPr marL="0" lvl="0" indent="0">
              <a:spcBef>
                <a:spcPts val="0"/>
              </a:spcBef>
              <a:buNone/>
            </a:pPr>
            <a:r>
              <a:rPr lang="en-IN" sz="2400" dirty="0"/>
              <a:t>Supervised learning is inferring from labelled training data.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524925" y="3429000"/>
            <a:ext cx="99414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Unsupervised and Supervised Learning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8956CD-2FC1-4387-8C64-CC7E6B844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FE5C5F-4747-4B9F-A668-6244133A73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K Means</a:t>
            </a: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677334" y="1404594"/>
            <a:ext cx="9098262" cy="4843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k-means is  one of  the simplest unsupervised  learning  algorithms  that  solve  the well  known clustering problem.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The algorithm classify a given data set  through a certain number of  clusters (assume k clusters) fixed apriori.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Algorithmic steps for k-means clustering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IN"/>
              <a:t>Let  X = {x1,x2,x3,……..,xn} be the set of data points and V = {v1,v2,…….,vc} be the set of centers.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IN"/>
              <a:t>1) Randomly select ‘c’ cluster centers.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IN"/>
              <a:t>2) Calculate the eucledian distance between each data point and cluster centers.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IN"/>
              <a:t>3) Assign the data point to the cluster center whose distance from the cluster center is minimum of all the cluster centers..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IN"/>
              <a:t>4) Recalculate the new cluster center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IN"/>
              <a:t>5) Recalculate the distance between each data point and new obtained cluster centers.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IN"/>
              <a:t>6) If no data point was reassigned then stop, otherwise repeat from step 3).</a:t>
            </a:r>
            <a:endParaRPr/>
          </a:p>
          <a:p>
            <a:pPr marL="742950" lvl="1" indent="-204469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578E61-0A59-4E57-A082-DD43366C96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Optimal Value of K - Elbow Method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575" y="1529600"/>
            <a:ext cx="8139949" cy="48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F51961-CDE0-45EC-B0EF-085A55C69D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dirty="0"/>
              <a:t>Advantage of K Means</a:t>
            </a:r>
            <a:endParaRPr dirty="0"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1"/>
          </p:nvPr>
        </p:nvSpPr>
        <p:spPr>
          <a:xfrm>
            <a:off x="677333" y="1414021"/>
            <a:ext cx="9343360" cy="544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1) Fast, robust and easier to understand and implement.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2) Gives best result when data set are distinct or well separated from each other.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1) The learning algorithm requires </a:t>
            </a:r>
            <a:r>
              <a:rPr lang="en-IN" dirty="0" err="1"/>
              <a:t>apriori</a:t>
            </a:r>
            <a:r>
              <a:rPr lang="en-IN" dirty="0"/>
              <a:t> specification of the number of  cluster </a:t>
            </a:r>
            <a:r>
              <a:rPr lang="en-IN" dirty="0" err="1"/>
              <a:t>centers</a:t>
            </a:r>
            <a:r>
              <a:rPr lang="en-IN" dirty="0"/>
              <a:t>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2) The use of  Exclusive Assignment - If  there are two highly overlapping data then k-means will not be able to resolve that there are two clusters.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3) Euclidean distance measures can unequally weight underlying factors.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4) The learning algorithm provides the local optima of the squared error function. 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sp>
        <p:nvSpPr>
          <p:cNvPr id="181" name="Google Shape;181;p24"/>
          <p:cNvSpPr txBox="1"/>
          <p:nvPr/>
        </p:nvSpPr>
        <p:spPr>
          <a:xfrm>
            <a:off x="584635" y="228914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Disadvantage of K Means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0FB205-ABC7-4544-8A39-B4C96FDA58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Business Application</a:t>
            </a:r>
            <a:endParaRPr dirty="0"/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677325" y="1314825"/>
            <a:ext cx="9990600" cy="486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arenR"/>
            </a:pPr>
            <a:r>
              <a:rPr lang="en-IN" b="1" dirty="0"/>
              <a:t>Document Classification </a:t>
            </a:r>
            <a:r>
              <a:rPr lang="en-IN" dirty="0"/>
              <a:t>- Cluster documents in multiple categories based on tags, topics, and the content of the document.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-IN" b="1" dirty="0"/>
              <a:t>Customer Segmentation</a:t>
            </a:r>
            <a:r>
              <a:rPr lang="en-IN" dirty="0"/>
              <a:t> - Clustering helps marketers improve their customer base, work on target areas, and segment customers based on purchase history, interests, or activity monitoring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-IN" b="1" dirty="0"/>
              <a:t>Insurance Fraud Detection </a:t>
            </a:r>
            <a:r>
              <a:rPr lang="en-IN" dirty="0"/>
              <a:t>- Utilizing past historical data on fraudulent claims, it is possible to isolate new claims based on its proximity to clusters that indicate fraudulent patterns. 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-IN" b="1" dirty="0"/>
              <a:t>Cyber Profile Criminals</a:t>
            </a:r>
            <a:r>
              <a:rPr lang="en-IN" dirty="0"/>
              <a:t> -The idea of cyber profiling is derived from criminal profiles, which provide information on the investigation division to classify the types of criminals who were at the crime scene. 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D8C2DF-C525-4F28-8835-78F7272CF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Linear Regression</a:t>
            </a:r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1"/>
          </p:nvPr>
        </p:nvSpPr>
        <p:spPr>
          <a:xfrm>
            <a:off x="677333" y="1611984"/>
            <a:ext cx="8947433" cy="494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Linear regression is the simplest and most widely used statistical technique for predictive </a:t>
            </a:r>
            <a:r>
              <a:rPr lang="en-IN" dirty="0" err="1"/>
              <a:t>modeling</a:t>
            </a:r>
            <a:r>
              <a:rPr lang="en-IN" dirty="0"/>
              <a:t>.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It basically gives us an equation, where we have our features as independent variables, on which our target variable is dependent upon.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Linear regression equation looks like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Here, we have Y as our dependent variable (Sales), X’s are the independent variables and all thetas are the coefficients.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Coefficients are basically the weights assigned to the features, based on their importance.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Residuals - The difference between the values predicted by us and the observed values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742950" lvl="1" indent="-204469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dirty="0"/>
          </a:p>
        </p:txBody>
      </p:sp>
      <p:pic>
        <p:nvPicPr>
          <p:cNvPr id="194" name="Google Shape;19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4060" y="3510798"/>
            <a:ext cx="311467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74730F-0E08-4E0E-B858-F5FC2A2825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1261</Words>
  <Application>Microsoft Office PowerPoint</Application>
  <PresentationFormat>Widescreen</PresentationFormat>
  <Paragraphs>217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Noto Sans Symbols</vt:lpstr>
      <vt:lpstr>Trebuchet MS</vt:lpstr>
      <vt:lpstr>Facet</vt:lpstr>
      <vt:lpstr>Machine Learning</vt:lpstr>
      <vt:lpstr>Topics Covered</vt:lpstr>
      <vt:lpstr>Machine Learning</vt:lpstr>
      <vt:lpstr>PowerPoint Presentation</vt:lpstr>
      <vt:lpstr>K Means</vt:lpstr>
      <vt:lpstr>Optimal Value of K - Elbow Method</vt:lpstr>
      <vt:lpstr>Advantage of K Means</vt:lpstr>
      <vt:lpstr>Business Application</vt:lpstr>
      <vt:lpstr>Linear Regression</vt:lpstr>
      <vt:lpstr>Linear Regression</vt:lpstr>
      <vt:lpstr>Explained &amp; Unexplained Variation</vt:lpstr>
      <vt:lpstr>Key Assumptions of Regression</vt:lpstr>
      <vt:lpstr>Goodness of Fit</vt:lpstr>
      <vt:lpstr>Business Application</vt:lpstr>
      <vt:lpstr>Logistic Regression</vt:lpstr>
      <vt:lpstr>Sigmoid Function</vt:lpstr>
      <vt:lpstr>Model Validation</vt:lpstr>
      <vt:lpstr>ROC -Receiver Operating Characteristics</vt:lpstr>
      <vt:lpstr>Decision Tree</vt:lpstr>
      <vt:lpstr>PowerPoint Presentation</vt:lpstr>
      <vt:lpstr>How does a tree decide where to split?</vt:lpstr>
      <vt:lpstr>PowerPoint Presentation</vt:lpstr>
      <vt:lpstr>Information Gain</vt:lpstr>
      <vt:lpstr>Advantage of Decision Tree</vt:lpstr>
      <vt:lpstr>Bias-Variance Tradeoff</vt:lpstr>
      <vt:lpstr>Ensemble</vt:lpstr>
      <vt:lpstr>Random Forest</vt:lpstr>
      <vt:lpstr>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Sharma, Deepak</cp:lastModifiedBy>
  <cp:revision>5</cp:revision>
  <dcterms:modified xsi:type="dcterms:W3CDTF">2018-11-29T17:34:31Z</dcterms:modified>
</cp:coreProperties>
</file>