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Lato" panose="020F0502020204030203" pitchFamily="34" charset="0"/>
      <p:regular r:id="rId33"/>
      <p:bold r:id="rId34"/>
      <p:italic r:id="rId35"/>
      <p:boldItalic r:id="rId36"/>
    </p:embeddedFont>
    <p:embeddedFont>
      <p:font typeface="Raleway"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2068C6-3E9E-4D84-AB8E-C2A45760275D}">
  <a:tblStyle styleId="{892068C6-3E9E-4D84-AB8E-C2A4576027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a6732f29fe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a6732f29fe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a6992e241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a6992e24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a8f13f6a7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a8f13f6a7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a8f13f6a71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a8f13f6a7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a8f13f6a7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a8f13f6a7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a8f13f6a71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a8f13f6a7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a8f13f6a7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a8f13f6a7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a8f13f6a7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a8f13f6a7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a8f13f6a71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a8f13f6a7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a8f13f6a71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a8f13f6a71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a6952eba1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a6952eba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a8f13f6a71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a8f13f6a7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aea0e139ba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aea0e139b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a4f8528cd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a4f8528c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a66836e199_0_6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a66836e199_0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a6732f29fe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a6732f29fe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a6952eba17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a6952eba1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-30 mins, 1-2 hours, over 2 hours to london</a:t>
            </a:r>
            <a:endParaRPr/>
          </a:p>
          <a:p>
            <a:pPr marL="0" lvl="0" indent="0" algn="l" rtl="0">
              <a:spcBef>
                <a:spcPts val="0"/>
              </a:spcBef>
              <a:spcAft>
                <a:spcPts val="0"/>
              </a:spcAft>
              <a:buNone/>
            </a:pPr>
            <a:endParaRPr/>
          </a:p>
          <a:p>
            <a:pPr marL="0" lvl="0" indent="0" algn="l" rtl="0">
              <a:spcBef>
                <a:spcPts val="0"/>
              </a:spcBef>
              <a:spcAft>
                <a:spcPts val="0"/>
              </a:spcAft>
              <a:buNone/>
            </a:pPr>
            <a:r>
              <a:rPr lang="en"/>
              <a:t>-nearby london 1-2 hours drive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a6952eba17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a6952eba1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 10 cities in 2002. Their distance with London 2002 are various. However, Most Top 10 cities in 2021 are 1-12 hours.</a:t>
            </a:r>
            <a:endParaRPr/>
          </a:p>
          <a:p>
            <a:pPr marL="0" lvl="0" indent="0" algn="l" rtl="0">
              <a:spcBef>
                <a:spcPts val="0"/>
              </a:spcBef>
              <a:spcAft>
                <a:spcPts val="0"/>
              </a:spcAft>
              <a:buNone/>
            </a:pPr>
            <a:r>
              <a:rPr lang="en"/>
              <a:t>Because of London Olypmic, London economy grow about 6 hundred million during the game. </a:t>
            </a:r>
            <a:endParaRPr/>
          </a:p>
          <a:p>
            <a:pPr marL="0" lvl="0" indent="0" algn="l" rtl="0">
              <a:spcBef>
                <a:spcPts val="0"/>
              </a:spcBef>
              <a:spcAft>
                <a:spcPts val="0"/>
              </a:spcAft>
              <a:buNone/>
            </a:pPr>
            <a:r>
              <a:rPr lang="en"/>
              <a:t>People rely on London more to get the proper so they live nearby the city.</a:t>
            </a:r>
            <a:endParaRPr/>
          </a:p>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a4f8528cd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a4f8528cd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house price higher in Sep?</a:t>
            </a:r>
            <a:endParaRPr/>
          </a:p>
          <a:p>
            <a:pPr marL="0" lvl="0" indent="0" algn="l" rtl="0">
              <a:spcBef>
                <a:spcPts val="0"/>
              </a:spcBef>
              <a:spcAft>
                <a:spcPts val="0"/>
              </a:spcAft>
              <a:buNone/>
            </a:pPr>
            <a:r>
              <a:rPr lang="en"/>
              <a:t>-</a:t>
            </a:r>
            <a:r>
              <a:rPr lang="en" sz="1050">
                <a:solidFill>
                  <a:srgbClr val="1E1F20"/>
                </a:solidFill>
                <a:highlight>
                  <a:srgbClr val="FFFFFF"/>
                </a:highlight>
              </a:rPr>
              <a:t>This sharp rise is due to the stamp duty holiday which the UK Government announced last year and which ended on 30 September 2021. buyers of homes valued at up to £500,000 will no longer pay any stamp duty on the purchase. </a:t>
            </a:r>
            <a:endParaRPr sz="1050">
              <a:solidFill>
                <a:srgbClr val="1E1F20"/>
              </a:solidFill>
              <a:highlight>
                <a:srgbClr val="FFFFFF"/>
              </a:highlight>
            </a:endParaRPr>
          </a:p>
          <a:p>
            <a:pPr marL="0" lvl="0" indent="0" algn="l" rtl="0">
              <a:spcBef>
                <a:spcPts val="0"/>
              </a:spcBef>
              <a:spcAft>
                <a:spcPts val="0"/>
              </a:spcAft>
              <a:buNone/>
            </a:pPr>
            <a:r>
              <a:rPr lang="en" sz="1050">
                <a:solidFill>
                  <a:srgbClr val="1E1F20"/>
                </a:solidFill>
                <a:highlight>
                  <a:srgbClr val="FFFFFF"/>
                </a:highlight>
              </a:rPr>
              <a:t>The stamp duty is the certain taye that need to pay when buying the house.</a:t>
            </a:r>
            <a:endParaRPr sz="1050">
              <a:solidFill>
                <a:srgbClr val="1E1F20"/>
              </a:solidFill>
              <a:highlight>
                <a:srgbClr val="FFFFFF"/>
              </a:highlight>
            </a:endParaRPr>
          </a:p>
          <a:p>
            <a:pPr marL="0" lvl="0" indent="0" algn="l" rtl="0">
              <a:spcBef>
                <a:spcPts val="0"/>
              </a:spcBef>
              <a:spcAft>
                <a:spcPts val="0"/>
              </a:spcAft>
              <a:buNone/>
            </a:pPr>
            <a:endParaRPr sz="1050">
              <a:solidFill>
                <a:srgbClr val="1E1F20"/>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aea0e139b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aea0e139b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aea0e139ba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aea0e139b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a66836e19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a66836e1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a8f13f6a71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a8f13f6a7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a6952eba1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a6952eba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a8f13f6a7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a8f13f6a7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a8f13f6a71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a8f13f6a71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a6732f29fe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a6732f29fe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a8f13f6a71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a8f13f6a7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a6732f29fe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a6732f29fe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625" y="125800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Group 8:</a:t>
            </a:r>
            <a:endParaRPr/>
          </a:p>
          <a:p>
            <a:pPr marL="0" lvl="0" indent="0" algn="l" rtl="0">
              <a:spcBef>
                <a:spcPts val="0"/>
              </a:spcBef>
              <a:spcAft>
                <a:spcPts val="0"/>
              </a:spcAft>
              <a:buNone/>
            </a:pPr>
            <a:r>
              <a:rPr lang="en"/>
              <a:t>House Price in England &amp; Wales</a:t>
            </a:r>
            <a:endParaRPr/>
          </a:p>
        </p:txBody>
      </p:sp>
      <p:sp>
        <p:nvSpPr>
          <p:cNvPr id="87" name="Google Shape;87;p13"/>
          <p:cNvSpPr txBox="1">
            <a:spLocks noGrp="1"/>
          </p:cNvSpPr>
          <p:nvPr>
            <p:ph type="subTitle" idx="1"/>
          </p:nvPr>
        </p:nvSpPr>
        <p:spPr>
          <a:xfrm>
            <a:off x="729625" y="3172900"/>
            <a:ext cx="7688100" cy="123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Amal Byju</a:t>
            </a:r>
          </a:p>
          <a:p>
            <a:pPr marL="0" indent="0"/>
            <a:r>
              <a:rPr lang="en-US" dirty="0"/>
              <a:t>Xin Wan</a:t>
            </a:r>
          </a:p>
          <a:p>
            <a:pPr marL="0" lvl="0" indent="0" algn="l" rtl="0">
              <a:spcBef>
                <a:spcPts val="0"/>
              </a:spcBef>
              <a:spcAft>
                <a:spcPts val="0"/>
              </a:spcAft>
              <a:buNone/>
            </a:pPr>
            <a:r>
              <a:rPr lang="en" dirty="0"/>
              <a:t>Yi Hua Huang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body" idx="1"/>
          </p:nvPr>
        </p:nvSpPr>
        <p:spPr>
          <a:xfrm>
            <a:off x="6479600" y="1657575"/>
            <a:ext cx="2531400" cy="30036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a:t>The steep decrease in demand corresponds to the Great Recession of 2008.</a:t>
            </a:r>
            <a:endParaRPr/>
          </a:p>
          <a:p>
            <a:pPr marL="0" lvl="0" indent="0" algn="l" rtl="0">
              <a:spcBef>
                <a:spcPts val="1200"/>
              </a:spcBef>
              <a:spcAft>
                <a:spcPts val="1200"/>
              </a:spcAft>
              <a:buNone/>
            </a:pPr>
            <a:endParaRPr/>
          </a:p>
        </p:txBody>
      </p:sp>
      <p:pic>
        <p:nvPicPr>
          <p:cNvPr id="141" name="Google Shape;141;p22"/>
          <p:cNvPicPr preferRelativeResize="0"/>
          <p:nvPr/>
        </p:nvPicPr>
        <p:blipFill>
          <a:blip r:embed="rId3">
            <a:alphaModFix/>
          </a:blip>
          <a:stretch>
            <a:fillRect/>
          </a:stretch>
        </p:blipFill>
        <p:spPr>
          <a:xfrm>
            <a:off x="464575" y="1478525"/>
            <a:ext cx="5934674" cy="3283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body" idx="1"/>
          </p:nvPr>
        </p:nvSpPr>
        <p:spPr>
          <a:xfrm>
            <a:off x="6258600" y="1561750"/>
            <a:ext cx="2742600" cy="236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Detached houses are more expensive because of the larger space.</a:t>
            </a:r>
            <a:endParaRPr/>
          </a:p>
          <a:p>
            <a:pPr marL="0" lvl="0" indent="0" algn="l" rtl="0">
              <a:spcBef>
                <a:spcPts val="1200"/>
              </a:spcBef>
              <a:spcAft>
                <a:spcPts val="1200"/>
              </a:spcAft>
              <a:buNone/>
            </a:pPr>
            <a:r>
              <a:rPr lang="en"/>
              <a:t>Terraced houses are usually more energy efficient and are cheap. </a:t>
            </a:r>
            <a:endParaRPr/>
          </a:p>
        </p:txBody>
      </p:sp>
      <p:pic>
        <p:nvPicPr>
          <p:cNvPr id="147" name="Google Shape;147;p23"/>
          <p:cNvPicPr preferRelativeResize="0"/>
          <p:nvPr/>
        </p:nvPicPr>
        <p:blipFill>
          <a:blip r:embed="rId3">
            <a:alphaModFix/>
          </a:blip>
          <a:stretch>
            <a:fillRect/>
          </a:stretch>
        </p:blipFill>
        <p:spPr>
          <a:xfrm>
            <a:off x="0" y="1466700"/>
            <a:ext cx="6019249" cy="3319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body" idx="1"/>
          </p:nvPr>
        </p:nvSpPr>
        <p:spPr>
          <a:xfrm>
            <a:off x="4902400" y="2078875"/>
            <a:ext cx="3515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 expected, the number of transactions of terraced houses is the highest.</a:t>
            </a:r>
            <a:endParaRPr/>
          </a:p>
          <a:p>
            <a:pPr marL="0" lvl="0" indent="0" algn="l" rtl="0">
              <a:spcBef>
                <a:spcPts val="1200"/>
              </a:spcBef>
              <a:spcAft>
                <a:spcPts val="1200"/>
              </a:spcAft>
              <a:buNone/>
            </a:pPr>
            <a:r>
              <a:rPr lang="en"/>
              <a:t>The number of transaction of detached properties is low because of its price.</a:t>
            </a:r>
            <a:endParaRPr/>
          </a:p>
        </p:txBody>
      </p:sp>
      <p:pic>
        <p:nvPicPr>
          <p:cNvPr id="153" name="Google Shape;153;p24"/>
          <p:cNvPicPr preferRelativeResize="0"/>
          <p:nvPr/>
        </p:nvPicPr>
        <p:blipFill>
          <a:blip r:embed="rId3">
            <a:alphaModFix/>
          </a:blip>
          <a:stretch>
            <a:fillRect/>
          </a:stretch>
        </p:blipFill>
        <p:spPr>
          <a:xfrm>
            <a:off x="222725" y="1406686"/>
            <a:ext cx="4592051" cy="3605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body" idx="1"/>
          </p:nvPr>
        </p:nvSpPr>
        <p:spPr>
          <a:xfrm>
            <a:off x="5746275" y="1737325"/>
            <a:ext cx="2732100" cy="27432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a:t>When we checked out the top 5 counties with highest average price, we found out that London had the highest value followed by counties in England that are close to it. Three out of the counties with the lowest prices are in Wales.</a:t>
            </a:r>
            <a:endParaRPr/>
          </a:p>
          <a:p>
            <a:pPr marL="0" lvl="0" indent="0" algn="l" rtl="0">
              <a:spcBef>
                <a:spcPts val="1200"/>
              </a:spcBef>
              <a:spcAft>
                <a:spcPts val="1200"/>
              </a:spcAft>
              <a:buNone/>
            </a:pPr>
            <a:endParaRPr/>
          </a:p>
        </p:txBody>
      </p:sp>
      <p:pic>
        <p:nvPicPr>
          <p:cNvPr id="159" name="Google Shape;159;p25"/>
          <p:cNvPicPr preferRelativeResize="0"/>
          <p:nvPr/>
        </p:nvPicPr>
        <p:blipFill>
          <a:blip r:embed="rId3">
            <a:alphaModFix/>
          </a:blip>
          <a:stretch>
            <a:fillRect/>
          </a:stretch>
        </p:blipFill>
        <p:spPr>
          <a:xfrm>
            <a:off x="142325" y="1466700"/>
            <a:ext cx="5479876" cy="2969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body" idx="1"/>
          </p:nvPr>
        </p:nvSpPr>
        <p:spPr>
          <a:xfrm>
            <a:off x="5822575" y="1687075"/>
            <a:ext cx="3083700" cy="22611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a:t>Here is the bar chart that shows the mean house price for each property type. On average, the prices of new properties are higher. However, it should be noted that the average house price of old detached houses is the highest.</a:t>
            </a:r>
            <a:endParaRPr/>
          </a:p>
          <a:p>
            <a:pPr marL="0" lvl="0" indent="0" algn="l" rtl="0">
              <a:spcBef>
                <a:spcPts val="1200"/>
              </a:spcBef>
              <a:spcAft>
                <a:spcPts val="1200"/>
              </a:spcAft>
              <a:buNone/>
            </a:pPr>
            <a:endParaRPr/>
          </a:p>
        </p:txBody>
      </p:sp>
      <p:pic>
        <p:nvPicPr>
          <p:cNvPr id="165" name="Google Shape;165;p26"/>
          <p:cNvPicPr preferRelativeResize="0"/>
          <p:nvPr/>
        </p:nvPicPr>
        <p:blipFill>
          <a:blip r:embed="rId3">
            <a:alphaModFix/>
          </a:blip>
          <a:stretch>
            <a:fillRect/>
          </a:stretch>
        </p:blipFill>
        <p:spPr>
          <a:xfrm>
            <a:off x="192600" y="1468400"/>
            <a:ext cx="5509424" cy="3202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body" idx="1"/>
          </p:nvPr>
        </p:nvSpPr>
        <p:spPr>
          <a:xfrm>
            <a:off x="6158125" y="1205500"/>
            <a:ext cx="2702100" cy="3576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Business Question #2</a:t>
            </a:r>
            <a:endParaRPr/>
          </a:p>
          <a:p>
            <a:pPr marL="0" lvl="0" indent="0" algn="l" rtl="0">
              <a:spcBef>
                <a:spcPts val="1200"/>
              </a:spcBef>
              <a:spcAft>
                <a:spcPts val="0"/>
              </a:spcAft>
              <a:buNone/>
            </a:pPr>
            <a:r>
              <a:rPr lang="en"/>
              <a:t>How house prices have changed over the years in different counties of England and Wales. Moreover, we’ll be comparing mean house price to mean earnings over the years.</a:t>
            </a:r>
            <a:endParaRPr/>
          </a:p>
          <a:p>
            <a:pPr marL="0" lvl="0" indent="0" algn="l" rtl="0">
              <a:spcBef>
                <a:spcPts val="1200"/>
              </a:spcBef>
              <a:spcAft>
                <a:spcPts val="0"/>
              </a:spcAft>
              <a:buNone/>
            </a:pPr>
            <a:r>
              <a:rPr lang="en"/>
              <a:t>Houses have a low interest rate. So people buy them for investment. That is the reason why house price went up.</a:t>
            </a:r>
            <a:endParaRPr/>
          </a:p>
          <a:p>
            <a:pPr marL="0" lvl="0" indent="0" algn="l" rtl="0">
              <a:spcBef>
                <a:spcPts val="1200"/>
              </a:spcBef>
              <a:spcAft>
                <a:spcPts val="0"/>
              </a:spcAft>
              <a:buNone/>
            </a:pPr>
            <a:r>
              <a:rPr lang="en"/>
              <a:t>There are foreign investors too.</a:t>
            </a:r>
            <a:endParaRPr/>
          </a:p>
          <a:p>
            <a:pPr marL="0" lvl="0" indent="0" algn="l" rtl="0">
              <a:spcBef>
                <a:spcPts val="1200"/>
              </a:spcBef>
              <a:spcAft>
                <a:spcPts val="1200"/>
              </a:spcAft>
              <a:buNone/>
            </a:pPr>
            <a:endParaRPr/>
          </a:p>
        </p:txBody>
      </p:sp>
      <p:pic>
        <p:nvPicPr>
          <p:cNvPr id="171" name="Google Shape;171;p27"/>
          <p:cNvPicPr preferRelativeResize="0"/>
          <p:nvPr/>
        </p:nvPicPr>
        <p:blipFill>
          <a:blip r:embed="rId3">
            <a:alphaModFix/>
          </a:blip>
          <a:stretch>
            <a:fillRect/>
          </a:stretch>
        </p:blipFill>
        <p:spPr>
          <a:xfrm>
            <a:off x="82075" y="1507500"/>
            <a:ext cx="6020874" cy="34038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 K-Means Clustering</a:t>
            </a:r>
            <a:endParaRPr/>
          </a:p>
        </p:txBody>
      </p:sp>
      <p:sp>
        <p:nvSpPr>
          <p:cNvPr id="177" name="Google Shape;177;p28"/>
          <p:cNvSpPr txBox="1">
            <a:spLocks noGrp="1"/>
          </p:cNvSpPr>
          <p:nvPr>
            <p:ph type="body" idx="1"/>
          </p:nvPr>
        </p:nvSpPr>
        <p:spPr>
          <a:xfrm>
            <a:off x="4781850" y="2357475"/>
            <a:ext cx="36765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 find the optimum number of clusters, we used elbow analysis.</a:t>
            </a:r>
            <a:endParaRPr/>
          </a:p>
          <a:p>
            <a:pPr marL="0" lvl="0" indent="0" algn="l" rtl="0">
              <a:spcBef>
                <a:spcPts val="1200"/>
              </a:spcBef>
              <a:spcAft>
                <a:spcPts val="1200"/>
              </a:spcAft>
              <a:buNone/>
            </a:pPr>
            <a:r>
              <a:rPr lang="en"/>
              <a:t>Since the elbow occurs at k = 3, we went ahead with 3 clusters.</a:t>
            </a:r>
            <a:endParaRPr/>
          </a:p>
        </p:txBody>
      </p:sp>
      <p:pic>
        <p:nvPicPr>
          <p:cNvPr id="178" name="Google Shape;178;p28"/>
          <p:cNvPicPr preferRelativeResize="0"/>
          <p:nvPr/>
        </p:nvPicPr>
        <p:blipFill>
          <a:blip r:embed="rId3">
            <a:alphaModFix/>
          </a:blip>
          <a:stretch>
            <a:fillRect/>
          </a:stretch>
        </p:blipFill>
        <p:spPr>
          <a:xfrm>
            <a:off x="152400" y="2006250"/>
            <a:ext cx="4436876" cy="29635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body" idx="1"/>
          </p:nvPr>
        </p:nvSpPr>
        <p:spPr>
          <a:xfrm>
            <a:off x="452082" y="2882550"/>
            <a:ext cx="5883600" cy="176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of K-Means</a:t>
            </a:r>
            <a:endParaRPr/>
          </a:p>
          <a:p>
            <a:pPr marL="0" lvl="0" indent="0" algn="l" rtl="0">
              <a:spcBef>
                <a:spcPts val="1200"/>
              </a:spcBef>
              <a:spcAft>
                <a:spcPts val="0"/>
              </a:spcAft>
              <a:buNone/>
            </a:pPr>
            <a:r>
              <a:rPr lang="en"/>
              <a:t>Features had to be coerced to numbers so some columns don’t make sense.</a:t>
            </a:r>
            <a:endParaRPr/>
          </a:p>
          <a:p>
            <a:pPr marL="0" lvl="0" indent="0" algn="l" rtl="0">
              <a:spcBef>
                <a:spcPts val="1200"/>
              </a:spcBef>
              <a:spcAft>
                <a:spcPts val="1200"/>
              </a:spcAft>
              <a:buNone/>
            </a:pPr>
            <a:r>
              <a:rPr lang="en"/>
              <a:t>We can see that the Price (in pounds) is vastly different in the 3 clusters.</a:t>
            </a:r>
            <a:endParaRPr/>
          </a:p>
        </p:txBody>
      </p:sp>
      <p:pic>
        <p:nvPicPr>
          <p:cNvPr id="184" name="Google Shape;184;p29"/>
          <p:cNvPicPr preferRelativeResize="0"/>
          <p:nvPr/>
        </p:nvPicPr>
        <p:blipFill>
          <a:blip r:embed="rId3">
            <a:alphaModFix/>
          </a:blip>
          <a:stretch>
            <a:fillRect/>
          </a:stretch>
        </p:blipFill>
        <p:spPr>
          <a:xfrm>
            <a:off x="644650" y="1337825"/>
            <a:ext cx="6885060" cy="1544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Predictive Models</a:t>
            </a:r>
            <a:endParaRPr/>
          </a:p>
        </p:txBody>
      </p:sp>
      <p:sp>
        <p:nvSpPr>
          <p:cNvPr id="190" name="Google Shape;190;p30"/>
          <p:cNvSpPr txBox="1">
            <a:spLocks noGrp="1"/>
          </p:cNvSpPr>
          <p:nvPr>
            <p:ph type="body" idx="1"/>
          </p:nvPr>
        </p:nvSpPr>
        <p:spPr>
          <a:xfrm>
            <a:off x="5033000" y="1753650"/>
            <a:ext cx="3546000" cy="289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Business Question #3</a:t>
            </a:r>
            <a:endParaRPr/>
          </a:p>
          <a:p>
            <a:pPr marL="0" lvl="0" indent="0" algn="l" rtl="0">
              <a:spcBef>
                <a:spcPts val="1200"/>
              </a:spcBef>
              <a:spcAft>
                <a:spcPts val="0"/>
              </a:spcAft>
              <a:buNone/>
            </a:pPr>
            <a:r>
              <a:rPr lang="en"/>
              <a:t>Predict the price of a house given some input features.</a:t>
            </a:r>
            <a:endParaRPr/>
          </a:p>
          <a:p>
            <a:pPr marL="0" lvl="0" indent="0" algn="l" rtl="0">
              <a:spcBef>
                <a:spcPts val="1200"/>
              </a:spcBef>
              <a:spcAft>
                <a:spcPts val="0"/>
              </a:spcAft>
              <a:buNone/>
            </a:pPr>
            <a:r>
              <a:rPr lang="en"/>
              <a:t>As the RMSEs of the models are lesser than the standard deviation of log(Price) in the test dataset, both models perform better than just predicting the average log(Price) for every observation.</a:t>
            </a:r>
            <a:endParaRPr/>
          </a:p>
          <a:p>
            <a:pPr marL="0" lvl="0" indent="0" algn="l" rtl="0">
              <a:spcBef>
                <a:spcPts val="1200"/>
              </a:spcBef>
              <a:spcAft>
                <a:spcPts val="1200"/>
              </a:spcAft>
              <a:buNone/>
            </a:pPr>
            <a:r>
              <a:rPr lang="en"/>
              <a:t>Gradient Boosted Tree is the better model with lower test RMSE.</a:t>
            </a:r>
            <a:endParaRPr/>
          </a:p>
        </p:txBody>
      </p:sp>
      <p:graphicFrame>
        <p:nvGraphicFramePr>
          <p:cNvPr id="191" name="Google Shape;191;p30"/>
          <p:cNvGraphicFramePr/>
          <p:nvPr/>
        </p:nvGraphicFramePr>
        <p:xfrm>
          <a:off x="260275" y="2148238"/>
          <a:ext cx="3000000" cy="3000000"/>
        </p:xfrm>
        <a:graphic>
          <a:graphicData uri="http://schemas.openxmlformats.org/drawingml/2006/table">
            <a:tbl>
              <a:tblPr>
                <a:noFill/>
                <a:tableStyleId>{892068C6-3E9E-4D84-AB8E-C2A45760275D}</a:tableStyleId>
              </a:tblPr>
              <a:tblGrid>
                <a:gridCol w="1550725">
                  <a:extLst>
                    <a:ext uri="{9D8B030D-6E8A-4147-A177-3AD203B41FA5}">
                      <a16:colId xmlns:a16="http://schemas.microsoft.com/office/drawing/2014/main" val="20000"/>
                    </a:ext>
                  </a:extLst>
                </a:gridCol>
                <a:gridCol w="1550725">
                  <a:extLst>
                    <a:ext uri="{9D8B030D-6E8A-4147-A177-3AD203B41FA5}">
                      <a16:colId xmlns:a16="http://schemas.microsoft.com/office/drawing/2014/main" val="20001"/>
                    </a:ext>
                  </a:extLst>
                </a:gridCol>
                <a:gridCol w="1550725">
                  <a:extLst>
                    <a:ext uri="{9D8B030D-6E8A-4147-A177-3AD203B41FA5}">
                      <a16:colId xmlns:a16="http://schemas.microsoft.com/office/drawing/2014/main" val="20002"/>
                    </a:ext>
                  </a:extLst>
                </a:gridCol>
              </a:tblGrid>
              <a:tr h="10664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RMSE on test dataset</a:t>
                      </a:r>
                      <a:endParaRPr/>
                    </a:p>
                  </a:txBody>
                  <a:tcPr marL="91425" marR="91425" marT="91425" marB="91425"/>
                </a:tc>
                <a:tc>
                  <a:txBody>
                    <a:bodyPr/>
                    <a:lstStyle/>
                    <a:p>
                      <a:pPr marL="0" lvl="0" indent="0" algn="l" rtl="0">
                        <a:spcBef>
                          <a:spcPts val="0"/>
                        </a:spcBef>
                        <a:spcAft>
                          <a:spcPts val="0"/>
                        </a:spcAft>
                        <a:buNone/>
                      </a:pPr>
                      <a:r>
                        <a:rPr lang="en"/>
                        <a:t>Standard deviation of log(Price) in test dataset</a:t>
                      </a:r>
                      <a:endParaRPr/>
                    </a:p>
                  </a:txBody>
                  <a:tcPr marL="91425" marR="91425" marT="91425" marB="91425"/>
                </a:tc>
                <a:extLst>
                  <a:ext uri="{0D108BD9-81ED-4DB2-BD59-A6C34878D82A}">
                    <a16:rowId xmlns:a16="http://schemas.microsoft.com/office/drawing/2014/main" val="10000"/>
                  </a:ext>
                </a:extLst>
              </a:tr>
              <a:tr h="609575">
                <a:tc>
                  <a:txBody>
                    <a:bodyPr/>
                    <a:lstStyle/>
                    <a:p>
                      <a:pPr marL="0" lvl="0" indent="0" algn="l" rtl="0">
                        <a:spcBef>
                          <a:spcPts val="0"/>
                        </a:spcBef>
                        <a:spcAft>
                          <a:spcPts val="0"/>
                        </a:spcAft>
                        <a:buNone/>
                      </a:pPr>
                      <a:r>
                        <a:rPr lang="en"/>
                        <a:t>Random Forest</a:t>
                      </a:r>
                      <a:endParaRPr/>
                    </a:p>
                  </a:txBody>
                  <a:tcPr marL="91425" marR="91425" marT="91425" marB="91425"/>
                </a:tc>
                <a:tc>
                  <a:txBody>
                    <a:bodyPr/>
                    <a:lstStyle/>
                    <a:p>
                      <a:pPr marL="0" lvl="0" indent="0" algn="l" rtl="0">
                        <a:spcBef>
                          <a:spcPts val="0"/>
                        </a:spcBef>
                        <a:spcAft>
                          <a:spcPts val="0"/>
                        </a:spcAft>
                        <a:buNone/>
                      </a:pPr>
                      <a:r>
                        <a:rPr lang="en"/>
                        <a:t>0.617</a:t>
                      </a:r>
                      <a:endParaRPr/>
                    </a:p>
                  </a:txBody>
                  <a:tcPr marL="91425" marR="91425" marT="91425" marB="91425"/>
                </a:tc>
                <a:tc>
                  <a:txBody>
                    <a:bodyPr/>
                    <a:lstStyle/>
                    <a:p>
                      <a:pPr marL="0" lvl="0" indent="0" algn="l" rtl="0">
                        <a:spcBef>
                          <a:spcPts val="0"/>
                        </a:spcBef>
                        <a:spcAft>
                          <a:spcPts val="0"/>
                        </a:spcAft>
                        <a:buNone/>
                      </a:pPr>
                      <a:r>
                        <a:rPr lang="en"/>
                        <a:t>0.734</a:t>
                      </a:r>
                      <a:endParaRPr/>
                    </a:p>
                  </a:txBody>
                  <a:tcPr marL="91425" marR="91425" marT="91425" marB="91425"/>
                </a:tc>
                <a:extLst>
                  <a:ext uri="{0D108BD9-81ED-4DB2-BD59-A6C34878D82A}">
                    <a16:rowId xmlns:a16="http://schemas.microsoft.com/office/drawing/2014/main" val="10001"/>
                  </a:ext>
                </a:extLst>
              </a:tr>
              <a:tr h="822925">
                <a:tc>
                  <a:txBody>
                    <a:bodyPr/>
                    <a:lstStyle/>
                    <a:p>
                      <a:pPr marL="0" lvl="0" indent="0" algn="l" rtl="0">
                        <a:spcBef>
                          <a:spcPts val="0"/>
                        </a:spcBef>
                        <a:spcAft>
                          <a:spcPts val="0"/>
                        </a:spcAft>
                        <a:buNone/>
                      </a:pPr>
                      <a:r>
                        <a:rPr lang="en"/>
                        <a:t>Gradient Boosted Tree</a:t>
                      </a:r>
                      <a:endParaRPr/>
                    </a:p>
                  </a:txBody>
                  <a:tcPr marL="91425" marR="91425" marT="91425" marB="91425"/>
                </a:tc>
                <a:tc>
                  <a:txBody>
                    <a:bodyPr/>
                    <a:lstStyle/>
                    <a:p>
                      <a:pPr marL="0" lvl="0" indent="0" algn="l" rtl="0">
                        <a:spcBef>
                          <a:spcPts val="0"/>
                        </a:spcBef>
                        <a:spcAft>
                          <a:spcPts val="0"/>
                        </a:spcAft>
                        <a:buNone/>
                      </a:pPr>
                      <a:r>
                        <a:rPr lang="en"/>
                        <a:t>0.520</a:t>
                      </a:r>
                      <a:endParaRPr/>
                    </a:p>
                  </a:txBody>
                  <a:tcPr marL="91425" marR="91425" marT="91425" marB="91425"/>
                </a:tc>
                <a:tc>
                  <a:txBody>
                    <a:bodyPr/>
                    <a:lstStyle/>
                    <a:p>
                      <a:pPr marL="0" lvl="0" indent="0" algn="l" rtl="0">
                        <a:spcBef>
                          <a:spcPts val="0"/>
                        </a:spcBef>
                        <a:spcAft>
                          <a:spcPts val="0"/>
                        </a:spcAft>
                        <a:buNone/>
                      </a:pPr>
                      <a:r>
                        <a:rPr lang="en"/>
                        <a:t>0.734</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body" idx="1"/>
          </p:nvPr>
        </p:nvSpPr>
        <p:spPr>
          <a:xfrm>
            <a:off x="4822025" y="1948138"/>
            <a:ext cx="4199100" cy="226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Business Question #1</a:t>
            </a:r>
            <a:endParaRPr/>
          </a:p>
          <a:p>
            <a:pPr marL="0" lvl="0" indent="0" algn="l" rtl="0">
              <a:spcBef>
                <a:spcPts val="1200"/>
              </a:spcBef>
              <a:spcAft>
                <a:spcPts val="0"/>
              </a:spcAft>
              <a:buNone/>
            </a:pPr>
            <a:r>
              <a:rPr lang="en"/>
              <a:t>What are the different factors that affect house price?</a:t>
            </a:r>
            <a:endParaRPr b="1"/>
          </a:p>
          <a:p>
            <a:pPr marL="0" lvl="0" indent="0" algn="l" rtl="0">
              <a:spcBef>
                <a:spcPts val="1200"/>
              </a:spcBef>
              <a:spcAft>
                <a:spcPts val="0"/>
              </a:spcAft>
              <a:buNone/>
            </a:pPr>
            <a:r>
              <a:rPr lang="en" b="1"/>
              <a:t>Feature Importance</a:t>
            </a:r>
            <a:endParaRPr b="1"/>
          </a:p>
          <a:p>
            <a:pPr marL="0" lvl="0" indent="0" algn="l" rtl="0">
              <a:spcBef>
                <a:spcPts val="1200"/>
              </a:spcBef>
              <a:spcAft>
                <a:spcPts val="0"/>
              </a:spcAft>
              <a:buNone/>
            </a:pPr>
            <a:r>
              <a:rPr lang="en"/>
              <a:t>Features that are important are Date_of_Transfer, County, Property_Type.</a:t>
            </a:r>
            <a:endParaRPr/>
          </a:p>
          <a:p>
            <a:pPr marL="0" lvl="0" indent="0" algn="l" rtl="0">
              <a:spcBef>
                <a:spcPts val="1200"/>
              </a:spcBef>
              <a:spcAft>
                <a:spcPts val="1200"/>
              </a:spcAft>
              <a:buNone/>
            </a:pPr>
            <a:r>
              <a:rPr lang="en"/>
              <a:t>These features are important according to the GBT model.</a:t>
            </a:r>
            <a:endParaRPr/>
          </a:p>
        </p:txBody>
      </p:sp>
      <p:pic>
        <p:nvPicPr>
          <p:cNvPr id="197" name="Google Shape;197;p31"/>
          <p:cNvPicPr preferRelativeResize="0"/>
          <p:nvPr/>
        </p:nvPicPr>
        <p:blipFill>
          <a:blip r:embed="rId3">
            <a:alphaModFix/>
          </a:blip>
          <a:stretch>
            <a:fillRect/>
          </a:stretch>
        </p:blipFill>
        <p:spPr>
          <a:xfrm>
            <a:off x="403525" y="2462950"/>
            <a:ext cx="4276725" cy="99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278275"/>
            <a:ext cx="7688100" cy="787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UK housing market background </a:t>
            </a:r>
            <a:endParaRPr/>
          </a:p>
        </p:txBody>
      </p:sp>
      <p:sp>
        <p:nvSpPr>
          <p:cNvPr id="93" name="Google Shape;93;p14"/>
          <p:cNvSpPr txBox="1"/>
          <p:nvPr/>
        </p:nvSpPr>
        <p:spPr>
          <a:xfrm>
            <a:off x="902375" y="1611375"/>
            <a:ext cx="7347900" cy="2816700"/>
          </a:xfrm>
          <a:prstGeom prst="rect">
            <a:avLst/>
          </a:prstGeom>
          <a:solidFill>
            <a:srgbClr val="F2F2F2"/>
          </a:solid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Char char="●"/>
            </a:pPr>
            <a:r>
              <a:rPr lang="en" sz="1900" b="1"/>
              <a:t>UK Average House Price</a:t>
            </a:r>
            <a:endParaRPr sz="1900" b="1"/>
          </a:p>
          <a:p>
            <a:pPr marL="914400" lvl="1" indent="-349250" algn="l" rtl="0">
              <a:spcBef>
                <a:spcPts val="0"/>
              </a:spcBef>
              <a:spcAft>
                <a:spcPts val="0"/>
              </a:spcAft>
              <a:buSzPts val="1900"/>
              <a:buChar char="○"/>
            </a:pPr>
            <a:r>
              <a:rPr lang="en" sz="1900">
                <a:highlight>
                  <a:srgbClr val="F2F2F2"/>
                </a:highlight>
              </a:rPr>
              <a:t>2002: </a:t>
            </a:r>
            <a:r>
              <a:rPr lang="en" sz="1900">
                <a:solidFill>
                  <a:srgbClr val="202124"/>
                </a:solidFill>
                <a:highlight>
                  <a:srgbClr val="F2F2F2"/>
                </a:highlight>
              </a:rPr>
              <a:t>£106,406</a:t>
            </a:r>
            <a:endParaRPr sz="1900">
              <a:solidFill>
                <a:srgbClr val="202124"/>
              </a:solidFill>
              <a:highlight>
                <a:srgbClr val="F2F2F2"/>
              </a:highlight>
            </a:endParaRPr>
          </a:p>
          <a:p>
            <a:pPr marL="914400" lvl="1" indent="-349250" algn="l" rtl="0">
              <a:spcBef>
                <a:spcPts val="0"/>
              </a:spcBef>
              <a:spcAft>
                <a:spcPts val="0"/>
              </a:spcAft>
              <a:buClr>
                <a:srgbClr val="202124"/>
              </a:buClr>
              <a:buSzPts val="1900"/>
              <a:buChar char="○"/>
            </a:pPr>
            <a:r>
              <a:rPr lang="en" sz="1900">
                <a:solidFill>
                  <a:srgbClr val="202124"/>
                </a:solidFill>
                <a:highlight>
                  <a:srgbClr val="F2F2F2"/>
                </a:highlight>
              </a:rPr>
              <a:t>2021: £273,000</a:t>
            </a:r>
            <a:endParaRPr sz="1900">
              <a:solidFill>
                <a:srgbClr val="202124"/>
              </a:solidFill>
              <a:highlight>
                <a:srgbClr val="F2F2F2"/>
              </a:highlight>
            </a:endParaRPr>
          </a:p>
          <a:p>
            <a:pPr marL="914400" lvl="1" indent="-349250" algn="l" rtl="0">
              <a:spcBef>
                <a:spcPts val="0"/>
              </a:spcBef>
              <a:spcAft>
                <a:spcPts val="0"/>
              </a:spcAft>
              <a:buClr>
                <a:srgbClr val="202124"/>
              </a:buClr>
              <a:buSzPts val="1900"/>
              <a:buChar char="○"/>
            </a:pPr>
            <a:r>
              <a:rPr lang="en" sz="1900">
                <a:solidFill>
                  <a:srgbClr val="202124"/>
                </a:solidFill>
                <a:highlight>
                  <a:srgbClr val="F2F2F2"/>
                </a:highlight>
              </a:rPr>
              <a:t>Increased by 257%</a:t>
            </a:r>
            <a:endParaRPr sz="1900">
              <a:solidFill>
                <a:srgbClr val="202124"/>
              </a:solidFill>
              <a:highlight>
                <a:srgbClr val="F2F2F2"/>
              </a:highlight>
            </a:endParaRPr>
          </a:p>
          <a:p>
            <a:pPr marL="457200" lvl="0" indent="0" algn="l" rtl="0">
              <a:spcBef>
                <a:spcPts val="0"/>
              </a:spcBef>
              <a:spcAft>
                <a:spcPts val="0"/>
              </a:spcAft>
              <a:buNone/>
            </a:pPr>
            <a:endParaRPr sz="1900">
              <a:solidFill>
                <a:srgbClr val="202124"/>
              </a:solidFill>
              <a:highlight>
                <a:srgbClr val="F2F2F2"/>
              </a:highlight>
            </a:endParaRPr>
          </a:p>
          <a:p>
            <a:pPr marL="457200" lvl="0" indent="-349250" algn="l" rtl="0">
              <a:spcBef>
                <a:spcPts val="0"/>
              </a:spcBef>
              <a:spcAft>
                <a:spcPts val="0"/>
              </a:spcAft>
              <a:buClr>
                <a:srgbClr val="202124"/>
              </a:buClr>
              <a:buSzPts val="1900"/>
              <a:buChar char="●"/>
            </a:pPr>
            <a:r>
              <a:rPr lang="en" sz="1900" b="1">
                <a:solidFill>
                  <a:srgbClr val="202124"/>
                </a:solidFill>
                <a:highlight>
                  <a:srgbClr val="F2F2F2"/>
                </a:highlight>
              </a:rPr>
              <a:t>UK Average Income</a:t>
            </a:r>
            <a:endParaRPr sz="1900" b="1">
              <a:solidFill>
                <a:srgbClr val="202124"/>
              </a:solidFill>
              <a:highlight>
                <a:srgbClr val="F2F2F2"/>
              </a:highlight>
            </a:endParaRPr>
          </a:p>
          <a:p>
            <a:pPr marL="914400" lvl="1" indent="-349250" algn="l" rtl="0">
              <a:spcBef>
                <a:spcPts val="0"/>
              </a:spcBef>
              <a:spcAft>
                <a:spcPts val="0"/>
              </a:spcAft>
              <a:buClr>
                <a:srgbClr val="202124"/>
              </a:buClr>
              <a:buSzPts val="1900"/>
              <a:buChar char="○"/>
            </a:pPr>
            <a:r>
              <a:rPr lang="en" sz="1900">
                <a:solidFill>
                  <a:srgbClr val="202124"/>
                </a:solidFill>
                <a:highlight>
                  <a:srgbClr val="F2F2F2"/>
                </a:highlight>
              </a:rPr>
              <a:t>2002: £20,376</a:t>
            </a:r>
            <a:endParaRPr sz="1900">
              <a:solidFill>
                <a:srgbClr val="202124"/>
              </a:solidFill>
              <a:highlight>
                <a:srgbClr val="F2F2F2"/>
              </a:highlight>
            </a:endParaRPr>
          </a:p>
          <a:p>
            <a:pPr marL="914400" lvl="1" indent="-349250" algn="l" rtl="0">
              <a:spcBef>
                <a:spcPts val="0"/>
              </a:spcBef>
              <a:spcAft>
                <a:spcPts val="0"/>
              </a:spcAft>
              <a:buClr>
                <a:srgbClr val="202124"/>
              </a:buClr>
              <a:buSzPts val="1900"/>
              <a:buChar char="○"/>
            </a:pPr>
            <a:r>
              <a:rPr lang="en" sz="1900">
                <a:solidFill>
                  <a:srgbClr val="202124"/>
                </a:solidFill>
                <a:highlight>
                  <a:srgbClr val="F2F2F2"/>
                </a:highlight>
              </a:rPr>
              <a:t>2021: £31,285</a:t>
            </a:r>
            <a:endParaRPr sz="1900">
              <a:solidFill>
                <a:srgbClr val="202124"/>
              </a:solidFill>
              <a:highlight>
                <a:srgbClr val="F2F2F2"/>
              </a:highlight>
            </a:endParaRPr>
          </a:p>
          <a:p>
            <a:pPr marL="914400" lvl="1" indent="-349250" algn="l" rtl="0">
              <a:spcBef>
                <a:spcPts val="0"/>
              </a:spcBef>
              <a:spcAft>
                <a:spcPts val="0"/>
              </a:spcAft>
              <a:buClr>
                <a:srgbClr val="202124"/>
              </a:buClr>
              <a:buSzPts val="1900"/>
              <a:buChar char="○"/>
            </a:pPr>
            <a:r>
              <a:rPr lang="en" sz="1900">
                <a:solidFill>
                  <a:srgbClr val="202124"/>
                </a:solidFill>
                <a:highlight>
                  <a:srgbClr val="F2F2F2"/>
                </a:highlight>
              </a:rPr>
              <a:t>Increased by 154% </a:t>
            </a:r>
            <a:endParaRPr sz="1900">
              <a:solidFill>
                <a:srgbClr val="202124"/>
              </a:solidFill>
              <a:highlight>
                <a:srgbClr val="F2F2F2"/>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Time Series Forecasting</a:t>
            </a:r>
            <a:endParaRPr/>
          </a:p>
        </p:txBody>
      </p:sp>
      <p:sp>
        <p:nvSpPr>
          <p:cNvPr id="203" name="Google Shape;203;p32"/>
          <p:cNvSpPr txBox="1">
            <a:spLocks noGrp="1"/>
          </p:cNvSpPr>
          <p:nvPr>
            <p:ph type="body" idx="1"/>
          </p:nvPr>
        </p:nvSpPr>
        <p:spPr>
          <a:xfrm>
            <a:off x="5655850" y="1989100"/>
            <a:ext cx="2963400" cy="2557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We used tbats model to forecast average house prices for 2020 and 2021. The </a:t>
            </a:r>
            <a:r>
              <a:rPr lang="en" u="sng"/>
              <a:t>blue line represents the forecast</a:t>
            </a:r>
            <a:r>
              <a:rPr lang="en"/>
              <a:t> and the </a:t>
            </a:r>
            <a:r>
              <a:rPr lang="en" u="sng"/>
              <a:t>red line represents the actual house prices</a:t>
            </a:r>
            <a:r>
              <a:rPr lang="en"/>
              <a:t>.</a:t>
            </a:r>
            <a:endParaRPr/>
          </a:p>
        </p:txBody>
      </p:sp>
      <p:pic>
        <p:nvPicPr>
          <p:cNvPr id="204" name="Google Shape;204;p32"/>
          <p:cNvPicPr preferRelativeResize="0"/>
          <p:nvPr/>
        </p:nvPicPr>
        <p:blipFill>
          <a:blip r:embed="rId3">
            <a:alphaModFix/>
          </a:blip>
          <a:stretch>
            <a:fillRect/>
          </a:stretch>
        </p:blipFill>
        <p:spPr>
          <a:xfrm>
            <a:off x="674800" y="1989100"/>
            <a:ext cx="5068275" cy="2984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727650" y="23041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Further Analysis with Impala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34"/>
          <p:cNvPicPr preferRelativeResize="0"/>
          <p:nvPr/>
        </p:nvPicPr>
        <p:blipFill>
          <a:blip r:embed="rId3">
            <a:alphaModFix/>
          </a:blip>
          <a:stretch>
            <a:fillRect/>
          </a:stretch>
        </p:blipFill>
        <p:spPr>
          <a:xfrm>
            <a:off x="152400" y="909875"/>
            <a:ext cx="5334000" cy="171450"/>
          </a:xfrm>
          <a:prstGeom prst="rect">
            <a:avLst/>
          </a:prstGeom>
          <a:noFill/>
          <a:ln>
            <a:noFill/>
          </a:ln>
        </p:spPr>
      </p:pic>
      <p:pic>
        <p:nvPicPr>
          <p:cNvPr id="215" name="Google Shape;215;p34"/>
          <p:cNvPicPr preferRelativeResize="0"/>
          <p:nvPr/>
        </p:nvPicPr>
        <p:blipFill>
          <a:blip r:embed="rId4">
            <a:alphaModFix/>
          </a:blip>
          <a:stretch>
            <a:fillRect/>
          </a:stretch>
        </p:blipFill>
        <p:spPr>
          <a:xfrm>
            <a:off x="152400" y="2999625"/>
            <a:ext cx="7279077" cy="1739500"/>
          </a:xfrm>
          <a:prstGeom prst="rect">
            <a:avLst/>
          </a:prstGeom>
          <a:noFill/>
          <a:ln>
            <a:noFill/>
          </a:ln>
        </p:spPr>
      </p:pic>
      <p:pic>
        <p:nvPicPr>
          <p:cNvPr id="216" name="Google Shape;216;p34"/>
          <p:cNvPicPr preferRelativeResize="0"/>
          <p:nvPr/>
        </p:nvPicPr>
        <p:blipFill>
          <a:blip r:embed="rId5">
            <a:alphaModFix/>
          </a:blip>
          <a:stretch>
            <a:fillRect/>
          </a:stretch>
        </p:blipFill>
        <p:spPr>
          <a:xfrm>
            <a:off x="152400" y="562975"/>
            <a:ext cx="4267200" cy="180975"/>
          </a:xfrm>
          <a:prstGeom prst="rect">
            <a:avLst/>
          </a:prstGeom>
          <a:noFill/>
          <a:ln>
            <a:noFill/>
          </a:ln>
        </p:spPr>
      </p:pic>
      <p:sp>
        <p:nvSpPr>
          <p:cNvPr id="217" name="Google Shape;217;p34"/>
          <p:cNvSpPr txBox="1"/>
          <p:nvPr/>
        </p:nvSpPr>
        <p:spPr>
          <a:xfrm>
            <a:off x="116325" y="58575"/>
            <a:ext cx="6218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latin typeface="Lato"/>
                <a:ea typeface="Lato"/>
                <a:cs typeface="Lato"/>
                <a:sym typeface="Lato"/>
              </a:rPr>
              <a:t>Create a new directory, and store our dataset in the directory </a:t>
            </a:r>
            <a:endParaRPr sz="1700" b="1">
              <a:latin typeface="Lato"/>
              <a:ea typeface="Lato"/>
              <a:cs typeface="Lato"/>
              <a:sym typeface="Lato"/>
            </a:endParaRPr>
          </a:p>
        </p:txBody>
      </p:sp>
      <p:pic>
        <p:nvPicPr>
          <p:cNvPr id="218" name="Google Shape;218;p34"/>
          <p:cNvPicPr preferRelativeResize="0"/>
          <p:nvPr/>
        </p:nvPicPr>
        <p:blipFill>
          <a:blip r:embed="rId6">
            <a:alphaModFix/>
          </a:blip>
          <a:stretch>
            <a:fillRect/>
          </a:stretch>
        </p:blipFill>
        <p:spPr>
          <a:xfrm>
            <a:off x="134363" y="1160675"/>
            <a:ext cx="7315150" cy="168650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35"/>
          <p:cNvPicPr preferRelativeResize="0"/>
          <p:nvPr/>
        </p:nvPicPr>
        <p:blipFill>
          <a:blip r:embed="rId3">
            <a:alphaModFix/>
          </a:blip>
          <a:stretch>
            <a:fillRect/>
          </a:stretch>
        </p:blipFill>
        <p:spPr>
          <a:xfrm>
            <a:off x="87475" y="82725"/>
            <a:ext cx="8979300" cy="42615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36"/>
          <p:cNvPicPr preferRelativeResize="0"/>
          <p:nvPr/>
        </p:nvPicPr>
        <p:blipFill>
          <a:blip r:embed="rId3">
            <a:alphaModFix/>
          </a:blip>
          <a:stretch>
            <a:fillRect/>
          </a:stretch>
        </p:blipFill>
        <p:spPr>
          <a:xfrm>
            <a:off x="152400" y="152400"/>
            <a:ext cx="8583334"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37"/>
          <p:cNvPicPr preferRelativeResize="0"/>
          <p:nvPr/>
        </p:nvPicPr>
        <p:blipFill>
          <a:blip r:embed="rId3">
            <a:alphaModFix/>
          </a:blip>
          <a:stretch>
            <a:fillRect/>
          </a:stretch>
        </p:blipFill>
        <p:spPr>
          <a:xfrm>
            <a:off x="152400" y="152400"/>
            <a:ext cx="2943225" cy="1304925"/>
          </a:xfrm>
          <a:prstGeom prst="rect">
            <a:avLst/>
          </a:prstGeom>
          <a:noFill/>
          <a:ln>
            <a:noFill/>
          </a:ln>
        </p:spPr>
      </p:pic>
      <p:pic>
        <p:nvPicPr>
          <p:cNvPr id="234" name="Google Shape;234;p37"/>
          <p:cNvPicPr preferRelativeResize="0"/>
          <p:nvPr/>
        </p:nvPicPr>
        <p:blipFill>
          <a:blip r:embed="rId4">
            <a:alphaModFix/>
          </a:blip>
          <a:stretch>
            <a:fillRect/>
          </a:stretch>
        </p:blipFill>
        <p:spPr>
          <a:xfrm>
            <a:off x="152400" y="1818300"/>
            <a:ext cx="4357576" cy="3325200"/>
          </a:xfrm>
          <a:prstGeom prst="rect">
            <a:avLst/>
          </a:prstGeom>
          <a:noFill/>
          <a:ln>
            <a:noFill/>
          </a:ln>
        </p:spPr>
      </p:pic>
      <p:pic>
        <p:nvPicPr>
          <p:cNvPr id="235" name="Google Shape;235;p37"/>
          <p:cNvPicPr preferRelativeResize="0"/>
          <p:nvPr/>
        </p:nvPicPr>
        <p:blipFill>
          <a:blip r:embed="rId5">
            <a:alphaModFix/>
          </a:blip>
          <a:stretch>
            <a:fillRect/>
          </a:stretch>
        </p:blipFill>
        <p:spPr>
          <a:xfrm>
            <a:off x="4701051" y="200025"/>
            <a:ext cx="2981325" cy="1257300"/>
          </a:xfrm>
          <a:prstGeom prst="rect">
            <a:avLst/>
          </a:prstGeom>
          <a:noFill/>
          <a:ln>
            <a:noFill/>
          </a:ln>
        </p:spPr>
      </p:pic>
      <p:pic>
        <p:nvPicPr>
          <p:cNvPr id="236" name="Google Shape;236;p37"/>
          <p:cNvPicPr preferRelativeResize="0"/>
          <p:nvPr/>
        </p:nvPicPr>
        <p:blipFill>
          <a:blip r:embed="rId6">
            <a:alphaModFix/>
          </a:blip>
          <a:stretch>
            <a:fillRect/>
          </a:stretch>
        </p:blipFill>
        <p:spPr>
          <a:xfrm>
            <a:off x="4572000" y="1975550"/>
            <a:ext cx="4572000" cy="302603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 10 cities in 2002 VS Top 10 cities in 2021</a:t>
            </a:r>
            <a:endParaRPr/>
          </a:p>
        </p:txBody>
      </p:sp>
      <p:sp>
        <p:nvSpPr>
          <p:cNvPr id="242" name="Google Shape;242;p3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20000"/>
          </a:bodyPr>
          <a:lstStyle/>
          <a:p>
            <a:pPr marL="457200" lvl="0" indent="-336550" algn="l" rtl="0">
              <a:spcBef>
                <a:spcPts val="0"/>
              </a:spcBef>
              <a:spcAft>
                <a:spcPts val="0"/>
              </a:spcAft>
              <a:buSzPts val="1700"/>
              <a:buChar char="●"/>
            </a:pPr>
            <a:r>
              <a:rPr lang="en" sz="1700"/>
              <a:t>Top 10 cities in 2002. Their distance with London are various.</a:t>
            </a:r>
            <a:endParaRPr sz="1700"/>
          </a:p>
          <a:p>
            <a:pPr marL="457200" lvl="0" indent="-336550" algn="l" rtl="0">
              <a:spcBef>
                <a:spcPts val="0"/>
              </a:spcBef>
              <a:spcAft>
                <a:spcPts val="0"/>
              </a:spcAft>
              <a:buSzPts val="1700"/>
              <a:buChar char="●"/>
            </a:pPr>
            <a:r>
              <a:rPr lang="en" sz="1700"/>
              <a:t>Most Top 10 cities in 2021 are 1-2 hours drive.</a:t>
            </a:r>
            <a:endParaRPr sz="1700"/>
          </a:p>
          <a:p>
            <a:pPr marL="457200" lvl="0" indent="-336550" algn="l" rtl="0">
              <a:spcBef>
                <a:spcPts val="0"/>
              </a:spcBef>
              <a:spcAft>
                <a:spcPts val="0"/>
              </a:spcAft>
              <a:buSzPts val="1700"/>
              <a:buChar char="●"/>
            </a:pPr>
            <a:r>
              <a:rPr lang="en" sz="1700"/>
              <a:t>There was net economic growth of £600 million to the visitor economy during London Olympic.</a:t>
            </a:r>
            <a:endParaRPr sz="1700"/>
          </a:p>
          <a:p>
            <a:pPr marL="457200" lvl="0" indent="-336550" algn="l" rtl="0">
              <a:spcBef>
                <a:spcPts val="0"/>
              </a:spcBef>
              <a:spcAft>
                <a:spcPts val="0"/>
              </a:spcAft>
              <a:buSzPts val="1700"/>
              <a:buChar char="●"/>
            </a:pPr>
            <a:r>
              <a:rPr lang="en" sz="1700"/>
              <a:t>People rely on London more.</a:t>
            </a:r>
            <a:endParaRPr sz="1700"/>
          </a:p>
          <a:p>
            <a:pPr marL="457200" lvl="0" indent="0" algn="l" rtl="0">
              <a:spcBef>
                <a:spcPts val="1200"/>
              </a:spcBef>
              <a:spcAft>
                <a:spcPts val="0"/>
              </a:spcAft>
              <a:buNone/>
            </a:pPr>
            <a:endParaRPr sz="1700"/>
          </a:p>
          <a:p>
            <a:pPr marL="457200" lvl="0" indent="0" algn="l" rtl="0">
              <a:spcBef>
                <a:spcPts val="120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39"/>
          <p:cNvPicPr preferRelativeResize="0"/>
          <p:nvPr/>
        </p:nvPicPr>
        <p:blipFill>
          <a:blip r:embed="rId3">
            <a:alphaModFix/>
          </a:blip>
          <a:stretch>
            <a:fillRect/>
          </a:stretch>
        </p:blipFill>
        <p:spPr>
          <a:xfrm>
            <a:off x="1036825" y="152400"/>
            <a:ext cx="7070342"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53" name="Google Shape;253;p4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Cities and counties close to London have higher average house price because there might be commuters who live in these regions but work in London, earning London wages (which are higher).</a:t>
            </a:r>
            <a:endParaRPr/>
          </a:p>
          <a:p>
            <a:pPr marL="457200" lvl="0" indent="-311150" algn="l" rtl="0">
              <a:spcBef>
                <a:spcPts val="0"/>
              </a:spcBef>
              <a:spcAft>
                <a:spcPts val="0"/>
              </a:spcAft>
              <a:buSzPts val="1300"/>
              <a:buChar char="●"/>
            </a:pPr>
            <a:r>
              <a:rPr lang="en"/>
              <a:t>Detached houses are more expensive whereas terraced houses are cheap. This is probably the reason why the demand for detached houses is higher than that of terraced houses.</a:t>
            </a:r>
            <a:endParaRPr/>
          </a:p>
          <a:p>
            <a:pPr marL="457200" lvl="0" indent="-311150" algn="l" rtl="0">
              <a:spcBef>
                <a:spcPts val="0"/>
              </a:spcBef>
              <a:spcAft>
                <a:spcPts val="0"/>
              </a:spcAft>
              <a:buSzPts val="1300"/>
              <a:buChar char="●"/>
            </a:pPr>
            <a:r>
              <a:rPr lang="en"/>
              <a:t>The trend of mean house price is much steeper than that of income. This is because houses have a low interest rate. So people buy them for investment. Moreover, there are foreign investors.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Impact of the Analysis</a:t>
            </a:r>
            <a:endParaRPr/>
          </a:p>
        </p:txBody>
      </p:sp>
      <p:sp>
        <p:nvSpPr>
          <p:cNvPr id="259" name="Google Shape;259;p4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 Gradient Boosted Tree might be useful to predict the price of a house, which might be useful to property owners.</a:t>
            </a:r>
            <a:endParaRPr/>
          </a:p>
          <a:p>
            <a:pPr marL="457200" lvl="0" indent="-311150" algn="l" rtl="0">
              <a:spcBef>
                <a:spcPts val="0"/>
              </a:spcBef>
              <a:spcAft>
                <a:spcPts val="0"/>
              </a:spcAft>
              <a:buSzPts val="1300"/>
              <a:buChar char="●"/>
            </a:pPr>
            <a:r>
              <a:rPr lang="en"/>
              <a:t>Since the HM Land Registrar and the government would be interested in average house price forecasts in the coming years, we trained a time series model and used it to forecast average house price in 2020 and 2021. The RMSE is 13712.74.</a:t>
            </a:r>
            <a:endParaRPr/>
          </a:p>
          <a:p>
            <a:pPr marL="457200" lvl="0" indent="-311150" algn="l" rtl="0">
              <a:spcBef>
                <a:spcPts val="0"/>
              </a:spcBef>
              <a:spcAft>
                <a:spcPts val="0"/>
              </a:spcAft>
              <a:buSzPts val="1300"/>
              <a:buChar char="●"/>
            </a:pPr>
            <a:r>
              <a:rPr lang="en"/>
              <a:t>Moreover, our explanatory analysis using Spark and Impala might be a useful source of information for the government, the HM Land Registrar and the housing market.</a:t>
            </a: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ctrTitle"/>
          </p:nvPr>
        </p:nvSpPr>
        <p:spPr>
          <a:xfrm>
            <a:off x="729625" y="407175"/>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80"/>
              <a:t>Data Set:</a:t>
            </a:r>
            <a:endParaRPr sz="3280"/>
          </a:p>
          <a:p>
            <a:pPr marL="0" lvl="0" indent="0" algn="l" rtl="0">
              <a:spcBef>
                <a:spcPts val="0"/>
              </a:spcBef>
              <a:spcAft>
                <a:spcPts val="0"/>
              </a:spcAft>
              <a:buSzPts val="990"/>
              <a:buNone/>
            </a:pPr>
            <a:endParaRPr sz="3280"/>
          </a:p>
          <a:p>
            <a:pPr marL="0" lvl="0" indent="0" algn="l" rtl="0">
              <a:spcBef>
                <a:spcPts val="0"/>
              </a:spcBef>
              <a:spcAft>
                <a:spcPts val="0"/>
              </a:spcAft>
              <a:buSzPts val="990"/>
              <a:buNone/>
            </a:pPr>
            <a:r>
              <a:rPr lang="en" sz="3280"/>
              <a:t>House Price Data, England &amp; Wales</a:t>
            </a:r>
            <a:endParaRPr sz="3280"/>
          </a:p>
          <a:p>
            <a:pPr marL="0" lvl="0" indent="0" algn="l" rtl="0">
              <a:spcBef>
                <a:spcPts val="0"/>
              </a:spcBef>
              <a:spcAft>
                <a:spcPts val="0"/>
              </a:spcAft>
              <a:buSzPts val="990"/>
              <a:buNone/>
            </a:pPr>
            <a:r>
              <a:rPr lang="en" sz="3280"/>
              <a:t>(Kaggle)</a:t>
            </a:r>
            <a:endParaRPr sz="3280"/>
          </a:p>
        </p:txBody>
      </p:sp>
      <p:sp>
        <p:nvSpPr>
          <p:cNvPr id="99" name="Google Shape;99;p15"/>
          <p:cNvSpPr txBox="1">
            <a:spLocks noGrp="1"/>
          </p:cNvSpPr>
          <p:nvPr>
            <p:ph type="subTitle" idx="1"/>
          </p:nvPr>
        </p:nvSpPr>
        <p:spPr>
          <a:xfrm>
            <a:off x="729625" y="2747500"/>
            <a:ext cx="7688100" cy="20607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SzPts val="1600"/>
              <a:buChar char="●"/>
            </a:pPr>
            <a:r>
              <a:rPr lang="en"/>
              <a:t>House price data from 2002 to 2021</a:t>
            </a:r>
            <a:endParaRPr/>
          </a:p>
          <a:p>
            <a:pPr marL="914400" lvl="1" indent="-330200" algn="l" rtl="0">
              <a:spcBef>
                <a:spcPts val="0"/>
              </a:spcBef>
              <a:spcAft>
                <a:spcPts val="0"/>
              </a:spcAft>
              <a:buSzPts val="1600"/>
              <a:buChar char="○"/>
            </a:pPr>
            <a:r>
              <a:rPr lang="en"/>
              <a:t>Transaction information</a:t>
            </a:r>
            <a:endParaRPr/>
          </a:p>
          <a:p>
            <a:pPr marL="457200" lvl="0" indent="-330200" algn="l" rtl="0">
              <a:spcBef>
                <a:spcPts val="0"/>
              </a:spcBef>
              <a:spcAft>
                <a:spcPts val="0"/>
              </a:spcAft>
              <a:buSzPts val="1600"/>
              <a:buChar char="●"/>
            </a:pPr>
            <a:r>
              <a:rPr lang="en"/>
              <a:t>Data size: 3GB</a:t>
            </a:r>
            <a:endParaRPr/>
          </a:p>
          <a:p>
            <a:pPr marL="914400" lvl="1" indent="-330200" algn="l" rtl="0">
              <a:spcBef>
                <a:spcPts val="0"/>
              </a:spcBef>
              <a:spcAft>
                <a:spcPts val="0"/>
              </a:spcAft>
              <a:buSzPts val="1600"/>
              <a:buChar char="○"/>
            </a:pPr>
            <a:r>
              <a:rPr lang="en"/>
              <a:t>19 million rows of records</a:t>
            </a:r>
            <a:endParaRPr/>
          </a:p>
          <a:p>
            <a:pPr marL="914400" lvl="1" indent="-330200" algn="l" rtl="0">
              <a:spcBef>
                <a:spcPts val="0"/>
              </a:spcBef>
              <a:spcAft>
                <a:spcPts val="0"/>
              </a:spcAft>
              <a:buSzPts val="1600"/>
              <a:buChar char="○"/>
            </a:pPr>
            <a:r>
              <a:rPr lang="en"/>
              <a:t>16 columns</a:t>
            </a:r>
            <a:endParaRPr/>
          </a:p>
          <a:p>
            <a:pPr marL="457200" lvl="0" indent="-330200" algn="l" rtl="0">
              <a:spcBef>
                <a:spcPts val="0"/>
              </a:spcBef>
              <a:spcAft>
                <a:spcPts val="0"/>
              </a:spcAft>
              <a:buSzPts val="1600"/>
              <a:buChar char="●"/>
            </a:pPr>
            <a:r>
              <a:rPr lang="en"/>
              <a:t>Source:</a:t>
            </a:r>
            <a:endParaRPr/>
          </a:p>
          <a:p>
            <a:pPr marL="914400" lvl="1" indent="-330200" algn="l" rtl="0">
              <a:spcBef>
                <a:spcPts val="0"/>
              </a:spcBef>
              <a:spcAft>
                <a:spcPts val="0"/>
              </a:spcAft>
              <a:buSzPts val="1600"/>
              <a:buChar char="○"/>
            </a:pPr>
            <a:r>
              <a:rPr lang="en"/>
              <a:t>https://www.kaggle.com/datasets/bkoohy/uk-house-price-paid-19952022</a:t>
            </a:r>
            <a:endParaRPr/>
          </a:p>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2"/>
          <p:cNvSpPr txBox="1">
            <a:spLocks noGrp="1"/>
          </p:cNvSpPr>
          <p:nvPr>
            <p:ph type="title"/>
          </p:nvPr>
        </p:nvSpPr>
        <p:spPr>
          <a:xfrm>
            <a:off x="3405575" y="2473925"/>
            <a:ext cx="5213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ctrTitle"/>
          </p:nvPr>
        </p:nvSpPr>
        <p:spPr>
          <a:xfrm>
            <a:off x="727950" y="265375"/>
            <a:ext cx="7688100" cy="778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Questions</a:t>
            </a:r>
            <a:endParaRPr/>
          </a:p>
        </p:txBody>
      </p:sp>
      <p:sp>
        <p:nvSpPr>
          <p:cNvPr id="105" name="Google Shape;105;p16"/>
          <p:cNvSpPr txBox="1"/>
          <p:nvPr/>
        </p:nvSpPr>
        <p:spPr>
          <a:xfrm>
            <a:off x="928150" y="1546925"/>
            <a:ext cx="74880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t>1. What are the different factors that affect house prices?</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 sz="2000"/>
              <a:t>2. How house prices have changed over the years in different counties or cities of England and Wales?</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 sz="2000"/>
              <a:t>3. How can we predict the price of a house given some input features?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a:t>
            </a:r>
            <a:endParaRPr/>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50">
                <a:solidFill>
                  <a:srgbClr val="0B0C0C"/>
                </a:solidFill>
                <a:highlight>
                  <a:srgbClr val="FFFFFF"/>
                </a:highlight>
                <a:latin typeface="Arial"/>
                <a:ea typeface="Arial"/>
                <a:cs typeface="Arial"/>
                <a:sym typeface="Arial"/>
              </a:rPr>
              <a:t>The UK House Price Index (HPI) uses house sales data from HM Land Registry, Registers of Scotland, and Land and Property Services Northern Ireland and is calculated by the Office for National Statistics.</a:t>
            </a:r>
            <a:endParaRPr sz="1450">
              <a:solidFill>
                <a:srgbClr val="0B0C0C"/>
              </a:solidFill>
              <a:highlight>
                <a:srgbClr val="FFFFFF"/>
              </a:highlight>
              <a:latin typeface="Arial"/>
              <a:ea typeface="Arial"/>
              <a:cs typeface="Arial"/>
              <a:sym typeface="Arial"/>
            </a:endParaRPr>
          </a:p>
          <a:p>
            <a:pPr marL="0" lvl="0" indent="0" algn="l" rtl="0">
              <a:spcBef>
                <a:spcPts val="1200"/>
              </a:spcBef>
              <a:spcAft>
                <a:spcPts val="1200"/>
              </a:spcAft>
              <a:buNone/>
            </a:pPr>
            <a:r>
              <a:rPr lang="en" sz="1450">
                <a:solidFill>
                  <a:srgbClr val="0B0C0C"/>
                </a:solidFill>
                <a:highlight>
                  <a:srgbClr val="FFFFFF"/>
                </a:highlight>
                <a:latin typeface="Arial"/>
                <a:ea typeface="Arial"/>
                <a:cs typeface="Arial"/>
                <a:sym typeface="Arial"/>
              </a:rPr>
              <a:t>We saw that house prices were increasing at a high rate so we wanted to investigate further.</a:t>
            </a:r>
            <a:endParaRPr sz="1450">
              <a:solidFill>
                <a:srgbClr val="0B0C0C"/>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1378000" y="534150"/>
            <a:ext cx="7096125" cy="4210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for SPARK</a:t>
            </a:r>
            <a:endParaRPr/>
          </a:p>
        </p:txBody>
      </p:sp>
      <p:sp>
        <p:nvSpPr>
          <p:cNvPr id="122" name="Google Shape;122;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20000"/>
          </a:bodyPr>
          <a:lstStyle/>
          <a:p>
            <a:pPr marL="457200" lvl="0" indent="-304800" algn="l" rtl="0">
              <a:spcBef>
                <a:spcPts val="1200"/>
              </a:spcBef>
              <a:spcAft>
                <a:spcPts val="0"/>
              </a:spcAft>
              <a:buClr>
                <a:srgbClr val="000000"/>
              </a:buClr>
              <a:buSzPts val="1200"/>
              <a:buFont typeface="Arial"/>
              <a:buChar char="●"/>
            </a:pPr>
            <a:r>
              <a:rPr lang="en"/>
              <a:t>Removed columns containing NA (missing) values</a:t>
            </a:r>
            <a:endParaRPr/>
          </a:p>
          <a:p>
            <a:pPr marL="457200" lvl="0" indent="-304800" algn="l" rtl="0">
              <a:spcBef>
                <a:spcPts val="0"/>
              </a:spcBef>
              <a:spcAft>
                <a:spcPts val="0"/>
              </a:spcAft>
              <a:buClr>
                <a:srgbClr val="000000"/>
              </a:buClr>
              <a:buSzPts val="1200"/>
              <a:buFont typeface="Arial"/>
              <a:buChar char="●"/>
            </a:pPr>
            <a:r>
              <a:rPr lang="en"/>
              <a:t>Few columns contained abbreviations, so those values were replaced with full forms.</a:t>
            </a:r>
            <a:endParaRPr/>
          </a:p>
          <a:p>
            <a:pPr marL="457200" lvl="0" indent="-304800" algn="l" rtl="0">
              <a:spcBef>
                <a:spcPts val="0"/>
              </a:spcBef>
              <a:spcAft>
                <a:spcPts val="0"/>
              </a:spcAft>
              <a:buClr>
                <a:srgbClr val="000000"/>
              </a:buClr>
              <a:buSzPts val="1200"/>
              <a:buFont typeface="Arial"/>
              <a:buChar char="●"/>
            </a:pPr>
            <a:r>
              <a:rPr lang="en"/>
              <a:t>Removed columns that have discrepancies as the HM Land registrar changed the data collection procedure of these columns.</a:t>
            </a:r>
            <a:endParaRPr/>
          </a:p>
          <a:p>
            <a:pPr marL="457200" lvl="0" indent="-304800" algn="l" rtl="0">
              <a:spcBef>
                <a:spcPts val="0"/>
              </a:spcBef>
              <a:spcAft>
                <a:spcPts val="0"/>
              </a:spcAft>
              <a:buClr>
                <a:srgbClr val="000000"/>
              </a:buClr>
              <a:buSzPts val="1200"/>
              <a:buFont typeface="Arial"/>
              <a:buChar char="●"/>
            </a:pPr>
            <a:r>
              <a:rPr lang="en"/>
              <a:t>Removed a column that contained information which is specific to the data collection procedure of the HM Land Registrar since this is not required for our analysis.</a:t>
            </a:r>
            <a:endParaRPr/>
          </a:p>
          <a:p>
            <a:pPr marL="457200" lvl="0" indent="-304800" algn="l" rtl="0">
              <a:spcBef>
                <a:spcPts val="0"/>
              </a:spcBef>
              <a:spcAft>
                <a:spcPts val="0"/>
              </a:spcAft>
              <a:buClr>
                <a:srgbClr val="000000"/>
              </a:buClr>
              <a:buSzPts val="1200"/>
              <a:buFont typeface="Arial"/>
              <a:buChar char="●"/>
            </a:pPr>
            <a:r>
              <a:rPr lang="en"/>
              <a:t>We found that the Price column was right skewed, so we applied log transformation to get a normal distribution.</a:t>
            </a:r>
            <a:endParaRPr/>
          </a:p>
          <a:p>
            <a:pPr marL="457200" lvl="0" indent="-304800" algn="l" rtl="0">
              <a:spcBef>
                <a:spcPts val="0"/>
              </a:spcBef>
              <a:spcAft>
                <a:spcPts val="0"/>
              </a:spcAft>
              <a:buClr>
                <a:srgbClr val="000000"/>
              </a:buClr>
              <a:buSzPts val="1200"/>
              <a:buFont typeface="Arial"/>
              <a:buChar char="●"/>
            </a:pPr>
            <a:r>
              <a:rPr lang="en"/>
              <a:t>Converted the data type of ‘Date of Transfer’ column from character to date.</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p:nvPr/>
        </p:nvSpPr>
        <p:spPr>
          <a:xfrm>
            <a:off x="914175" y="1396375"/>
            <a:ext cx="2491500" cy="315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Stored the dataset in S3</a:t>
            </a:r>
            <a:endParaRPr/>
          </a:p>
        </p:txBody>
      </p:sp>
      <p:sp>
        <p:nvSpPr>
          <p:cNvPr id="128" name="Google Shape;128;p20"/>
          <p:cNvSpPr/>
          <p:nvPr/>
        </p:nvSpPr>
        <p:spPr>
          <a:xfrm>
            <a:off x="3757175" y="1406425"/>
            <a:ext cx="2431200" cy="313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Started an EMR instance </a:t>
            </a:r>
            <a:endParaRPr/>
          </a:p>
        </p:txBody>
      </p:sp>
      <p:sp>
        <p:nvSpPr>
          <p:cNvPr id="129" name="Google Shape;129;p20"/>
          <p:cNvSpPr/>
          <p:nvPr/>
        </p:nvSpPr>
        <p:spPr>
          <a:xfrm>
            <a:off x="6449475" y="1446600"/>
            <a:ext cx="2431200" cy="310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Wrote R script for data cleaning and analysis and ran it on the cluster.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Descriptive Analysis</a:t>
            </a:r>
            <a:endParaRPr/>
          </a:p>
        </p:txBody>
      </p:sp>
      <p:pic>
        <p:nvPicPr>
          <p:cNvPr id="135" name="Google Shape;135;p21"/>
          <p:cNvPicPr preferRelativeResize="0"/>
          <p:nvPr/>
        </p:nvPicPr>
        <p:blipFill>
          <a:blip r:embed="rId3">
            <a:alphaModFix/>
          </a:blip>
          <a:stretch>
            <a:fillRect/>
          </a:stretch>
        </p:blipFill>
        <p:spPr>
          <a:xfrm>
            <a:off x="1878925" y="1853850"/>
            <a:ext cx="4715050" cy="3028451"/>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1224</Words>
  <Application>Microsoft Office PowerPoint</Application>
  <PresentationFormat>On-screen Show (16:9)</PresentationFormat>
  <Paragraphs>108</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Lato</vt:lpstr>
      <vt:lpstr>Raleway</vt:lpstr>
      <vt:lpstr>Arial</vt:lpstr>
      <vt:lpstr>Streamline</vt:lpstr>
      <vt:lpstr>Group 8: House Price in England &amp; Wales</vt:lpstr>
      <vt:lpstr>UK housing market background </vt:lpstr>
      <vt:lpstr>Data Set:  House Price Data, England &amp; Wales (Kaggle)</vt:lpstr>
      <vt:lpstr>Business Questions</vt:lpstr>
      <vt:lpstr>Background</vt:lpstr>
      <vt:lpstr>PowerPoint Presentation</vt:lpstr>
      <vt:lpstr>Data Cleaning for SPARK</vt:lpstr>
      <vt:lpstr>PowerPoint Presentation</vt:lpstr>
      <vt:lpstr>Descriptive Analysis</vt:lpstr>
      <vt:lpstr>PowerPoint Presentation</vt:lpstr>
      <vt:lpstr>PowerPoint Presentation</vt:lpstr>
      <vt:lpstr>PowerPoint Presentation</vt:lpstr>
      <vt:lpstr>PowerPoint Presentation</vt:lpstr>
      <vt:lpstr>PowerPoint Presentation</vt:lpstr>
      <vt:lpstr>PowerPoint Presentation</vt:lpstr>
      <vt:lpstr>Analysis - K-Means Clustering</vt:lpstr>
      <vt:lpstr>PowerPoint Presentation</vt:lpstr>
      <vt:lpstr>Predictive Models</vt:lpstr>
      <vt:lpstr>PowerPoint Presentation</vt:lpstr>
      <vt:lpstr>Time Series Forecasting</vt:lpstr>
      <vt:lpstr>Further Analysis with Impala</vt:lpstr>
      <vt:lpstr>PowerPoint Presentation</vt:lpstr>
      <vt:lpstr>PowerPoint Presentation</vt:lpstr>
      <vt:lpstr>PowerPoint Presentation</vt:lpstr>
      <vt:lpstr>PowerPoint Presentation</vt:lpstr>
      <vt:lpstr>Top 10 cities in 2002 VS Top 10 cities in 2021</vt:lpstr>
      <vt:lpstr>PowerPoint Presentation</vt:lpstr>
      <vt:lpstr>Conclusion</vt:lpstr>
      <vt:lpstr>Business Impact of the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8: House Price in England &amp; Wales</dc:title>
  <cp:lastModifiedBy>Amal Byju</cp:lastModifiedBy>
  <cp:revision>1</cp:revision>
  <dcterms:modified xsi:type="dcterms:W3CDTF">2023-08-13T20:10:19Z</dcterms:modified>
</cp:coreProperties>
</file>