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37"/>
      <p:bold r:id="rId38"/>
      <p:italic r:id="rId39"/>
      <p:boldItalic r:id="rId40"/>
    </p:embeddedFont>
    <p:embeddedFont>
      <p:font typeface="Lato" panose="020F0502020204030203" pitchFamily="34" charset="0"/>
      <p:regular r:id="rId41"/>
      <p:bold r:id="rId42"/>
      <p:italic r:id="rId43"/>
      <p:boldItalic r:id="rId44"/>
    </p:embeddedFont>
    <p:embeddedFont>
      <p:font typeface="Playfair Display" panose="000005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603549d3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603549d3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59e2976c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59e2976c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9e2976c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59e2976c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59e2976c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59e2976c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59e2976c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59e2976c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2ef56d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62ef56d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0c0cfc7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70c0cfc7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eaec6cb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5eaec6cb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70c0cfc7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70c0cfc7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70c0cfc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70c0cfc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70c0cfc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70c0cfc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01b9e6fb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501b9e6fb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70c0cfc7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70c0cfc7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70c0cfc7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70c0cfc7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70c0cfc7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70c0cfc7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70c0cfc7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70c0cfc7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70c0cfc7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70c0cfc7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70c0cfc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70c0cfc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70c0cfc7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70c0cfc7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70c0cfc7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70c0cfc7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70c0cfc7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70c0cfc7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70c0cfc7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70c0cfc7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03549d3f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03549d3f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70c0cfc7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70c0cfc7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70c0cfc7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70c0cfc7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70c0cfc7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70c0cfc78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70c0cfc7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70c0cfc7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603549d3f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603549d3f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03549d3f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03549d3f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03549d3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03549d3f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03549d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03549d3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03549d3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03549d3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9e2976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9e2976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9e2976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59e2976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413675" y="2113400"/>
            <a:ext cx="8604600" cy="8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 dirty="0">
                <a:solidFill>
                  <a:schemeClr val="accent1"/>
                </a:solidFill>
              </a:rPr>
              <a:t>Top Information Per Starver</a:t>
            </a:r>
            <a:r>
              <a:rPr lang="en" sz="2050" b="0" dirty="0">
                <a:solidFill>
                  <a:srgbClr val="2D3B45"/>
                </a:solidFill>
              </a:rPr>
              <a:t> </a:t>
            </a:r>
            <a:r>
              <a:rPr lang="en" sz="2050" dirty="0">
                <a:solidFill>
                  <a:schemeClr val="accent1"/>
                </a:solidFill>
              </a:rPr>
              <a:t>: Restaurant Reviews in Yelp</a:t>
            </a:r>
            <a:endParaRPr sz="205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4" dirty="0">
                <a:solidFill>
                  <a:schemeClr val="accent1"/>
                </a:solidFill>
              </a:rPr>
              <a:t>Amal Byju, Chunghao Lee, Yudong Lu, Rachel Pothen</a:t>
            </a:r>
            <a:endParaRPr sz="1644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44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33" dirty="0">
                <a:solidFill>
                  <a:schemeClr val="accent1"/>
                </a:solidFill>
              </a:rPr>
              <a:t>December 3rd, 2021</a:t>
            </a:r>
            <a:endParaRPr sz="1977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825" y="328550"/>
            <a:ext cx="3139500" cy="12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78175"/>
            <a:ext cx="8832300" cy="42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TABLE [TIPS.MenuItem] (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restaurantID CHAR(9) NOT NULL,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itemName VARCHAR(50) NOT NULL,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itemDesc VARCHAR(300),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itemPrice DECIMAL(5,2)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pk_MenuItem_restaurantID_itemName PRIMARY KEY (restaurantID, itemName),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CONSTRAINT fk_MenuItem_restaurantID FOREIGN KEY (restaurantID)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[TIPS.Restaurant] (restaurantID)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ON DELETE CASCADE ON UPDATE CASCADE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78175"/>
            <a:ext cx="8832300" cy="42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TABLE [TIPS.Collection] (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collectionID CHAR(9) NOT NULL,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collectionName VARCHAR(30),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collectionDescription VARCHAR(150),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collectionPublicity INTEGER,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userID CHAR(9),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pk_Collection_collectionID PRIMARY KEY (collectionID),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fk_Collection_userID FOREIGN KEY (userID)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[TIPS.User] (userID)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ON DELETE CASCADE ON UPDATE CASCADE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32102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876900"/>
            <a:ext cx="8832300" cy="42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TABLE [TIPS.Post] (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postID CHAR(9) NOT NULL,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postName VARCHAR(30),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postContent VARCHAR(300),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postType CHAR(1),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postDate DATE,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userID CHAR(9),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restaurantID CHAR(9),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questionID CHAR(9),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pk_Post_postID PRIMARY KEY (postID),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fk_Post_userID FOREIGN KEY (userID)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[TIPS.User] (userID)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ON DELETE CASCADE ON UPDATE CASCADE,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fk_Post_restaurantID FOREIGN KEY (restaurantID)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[TIPS.Restaurant] (restaurantID)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ON DELETE CASCADE ON UPDATE CASCADE,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fk_Post_questionID FOREIGN KEY (questionID)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[TIPS.Post] (postID)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ON DELETE NO ACTION ON UPDATE NO ACTION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876900"/>
            <a:ext cx="8832300" cy="42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TABLE [TIPS.Contains] (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collectionID CHAR(9) NOT NULL,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restaurantID CHAR(9) NOT NULL,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savedDate DATE,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pk_Contains_collectionID_restaurantID PRIMARY KEY (collectionID, restaurantID),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fk_Contains_collectionID FOREIGN KEY (collectionID)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[TIPS.Collection] (collectionID)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ON DELETE CASCADE ON UPDATE CASCADE,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fk_Contains_restaurantID FOREIGN KEY (restaurantID)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[TIPS.Restaurant] (restaurantID)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ON DELETE CASCADE ON UPDATE CASCADE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22587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and Application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restaurants in each category in decreasing order of Rating</a:t>
            </a:r>
            <a:endParaRPr sz="2880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75037"/>
            <a:ext cx="7977098" cy="1215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000" y="873914"/>
            <a:ext cx="2530800" cy="2448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top 5 restaurants in each category </a:t>
            </a: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in decreasing order of rating.</a:t>
            </a: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80"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850" y="898625"/>
            <a:ext cx="3021275" cy="22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54400"/>
            <a:ext cx="6183895" cy="18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is the highest rated restaurant in the breakfast category</a:t>
            </a:r>
            <a:endParaRPr sz="2880"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51500"/>
            <a:ext cx="8839204" cy="116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47275"/>
            <a:ext cx="8839200" cy="39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80"/>
              <a:t>Display restaurants in each price range in decreasing order of rating</a:t>
            </a:r>
            <a:endParaRPr sz="1050" b="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0" y="3393197"/>
            <a:ext cx="9144001" cy="165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675" y="948850"/>
            <a:ext cx="3024684" cy="24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top five restaurants in each price range in decreasing order of rating</a:t>
            </a:r>
            <a:endParaRPr sz="2880"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13793"/>
            <a:ext cx="6807033" cy="1803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675" y="948850"/>
            <a:ext cx="2678953" cy="21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805" y="0"/>
            <a:ext cx="34706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Yelp?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100450" y="1152475"/>
            <a:ext cx="8731800" cy="3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Online directory for discovering local businesses ranging from </a:t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bars, restaurants, and cafes to hairdressers, spas, and gas stations.</a:t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43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TIPS project utilizes the Yelp dataset and provides analysis for  </a:t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the benefit of prospective entrepreneurs, reviewers, food </a:t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enthusiasts and the general public.</a:t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4325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Yelp, individuals can check out the reviews, rating and </a:t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menu of a restaurant before visiting it which helps them decide if</a:t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accent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they want to visit the restaurant.</a:t>
            </a: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>
              <a:solidFill>
                <a:schemeClr val="accent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number of 1-star, 2-star, 3-star, 4-star and 5-star reviews for a chosen restaurant. </a:t>
            </a: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80"/>
              <a:t>--In this case, we have chosen 'Preserve' restaurant.</a:t>
            </a: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3225"/>
            <a:ext cx="27717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32050"/>
            <a:ext cx="8839202" cy="1704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number of 1-star, 2-star, 3-star, 4-star and 5-star reviews for a chosen user. </a:t>
            </a: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80"/>
              <a:t>--In this case, we have chosen 'Kevin W.' as the user.</a:t>
            </a: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0250"/>
            <a:ext cx="28098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21025"/>
            <a:ext cx="8839199" cy="1771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top 5 most popular collections.</a:t>
            </a: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43125"/>
            <a:ext cx="8839199" cy="107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75599"/>
            <a:ext cx="7784484" cy="120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top 5 most useful reviews for a chosen restaurant. In this case, we have</a:t>
            </a: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80"/>
              <a:t>--chosen Kemoll's Chophouse as the restaurant.</a:t>
            </a: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72350"/>
            <a:ext cx="8839202" cy="136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84416"/>
            <a:ext cx="8520600" cy="1051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top 5 categories with the least number of restaurants</a:t>
            </a: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58851"/>
            <a:ext cx="8839199" cy="132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91950"/>
            <a:ext cx="40576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top 5 categories with the most number of restaurants</a:t>
            </a: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25425"/>
            <a:ext cx="8628699" cy="12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66000"/>
            <a:ext cx="40671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top 10 users who have posted the maximum number of reviews. We also display the elite users.</a:t>
            </a: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42975"/>
            <a:ext cx="8839199" cy="1529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138" y="1579800"/>
            <a:ext cx="5150318" cy="15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top 10 users who have posted the maximum number of posts. We also display the elite users.</a:t>
            </a: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938" y="1427975"/>
            <a:ext cx="5382125" cy="16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06950"/>
            <a:ext cx="8839200" cy="1653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What are the top 3 most recent posts for a chosen restaurant</a:t>
            </a: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80"/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06950"/>
            <a:ext cx="8534816" cy="1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21325"/>
            <a:ext cx="8839202" cy="83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favorite restaurant categories for elite user in descending order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79975"/>
            <a:ext cx="8443575" cy="16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588" y="1185388"/>
            <a:ext cx="2659576" cy="17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To analyse user reviews, ratings, posts and tags for different restaurants on Yelp website. To build insights on user preferences, popular restaurants by category, rating distributions and so on.</a:t>
            </a:r>
            <a:endParaRPr sz="2100"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restaurants in the collection of a chosen user. In this case, we have chosen Kevin W. as the user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13200"/>
            <a:ext cx="8839201" cy="1179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15763"/>
            <a:ext cx="8839201" cy="91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asking or answering questions about vegetarien(vegan) or gluten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25200"/>
            <a:ext cx="8839199" cy="97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06201"/>
            <a:ext cx="7777226" cy="12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all crab dishes and rank all crab dishes by price from low to high</a:t>
            </a:r>
            <a:endParaRPr/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62974"/>
            <a:ext cx="7481049" cy="17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23600"/>
            <a:ext cx="7011024" cy="14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333375"/>
            <a:ext cx="32004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>
            <a:spLocks noGrp="1"/>
          </p:cNvSpPr>
          <p:nvPr>
            <p:ph type="title"/>
          </p:nvPr>
        </p:nvSpPr>
        <p:spPr>
          <a:xfrm>
            <a:off x="1675675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 sz="42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Objectives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23400" y="1423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Find the top 5 highest rated restaurants in each category.</a:t>
            </a:r>
            <a:endParaRPr sz="15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Find the top 5 highest rated restaurants in each price range.</a:t>
            </a:r>
            <a:endParaRPr sz="15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Find the number of 1-star, 2-star, 3-star, 4-star and 5-star reviews for a chosen restaurant.</a:t>
            </a:r>
            <a:endParaRPr sz="15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Find the number of 1-star, 2-star, 3-star, 4-star and 5-star reviews for a chosen user.</a:t>
            </a:r>
            <a:endParaRPr sz="15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Find the top 5 most popular collections.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E8C1D1C-C2AC-A05E-45C3-7E7ABA4E5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331" y="-137885"/>
            <a:ext cx="555282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Database Design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RELATIONAL SCHEMA</a:t>
            </a:r>
            <a:endParaRPr sz="1200" b="1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User(</a:t>
            </a:r>
            <a:r>
              <a:rPr lang="en" sz="1200" b="1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userID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userFName, userLName, userDOJ, userLoc, userElite)</a:t>
            </a:r>
            <a:endParaRPr sz="12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Restaurant (</a:t>
            </a:r>
            <a:r>
              <a:rPr lang="en" sz="1200" b="1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restaurantID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restaurantName, restaurantAddr, restaurantWeb, restaurantCategory, restaurantPriceRange)</a:t>
            </a:r>
            <a:endParaRPr sz="12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Review(</a:t>
            </a:r>
            <a:r>
              <a:rPr lang="en" sz="1200" b="1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reviewID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reviewRating, reviewDescription, reviewUseful, reviewFunny, reviewCool, reviewDate, </a:t>
            </a:r>
            <a:r>
              <a:rPr lang="en" sz="1200" i="1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userID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200" i="1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restaurantID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MenuItem(</a:t>
            </a:r>
            <a:r>
              <a:rPr lang="en" sz="1200" b="1" i="1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restaurantID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200" b="1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itemName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itemDesc, itemPrice)</a:t>
            </a:r>
            <a:endParaRPr sz="12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Collection (</a:t>
            </a:r>
            <a:r>
              <a:rPr lang="en" sz="1200" b="1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collectionID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collectionName, collectionDescription, collectionPublicity, </a:t>
            </a:r>
            <a:r>
              <a:rPr lang="en" sz="1200" i="1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userID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Post (</a:t>
            </a:r>
            <a:r>
              <a:rPr lang="en" sz="1200" b="1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postID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postName, postContent, postType, postDate, </a:t>
            </a:r>
            <a:r>
              <a:rPr lang="en" sz="1200" i="1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userID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200" i="1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restaurantID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200" i="1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questionID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2D3B4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Contains(</a:t>
            </a:r>
            <a:r>
              <a:rPr lang="en" sz="1200" b="1" i="1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collectionID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200" b="1" i="1" u="sng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restaurantID</a:t>
            </a:r>
            <a:r>
              <a:rPr lang="en" sz="1200">
                <a:solidFill>
                  <a:srgbClr val="2D3B45"/>
                </a:solidFill>
                <a:latin typeface="Georgia"/>
                <a:ea typeface="Georgia"/>
                <a:cs typeface="Georgia"/>
                <a:sym typeface="Georgia"/>
              </a:rPr>
              <a:t>, savedDate)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78175"/>
            <a:ext cx="8832300" cy="42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TABLE [TIPS.User] (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userID CHAR(9) NOT NULL,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userFName VARCHAR(20),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userLName VARCHAR(20),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userDOJ DATE,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	userLoc CHAR(20),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	 userElite BIT,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pk_User_userID PRIMARY KEY (userID)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78175"/>
            <a:ext cx="8832300" cy="42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TABLE [TIPS.Restaurant] (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restaurantID CHAR(9),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restaurantName VARCHAR(50),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restaurantAddr VARCHAR(20),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restaurantWeb VARCHAR(50),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restaurantCategory VARCHAR(30),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restaurantPriceRange VARCHAR(3),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pk_Restaurant_restaurantID PRIMARY KEY (restaurantID)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78175"/>
            <a:ext cx="8832300" cy="42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 TABLE [TIPS.Review] (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reviewID CHAR(9) NOT NULL,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reviewRating INTEGER, 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reviewDescription VARCHAR(300),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reviewUseful INTEGER,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reviewFunny INTEGER,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reviewCool INTEGER,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reviewDate DATE,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userID CHAR(9),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restaurantID CHAR(9),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pk_Review_reviewID PRIMARY KEY (reviewID),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fk_Review_userID FOREIGN KEY (userID)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[TIPS.User] (userID)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ON DELETE CASCADE ON UPDATE CASCADE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CONSTRAINT fk_Review_restaurantID FOREIGN KEY (restaurantID)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REFERENCES [TIPS.Restaurant] (restaurantID)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	ON DELETE CASCADE ON UPDATE CASCADE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endParaRPr sz="257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1348</Words>
  <Application>Microsoft Office PowerPoint</Application>
  <PresentationFormat>On-screen Show (16:9)</PresentationFormat>
  <Paragraphs>179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Lato</vt:lpstr>
      <vt:lpstr>Playfair Display</vt:lpstr>
      <vt:lpstr>Courier New</vt:lpstr>
      <vt:lpstr>Georgia</vt:lpstr>
      <vt:lpstr>Coral</vt:lpstr>
      <vt:lpstr>Top Information Per Starver : Restaurant Reviews in Yelp   Amal Byju, Chunghao Lee, Yudong Lu, Rachel Pothen  December 3rd, 2021   </vt:lpstr>
      <vt:lpstr>What is Yelp?</vt:lpstr>
      <vt:lpstr>Mission Statement</vt:lpstr>
      <vt:lpstr>Mission Objectives</vt:lpstr>
      <vt:lpstr>ER Diagram</vt:lpstr>
      <vt:lpstr>Logical Database Design</vt:lpstr>
      <vt:lpstr>Physical Database Design</vt:lpstr>
      <vt:lpstr>Physical Database Design</vt:lpstr>
      <vt:lpstr>Physical Database Design</vt:lpstr>
      <vt:lpstr>Physical Database Design</vt:lpstr>
      <vt:lpstr>Physical Database Design</vt:lpstr>
      <vt:lpstr>Physical Database Design</vt:lpstr>
      <vt:lpstr>Physical Database Design</vt:lpstr>
      <vt:lpstr>Use Case and Application </vt:lpstr>
      <vt:lpstr>What are the restaurants in each category in decreasing order of Rating</vt:lpstr>
      <vt:lpstr>What are top 5 restaurants in each category  in decreasing order of rating. </vt:lpstr>
      <vt:lpstr>What is the highest rated restaurant in the breakfast category</vt:lpstr>
      <vt:lpstr>Display restaurants in each price range in decreasing order of rating </vt:lpstr>
      <vt:lpstr>What are the top five restaurants in each price range in decreasing order of rating</vt:lpstr>
      <vt:lpstr>What are the number of 1-star, 2-star, 3-star, 4-star and 5-star reviews for a chosen restaurant.  --In this case, we have chosen 'Preserve' restaurant.   </vt:lpstr>
      <vt:lpstr>What are the number of 1-star, 2-star, 3-star, 4-star and 5-star reviews for a chosen user.  --In this case, we have chosen 'Kevin W.' as the user.    </vt:lpstr>
      <vt:lpstr>What are the top 5 most popular collections.    </vt:lpstr>
      <vt:lpstr>What are the top 5 most useful reviews for a chosen restaurant. In this case, we have --chosen Kemoll's Chophouse as the restaurant.     </vt:lpstr>
      <vt:lpstr>What are the top 5 categories with the least number of restaurants     </vt:lpstr>
      <vt:lpstr>What are the top 5 categories with the most number of restaurants    </vt:lpstr>
      <vt:lpstr>What are the top 10 users who have posted the maximum number of reviews. We also display the elite users.    </vt:lpstr>
      <vt:lpstr>What are the top 10 users who have posted the maximum number of posts. We also display the elite users.      </vt:lpstr>
      <vt:lpstr>What are the top 3 most recent posts for a chosen restaurant      </vt:lpstr>
      <vt:lpstr>What are the favorite restaurant categories for elite user in descending order  </vt:lpstr>
      <vt:lpstr>What are the restaurants in the collection of a chosen user. In this case, we have chosen Kevin W. as the user </vt:lpstr>
      <vt:lpstr>Who are asking or answering questions about vegetarien(vegan) or gluten</vt:lpstr>
      <vt:lpstr>Find all crab dishes and rank all crab dishes by price from low to high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Information Per Starver : Restaurant Reviews in Yelp   Amal Byju, Chunghao Lee, Yudong Lu, Rachel Pothen  December 3rd, 2021   </dc:title>
  <cp:lastModifiedBy>Amal Byju</cp:lastModifiedBy>
  <cp:revision>2</cp:revision>
  <dcterms:modified xsi:type="dcterms:W3CDTF">2022-05-28T14:27:24Z</dcterms:modified>
</cp:coreProperties>
</file>