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layfair Displ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regular.fntdata"/><Relationship Id="rId20" Type="http://schemas.openxmlformats.org/officeDocument/2006/relationships/slide" Target="slides/slide15.xml"/><Relationship Id="rId42" Type="http://schemas.openxmlformats.org/officeDocument/2006/relationships/font" Target="fonts/PlayfairDisplay-italic.fntdata"/><Relationship Id="rId41" Type="http://schemas.openxmlformats.org/officeDocument/2006/relationships/font" Target="fonts/PlayfairDispl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PlayfairDispl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03549d3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603549d3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9e2976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9e2976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9e2976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9e2976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9e2976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59e2976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9e2976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9e2976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2ef56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2ef56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0c0cfc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0c0cfc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eaec6c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eaec6c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0c0cfc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0c0cfc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0c0cfc7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0c0cfc7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0c0cfc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70c0cfc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01b9e6fb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01b9e6f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0c0cfc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70c0cfc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70c0cfc7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70c0cfc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0c0cfc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0c0cfc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0c0cfc7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0c0cfc7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70c0cfc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70c0cfc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70c0cfc7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70c0cfc7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70c0cfc7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70c0cfc7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0c0cfc7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70c0cfc7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70c0cfc7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70c0cfc7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70c0cfc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70c0cfc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03549d3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03549d3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70c0cfc7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70c0cfc7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70c0cfc7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70c0cfc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70c0cfc7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70c0cfc7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70c0cfc7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70c0cfc7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03549d3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603549d3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03549d3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03549d3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03549d3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03549d3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03549d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03549d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03549d3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03549d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9e2976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9e297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9e2976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9e2976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13675" y="2113400"/>
            <a:ext cx="8604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1"/>
                </a:solidFill>
              </a:rPr>
              <a:t>Top Information Per Starver</a:t>
            </a:r>
            <a:r>
              <a:rPr b="0" lang="en" sz="2050">
                <a:solidFill>
                  <a:srgbClr val="2D3B45"/>
                </a:solidFill>
              </a:rPr>
              <a:t> </a:t>
            </a:r>
            <a:r>
              <a:rPr lang="en" sz="2050">
                <a:solidFill>
                  <a:schemeClr val="accent1"/>
                </a:solidFill>
              </a:rPr>
              <a:t>: Restaurant Reviews in Yelp</a:t>
            </a:r>
            <a:endParaRPr sz="20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Group- 0502-03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4">
                <a:solidFill>
                  <a:schemeClr val="accent1"/>
                </a:solidFill>
              </a:rPr>
              <a:t>Amal Byju, Chunghao Lee, Yudong Lu, Rachel Pothen</a:t>
            </a:r>
            <a:endParaRPr sz="1644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4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3">
                <a:solidFill>
                  <a:schemeClr val="accent1"/>
                </a:solidFill>
              </a:rPr>
              <a:t>December 3rd, 2021</a:t>
            </a:r>
            <a:endParaRPr sz="1977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825" y="328550"/>
            <a:ext cx="3139500" cy="12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[TIPS.MenuItem]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itemName VARCHAR(50)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itemDesc VARCHAR(300),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itemPrice DECIMAL(5,2)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pk_MenuItem_restaurantID_itemName PRIMARY KEY (restaurantID, itemName),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CONSTRAINT fk_MenuItem_restaurantID FOREIGN KEY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[TIPS.Restaurant]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ON DELETE CASCADE ON UPDATE CASCADE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[TIPS.Collection]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collectionName VARCHAR(30),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collectionDescription VARCHAR(150),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collectionPublicity INTEGER,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pk_Collection_collectionID PRIMARY KEY (collectionID),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fk_Collection_userID FOREIGN KEY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[TIPS.User]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21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876900"/>
            <a:ext cx="88323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[TIPS.Post]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postName VARCHAR(30),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postContent VARCHAR(300),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postType CHAR(1),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postDate DATE,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questionID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pk_Post_postID PRIMARY KEY (postID),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fk_Post_userID FOREIGN KEY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[TIPS.User]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fk_Post_restaurantID FOREIGN KEY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[TIPS.Restaurant]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fk_Post_questionID FOREIGN KEY (questionID)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[TIPS.Post] (postID)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NO ACTION ON UPDATE NO ACTION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876900"/>
            <a:ext cx="88323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[TIPS.Contains]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savedDate DATE,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pk_Contains_collectionID_restaurantID PRIMARY KEY (collectionID, restaurantID),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fk_Contains_collectionID FOREIGN KEY (collectionID)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[TIPS.Collection] (collectionID)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fk_Contains_restaurantID FOREIGN KEY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[TIPS.Restaurant]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and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restaurants in each category in decreasing order of Rating</a:t>
            </a:r>
            <a:endParaRPr sz="288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75037"/>
            <a:ext cx="7977098" cy="121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000" y="873914"/>
            <a:ext cx="2530800" cy="244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</a:t>
            </a:r>
            <a:r>
              <a:rPr lang="en" sz="2580"/>
              <a:t>top 5 restaurants in each category 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in decreasing order of rating.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850" y="898625"/>
            <a:ext cx="3021275" cy="22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4400"/>
            <a:ext cx="6183895" cy="1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is the highest rated restaurant in the breakfast category</a:t>
            </a:r>
            <a:endParaRPr sz="288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1500"/>
            <a:ext cx="8839204" cy="116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7275"/>
            <a:ext cx="8839200" cy="39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/>
              <a:t>Display restaurants in each price range in decreasing order of rating</a:t>
            </a:r>
            <a:endParaRPr b="0"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0" y="3393197"/>
            <a:ext cx="9144001" cy="165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675" y="948850"/>
            <a:ext cx="3024684" cy="24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five </a:t>
            </a:r>
            <a:r>
              <a:rPr lang="en" sz="2580"/>
              <a:t>restaurants in each price range in decreasing order of rating</a:t>
            </a:r>
            <a:endParaRPr sz="2880"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3793"/>
            <a:ext cx="6807033" cy="180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675" y="948850"/>
            <a:ext cx="2678953" cy="21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805" y="0"/>
            <a:ext cx="34706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Yelp?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00450" y="1152475"/>
            <a:ext cx="87318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Online directory for discovering local businesses ranging from 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bars, restaurants, and cafes to hairdressers, spas, and gas stations.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TIPS project utilizes the Yelp dataset and provides analysis for  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the benefit of </a:t>
            </a: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prospective</a:t>
            </a: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entrepreneurs, reviewers, food 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enthusiasts and the general public.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Yelp, individuals can check out the reviews, rating and 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menu of a restaurant before visiting it which helps them decide if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they want to visit the restaurant.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</a:t>
            </a:r>
            <a:r>
              <a:rPr lang="en" sz="2580"/>
              <a:t>number of 1-star, 2-star, 3-star, 4-star and 5-star reviews for a chosen restaurant. 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/>
              <a:t>--In this case, we have chosen 'Preserve' restaurant.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3225"/>
            <a:ext cx="27717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32050"/>
            <a:ext cx="8839202" cy="170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</a:t>
            </a:r>
            <a:r>
              <a:rPr lang="en" sz="2580"/>
              <a:t>number of 1-star, 2-star, 3-star, 4-star and 5-star reviews for a chosen user. 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/>
              <a:t>--In this case, we have chosen 'Kevin W.' as the user.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0250"/>
            <a:ext cx="2809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21025"/>
            <a:ext cx="8839199" cy="177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</a:t>
            </a:r>
            <a:r>
              <a:rPr lang="en" sz="2580"/>
              <a:t>top 5 most popular collections.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43125"/>
            <a:ext cx="8839199" cy="10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75599"/>
            <a:ext cx="7784484" cy="120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</a:t>
            </a:r>
            <a:r>
              <a:rPr lang="en" sz="2580"/>
              <a:t>top 5 most useful reviews for a chosen restaurant. In this case, we have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/>
              <a:t>--chosen Kemoll's Chophouse as the restaurant.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72350"/>
            <a:ext cx="8839202" cy="13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4416"/>
            <a:ext cx="8520600" cy="105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</a:t>
            </a:r>
            <a:r>
              <a:rPr lang="en" sz="2580"/>
              <a:t>the top 5 categories with the least number of restaurants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8851"/>
            <a:ext cx="8839199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91950"/>
            <a:ext cx="40576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</a:t>
            </a:r>
            <a:r>
              <a:rPr lang="en" sz="2580"/>
              <a:t>top 5 categories with the most number of restaurants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25425"/>
            <a:ext cx="8628699" cy="12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6000"/>
            <a:ext cx="4067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</a:t>
            </a:r>
            <a:r>
              <a:rPr lang="en" sz="2580"/>
              <a:t>op 10 users who have posted the maximum number of reviews. We also display the elite users.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42975"/>
            <a:ext cx="8839199" cy="152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138" y="1579800"/>
            <a:ext cx="5150318" cy="1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10 users who have posted the maximum number of posts. We also display the elite users.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938" y="1427975"/>
            <a:ext cx="5382125" cy="16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06950"/>
            <a:ext cx="8839200" cy="165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</a:t>
            </a:r>
            <a:r>
              <a:rPr lang="en" sz="2580"/>
              <a:t>top 3 most recent posts for a chosen restaurant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06950"/>
            <a:ext cx="8534816" cy="1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21325"/>
            <a:ext cx="8839202" cy="83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favorite restaurant categories for elite user in descending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79975"/>
            <a:ext cx="8443575" cy="16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588" y="1185388"/>
            <a:ext cx="2659576" cy="17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To analyse user reviews, ratings, posts and tags for different restaurants on Yelp website. To build insights on user preferences, popular restaurants by category, rating distributions and so on.</a:t>
            </a:r>
            <a:endParaRPr b="1"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restaurants in the collection of a chosen user. In this case, we have chosen Kevin W. as the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13200"/>
            <a:ext cx="8839201" cy="117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5763"/>
            <a:ext cx="8839201" cy="91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asking or answering questions about vegetarien(vegan) or gluten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25200"/>
            <a:ext cx="8839199" cy="97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6201"/>
            <a:ext cx="7777226" cy="12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all crab dishes and rank all crab dishes by price from low to high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62974"/>
            <a:ext cx="7481049" cy="17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3600"/>
            <a:ext cx="7011024" cy="1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333375"/>
            <a:ext cx="32004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1675675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b="1" sz="4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Objectives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23400" y="142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top 5 highest rated restaurants in each category.</a:t>
            </a:r>
            <a:endParaRPr sz="15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top 5 highest rated restaurants in each price range.</a:t>
            </a:r>
            <a:endParaRPr sz="15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number of 1-star, 2-star, 3-star, 4-star and 5-star reviews for a chosen restaurant.</a:t>
            </a:r>
            <a:endParaRPr sz="15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number of 1-star, 2-star, 3-star, 4-star and 5-star reviews for a chosen user.</a:t>
            </a:r>
            <a:endParaRPr sz="15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top 5 most popular collections.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375" y="0"/>
            <a:ext cx="522386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Database Design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RELATIONAL SCHEMA</a:t>
            </a:r>
            <a:endParaRPr b="1"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User(</a:t>
            </a:r>
            <a:r>
              <a:rPr b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userFName, userLName, userDOJ, userLoc, userElite)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 (</a:t>
            </a:r>
            <a:r>
              <a:rPr b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restaurantName, restaurantAddr, restaurantWeb, restaurantCategory, restaurantPriceRange)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Review(</a:t>
            </a:r>
            <a:r>
              <a:rPr b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reviewID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reviewRating, reviewDescription, reviewUseful, reviewFunny, reviewCool, reviewDate, </a:t>
            </a:r>
            <a:r>
              <a:rPr i="1"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MenuItem(</a:t>
            </a:r>
            <a:r>
              <a:rPr b="1" i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itemName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itemDesc, itemPrice)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Collection (</a:t>
            </a:r>
            <a:r>
              <a:rPr b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collectionID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collectionName, collectionDescription, collectionPublicity, </a:t>
            </a:r>
            <a:r>
              <a:rPr i="1"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Post (</a:t>
            </a:r>
            <a:r>
              <a:rPr b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postID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postName, postContent, postType, postDate, </a:t>
            </a:r>
            <a:r>
              <a:rPr i="1"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i="1"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questionID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Contains(</a:t>
            </a:r>
            <a:r>
              <a:rPr b="1" i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collectionID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i="1" lang="en" sz="1200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savedDate)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[TIPS.User] (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userFName VARCHAR(20),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userLName VARCHAR(20),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userDOJ DATE,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	userLoc CHAR(20),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	 userElite BIT,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pk_User_userID PRIMARY KEY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[TIPS.Restaurant]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restaurantName VARCHAR(50),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restaurantAddr VARCHAR(20),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restaurantWeb VARCHAR(50),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restaurantCategory VARCHAR(30),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restaurantPriceRange VARCHAR(3),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CONSTRAINT pk_Restaurant_restaurantID PRIMARY KEY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[TIPS.Review] (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reviewID CHAR(9) NOT NULL,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reviewRating INTEGER, 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reviewDescription VARCHAR(300),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reviewUseful INTEGER,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reviewFunny INTEGER,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reviewCool INTEGER,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reviewDate DATE,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userID CHAR(9),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pk_Review_reviewID PRIMARY KEY (reviewID),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fk_Review_userID FOREIGN KEY (userID)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[TIPS.User] (userID)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fk_Review_restaurantID FOREIGN KEY (restaurantID)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[TIPS.Restaurant] (restaurantID)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