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0ff24ae0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0ff24ae0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0ff24ae0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0ff24ae0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0ff24ae0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0ff24ae0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00445e5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00445e5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00445e5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00445e5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00445e5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00445e5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00445e5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00445e5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00445e50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00445e50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0445e50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00445e50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ff24ae0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ff24ae0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0ff24ae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0ff24ae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ff24ae0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ff24ae0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0ff24ae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0ff24ae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ff24ae0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ff24ae0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00445e5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00445e5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0ff24ae0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0ff24ae0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ff24ae0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ff24ae0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0ff24ae0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0ff24ae0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40825" y="0"/>
            <a:ext cx="9184825" cy="3899325"/>
          </a:xfrm>
          <a:prstGeom prst="rect">
            <a:avLst/>
          </a:prstGeom>
          <a:noFill/>
          <a:ln>
            <a:noFill/>
          </a:ln>
        </p:spPr>
      </p:pic>
      <p:sp>
        <p:nvSpPr>
          <p:cNvPr id="58" name="Google Shape;58;p13"/>
          <p:cNvSpPr txBox="1"/>
          <p:nvPr/>
        </p:nvSpPr>
        <p:spPr>
          <a:xfrm>
            <a:off x="1459175" y="3899325"/>
            <a:ext cx="65142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dk2"/>
                </a:solidFill>
                <a:latin typeface="Proxima Nova"/>
                <a:ea typeface="Proxima Nova"/>
                <a:cs typeface="Proxima Nova"/>
                <a:sym typeface="Proxima Nova"/>
              </a:rPr>
              <a:t>Airplane Crash Analysis</a:t>
            </a:r>
            <a:endParaRPr b="1" sz="2900">
              <a:solidFill>
                <a:schemeClr val="dk2"/>
              </a:solidFill>
              <a:latin typeface="Proxima Nova"/>
              <a:ea typeface="Proxima Nova"/>
              <a:cs typeface="Proxima Nova"/>
              <a:sym typeface="Proxima Nova"/>
            </a:endParaRPr>
          </a:p>
          <a:p>
            <a:pPr indent="0" lvl="0" marL="0" rtl="0" algn="ctr">
              <a:spcBef>
                <a:spcPts val="0"/>
              </a:spcBef>
              <a:spcAft>
                <a:spcPts val="0"/>
              </a:spcAft>
              <a:buNone/>
            </a:pPr>
            <a:r>
              <a:t/>
            </a:r>
            <a:endParaRPr b="1" sz="2900">
              <a:solidFill>
                <a:schemeClr val="dk2"/>
              </a:solidFill>
              <a:latin typeface="Proxima Nova"/>
              <a:ea typeface="Proxima Nova"/>
              <a:cs typeface="Proxima Nova"/>
              <a:sym typeface="Proxima Nova"/>
            </a:endParaRPr>
          </a:p>
        </p:txBody>
      </p:sp>
      <p:sp>
        <p:nvSpPr>
          <p:cNvPr id="59" name="Google Shape;59;p13"/>
          <p:cNvSpPr txBox="1"/>
          <p:nvPr/>
        </p:nvSpPr>
        <p:spPr>
          <a:xfrm>
            <a:off x="2803650" y="4606750"/>
            <a:ext cx="6357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2000">
                <a:solidFill>
                  <a:schemeClr val="dk2"/>
                </a:solidFill>
                <a:latin typeface="Proxima Nova"/>
                <a:ea typeface="Proxima Nova"/>
                <a:cs typeface="Proxima Nova"/>
                <a:sym typeface="Proxima Nova"/>
              </a:rPr>
              <a:t>By: AMALJITH C K</a:t>
            </a:r>
            <a:endParaRPr b="1" sz="20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3</a:t>
            </a:r>
            <a:r>
              <a:rPr lang="en-GB">
                <a:solidFill>
                  <a:schemeClr val="lt1"/>
                </a:solidFill>
              </a:rPr>
              <a:t>. Operator Performance</a:t>
            </a:r>
            <a:endParaRPr>
              <a:solidFill>
                <a:schemeClr val="lt1"/>
              </a:solidFill>
            </a:endParaRPr>
          </a:p>
        </p:txBody>
      </p:sp>
      <p:sp>
        <p:nvSpPr>
          <p:cNvPr id="121" name="Google Shape;121;p22"/>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2"/>
          <p:cNvSpPr txBox="1"/>
          <p:nvPr/>
        </p:nvSpPr>
        <p:spPr>
          <a:xfrm>
            <a:off x="6110175" y="1685825"/>
            <a:ext cx="3101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Bar Chart</a:t>
            </a:r>
            <a:r>
              <a:rPr b="1" lang="en-GB" sz="1800">
                <a:highlight>
                  <a:srgbClr val="FFFF00"/>
                </a:highlight>
                <a:latin typeface="Proxima Nova"/>
                <a:ea typeface="Proxima Nova"/>
                <a:cs typeface="Proxima Nova"/>
                <a:sym typeface="Proxima Nova"/>
              </a:rPr>
              <a:t> was used to show the </a:t>
            </a:r>
            <a:r>
              <a:rPr b="1" lang="en-GB" sz="1800">
                <a:highlight>
                  <a:srgbClr val="FFFF00"/>
                </a:highlight>
                <a:latin typeface="Proxima Nova"/>
                <a:ea typeface="Proxima Nova"/>
                <a:cs typeface="Proxima Nova"/>
                <a:sym typeface="Proxima Nova"/>
              </a:rPr>
              <a:t>frequency</a:t>
            </a:r>
            <a:r>
              <a:rPr b="1" lang="en-GB" sz="1800">
                <a:highlight>
                  <a:srgbClr val="FFFF00"/>
                </a:highlight>
                <a:latin typeface="Proxima Nova"/>
                <a:ea typeface="Proxima Nova"/>
                <a:cs typeface="Proxima Nova"/>
                <a:sym typeface="Proxima Nova"/>
              </a:rPr>
              <a:t> of Operator and corresponding Fatalities.</a:t>
            </a:r>
            <a:endParaRPr b="1" sz="1800">
              <a:highlight>
                <a:srgbClr val="FFFF00"/>
              </a:highlight>
              <a:latin typeface="Proxima Nova"/>
              <a:ea typeface="Proxima Nova"/>
              <a:cs typeface="Proxima Nova"/>
              <a:sym typeface="Proxima Nova"/>
            </a:endParaRPr>
          </a:p>
        </p:txBody>
      </p:sp>
      <p:sp>
        <p:nvSpPr>
          <p:cNvPr id="123" name="Google Shape;123;p22"/>
          <p:cNvSpPr txBox="1"/>
          <p:nvPr/>
        </p:nvSpPr>
        <p:spPr>
          <a:xfrm>
            <a:off x="2900675" y="4569050"/>
            <a:ext cx="72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Highest number of fatalities are occured Aeroflot Operator.</a:t>
            </a:r>
            <a:endParaRPr b="1" sz="1800">
              <a:latin typeface="Proxima Nova"/>
              <a:ea typeface="Proxima Nova"/>
              <a:cs typeface="Proxima Nova"/>
              <a:sym typeface="Proxima Nova"/>
            </a:endParaRPr>
          </a:p>
        </p:txBody>
      </p:sp>
      <p:pic>
        <p:nvPicPr>
          <p:cNvPr id="124" name="Google Shape;124;p22"/>
          <p:cNvPicPr preferRelativeResize="0"/>
          <p:nvPr/>
        </p:nvPicPr>
        <p:blipFill>
          <a:blip r:embed="rId4">
            <a:alphaModFix/>
          </a:blip>
          <a:stretch>
            <a:fillRect/>
          </a:stretch>
        </p:blipFill>
        <p:spPr>
          <a:xfrm>
            <a:off x="0" y="830525"/>
            <a:ext cx="6110174" cy="3329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4. </a:t>
            </a:r>
            <a:r>
              <a:rPr lang="en-GB">
                <a:solidFill>
                  <a:schemeClr val="lt1"/>
                </a:solidFill>
              </a:rPr>
              <a:t>Aircraft Analysis(1)</a:t>
            </a:r>
            <a:endParaRPr>
              <a:solidFill>
                <a:schemeClr val="lt1"/>
              </a:solidFill>
            </a:endParaRPr>
          </a:p>
        </p:txBody>
      </p:sp>
      <p:sp>
        <p:nvSpPr>
          <p:cNvPr id="130" name="Google Shape;130;p23"/>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23"/>
          <p:cNvSpPr txBox="1"/>
          <p:nvPr/>
        </p:nvSpPr>
        <p:spPr>
          <a:xfrm>
            <a:off x="6042900" y="1177825"/>
            <a:ext cx="3101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Treemap</a:t>
            </a:r>
            <a:r>
              <a:rPr b="1" lang="en-GB" sz="1800">
                <a:highlight>
                  <a:srgbClr val="FFFF00"/>
                </a:highlight>
                <a:latin typeface="Proxima Nova"/>
                <a:ea typeface="Proxima Nova"/>
                <a:cs typeface="Proxima Nova"/>
                <a:sym typeface="Proxima Nova"/>
              </a:rPr>
              <a:t> is used to show the relationship between aircraft registration and number of fatalities.</a:t>
            </a:r>
            <a:endParaRPr b="1" sz="1800">
              <a:highlight>
                <a:srgbClr val="FFFF00"/>
              </a:highlight>
              <a:latin typeface="Proxima Nova"/>
              <a:ea typeface="Proxima Nova"/>
              <a:cs typeface="Proxima Nova"/>
              <a:sym typeface="Proxima Nova"/>
            </a:endParaRPr>
          </a:p>
        </p:txBody>
      </p:sp>
      <p:sp>
        <p:nvSpPr>
          <p:cNvPr id="132" name="Google Shape;132;p23"/>
          <p:cNvSpPr txBox="1"/>
          <p:nvPr/>
        </p:nvSpPr>
        <p:spPr>
          <a:xfrm>
            <a:off x="2047875" y="4253175"/>
            <a:ext cx="835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N736PA/PH-BUF registration cause the highest number of fatalities.</a:t>
            </a:r>
            <a:endParaRPr b="1" sz="1800">
              <a:latin typeface="Proxima Nova"/>
              <a:ea typeface="Proxima Nova"/>
              <a:cs typeface="Proxima Nova"/>
              <a:sym typeface="Proxima Nova"/>
            </a:endParaRPr>
          </a:p>
        </p:txBody>
      </p:sp>
      <p:pic>
        <p:nvPicPr>
          <p:cNvPr id="133" name="Google Shape;133;p23"/>
          <p:cNvPicPr preferRelativeResize="0"/>
          <p:nvPr/>
        </p:nvPicPr>
        <p:blipFill>
          <a:blip r:embed="rId4">
            <a:alphaModFix/>
          </a:blip>
          <a:stretch>
            <a:fillRect/>
          </a:stretch>
        </p:blipFill>
        <p:spPr>
          <a:xfrm>
            <a:off x="200175" y="1044563"/>
            <a:ext cx="5242500" cy="273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4. Aircraft</a:t>
            </a:r>
            <a:r>
              <a:rPr lang="en-GB">
                <a:solidFill>
                  <a:schemeClr val="lt1"/>
                </a:solidFill>
              </a:rPr>
              <a:t> Analysis(2)</a:t>
            </a:r>
            <a:endParaRPr>
              <a:solidFill>
                <a:schemeClr val="lt1"/>
              </a:solidFill>
            </a:endParaRPr>
          </a:p>
        </p:txBody>
      </p:sp>
      <p:sp>
        <p:nvSpPr>
          <p:cNvPr id="139" name="Google Shape;139;p24"/>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0" name="Google Shape;140;p24"/>
          <p:cNvSpPr txBox="1"/>
          <p:nvPr/>
        </p:nvSpPr>
        <p:spPr>
          <a:xfrm>
            <a:off x="6110175" y="1685825"/>
            <a:ext cx="3101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To show the </a:t>
            </a:r>
            <a:r>
              <a:rPr b="1" lang="en-GB" sz="1800">
                <a:highlight>
                  <a:srgbClr val="FFFF00"/>
                </a:highlight>
                <a:latin typeface="Proxima Nova"/>
                <a:ea typeface="Proxima Nova"/>
                <a:cs typeface="Proxima Nova"/>
                <a:sym typeface="Proxima Nova"/>
              </a:rPr>
              <a:t>frequency</a:t>
            </a:r>
            <a:r>
              <a:rPr b="1" lang="en-GB" sz="1800">
                <a:highlight>
                  <a:srgbClr val="FFFF00"/>
                </a:highlight>
                <a:latin typeface="Proxima Nova"/>
                <a:ea typeface="Proxima Nova"/>
                <a:cs typeface="Proxima Nova"/>
                <a:sym typeface="Proxima Nova"/>
              </a:rPr>
              <a:t> of incidents for each aircraft type by number of fatalities</a:t>
            </a:r>
            <a:r>
              <a:rPr b="1" lang="en-GB" sz="1800">
                <a:highlight>
                  <a:srgbClr val="FFFF00"/>
                </a:highlight>
                <a:latin typeface="Proxima Nova"/>
                <a:ea typeface="Proxima Nova"/>
                <a:cs typeface="Proxima Nova"/>
                <a:sym typeface="Proxima Nova"/>
              </a:rPr>
              <a:t>.</a:t>
            </a:r>
            <a:endParaRPr b="1" sz="1800">
              <a:highlight>
                <a:srgbClr val="FFFF00"/>
              </a:highlight>
              <a:latin typeface="Proxima Nova"/>
              <a:ea typeface="Proxima Nova"/>
              <a:cs typeface="Proxima Nova"/>
              <a:sym typeface="Proxima Nova"/>
            </a:endParaRPr>
          </a:p>
        </p:txBody>
      </p:sp>
      <p:sp>
        <p:nvSpPr>
          <p:cNvPr id="141" name="Google Shape;141;p24"/>
          <p:cNvSpPr txBox="1"/>
          <p:nvPr/>
        </p:nvSpPr>
        <p:spPr>
          <a:xfrm>
            <a:off x="1872225" y="4404600"/>
            <a:ext cx="729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Airplane with serial number 19643/11 / 20400/157 has the highest aircraft fatality rate.  </a:t>
            </a:r>
            <a:endParaRPr b="1" sz="1800">
              <a:latin typeface="Proxima Nova"/>
              <a:ea typeface="Proxima Nova"/>
              <a:cs typeface="Proxima Nova"/>
              <a:sym typeface="Proxima Nova"/>
            </a:endParaRPr>
          </a:p>
        </p:txBody>
      </p:sp>
      <p:pic>
        <p:nvPicPr>
          <p:cNvPr id="142" name="Google Shape;142;p24"/>
          <p:cNvPicPr preferRelativeResize="0"/>
          <p:nvPr/>
        </p:nvPicPr>
        <p:blipFill>
          <a:blip r:embed="rId4">
            <a:alphaModFix/>
          </a:blip>
          <a:stretch>
            <a:fillRect/>
          </a:stretch>
        </p:blipFill>
        <p:spPr>
          <a:xfrm>
            <a:off x="311700" y="894450"/>
            <a:ext cx="5686453" cy="301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5</a:t>
            </a:r>
            <a:r>
              <a:rPr lang="en-GB">
                <a:solidFill>
                  <a:schemeClr val="lt1"/>
                </a:solidFill>
              </a:rPr>
              <a:t>. Fatality Trends(1)</a:t>
            </a:r>
            <a:endParaRPr>
              <a:solidFill>
                <a:schemeClr val="lt1"/>
              </a:solidFill>
            </a:endParaRPr>
          </a:p>
        </p:txBody>
      </p:sp>
      <p:sp>
        <p:nvSpPr>
          <p:cNvPr id="148" name="Google Shape;148;p25"/>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5"/>
          <p:cNvSpPr txBox="1"/>
          <p:nvPr/>
        </p:nvSpPr>
        <p:spPr>
          <a:xfrm>
            <a:off x="6110175" y="1685825"/>
            <a:ext cx="3101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To show the number of fatalities in passanger and crew over time.</a:t>
            </a:r>
            <a:endParaRPr b="1" sz="1800">
              <a:highlight>
                <a:srgbClr val="FFFF00"/>
              </a:highlight>
              <a:latin typeface="Proxima Nova"/>
              <a:ea typeface="Proxima Nova"/>
              <a:cs typeface="Proxima Nova"/>
              <a:sym typeface="Proxima Nova"/>
            </a:endParaRPr>
          </a:p>
        </p:txBody>
      </p:sp>
      <p:sp>
        <p:nvSpPr>
          <p:cNvPr id="150" name="Google Shape;150;p25"/>
          <p:cNvSpPr txBox="1"/>
          <p:nvPr/>
        </p:nvSpPr>
        <p:spPr>
          <a:xfrm>
            <a:off x="1872225" y="4404600"/>
            <a:ext cx="729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From this visualization we can find that time 2 PM : 7 PM was the highest airplane fatalities rate in the world</a:t>
            </a:r>
            <a:r>
              <a:rPr b="1" lang="en-GB" sz="1800">
                <a:latin typeface="Proxima Nova"/>
                <a:ea typeface="Proxima Nova"/>
                <a:cs typeface="Proxima Nova"/>
                <a:sym typeface="Proxima Nova"/>
              </a:rPr>
              <a:t>.  </a:t>
            </a:r>
            <a:endParaRPr b="1" sz="1800">
              <a:latin typeface="Proxima Nova"/>
              <a:ea typeface="Proxima Nova"/>
              <a:cs typeface="Proxima Nova"/>
              <a:sym typeface="Proxima Nova"/>
            </a:endParaRPr>
          </a:p>
        </p:txBody>
      </p:sp>
      <p:pic>
        <p:nvPicPr>
          <p:cNvPr id="151" name="Google Shape;151;p25"/>
          <p:cNvPicPr preferRelativeResize="0"/>
          <p:nvPr/>
        </p:nvPicPr>
        <p:blipFill rotWithShape="1">
          <a:blip r:embed="rId4">
            <a:alphaModFix/>
          </a:blip>
          <a:srcRect b="8070" l="0" r="0" t="-8070"/>
          <a:stretch/>
        </p:blipFill>
        <p:spPr>
          <a:xfrm>
            <a:off x="200175" y="642950"/>
            <a:ext cx="5769150" cy="310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5</a:t>
            </a:r>
            <a:r>
              <a:rPr lang="en-GB">
                <a:solidFill>
                  <a:schemeClr val="lt1"/>
                </a:solidFill>
              </a:rPr>
              <a:t>. Fatality Trends(2)</a:t>
            </a:r>
            <a:endParaRPr>
              <a:solidFill>
                <a:schemeClr val="lt1"/>
              </a:solidFill>
            </a:endParaRPr>
          </a:p>
        </p:txBody>
      </p:sp>
      <p:sp>
        <p:nvSpPr>
          <p:cNvPr id="157" name="Google Shape;157;p26"/>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8" name="Google Shape;158;p26"/>
          <p:cNvSpPr txBox="1"/>
          <p:nvPr/>
        </p:nvSpPr>
        <p:spPr>
          <a:xfrm>
            <a:off x="5946100" y="1685825"/>
            <a:ext cx="3265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To show the correlation between different AC Type and the number of fatalities .</a:t>
            </a:r>
            <a:endParaRPr b="1" sz="1800">
              <a:highlight>
                <a:srgbClr val="FFFF00"/>
              </a:highlight>
              <a:latin typeface="Proxima Nova"/>
              <a:ea typeface="Proxima Nova"/>
              <a:cs typeface="Proxima Nova"/>
              <a:sym typeface="Proxima Nova"/>
            </a:endParaRPr>
          </a:p>
        </p:txBody>
      </p:sp>
      <p:sp>
        <p:nvSpPr>
          <p:cNvPr id="159" name="Google Shape;159;p26"/>
          <p:cNvSpPr txBox="1"/>
          <p:nvPr/>
        </p:nvSpPr>
        <p:spPr>
          <a:xfrm>
            <a:off x="1786925" y="4020750"/>
            <a:ext cx="729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From this visualization we can find that there is a relationship between AC Type : Douglas DC-3 and the total number of </a:t>
            </a:r>
            <a:r>
              <a:rPr b="1" lang="en-GB" sz="1800">
                <a:latin typeface="Proxima Nova"/>
                <a:ea typeface="Proxima Nova"/>
                <a:cs typeface="Proxima Nova"/>
                <a:sym typeface="Proxima Nova"/>
              </a:rPr>
              <a:t>fatalities</a:t>
            </a:r>
            <a:r>
              <a:rPr b="1" lang="en-GB" sz="1800">
                <a:latin typeface="Proxima Nova"/>
                <a:ea typeface="Proxima Nova"/>
                <a:cs typeface="Proxima Nova"/>
                <a:sym typeface="Proxima Nova"/>
              </a:rPr>
              <a:t>, as it represents the cause of 4.69%.  </a:t>
            </a:r>
            <a:endParaRPr b="1" sz="1800">
              <a:latin typeface="Proxima Nova"/>
              <a:ea typeface="Proxima Nova"/>
              <a:cs typeface="Proxima Nova"/>
              <a:sym typeface="Proxima Nova"/>
            </a:endParaRPr>
          </a:p>
        </p:txBody>
      </p:sp>
      <p:pic>
        <p:nvPicPr>
          <p:cNvPr id="160" name="Google Shape;160;p26"/>
          <p:cNvPicPr preferRelativeResize="0"/>
          <p:nvPr/>
        </p:nvPicPr>
        <p:blipFill>
          <a:blip r:embed="rId4">
            <a:alphaModFix/>
          </a:blip>
          <a:stretch>
            <a:fillRect/>
          </a:stretch>
        </p:blipFill>
        <p:spPr>
          <a:xfrm>
            <a:off x="369625" y="789200"/>
            <a:ext cx="5576476" cy="2954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6</a:t>
            </a:r>
            <a:r>
              <a:rPr lang="en-GB">
                <a:solidFill>
                  <a:schemeClr val="lt1"/>
                </a:solidFill>
              </a:rPr>
              <a:t>. Route Analysis</a:t>
            </a:r>
            <a:endParaRPr>
              <a:solidFill>
                <a:schemeClr val="lt1"/>
              </a:solidFill>
            </a:endParaRPr>
          </a:p>
        </p:txBody>
      </p:sp>
      <p:sp>
        <p:nvSpPr>
          <p:cNvPr id="166" name="Google Shape;166;p27"/>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7" name="Google Shape;167;p27"/>
          <p:cNvSpPr txBox="1"/>
          <p:nvPr/>
        </p:nvSpPr>
        <p:spPr>
          <a:xfrm>
            <a:off x="5946100" y="1685825"/>
            <a:ext cx="326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To find the route that have </a:t>
            </a:r>
            <a:r>
              <a:rPr b="1" lang="en-GB" sz="1800">
                <a:highlight>
                  <a:srgbClr val="FFFF00"/>
                </a:highlight>
                <a:latin typeface="Proxima Nova"/>
                <a:ea typeface="Proxima Nova"/>
                <a:cs typeface="Proxima Nova"/>
                <a:sym typeface="Proxima Nova"/>
              </a:rPr>
              <a:t>higher likelihood of incidents</a:t>
            </a:r>
            <a:r>
              <a:rPr b="1" lang="en-GB" sz="1800">
                <a:highlight>
                  <a:srgbClr val="FFFF00"/>
                </a:highlight>
                <a:latin typeface="Proxima Nova"/>
                <a:ea typeface="Proxima Nova"/>
                <a:cs typeface="Proxima Nova"/>
                <a:sym typeface="Proxima Nova"/>
              </a:rPr>
              <a:t>.</a:t>
            </a:r>
            <a:endParaRPr b="1" sz="1800">
              <a:highlight>
                <a:srgbClr val="FFFF00"/>
              </a:highlight>
              <a:latin typeface="Proxima Nova"/>
              <a:ea typeface="Proxima Nova"/>
              <a:cs typeface="Proxima Nova"/>
              <a:sym typeface="Proxima Nova"/>
            </a:endParaRPr>
          </a:p>
        </p:txBody>
      </p:sp>
      <p:sp>
        <p:nvSpPr>
          <p:cNvPr id="168" name="Google Shape;168;p27"/>
          <p:cNvSpPr txBox="1"/>
          <p:nvPr/>
        </p:nvSpPr>
        <p:spPr>
          <a:xfrm>
            <a:off x="1786925" y="4020750"/>
            <a:ext cx="729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From this visualization we can find that Route: Training was the highest airplane fatalities rate in the world with 0.92%.  </a:t>
            </a:r>
            <a:endParaRPr b="1" sz="1800">
              <a:latin typeface="Proxima Nova"/>
              <a:ea typeface="Proxima Nova"/>
              <a:cs typeface="Proxima Nova"/>
              <a:sym typeface="Proxima Nova"/>
            </a:endParaRPr>
          </a:p>
        </p:txBody>
      </p:sp>
      <p:pic>
        <p:nvPicPr>
          <p:cNvPr id="169" name="Google Shape;169;p27"/>
          <p:cNvPicPr preferRelativeResize="0"/>
          <p:nvPr/>
        </p:nvPicPr>
        <p:blipFill>
          <a:blip r:embed="rId4">
            <a:alphaModFix/>
          </a:blip>
          <a:stretch>
            <a:fillRect/>
          </a:stretch>
        </p:blipFill>
        <p:spPr>
          <a:xfrm>
            <a:off x="142175" y="634725"/>
            <a:ext cx="5719749" cy="311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Analysis Conclusions</a:t>
            </a:r>
            <a:endParaRPr>
              <a:solidFill>
                <a:schemeClr val="lt1"/>
              </a:solidFill>
            </a:endParaRPr>
          </a:p>
        </p:txBody>
      </p:sp>
      <p:sp>
        <p:nvSpPr>
          <p:cNvPr id="175" name="Google Shape;175;p28"/>
          <p:cNvSpPr txBox="1"/>
          <p:nvPr/>
        </p:nvSpPr>
        <p:spPr>
          <a:xfrm>
            <a:off x="5946100" y="1685825"/>
            <a:ext cx="326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highlight>
                <a:srgbClr val="FFFF00"/>
              </a:highlight>
              <a:latin typeface="Proxima Nova"/>
              <a:ea typeface="Proxima Nova"/>
              <a:cs typeface="Proxima Nova"/>
              <a:sym typeface="Proxima Nova"/>
            </a:endParaRPr>
          </a:p>
        </p:txBody>
      </p:sp>
      <p:sp>
        <p:nvSpPr>
          <p:cNvPr id="176" name="Google Shape;176;p28"/>
          <p:cNvSpPr txBox="1"/>
          <p:nvPr/>
        </p:nvSpPr>
        <p:spPr>
          <a:xfrm>
            <a:off x="1786925" y="4020750"/>
            <a:ext cx="72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Proxima Nova"/>
              <a:ea typeface="Proxima Nova"/>
              <a:cs typeface="Proxima Nova"/>
              <a:sym typeface="Proxima Nova"/>
            </a:endParaRPr>
          </a:p>
        </p:txBody>
      </p:sp>
      <p:sp>
        <p:nvSpPr>
          <p:cNvPr id="177" name="Google Shape;177;p28"/>
          <p:cNvSpPr txBox="1"/>
          <p:nvPr/>
        </p:nvSpPr>
        <p:spPr>
          <a:xfrm>
            <a:off x="61200" y="740100"/>
            <a:ext cx="9021600" cy="3663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Proxima Nova"/>
              <a:buChar char="●"/>
            </a:pPr>
            <a:r>
              <a:rPr b="1" lang="en-GB" sz="2200">
                <a:solidFill>
                  <a:schemeClr val="lt1"/>
                </a:solidFill>
                <a:latin typeface="Proxima Nova"/>
                <a:ea typeface="Proxima Nova"/>
                <a:cs typeface="Proxima Nova"/>
                <a:sym typeface="Proxima Nova"/>
              </a:rPr>
              <a:t>The year 1972  was the highest rate of fatalities in the world.</a:t>
            </a:r>
            <a:endParaRPr b="1" sz="2200">
              <a:solidFill>
                <a:schemeClr val="lt1"/>
              </a:solidFill>
              <a:latin typeface="Proxima Nova"/>
              <a:ea typeface="Proxima Nova"/>
              <a:cs typeface="Proxima Nova"/>
              <a:sym typeface="Proxima Nova"/>
            </a:endParaRPr>
          </a:p>
          <a:p>
            <a:pPr indent="-368300" lvl="0" marL="457200" rtl="0" algn="l">
              <a:spcBef>
                <a:spcPts val="0"/>
              </a:spcBef>
              <a:spcAft>
                <a:spcPts val="0"/>
              </a:spcAft>
              <a:buClr>
                <a:schemeClr val="lt1"/>
              </a:buClr>
              <a:buSzPts val="2200"/>
              <a:buFont typeface="Proxima Nova"/>
              <a:buChar char="●"/>
            </a:pPr>
            <a:r>
              <a:rPr b="1" lang="en-GB" sz="2200">
                <a:solidFill>
                  <a:schemeClr val="lt1"/>
                </a:solidFill>
                <a:latin typeface="Proxima Nova"/>
                <a:ea typeface="Proxima Nova"/>
                <a:cs typeface="Proxima Nova"/>
                <a:sym typeface="Proxima Nova"/>
              </a:rPr>
              <a:t>There is a relationship between operator </a:t>
            </a:r>
            <a:r>
              <a:rPr b="1" lang="en-GB" sz="2200">
                <a:solidFill>
                  <a:schemeClr val="lt1"/>
                </a:solidFill>
                <a:latin typeface="Proxima Nova"/>
                <a:ea typeface="Proxima Nova"/>
                <a:cs typeface="Proxima Nova"/>
                <a:sym typeface="Proxima Nova"/>
              </a:rPr>
              <a:t>Aeroflot airlines with serial number 19643/11 / 20400/157 and the number of fatalities.</a:t>
            </a:r>
            <a:endParaRPr b="1" sz="2200">
              <a:solidFill>
                <a:schemeClr val="lt1"/>
              </a:solidFill>
              <a:latin typeface="Proxima Nova"/>
              <a:ea typeface="Proxima Nova"/>
              <a:cs typeface="Proxima Nova"/>
              <a:sym typeface="Proxima Nova"/>
            </a:endParaRPr>
          </a:p>
          <a:p>
            <a:pPr indent="-368300" lvl="0" marL="457200" rtl="0" algn="l">
              <a:spcBef>
                <a:spcPts val="0"/>
              </a:spcBef>
              <a:spcAft>
                <a:spcPts val="0"/>
              </a:spcAft>
              <a:buClr>
                <a:schemeClr val="lt1"/>
              </a:buClr>
              <a:buSzPts val="2200"/>
              <a:buFont typeface="Proxima Nova"/>
              <a:buChar char="●"/>
            </a:pPr>
            <a:r>
              <a:rPr b="1" lang="en-GB" sz="2200">
                <a:solidFill>
                  <a:schemeClr val="lt1"/>
                </a:solidFill>
                <a:latin typeface="Proxima Nova"/>
                <a:ea typeface="Proxima Nova"/>
                <a:cs typeface="Proxima Nova"/>
                <a:sym typeface="Proxima Nova"/>
              </a:rPr>
              <a:t>There is a relationship between Registration details of the aircraft (N736PA/PH-BUF), AC Type : Douglas DC-3 and the number of fatalities.</a:t>
            </a:r>
            <a:endParaRPr b="1" sz="2200">
              <a:solidFill>
                <a:schemeClr val="lt1"/>
              </a:solidFill>
              <a:latin typeface="Proxima Nova"/>
              <a:ea typeface="Proxima Nova"/>
              <a:cs typeface="Proxima Nova"/>
              <a:sym typeface="Proxima Nova"/>
            </a:endParaRPr>
          </a:p>
          <a:p>
            <a:pPr indent="-387350" lvl="0" marL="457200" rtl="0" algn="l">
              <a:spcBef>
                <a:spcPts val="0"/>
              </a:spcBef>
              <a:spcAft>
                <a:spcPts val="0"/>
              </a:spcAft>
              <a:buClr>
                <a:schemeClr val="lt1"/>
              </a:buClr>
              <a:buSzPts val="2500"/>
              <a:buFont typeface="Proxima Nova"/>
              <a:buChar char="●"/>
            </a:pPr>
            <a:r>
              <a:rPr b="1" lang="en-GB" sz="2200">
                <a:solidFill>
                  <a:schemeClr val="lt1"/>
                </a:solidFill>
                <a:latin typeface="Proxima Nova"/>
                <a:ea typeface="Proxima Nova"/>
                <a:cs typeface="Proxima Nova"/>
                <a:sym typeface="Proxima Nova"/>
              </a:rPr>
              <a:t>Highest number of fatalities are occured in Tenerife, Canary Islands</a:t>
            </a:r>
            <a:endParaRPr b="1" sz="2200">
              <a:solidFill>
                <a:schemeClr val="lt1"/>
              </a:solidFill>
              <a:latin typeface="Proxima Nova"/>
              <a:ea typeface="Proxima Nova"/>
              <a:cs typeface="Proxima Nova"/>
              <a:sym typeface="Proxima Nova"/>
            </a:endParaRPr>
          </a:p>
          <a:p>
            <a:pPr indent="-387350" lvl="0" marL="457200" rtl="0" algn="l">
              <a:spcBef>
                <a:spcPts val="0"/>
              </a:spcBef>
              <a:spcAft>
                <a:spcPts val="0"/>
              </a:spcAft>
              <a:buClr>
                <a:schemeClr val="lt1"/>
              </a:buClr>
              <a:buSzPts val="2500"/>
              <a:buFont typeface="Proxima Nova"/>
              <a:buChar char="●"/>
            </a:pPr>
            <a:r>
              <a:rPr b="1" lang="en-GB" sz="2200">
                <a:solidFill>
                  <a:schemeClr val="lt1"/>
                </a:solidFill>
                <a:latin typeface="Proxima Nova"/>
                <a:ea typeface="Proxima Nova"/>
                <a:cs typeface="Proxima Nova"/>
                <a:sym typeface="Proxima Nova"/>
              </a:rPr>
              <a:t>Route: Training was the highest airplane fatalities rate in the world with 0.92%. </a:t>
            </a:r>
            <a:endParaRPr b="1" sz="2500">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What I Learn</a:t>
            </a:r>
            <a:endParaRPr>
              <a:solidFill>
                <a:schemeClr val="lt1"/>
              </a:solidFill>
            </a:endParaRPr>
          </a:p>
        </p:txBody>
      </p:sp>
      <p:sp>
        <p:nvSpPr>
          <p:cNvPr id="183" name="Google Shape;183;p29"/>
          <p:cNvSpPr txBox="1"/>
          <p:nvPr/>
        </p:nvSpPr>
        <p:spPr>
          <a:xfrm>
            <a:off x="5946100" y="1685825"/>
            <a:ext cx="326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highlight>
                <a:srgbClr val="FFFF00"/>
              </a:highlight>
              <a:latin typeface="Proxima Nova"/>
              <a:ea typeface="Proxima Nova"/>
              <a:cs typeface="Proxima Nova"/>
              <a:sym typeface="Proxima Nova"/>
            </a:endParaRPr>
          </a:p>
        </p:txBody>
      </p:sp>
      <p:sp>
        <p:nvSpPr>
          <p:cNvPr id="184" name="Google Shape;184;p29"/>
          <p:cNvSpPr txBox="1"/>
          <p:nvPr/>
        </p:nvSpPr>
        <p:spPr>
          <a:xfrm>
            <a:off x="1786925" y="4020750"/>
            <a:ext cx="72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Proxima Nova"/>
              <a:ea typeface="Proxima Nova"/>
              <a:cs typeface="Proxima Nova"/>
              <a:sym typeface="Proxima Nova"/>
            </a:endParaRPr>
          </a:p>
        </p:txBody>
      </p:sp>
      <p:sp>
        <p:nvSpPr>
          <p:cNvPr id="185" name="Google Shape;185;p29"/>
          <p:cNvSpPr txBox="1"/>
          <p:nvPr/>
        </p:nvSpPr>
        <p:spPr>
          <a:xfrm>
            <a:off x="122400" y="1052850"/>
            <a:ext cx="9021600" cy="1246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lt1"/>
              </a:buClr>
              <a:buSzPts val="2500"/>
              <a:buFont typeface="Proxima Nova"/>
              <a:buChar char="●"/>
            </a:pPr>
            <a:r>
              <a:rPr b="1" lang="en-GB" sz="2200">
                <a:solidFill>
                  <a:schemeClr val="lt1"/>
                </a:solidFill>
                <a:latin typeface="Proxima Nova"/>
                <a:ea typeface="Proxima Nova"/>
                <a:cs typeface="Proxima Nova"/>
                <a:sym typeface="Proxima Nova"/>
              </a:rPr>
              <a:t>How to clean a dirty data set for getting the accurate output.</a:t>
            </a:r>
            <a:endParaRPr b="1" sz="2200">
              <a:solidFill>
                <a:schemeClr val="lt1"/>
              </a:solidFill>
              <a:latin typeface="Proxima Nova"/>
              <a:ea typeface="Proxima Nova"/>
              <a:cs typeface="Proxima Nova"/>
              <a:sym typeface="Proxima Nova"/>
            </a:endParaRPr>
          </a:p>
          <a:p>
            <a:pPr indent="0" lvl="0" marL="457200" rtl="0" algn="l">
              <a:spcBef>
                <a:spcPts val="0"/>
              </a:spcBef>
              <a:spcAft>
                <a:spcPts val="0"/>
              </a:spcAft>
              <a:buNone/>
            </a:pPr>
            <a:r>
              <a:t/>
            </a:r>
            <a:endParaRPr b="1" sz="2200">
              <a:solidFill>
                <a:schemeClr val="lt1"/>
              </a:solidFill>
              <a:latin typeface="Proxima Nova"/>
              <a:ea typeface="Proxima Nova"/>
              <a:cs typeface="Proxima Nova"/>
              <a:sym typeface="Proxima Nova"/>
            </a:endParaRPr>
          </a:p>
          <a:p>
            <a:pPr indent="-368300" lvl="0" marL="457200" rtl="0" algn="l">
              <a:spcBef>
                <a:spcPts val="0"/>
              </a:spcBef>
              <a:spcAft>
                <a:spcPts val="0"/>
              </a:spcAft>
              <a:buClr>
                <a:schemeClr val="lt1"/>
              </a:buClr>
              <a:buSzPts val="2200"/>
              <a:buFont typeface="Proxima Nova"/>
              <a:buChar char="●"/>
            </a:pPr>
            <a:r>
              <a:rPr b="1" lang="en-GB" sz="2200">
                <a:solidFill>
                  <a:schemeClr val="lt1"/>
                </a:solidFill>
                <a:latin typeface="Proxima Nova"/>
                <a:ea typeface="Proxima Nova"/>
                <a:cs typeface="Proxima Nova"/>
                <a:sym typeface="Proxima Nova"/>
              </a:rPr>
              <a:t>What is the the purpose of different type of visualizations.</a:t>
            </a:r>
            <a:endParaRPr b="1" sz="2200">
              <a:solidFill>
                <a:schemeClr val="lt1"/>
              </a:solidFill>
              <a:latin typeface="Proxima Nova"/>
              <a:ea typeface="Proxima Nova"/>
              <a:cs typeface="Proxima Nova"/>
              <a:sym typeface="Proxima Nova"/>
            </a:endParaRPr>
          </a:p>
        </p:txBody>
      </p:sp>
      <p:sp>
        <p:nvSpPr>
          <p:cNvPr id="186" name="Google Shape;186;p29"/>
          <p:cNvSpPr txBox="1"/>
          <p:nvPr/>
        </p:nvSpPr>
        <p:spPr>
          <a:xfrm>
            <a:off x="412200" y="3549375"/>
            <a:ext cx="852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Proxima Nova"/>
                <a:ea typeface="Proxima Nova"/>
                <a:cs typeface="Proxima Nova"/>
                <a:sym typeface="Proxima Nova"/>
              </a:rPr>
              <a:t>Source File: </a:t>
            </a:r>
            <a:r>
              <a:rPr b="1" lang="en-GB" sz="1900">
                <a:solidFill>
                  <a:srgbClr val="FFFF00"/>
                </a:solidFill>
                <a:latin typeface="Proxima Nova"/>
                <a:ea typeface="Proxima Nova"/>
                <a:cs typeface="Proxima Nova"/>
                <a:sym typeface="Proxima Nova"/>
              </a:rPr>
              <a:t>Power BI</a:t>
            </a:r>
            <a:endParaRPr b="1" sz="1900">
              <a:solidFill>
                <a:srgbClr val="FFFF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0"/>
          <p:cNvSpPr txBox="1"/>
          <p:nvPr/>
        </p:nvSpPr>
        <p:spPr>
          <a:xfrm>
            <a:off x="2058050" y="251175"/>
            <a:ext cx="47436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6200">
                <a:solidFill>
                  <a:schemeClr val="lt1"/>
                </a:solidFill>
                <a:latin typeface="Proxima Nova"/>
                <a:ea typeface="Proxima Nova"/>
                <a:cs typeface="Proxima Nova"/>
                <a:sym typeface="Proxima Nova"/>
              </a:rPr>
              <a:t>THANK YOU</a:t>
            </a:r>
            <a:endParaRPr b="1" sz="6200">
              <a:solidFill>
                <a:schemeClr val="lt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b="1" lang="en-GB" sz="2400"/>
              <a:t>About the project</a:t>
            </a:r>
            <a:endParaRPr b="1" sz="2400"/>
          </a:p>
          <a:p>
            <a:pPr indent="-381000" lvl="0" marL="457200" rtl="0" algn="l">
              <a:spcBef>
                <a:spcPts val="0"/>
              </a:spcBef>
              <a:spcAft>
                <a:spcPts val="0"/>
              </a:spcAft>
              <a:buSzPts val="2400"/>
              <a:buChar char="●"/>
            </a:pPr>
            <a:r>
              <a:rPr b="1" lang="en-GB" sz="2400"/>
              <a:t>Dataset Description</a:t>
            </a:r>
            <a:endParaRPr b="1" sz="2400"/>
          </a:p>
          <a:p>
            <a:pPr indent="-381000" lvl="0" marL="457200" rtl="0" algn="l">
              <a:spcBef>
                <a:spcPts val="0"/>
              </a:spcBef>
              <a:spcAft>
                <a:spcPts val="0"/>
              </a:spcAft>
              <a:buSzPts val="2400"/>
              <a:buChar char="●"/>
            </a:pPr>
            <a:r>
              <a:rPr b="1" lang="en-GB" sz="2400"/>
              <a:t>Import the Data</a:t>
            </a:r>
            <a:endParaRPr b="1" sz="2400"/>
          </a:p>
          <a:p>
            <a:pPr indent="-381000" lvl="0" marL="457200" rtl="0" algn="l">
              <a:spcBef>
                <a:spcPts val="0"/>
              </a:spcBef>
              <a:spcAft>
                <a:spcPts val="0"/>
              </a:spcAft>
              <a:buSzPts val="2400"/>
              <a:buChar char="●"/>
            </a:pPr>
            <a:r>
              <a:rPr b="1" lang="en-GB" sz="2400"/>
              <a:t>Clean the Data</a:t>
            </a:r>
            <a:endParaRPr b="1" sz="2400"/>
          </a:p>
          <a:p>
            <a:pPr indent="-381000" lvl="0" marL="457200" rtl="0" algn="l">
              <a:spcBef>
                <a:spcPts val="0"/>
              </a:spcBef>
              <a:spcAft>
                <a:spcPts val="0"/>
              </a:spcAft>
              <a:buSzPts val="2400"/>
              <a:buChar char="●"/>
            </a:pPr>
            <a:r>
              <a:rPr b="1" lang="en-GB" sz="2400"/>
              <a:t>Visualize the Data</a:t>
            </a:r>
            <a:endParaRPr b="1" sz="2400"/>
          </a:p>
          <a:p>
            <a:pPr indent="-381000" lvl="0" marL="457200" rtl="0" algn="l">
              <a:spcBef>
                <a:spcPts val="0"/>
              </a:spcBef>
              <a:spcAft>
                <a:spcPts val="0"/>
              </a:spcAft>
              <a:buSzPts val="2400"/>
              <a:buChar char="●"/>
            </a:pPr>
            <a:r>
              <a:rPr b="1" lang="en-GB" sz="2400"/>
              <a:t>Conclusion</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the Project</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GB" sz="1995"/>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endParaRPr b="1" sz="1995"/>
          </a:p>
          <a:p>
            <a:pPr indent="0" lvl="0" marL="0" rtl="0" algn="l">
              <a:spcBef>
                <a:spcPts val="1200"/>
              </a:spcBef>
              <a:spcAft>
                <a:spcPts val="1200"/>
              </a:spcAft>
              <a:buSzPts val="852"/>
              <a:buNone/>
            </a:pPr>
            <a:r>
              <a:t/>
            </a:r>
            <a:endParaRPr b="1" sz="19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Description: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850"/>
              <a:t>1. Date: Date of the airplane crash.                                                                                                                  </a:t>
            </a:r>
            <a:r>
              <a:rPr b="1" lang="en-GB" sz="850"/>
              <a:t>11. Aboard Passengers: Number of passengers aboard the aircraft.</a:t>
            </a:r>
            <a:endParaRPr b="1" sz="850"/>
          </a:p>
          <a:p>
            <a:pPr indent="0" lvl="0" marL="0" rtl="0" algn="l">
              <a:lnSpc>
                <a:spcPct val="95000"/>
              </a:lnSpc>
              <a:spcBef>
                <a:spcPts val="1200"/>
              </a:spcBef>
              <a:spcAft>
                <a:spcPts val="0"/>
              </a:spcAft>
              <a:buSzPts val="275"/>
              <a:buNone/>
            </a:pPr>
            <a:r>
              <a:rPr b="1" lang="en-GB" sz="850"/>
              <a:t>2. Time: Time of the airplane crash.                                                                                                                </a:t>
            </a:r>
            <a:r>
              <a:rPr b="1" lang="en-GB" sz="850"/>
              <a:t>12. Aboard Crew: Number of crew members aboard the aircraft.</a:t>
            </a:r>
            <a:endParaRPr b="1" sz="850"/>
          </a:p>
          <a:p>
            <a:pPr indent="0" lvl="0" marL="0" rtl="0" algn="l">
              <a:lnSpc>
                <a:spcPct val="95000"/>
              </a:lnSpc>
              <a:spcBef>
                <a:spcPts val="1200"/>
              </a:spcBef>
              <a:spcAft>
                <a:spcPts val="0"/>
              </a:spcAft>
              <a:buSzPts val="275"/>
              <a:buNone/>
            </a:pPr>
            <a:r>
              <a:rPr b="1" lang="en-GB" sz="850"/>
              <a:t>3. Location: Location where the airplane crash occurred.                                                                             </a:t>
            </a:r>
            <a:r>
              <a:rPr b="1" lang="en-GB" sz="850"/>
              <a:t>13. Fatalities: Total fatalities in the incident.</a:t>
            </a:r>
            <a:endParaRPr b="1" sz="850"/>
          </a:p>
          <a:p>
            <a:pPr indent="0" lvl="0" marL="0" rtl="0" algn="l">
              <a:lnSpc>
                <a:spcPct val="95000"/>
              </a:lnSpc>
              <a:spcBef>
                <a:spcPts val="1200"/>
              </a:spcBef>
              <a:spcAft>
                <a:spcPts val="0"/>
              </a:spcAft>
              <a:buSzPts val="275"/>
              <a:buNone/>
            </a:pPr>
            <a:r>
              <a:rPr b="1" lang="en-GB" sz="850"/>
              <a:t>4. Operator: Operator or airline involved in the incident.                                                                              </a:t>
            </a:r>
            <a:r>
              <a:rPr b="1" lang="en-GB" sz="850"/>
              <a:t>14. Fatalities Passengers: Number of passenger fatalities.</a:t>
            </a:r>
            <a:r>
              <a:rPr b="1" lang="en-GB" sz="850"/>
              <a:t>                                                                                                 </a:t>
            </a:r>
            <a:endParaRPr b="1" sz="850"/>
          </a:p>
          <a:p>
            <a:pPr indent="0" lvl="0" marL="0" rtl="0" algn="l">
              <a:lnSpc>
                <a:spcPct val="95000"/>
              </a:lnSpc>
              <a:spcBef>
                <a:spcPts val="1200"/>
              </a:spcBef>
              <a:spcAft>
                <a:spcPts val="0"/>
              </a:spcAft>
              <a:buSzPts val="275"/>
              <a:buNone/>
            </a:pPr>
            <a:r>
              <a:rPr b="1" lang="en-GB" sz="850"/>
              <a:t>5. Flight #: Flight number associated with the incident.                                                                                 </a:t>
            </a:r>
            <a:r>
              <a:rPr b="1" lang="en-GB" sz="850"/>
              <a:t>15. Fatalities Crew: Number of crew member fatalities.</a:t>
            </a:r>
            <a:endParaRPr b="1" sz="850"/>
          </a:p>
          <a:p>
            <a:pPr indent="0" lvl="0" marL="0" rtl="0" algn="l">
              <a:lnSpc>
                <a:spcPct val="95000"/>
              </a:lnSpc>
              <a:spcBef>
                <a:spcPts val="1200"/>
              </a:spcBef>
              <a:spcAft>
                <a:spcPts val="0"/>
              </a:spcAft>
              <a:buSzPts val="275"/>
              <a:buNone/>
            </a:pPr>
            <a:r>
              <a:rPr b="1" lang="en-GB" sz="850"/>
              <a:t>6. Route: Planned route of the flight.                                                                                                                </a:t>
            </a:r>
            <a:r>
              <a:rPr b="1" lang="en-GB" sz="850"/>
              <a:t>16. Ground: Casualties on the ground, if any.</a:t>
            </a:r>
            <a:endParaRPr b="1" sz="850"/>
          </a:p>
          <a:p>
            <a:pPr indent="0" lvl="0" marL="0" rtl="0" algn="l">
              <a:lnSpc>
                <a:spcPct val="95000"/>
              </a:lnSpc>
              <a:spcBef>
                <a:spcPts val="1200"/>
              </a:spcBef>
              <a:spcAft>
                <a:spcPts val="0"/>
              </a:spcAft>
              <a:buSzPts val="275"/>
              <a:buNone/>
            </a:pPr>
            <a:r>
              <a:rPr b="1" lang="en-GB" sz="850"/>
              <a:t>7. AC Type: Aircraft type involved in the crash.                                                                                                </a:t>
            </a:r>
            <a:r>
              <a:rPr b="1" lang="en-GB" sz="850"/>
              <a:t>17. Summary: Brief summary or description of the incident.</a:t>
            </a:r>
            <a:endParaRPr b="1" sz="850"/>
          </a:p>
          <a:p>
            <a:pPr indent="0" lvl="0" marL="0" rtl="0" algn="l">
              <a:lnSpc>
                <a:spcPct val="95000"/>
              </a:lnSpc>
              <a:spcBef>
                <a:spcPts val="1200"/>
              </a:spcBef>
              <a:spcAft>
                <a:spcPts val="0"/>
              </a:spcAft>
              <a:buSzPts val="275"/>
              <a:buNone/>
            </a:pPr>
            <a:r>
              <a:rPr b="1" lang="en-GB" sz="850"/>
              <a:t>8. Registration: Registration details of the aircraft.                                                                                                                        </a:t>
            </a:r>
            <a:endParaRPr b="1" sz="850"/>
          </a:p>
          <a:p>
            <a:pPr indent="0" lvl="0" marL="0" rtl="0" algn="l">
              <a:lnSpc>
                <a:spcPct val="95000"/>
              </a:lnSpc>
              <a:spcBef>
                <a:spcPts val="1200"/>
              </a:spcBef>
              <a:spcAft>
                <a:spcPts val="0"/>
              </a:spcAft>
              <a:buSzPts val="275"/>
              <a:buNone/>
            </a:pPr>
            <a:r>
              <a:rPr b="1" lang="en-GB" sz="850"/>
              <a:t>9. cn/ln: Construction or serial number of the aircraft.</a:t>
            </a:r>
            <a:endParaRPr b="1" sz="850"/>
          </a:p>
          <a:p>
            <a:pPr indent="0" lvl="0" marL="0" rtl="0" algn="l">
              <a:lnSpc>
                <a:spcPct val="95000"/>
              </a:lnSpc>
              <a:spcBef>
                <a:spcPts val="1200"/>
              </a:spcBef>
              <a:spcAft>
                <a:spcPts val="0"/>
              </a:spcAft>
              <a:buSzPts val="275"/>
              <a:buNone/>
            </a:pPr>
            <a:r>
              <a:rPr b="1" lang="en-GB" sz="850"/>
              <a:t>10. Aboard: Total number of individuals aboard the aircraft.</a:t>
            </a:r>
            <a:endParaRPr b="1" sz="8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0"/>
              </a:spcAft>
              <a:buSzPts val="275"/>
              <a:buNone/>
            </a:pPr>
            <a:r>
              <a:t/>
            </a:r>
            <a:endParaRPr sz="650"/>
          </a:p>
          <a:p>
            <a:pPr indent="0" lvl="0" marL="0" rtl="0" algn="l">
              <a:lnSpc>
                <a:spcPct val="95000"/>
              </a:lnSpc>
              <a:spcBef>
                <a:spcPts val="1200"/>
              </a:spcBef>
              <a:spcAft>
                <a:spcPts val="1200"/>
              </a:spcAft>
              <a:buSzPts val="275"/>
              <a:buNone/>
            </a:pPr>
            <a:r>
              <a:t/>
            </a:r>
            <a:endParaRPr sz="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74700" y="917175"/>
            <a:ext cx="8994599" cy="422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cleaning the dataset.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91475" y="905350"/>
            <a:ext cx="8961051" cy="414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Objectives: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t>1. Temporal Analysis</a:t>
            </a:r>
            <a:endParaRPr b="1" sz="2200"/>
          </a:p>
          <a:p>
            <a:pPr indent="0" lvl="0" marL="0" rtl="0" algn="l">
              <a:spcBef>
                <a:spcPts val="1200"/>
              </a:spcBef>
              <a:spcAft>
                <a:spcPts val="0"/>
              </a:spcAft>
              <a:buNone/>
            </a:pPr>
            <a:r>
              <a:rPr b="1" lang="en-GB" sz="2200"/>
              <a:t>2. Geospatial Analysis</a:t>
            </a:r>
            <a:endParaRPr b="1" sz="2200"/>
          </a:p>
          <a:p>
            <a:pPr indent="0" lvl="0" marL="0" rtl="0" algn="l">
              <a:spcBef>
                <a:spcPts val="1200"/>
              </a:spcBef>
              <a:spcAft>
                <a:spcPts val="0"/>
              </a:spcAft>
              <a:buNone/>
            </a:pPr>
            <a:r>
              <a:rPr b="1" lang="en-GB" sz="2200"/>
              <a:t>3. Operator Performance</a:t>
            </a:r>
            <a:endParaRPr b="1" sz="2200"/>
          </a:p>
          <a:p>
            <a:pPr indent="0" lvl="0" marL="0" rtl="0" algn="l">
              <a:spcBef>
                <a:spcPts val="1200"/>
              </a:spcBef>
              <a:spcAft>
                <a:spcPts val="0"/>
              </a:spcAft>
              <a:buNone/>
            </a:pPr>
            <a:r>
              <a:rPr b="1" lang="en-GB" sz="2200"/>
              <a:t>4. Aircraft Analysis</a:t>
            </a:r>
            <a:endParaRPr b="1" sz="2200"/>
          </a:p>
          <a:p>
            <a:pPr indent="0" lvl="0" marL="0" rtl="0" algn="l">
              <a:spcBef>
                <a:spcPts val="1200"/>
              </a:spcBef>
              <a:spcAft>
                <a:spcPts val="0"/>
              </a:spcAft>
              <a:buNone/>
            </a:pPr>
            <a:r>
              <a:rPr b="1" lang="en-GB" sz="2200"/>
              <a:t>5. Fatality Trends</a:t>
            </a:r>
            <a:endParaRPr b="1" sz="2200"/>
          </a:p>
          <a:p>
            <a:pPr indent="0" lvl="0" marL="0" rtl="0" algn="l">
              <a:spcBef>
                <a:spcPts val="1200"/>
              </a:spcBef>
              <a:spcAft>
                <a:spcPts val="1200"/>
              </a:spcAft>
              <a:buNone/>
            </a:pPr>
            <a:r>
              <a:rPr b="1" lang="en-GB" sz="2200"/>
              <a:t>6. Route Analysis</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lt1"/>
              </a:buClr>
              <a:buSzPct val="100000"/>
              <a:buAutoNum type="arabicPeriod"/>
            </a:pPr>
            <a:r>
              <a:rPr lang="en-GB">
                <a:solidFill>
                  <a:schemeClr val="lt1"/>
                </a:solidFill>
              </a:rPr>
              <a:t>Temporal Analysis</a:t>
            </a:r>
            <a:endParaRPr>
              <a:solidFill>
                <a:schemeClr val="lt1"/>
              </a:solidFill>
            </a:endParaRPr>
          </a:p>
        </p:txBody>
      </p:sp>
      <p:sp>
        <p:nvSpPr>
          <p:cNvPr id="103" name="Google Shape;103;p20"/>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4" name="Google Shape;104;p20"/>
          <p:cNvSpPr txBox="1"/>
          <p:nvPr/>
        </p:nvSpPr>
        <p:spPr>
          <a:xfrm>
            <a:off x="5961600" y="1716875"/>
            <a:ext cx="2870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Line chart was used to show the number of airplane crashes per year</a:t>
            </a:r>
            <a:endParaRPr b="1" sz="1800">
              <a:highlight>
                <a:srgbClr val="FFFF00"/>
              </a:highlight>
              <a:latin typeface="Proxima Nova"/>
              <a:ea typeface="Proxima Nova"/>
              <a:cs typeface="Proxima Nova"/>
              <a:sym typeface="Proxima Nova"/>
            </a:endParaRPr>
          </a:p>
        </p:txBody>
      </p:sp>
      <p:sp>
        <p:nvSpPr>
          <p:cNvPr id="105" name="Google Shape;105;p20"/>
          <p:cNvSpPr txBox="1"/>
          <p:nvPr/>
        </p:nvSpPr>
        <p:spPr>
          <a:xfrm>
            <a:off x="2529650" y="4189625"/>
            <a:ext cx="649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Highest number of fatalities are occured in the year 1972</a:t>
            </a:r>
            <a:endParaRPr b="1" sz="1800">
              <a:latin typeface="Proxima Nova"/>
              <a:ea typeface="Proxima Nova"/>
              <a:cs typeface="Proxima Nova"/>
              <a:sym typeface="Proxima Nova"/>
            </a:endParaRPr>
          </a:p>
        </p:txBody>
      </p:sp>
      <p:pic>
        <p:nvPicPr>
          <p:cNvPr id="106" name="Google Shape;106;p20"/>
          <p:cNvPicPr preferRelativeResize="0"/>
          <p:nvPr/>
        </p:nvPicPr>
        <p:blipFill>
          <a:blip r:embed="rId4">
            <a:alphaModFix/>
          </a:blip>
          <a:stretch>
            <a:fillRect/>
          </a:stretch>
        </p:blipFill>
        <p:spPr>
          <a:xfrm>
            <a:off x="311700" y="871412"/>
            <a:ext cx="5560803" cy="301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2. </a:t>
            </a:r>
            <a:r>
              <a:rPr lang="en-GB">
                <a:solidFill>
                  <a:schemeClr val="lt1"/>
                </a:solidFill>
              </a:rPr>
              <a:t>Geospatial Analysis</a:t>
            </a:r>
            <a:endParaRPr>
              <a:solidFill>
                <a:schemeClr val="lt1"/>
              </a:solidFill>
            </a:endParaRPr>
          </a:p>
        </p:txBody>
      </p:sp>
      <p:sp>
        <p:nvSpPr>
          <p:cNvPr id="112" name="Google Shape;112;p21"/>
          <p:cNvSpPr txBox="1"/>
          <p:nvPr>
            <p:ph idx="1" type="body"/>
          </p:nvPr>
        </p:nvSpPr>
        <p:spPr>
          <a:xfrm>
            <a:off x="200175" y="1549550"/>
            <a:ext cx="86322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21"/>
          <p:cNvSpPr txBox="1"/>
          <p:nvPr/>
        </p:nvSpPr>
        <p:spPr>
          <a:xfrm>
            <a:off x="6110175" y="1685825"/>
            <a:ext cx="3101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highlight>
                  <a:srgbClr val="FFFF00"/>
                </a:highlight>
                <a:latin typeface="Proxima Nova"/>
                <a:ea typeface="Proxima Nova"/>
                <a:cs typeface="Proxima Nova"/>
                <a:sym typeface="Proxima Nova"/>
              </a:rPr>
              <a:t>Filled Map was used to show the location of hotspots where the number of occurrence of fatalities are high.</a:t>
            </a:r>
            <a:endParaRPr b="1" sz="1800">
              <a:highlight>
                <a:srgbClr val="FFFF00"/>
              </a:highlight>
              <a:latin typeface="Proxima Nova"/>
              <a:ea typeface="Proxima Nova"/>
              <a:cs typeface="Proxima Nova"/>
              <a:sym typeface="Proxima Nova"/>
            </a:endParaRPr>
          </a:p>
        </p:txBody>
      </p:sp>
      <p:sp>
        <p:nvSpPr>
          <p:cNvPr id="114" name="Google Shape;114;p21"/>
          <p:cNvSpPr txBox="1"/>
          <p:nvPr/>
        </p:nvSpPr>
        <p:spPr>
          <a:xfrm>
            <a:off x="1845000" y="4569050"/>
            <a:ext cx="72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Proxima Nova"/>
                <a:ea typeface="Proxima Nova"/>
                <a:cs typeface="Proxima Nova"/>
                <a:sym typeface="Proxima Nova"/>
              </a:rPr>
              <a:t>Highest number of fatalities are occured in Tenerife, Canary Islands</a:t>
            </a:r>
            <a:endParaRPr b="1" sz="1800">
              <a:latin typeface="Proxima Nova"/>
              <a:ea typeface="Proxima Nova"/>
              <a:cs typeface="Proxima Nova"/>
              <a:sym typeface="Proxima Nova"/>
            </a:endParaRPr>
          </a:p>
        </p:txBody>
      </p:sp>
      <p:pic>
        <p:nvPicPr>
          <p:cNvPr id="115" name="Google Shape;115;p21"/>
          <p:cNvPicPr preferRelativeResize="0"/>
          <p:nvPr/>
        </p:nvPicPr>
        <p:blipFill>
          <a:blip r:embed="rId4">
            <a:alphaModFix/>
          </a:blip>
          <a:stretch>
            <a:fillRect/>
          </a:stretch>
        </p:blipFill>
        <p:spPr>
          <a:xfrm>
            <a:off x="311700" y="1061125"/>
            <a:ext cx="5779526" cy="3019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