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61a6261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61a6261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f61a6261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f61a6261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f61a62617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f61a62617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f61a6261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f61a6261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f61a62617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f61a62617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f61a6261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f61a6261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f61a62617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f61a62617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61a6261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61a6261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f61a6261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f61a6261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f61a6261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f61a6261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f61a6261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f61a6261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f61a6261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f61a6261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f61a6261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f61a6261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f61a6261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f61a6261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f61a62617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f61a62617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f61a6261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f61a6261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61a62617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f61a6261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f61a62617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f61a6261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f61a6261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f61a6261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3.png"/><Relationship Id="rId7"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24075" y="10400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Mobile Price Classification</a:t>
            </a:r>
            <a:endParaRPr/>
          </a:p>
        </p:txBody>
      </p:sp>
      <p:sp>
        <p:nvSpPr>
          <p:cNvPr id="65" name="Google Shape;65;p13"/>
          <p:cNvSpPr txBox="1"/>
          <p:nvPr>
            <p:ph idx="1" type="subTitle"/>
          </p:nvPr>
        </p:nvSpPr>
        <p:spPr>
          <a:xfrm>
            <a:off x="3916450" y="3567010"/>
            <a:ext cx="4242600" cy="738300"/>
          </a:xfrm>
          <a:prstGeom prst="rect">
            <a:avLst/>
          </a:prstGeom>
          <a:gradFill>
            <a:gsLst>
              <a:gs pos="0">
                <a:srgbClr val="FFFFFF"/>
              </a:gs>
              <a:gs pos="100000">
                <a:srgbClr val="D0BCAB"/>
              </a:gs>
            </a:gsLst>
            <a:lin ang="5400012" scaled="0"/>
          </a:gra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100"/>
              <a:t>              </a:t>
            </a:r>
            <a:endParaRPr b="1" sz="2100"/>
          </a:p>
          <a:p>
            <a:pPr indent="0" lvl="0" marL="0" rtl="0" algn="l">
              <a:spcBef>
                <a:spcPts val="0"/>
              </a:spcBef>
              <a:spcAft>
                <a:spcPts val="0"/>
              </a:spcAft>
              <a:buNone/>
            </a:pPr>
            <a:r>
              <a:rPr b="1" lang="en-GB" sz="2100"/>
              <a:t>             By: AMALJITH C K</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Detect Outliers</a:t>
            </a:r>
            <a:endParaRPr/>
          </a:p>
        </p:txBody>
      </p:sp>
      <p:sp>
        <p:nvSpPr>
          <p:cNvPr id="124" name="Google Shape;124;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4644675" y="0"/>
            <a:ext cx="1957976" cy="1828875"/>
          </a:xfrm>
          <a:prstGeom prst="rect">
            <a:avLst/>
          </a:prstGeom>
          <a:noFill/>
          <a:ln>
            <a:noFill/>
          </a:ln>
        </p:spPr>
      </p:pic>
      <p:pic>
        <p:nvPicPr>
          <p:cNvPr id="126" name="Google Shape;126;p22"/>
          <p:cNvPicPr preferRelativeResize="0"/>
          <p:nvPr/>
        </p:nvPicPr>
        <p:blipFill>
          <a:blip r:embed="rId4">
            <a:alphaModFix/>
          </a:blip>
          <a:stretch>
            <a:fillRect/>
          </a:stretch>
        </p:blipFill>
        <p:spPr>
          <a:xfrm>
            <a:off x="6718575" y="0"/>
            <a:ext cx="2312875" cy="1828875"/>
          </a:xfrm>
          <a:prstGeom prst="rect">
            <a:avLst/>
          </a:prstGeom>
          <a:noFill/>
          <a:ln>
            <a:noFill/>
          </a:ln>
        </p:spPr>
      </p:pic>
      <p:pic>
        <p:nvPicPr>
          <p:cNvPr id="127" name="Google Shape;127;p22"/>
          <p:cNvPicPr preferRelativeResize="0"/>
          <p:nvPr/>
        </p:nvPicPr>
        <p:blipFill>
          <a:blip r:embed="rId5">
            <a:alphaModFix/>
          </a:blip>
          <a:stretch>
            <a:fillRect/>
          </a:stretch>
        </p:blipFill>
        <p:spPr>
          <a:xfrm>
            <a:off x="4644675" y="2770650"/>
            <a:ext cx="2240200" cy="1828875"/>
          </a:xfrm>
          <a:prstGeom prst="rect">
            <a:avLst/>
          </a:prstGeom>
          <a:noFill/>
          <a:ln>
            <a:noFill/>
          </a:ln>
        </p:spPr>
      </p:pic>
      <p:pic>
        <p:nvPicPr>
          <p:cNvPr id="128" name="Google Shape;128;p22"/>
          <p:cNvPicPr preferRelativeResize="0"/>
          <p:nvPr/>
        </p:nvPicPr>
        <p:blipFill>
          <a:blip r:embed="rId6">
            <a:alphaModFix/>
          </a:blip>
          <a:stretch>
            <a:fillRect/>
          </a:stretch>
        </p:blipFill>
        <p:spPr>
          <a:xfrm>
            <a:off x="6774849" y="2770650"/>
            <a:ext cx="2240200" cy="182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Outliers are there in Fast charging, Three G, Px height values.</a:t>
            </a:r>
            <a:endParaRPr/>
          </a:p>
        </p:txBody>
      </p:sp>
      <p:sp>
        <p:nvSpPr>
          <p:cNvPr id="134" name="Google Shape;134;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4332000" y="0"/>
            <a:ext cx="2673685" cy="1828875"/>
          </a:xfrm>
          <a:prstGeom prst="rect">
            <a:avLst/>
          </a:prstGeom>
          <a:noFill/>
          <a:ln>
            <a:noFill/>
          </a:ln>
        </p:spPr>
      </p:pic>
      <p:pic>
        <p:nvPicPr>
          <p:cNvPr id="136" name="Google Shape;136;p23"/>
          <p:cNvPicPr preferRelativeResize="0"/>
          <p:nvPr/>
        </p:nvPicPr>
        <p:blipFill>
          <a:blip r:embed="rId4">
            <a:alphaModFix/>
          </a:blip>
          <a:stretch>
            <a:fillRect/>
          </a:stretch>
        </p:blipFill>
        <p:spPr>
          <a:xfrm>
            <a:off x="4331988" y="3314625"/>
            <a:ext cx="2692253" cy="1828875"/>
          </a:xfrm>
          <a:prstGeom prst="rect">
            <a:avLst/>
          </a:prstGeom>
          <a:noFill/>
          <a:ln>
            <a:noFill/>
          </a:ln>
        </p:spPr>
      </p:pic>
      <p:pic>
        <p:nvPicPr>
          <p:cNvPr id="137" name="Google Shape;137;p23"/>
          <p:cNvPicPr preferRelativeResize="0"/>
          <p:nvPr/>
        </p:nvPicPr>
        <p:blipFill>
          <a:blip r:embed="rId5">
            <a:alphaModFix/>
          </a:blip>
          <a:stretch>
            <a:fillRect/>
          </a:stretch>
        </p:blipFill>
        <p:spPr>
          <a:xfrm>
            <a:off x="7005675" y="1635800"/>
            <a:ext cx="2138326" cy="182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some treatment the outliers are removed.</a:t>
            </a:r>
            <a:endParaRPr/>
          </a:p>
        </p:txBody>
      </p:sp>
      <p:sp>
        <p:nvSpPr>
          <p:cNvPr id="143" name="Google Shape;143;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4"/>
          <p:cNvPicPr preferRelativeResize="0"/>
          <p:nvPr/>
        </p:nvPicPr>
        <p:blipFill>
          <a:blip r:embed="rId3">
            <a:alphaModFix/>
          </a:blip>
          <a:stretch>
            <a:fillRect/>
          </a:stretch>
        </p:blipFill>
        <p:spPr>
          <a:xfrm>
            <a:off x="4315250" y="0"/>
            <a:ext cx="2692250" cy="1828875"/>
          </a:xfrm>
          <a:prstGeom prst="rect">
            <a:avLst/>
          </a:prstGeom>
          <a:noFill/>
          <a:ln>
            <a:noFill/>
          </a:ln>
        </p:spPr>
      </p:pic>
      <p:pic>
        <p:nvPicPr>
          <p:cNvPr id="145" name="Google Shape;145;p24"/>
          <p:cNvPicPr preferRelativeResize="0"/>
          <p:nvPr/>
        </p:nvPicPr>
        <p:blipFill>
          <a:blip r:embed="rId4">
            <a:alphaModFix/>
          </a:blip>
          <a:stretch>
            <a:fillRect/>
          </a:stretch>
        </p:blipFill>
        <p:spPr>
          <a:xfrm>
            <a:off x="4315250" y="3302650"/>
            <a:ext cx="2692253" cy="1828875"/>
          </a:xfrm>
          <a:prstGeom prst="rect">
            <a:avLst/>
          </a:prstGeom>
          <a:noFill/>
          <a:ln>
            <a:noFill/>
          </a:ln>
        </p:spPr>
      </p:pic>
      <p:pic>
        <p:nvPicPr>
          <p:cNvPr id="146" name="Google Shape;146;p24"/>
          <p:cNvPicPr preferRelativeResize="0"/>
          <p:nvPr/>
        </p:nvPicPr>
        <p:blipFill>
          <a:blip r:embed="rId5">
            <a:alphaModFix/>
          </a:blip>
          <a:stretch>
            <a:fillRect/>
          </a:stretch>
        </p:blipFill>
        <p:spPr>
          <a:xfrm>
            <a:off x="6886825" y="1473775"/>
            <a:ext cx="2136501" cy="18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0" y="500925"/>
            <a:ext cx="4492200" cy="352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values from price range are not balanced. So applied RandomUnderSampling</a:t>
            </a:r>
            <a:endParaRPr/>
          </a:p>
        </p:txBody>
      </p:sp>
      <p:sp>
        <p:nvSpPr>
          <p:cNvPr id="152" name="Google Shape;15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5"/>
          <p:cNvPicPr preferRelativeResize="0"/>
          <p:nvPr/>
        </p:nvPicPr>
        <p:blipFill>
          <a:blip r:embed="rId3">
            <a:alphaModFix/>
          </a:blip>
          <a:stretch>
            <a:fillRect/>
          </a:stretch>
        </p:blipFill>
        <p:spPr>
          <a:xfrm>
            <a:off x="4712700" y="573225"/>
            <a:ext cx="4098375" cy="1813525"/>
          </a:xfrm>
          <a:prstGeom prst="rect">
            <a:avLst/>
          </a:prstGeom>
          <a:noFill/>
          <a:ln>
            <a:noFill/>
          </a:ln>
        </p:spPr>
      </p:pic>
      <p:pic>
        <p:nvPicPr>
          <p:cNvPr id="154" name="Google Shape;154;p25"/>
          <p:cNvPicPr preferRelativeResize="0"/>
          <p:nvPr/>
        </p:nvPicPr>
        <p:blipFill>
          <a:blip r:embed="rId4">
            <a:alphaModFix/>
          </a:blip>
          <a:stretch>
            <a:fillRect/>
          </a:stretch>
        </p:blipFill>
        <p:spPr>
          <a:xfrm>
            <a:off x="4302475" y="2642475"/>
            <a:ext cx="4841526" cy="56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Then assigned values from the data to x and y variable then applied train_test_split.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 the features that has more role to predict the dependent variable or target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ram has the crucial role to predict the price range.</a:t>
            </a:r>
            <a:endParaRPr/>
          </a:p>
        </p:txBody>
      </p:sp>
      <p:sp>
        <p:nvSpPr>
          <p:cNvPr id="165" name="Google Shape;165;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7"/>
          <p:cNvPicPr preferRelativeResize="0"/>
          <p:nvPr/>
        </p:nvPicPr>
        <p:blipFill>
          <a:blip r:embed="rId3">
            <a:alphaModFix/>
          </a:blip>
          <a:stretch>
            <a:fillRect/>
          </a:stretch>
        </p:blipFill>
        <p:spPr>
          <a:xfrm>
            <a:off x="4644675" y="500925"/>
            <a:ext cx="4166398" cy="409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25" y="500925"/>
            <a:ext cx="3706500" cy="2508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Here we can see SVM has the best Accuracy score, Precision among other classifiers</a:t>
            </a:r>
            <a:endParaRPr/>
          </a:p>
        </p:txBody>
      </p:sp>
      <p:sp>
        <p:nvSpPr>
          <p:cNvPr id="172" name="Google Shape;172;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4376925" y="0"/>
            <a:ext cx="2377725" cy="1828875"/>
          </a:xfrm>
          <a:prstGeom prst="rect">
            <a:avLst/>
          </a:prstGeom>
          <a:noFill/>
          <a:ln>
            <a:noFill/>
          </a:ln>
        </p:spPr>
      </p:pic>
      <p:pic>
        <p:nvPicPr>
          <p:cNvPr id="174" name="Google Shape;174;p28"/>
          <p:cNvPicPr preferRelativeResize="0"/>
          <p:nvPr/>
        </p:nvPicPr>
        <p:blipFill>
          <a:blip r:embed="rId4">
            <a:alphaModFix/>
          </a:blip>
          <a:stretch>
            <a:fillRect/>
          </a:stretch>
        </p:blipFill>
        <p:spPr>
          <a:xfrm>
            <a:off x="6688400" y="0"/>
            <a:ext cx="2506225" cy="2770650"/>
          </a:xfrm>
          <a:prstGeom prst="rect">
            <a:avLst/>
          </a:prstGeom>
          <a:noFill/>
          <a:ln>
            <a:noFill/>
          </a:ln>
        </p:spPr>
      </p:pic>
      <p:pic>
        <p:nvPicPr>
          <p:cNvPr id="175" name="Google Shape;175;p28"/>
          <p:cNvPicPr preferRelativeResize="0"/>
          <p:nvPr/>
        </p:nvPicPr>
        <p:blipFill>
          <a:blip r:embed="rId5">
            <a:alphaModFix/>
          </a:blip>
          <a:stretch>
            <a:fillRect/>
          </a:stretch>
        </p:blipFill>
        <p:spPr>
          <a:xfrm>
            <a:off x="0" y="3220275"/>
            <a:ext cx="4166400" cy="1923225"/>
          </a:xfrm>
          <a:prstGeom prst="rect">
            <a:avLst/>
          </a:prstGeom>
          <a:noFill/>
          <a:ln cap="flat" cmpd="sng" w="38100">
            <a:solidFill>
              <a:srgbClr val="980000"/>
            </a:solidFill>
            <a:prstDash val="solid"/>
            <a:round/>
            <a:headEnd len="sm" w="sm" type="none"/>
            <a:tailEnd len="sm" w="sm" type="none"/>
          </a:ln>
        </p:spPr>
      </p:pic>
      <p:pic>
        <p:nvPicPr>
          <p:cNvPr id="176" name="Google Shape;176;p28"/>
          <p:cNvPicPr preferRelativeResize="0"/>
          <p:nvPr/>
        </p:nvPicPr>
        <p:blipFill>
          <a:blip r:embed="rId6">
            <a:alphaModFix/>
          </a:blip>
          <a:stretch>
            <a:fillRect/>
          </a:stretch>
        </p:blipFill>
        <p:spPr>
          <a:xfrm>
            <a:off x="4300725" y="1828875"/>
            <a:ext cx="2377725" cy="3314625"/>
          </a:xfrm>
          <a:prstGeom prst="rect">
            <a:avLst/>
          </a:prstGeom>
          <a:noFill/>
          <a:ln>
            <a:noFill/>
          </a:ln>
        </p:spPr>
      </p:pic>
      <p:pic>
        <p:nvPicPr>
          <p:cNvPr id="177" name="Google Shape;177;p28"/>
          <p:cNvPicPr preferRelativeResize="0"/>
          <p:nvPr/>
        </p:nvPicPr>
        <p:blipFill rotWithShape="1">
          <a:blip r:embed="rId7">
            <a:alphaModFix/>
          </a:blip>
          <a:srcRect b="0" l="0" r="0" t="0"/>
          <a:stretch/>
        </p:blipFill>
        <p:spPr>
          <a:xfrm>
            <a:off x="6637775" y="2770650"/>
            <a:ext cx="2506225" cy="2372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Then using Support Vector Classifier predict the price range of test data</a:t>
            </a:r>
            <a:endParaRPr/>
          </a:p>
        </p:txBody>
      </p:sp>
      <p:sp>
        <p:nvSpPr>
          <p:cNvPr id="183" name="Google Shape;183;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9"/>
          <p:cNvPicPr preferRelativeResize="0"/>
          <p:nvPr/>
        </p:nvPicPr>
        <p:blipFill>
          <a:blip r:embed="rId3">
            <a:alphaModFix/>
          </a:blip>
          <a:stretch>
            <a:fillRect/>
          </a:stretch>
        </p:blipFill>
        <p:spPr>
          <a:xfrm>
            <a:off x="4335750" y="0"/>
            <a:ext cx="480825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Findings</a:t>
            </a:r>
            <a:endParaRPr/>
          </a:p>
        </p:txBody>
      </p:sp>
      <p:sp>
        <p:nvSpPr>
          <p:cNvPr id="190" name="Google Shape;190;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1E1E1E"/>
              </a:buClr>
              <a:buSzPts val="1900"/>
              <a:buChar char="●"/>
            </a:pPr>
            <a:r>
              <a:rPr b="1" lang="en-GB" sz="1900">
                <a:solidFill>
                  <a:srgbClr val="1E1E1E"/>
                </a:solidFill>
              </a:rPr>
              <a:t>Many factors influence the price range of a mobile phone.</a:t>
            </a:r>
            <a:endParaRPr b="1" sz="1900">
              <a:solidFill>
                <a:srgbClr val="1E1E1E"/>
              </a:solidFill>
            </a:endParaRPr>
          </a:p>
          <a:p>
            <a:pPr indent="-349250" lvl="0" marL="457200" rtl="0" algn="l">
              <a:spcBef>
                <a:spcPts val="0"/>
              </a:spcBef>
              <a:spcAft>
                <a:spcPts val="0"/>
              </a:spcAft>
              <a:buClr>
                <a:srgbClr val="1E1E1E"/>
              </a:buClr>
              <a:buSzPts val="1900"/>
              <a:buChar char="●"/>
            </a:pPr>
            <a:r>
              <a:rPr b="1" lang="en-GB" sz="1900">
                <a:solidFill>
                  <a:srgbClr val="1E1E1E"/>
                </a:solidFill>
              </a:rPr>
              <a:t>When the size of Ram is high the price is too high also but other factors has not that much impact on deciding the price range.</a:t>
            </a:r>
            <a:endParaRPr b="1" sz="1900">
              <a:solidFill>
                <a:srgbClr val="1E1E1E"/>
              </a:solidFill>
            </a:endParaRPr>
          </a:p>
          <a:p>
            <a:pPr indent="-349250" lvl="0" marL="457200" rtl="0" algn="l">
              <a:spcBef>
                <a:spcPts val="0"/>
              </a:spcBef>
              <a:spcAft>
                <a:spcPts val="0"/>
              </a:spcAft>
              <a:buClr>
                <a:srgbClr val="1E1E1E"/>
              </a:buClr>
              <a:buSzPts val="1900"/>
              <a:buChar char="●"/>
            </a:pPr>
            <a:r>
              <a:rPr b="1" lang="en-GB" sz="1900">
                <a:solidFill>
                  <a:srgbClr val="1E1E1E"/>
                </a:solidFill>
              </a:rPr>
              <a:t>A higher RAM size tends to result in a higher price, whereas other factors have less impact on determining the price range.</a:t>
            </a:r>
            <a:endParaRPr b="1" sz="1900">
              <a:solidFill>
                <a:srgbClr val="1E1E1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96" name="Google Shape;196;p31"/>
          <p:cNvSpPr txBox="1"/>
          <p:nvPr>
            <p:ph idx="1" type="body"/>
          </p:nvPr>
        </p:nvSpPr>
        <p:spPr>
          <a:xfrm>
            <a:off x="4644675" y="500925"/>
            <a:ext cx="4166400" cy="40986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0200" lvl="0" marL="457200" rtl="0" algn="l">
              <a:spcBef>
                <a:spcPts val="0"/>
              </a:spcBef>
              <a:spcAft>
                <a:spcPts val="0"/>
              </a:spcAft>
              <a:buClr>
                <a:srgbClr val="1E1E1E"/>
              </a:buClr>
              <a:buSzPts val="1600"/>
              <a:buChar char="●"/>
            </a:pPr>
            <a:r>
              <a:rPr b="1" lang="en-GB" sz="1600">
                <a:solidFill>
                  <a:srgbClr val="1E1E1E"/>
                </a:solidFill>
              </a:rPr>
              <a:t>By successfully developing an accurate classification model, this project aims to empower consumers with a tool that can assist them in making informed decisions while purchasing mobile phones within their budget constraints.</a:t>
            </a:r>
            <a:endParaRPr b="1" sz="1600">
              <a:solidFill>
                <a:srgbClr val="1E1E1E"/>
              </a:solidFill>
            </a:endParaRPr>
          </a:p>
          <a:p>
            <a:pPr indent="-330200" lvl="0" marL="457200" rtl="0" algn="l">
              <a:spcBef>
                <a:spcPts val="0"/>
              </a:spcBef>
              <a:spcAft>
                <a:spcPts val="0"/>
              </a:spcAft>
              <a:buClr>
                <a:srgbClr val="1E1E1E"/>
              </a:buClr>
              <a:buSzPts val="1600"/>
              <a:buChar char="●"/>
            </a:pPr>
            <a:r>
              <a:rPr b="1" lang="en-GB" sz="1600">
                <a:solidFill>
                  <a:srgbClr val="1E1E1E"/>
                </a:solidFill>
              </a:rPr>
              <a:t>The insights gained from this project could be valuable for manufacturers and retailers in understanding consumer preferences and market trends.</a:t>
            </a:r>
            <a:endParaRPr b="1" sz="1600">
              <a:solidFill>
                <a:srgbClr val="1E1E1E"/>
              </a:solidFill>
            </a:endParaRPr>
          </a:p>
          <a:p>
            <a:pPr indent="0" lvl="0" marL="0" rtl="0" algn="l">
              <a:spcBef>
                <a:spcPts val="1200"/>
              </a:spcBef>
              <a:spcAft>
                <a:spcPts val="0"/>
              </a:spcAft>
              <a:buNone/>
            </a:pPr>
            <a:r>
              <a:t/>
            </a:r>
            <a:endParaRPr sz="1400">
              <a:solidFill>
                <a:srgbClr val="1E1E1E"/>
              </a:solidFill>
            </a:endParaRPr>
          </a:p>
          <a:p>
            <a:pPr indent="0" lvl="0" marL="0" rtl="0" algn="l">
              <a:spcBef>
                <a:spcPts val="1200"/>
              </a:spcBef>
              <a:spcAft>
                <a:spcPts val="1200"/>
              </a:spcAft>
              <a:buNone/>
            </a:pPr>
            <a:r>
              <a:t/>
            </a:r>
            <a:endParaRPr sz="1400">
              <a:solidFill>
                <a:srgbClr val="1E1E1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In </a:t>
            </a:r>
            <a:r>
              <a:rPr b="1" lang="en-GB" sz="1800">
                <a:solidFill>
                  <a:srgbClr val="000000"/>
                </a:solidFill>
              </a:rPr>
              <a:t>today's</a:t>
            </a:r>
            <a:r>
              <a:rPr b="1" lang="en-GB" sz="1800">
                <a:solidFill>
                  <a:srgbClr val="000000"/>
                </a:solidFill>
              </a:rPr>
              <a:t> market, mobile phones come in a wide range of prices, each offering different features and specifications. For consumers, selecting a mobile phone that aligns with their budget and requirements can be challenging. To assist consumers in making informed decisions, this project aims to develop a machine learning model that can classify mobile phones into different price ranges based on their features.</a:t>
            </a:r>
            <a:endParaRPr b="1" sz="1800">
              <a:solidFill>
                <a:srgbClr val="000000"/>
              </a:solidFill>
            </a:endParaRPr>
          </a:p>
          <a:p>
            <a:pPr indent="0" lvl="0" marL="0" rtl="0" algn="l">
              <a:spcBef>
                <a:spcPts val="1200"/>
              </a:spcBef>
              <a:spcAft>
                <a:spcPts val="1200"/>
              </a:spcAft>
              <a:buNone/>
            </a:pPr>
            <a:r>
              <a:t/>
            </a:r>
            <a:endParaRPr b="1"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08775" y="23407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900">
                <a:latin typeface="Roboto"/>
                <a:ea typeface="Roboto"/>
                <a:cs typeface="Roboto"/>
                <a:sym typeface="Roboto"/>
              </a:rPr>
              <a:t>Problem Statement</a:t>
            </a:r>
            <a:endParaRPr b="1" sz="4400"/>
          </a:p>
        </p:txBody>
      </p:sp>
      <p:sp>
        <p:nvSpPr>
          <p:cNvPr id="77" name="Google Shape;77;p15"/>
          <p:cNvSpPr txBox="1"/>
          <p:nvPr>
            <p:ph idx="1" type="body"/>
          </p:nvPr>
        </p:nvSpPr>
        <p:spPr>
          <a:xfrm>
            <a:off x="4675950" y="829250"/>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solidFill>
                  <a:srgbClr val="000000"/>
                </a:solidFill>
              </a:rPr>
              <a:t>The task is to build a predictive model that can accurately classify mobile phones into predefined price ranges based on various attributes such as battery power, camera features, memory, connectivity options, and more. The dataset provided contains information about several mobile phones, including their specifications and corresponding price ranges.</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900">
                <a:latin typeface="Roboto"/>
                <a:ea typeface="Roboto"/>
                <a:cs typeface="Roboto"/>
                <a:sym typeface="Roboto"/>
              </a:rPr>
              <a:t>Dataset Description</a:t>
            </a:r>
            <a:endParaRPr b="1" sz="4400"/>
          </a:p>
          <a:p>
            <a:pPr indent="0" lvl="0" marL="0" rtl="0" algn="l">
              <a:spcBef>
                <a:spcPts val="120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GB" sz="1225">
                <a:solidFill>
                  <a:srgbClr val="000000"/>
                </a:solidFill>
              </a:rPr>
              <a:t>We have given two datasets</a:t>
            </a:r>
            <a:endParaRPr b="1" sz="1225">
              <a:solidFill>
                <a:srgbClr val="000000"/>
              </a:solidFill>
            </a:endParaRPr>
          </a:p>
          <a:p>
            <a:pPr indent="0" lvl="0" marL="0" rtl="0" algn="l">
              <a:lnSpc>
                <a:spcPct val="105000"/>
              </a:lnSpc>
              <a:spcBef>
                <a:spcPts val="1200"/>
              </a:spcBef>
              <a:spcAft>
                <a:spcPts val="0"/>
              </a:spcAft>
              <a:buSzPts val="688"/>
              <a:buNone/>
            </a:pPr>
            <a:r>
              <a:rPr b="1" lang="en-GB" sz="1225">
                <a:solidFill>
                  <a:srgbClr val="000000"/>
                </a:solidFill>
              </a:rPr>
              <a:t>1)Train Data</a:t>
            </a:r>
            <a:endParaRPr b="1" sz="1225">
              <a:solidFill>
                <a:srgbClr val="000000"/>
              </a:solidFill>
            </a:endParaRPr>
          </a:p>
          <a:p>
            <a:pPr indent="0" lvl="0" marL="0" rtl="0" algn="l">
              <a:lnSpc>
                <a:spcPct val="105000"/>
              </a:lnSpc>
              <a:spcBef>
                <a:spcPts val="1200"/>
              </a:spcBef>
              <a:spcAft>
                <a:spcPts val="0"/>
              </a:spcAft>
              <a:buSzPts val="688"/>
              <a:buNone/>
            </a:pPr>
            <a:r>
              <a:rPr b="1" lang="en-GB" sz="1225">
                <a:solidFill>
                  <a:srgbClr val="000000"/>
                </a:solidFill>
              </a:rPr>
              <a:t>2)Test Data</a:t>
            </a:r>
            <a:endParaRPr b="1" sz="1225">
              <a:solidFill>
                <a:srgbClr val="000000"/>
              </a:solidFill>
            </a:endParaRPr>
          </a:p>
          <a:p>
            <a:pPr indent="0" lvl="0" marL="0" rtl="0" algn="l">
              <a:lnSpc>
                <a:spcPct val="105000"/>
              </a:lnSpc>
              <a:spcBef>
                <a:spcPts val="1200"/>
              </a:spcBef>
              <a:spcAft>
                <a:spcPts val="0"/>
              </a:spcAft>
              <a:buSzPts val="688"/>
              <a:buNone/>
            </a:pPr>
            <a:r>
              <a:rPr b="1" lang="en-GB" sz="1225">
                <a:solidFill>
                  <a:srgbClr val="000000"/>
                </a:solidFill>
              </a:rPr>
              <a:t>Train data contains information such as</a:t>
            </a:r>
            <a:endParaRPr b="1" sz="1225">
              <a:solidFill>
                <a:srgbClr val="000000"/>
              </a:solidFill>
            </a:endParaRPr>
          </a:p>
          <a:p>
            <a:pPr indent="0" lvl="0" marL="0" rtl="0" algn="l">
              <a:lnSpc>
                <a:spcPct val="105000"/>
              </a:lnSpc>
              <a:spcBef>
                <a:spcPts val="1200"/>
              </a:spcBef>
              <a:spcAft>
                <a:spcPts val="0"/>
              </a:spcAft>
              <a:buSzPts val="688"/>
              <a:buNone/>
            </a:pPr>
            <a:r>
              <a:rPr b="1" lang="en-GB" sz="1225">
                <a:solidFill>
                  <a:srgbClr val="000000"/>
                </a:solidFill>
              </a:rPr>
              <a:t>Battery power, Bluetooth, Clock speed, Dual sim, Fast charger, Four G, Int memory, Mobile depth, Number of  cores, PC, Px height, Px width, Ram, Screen Height, Screen width, Talk time , Three G, Touch screen, Wifi, Price range.</a:t>
            </a:r>
            <a:endParaRPr b="1" sz="1225">
              <a:solidFill>
                <a:srgbClr val="000000"/>
              </a:solidFill>
            </a:endParaRPr>
          </a:p>
          <a:p>
            <a:pPr indent="0" lvl="0" marL="0" rtl="0" algn="l">
              <a:lnSpc>
                <a:spcPct val="105000"/>
              </a:lnSpc>
              <a:spcBef>
                <a:spcPts val="1200"/>
              </a:spcBef>
              <a:spcAft>
                <a:spcPts val="0"/>
              </a:spcAft>
              <a:buSzPts val="688"/>
              <a:buNone/>
            </a:pPr>
            <a:r>
              <a:rPr b="1" lang="en-GB" sz="1225">
                <a:solidFill>
                  <a:srgbClr val="000000"/>
                </a:solidFill>
              </a:rPr>
              <a:t>Test data also contains the same information except Price range</a:t>
            </a:r>
            <a:endParaRPr b="1" sz="1225">
              <a:solidFill>
                <a:srgbClr val="000000"/>
              </a:solidFill>
            </a:endParaRPr>
          </a:p>
          <a:p>
            <a:pPr indent="0" lvl="0" marL="0" rtl="0" algn="l">
              <a:lnSpc>
                <a:spcPct val="105000"/>
              </a:lnSpc>
              <a:spcBef>
                <a:spcPts val="1200"/>
              </a:spcBef>
              <a:spcAft>
                <a:spcPts val="0"/>
              </a:spcAft>
              <a:buSzPts val="688"/>
              <a:buNone/>
            </a:pPr>
            <a:r>
              <a:t/>
            </a:r>
            <a:endParaRPr b="1" sz="1225">
              <a:solidFill>
                <a:srgbClr val="000000"/>
              </a:solidFill>
            </a:endParaRPr>
          </a:p>
          <a:p>
            <a:pPr indent="0" lvl="0" marL="0" rtl="0" algn="l">
              <a:lnSpc>
                <a:spcPct val="105000"/>
              </a:lnSpc>
              <a:spcBef>
                <a:spcPts val="1200"/>
              </a:spcBef>
              <a:spcAft>
                <a:spcPts val="0"/>
              </a:spcAft>
              <a:buSzPts val="688"/>
              <a:buNone/>
            </a:pPr>
            <a:r>
              <a:t/>
            </a:r>
            <a:endParaRPr b="1" sz="1225">
              <a:solidFill>
                <a:srgbClr val="000000"/>
              </a:solidFill>
            </a:endParaRPr>
          </a:p>
          <a:p>
            <a:pPr indent="0" lvl="0" marL="0" rtl="0" algn="l">
              <a:lnSpc>
                <a:spcPct val="105000"/>
              </a:lnSpc>
              <a:spcBef>
                <a:spcPts val="1200"/>
              </a:spcBef>
              <a:spcAft>
                <a:spcPts val="0"/>
              </a:spcAft>
              <a:buSzPts val="688"/>
              <a:buNone/>
            </a:pPr>
            <a:r>
              <a:t/>
            </a:r>
            <a:endParaRPr b="1" sz="912"/>
          </a:p>
          <a:p>
            <a:pPr indent="0" lvl="0" marL="0" rtl="0" algn="l">
              <a:lnSpc>
                <a:spcPct val="105000"/>
              </a:lnSpc>
              <a:spcBef>
                <a:spcPts val="1200"/>
              </a:spcBef>
              <a:spcAft>
                <a:spcPts val="1200"/>
              </a:spcAft>
              <a:buSzPts val="688"/>
              <a:buNone/>
            </a:pPr>
            <a:r>
              <a:t/>
            </a:r>
            <a:endParaRPr sz="91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900">
                <a:latin typeface="Roboto"/>
                <a:ea typeface="Roboto"/>
                <a:cs typeface="Roboto"/>
                <a:sym typeface="Roboto"/>
              </a:rPr>
              <a:t>Dataset Description</a:t>
            </a:r>
            <a:endParaRPr b="1" sz="4400"/>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GB" sz="1225">
                <a:solidFill>
                  <a:srgbClr val="000000"/>
                </a:solidFill>
              </a:rPr>
              <a:t>1)Explore and preprocess the dataset to handle missing values, outliers, and any other data inconsistencies.</a:t>
            </a:r>
            <a:endParaRPr b="1" sz="1225">
              <a:solidFill>
                <a:srgbClr val="000000"/>
              </a:solidFill>
            </a:endParaRPr>
          </a:p>
          <a:p>
            <a:pPr indent="0" lvl="0" marL="0" rtl="0" algn="l">
              <a:lnSpc>
                <a:spcPct val="105000"/>
              </a:lnSpc>
              <a:spcBef>
                <a:spcPts val="1200"/>
              </a:spcBef>
              <a:spcAft>
                <a:spcPts val="0"/>
              </a:spcAft>
              <a:buNone/>
            </a:pPr>
            <a:r>
              <a:rPr b="1" lang="en-GB" sz="1225">
                <a:solidFill>
                  <a:srgbClr val="000000"/>
                </a:solidFill>
              </a:rPr>
              <a:t>2)Perform exploratory data analysis (EDA) to gain insights into the relationships between different features and the target variable (price range).</a:t>
            </a:r>
            <a:endParaRPr b="1" sz="1225">
              <a:solidFill>
                <a:srgbClr val="000000"/>
              </a:solidFill>
            </a:endParaRPr>
          </a:p>
          <a:p>
            <a:pPr indent="0" lvl="0" marL="0" rtl="0" algn="l">
              <a:lnSpc>
                <a:spcPct val="105000"/>
              </a:lnSpc>
              <a:spcBef>
                <a:spcPts val="1200"/>
              </a:spcBef>
              <a:spcAft>
                <a:spcPts val="0"/>
              </a:spcAft>
              <a:buNone/>
            </a:pPr>
            <a:r>
              <a:rPr b="1" lang="en-GB" sz="1225">
                <a:solidFill>
                  <a:srgbClr val="000000"/>
                </a:solidFill>
              </a:rPr>
              <a:t>3)Select appropriate machine learning algorithms for classification and evaluate their performance using suitable metrics.</a:t>
            </a:r>
            <a:endParaRPr b="1" sz="1225">
              <a:solidFill>
                <a:srgbClr val="000000"/>
              </a:solidFill>
            </a:endParaRPr>
          </a:p>
          <a:p>
            <a:pPr indent="0" lvl="0" marL="0" rtl="0" algn="l">
              <a:lnSpc>
                <a:spcPct val="105000"/>
              </a:lnSpc>
              <a:spcBef>
                <a:spcPts val="1200"/>
              </a:spcBef>
              <a:spcAft>
                <a:spcPts val="0"/>
              </a:spcAft>
              <a:buNone/>
            </a:pPr>
            <a:r>
              <a:rPr b="1" lang="en-GB" sz="1225">
                <a:solidFill>
                  <a:srgbClr val="000000"/>
                </a:solidFill>
              </a:rPr>
              <a:t>4)Fine-tune the chosen model to improve its predictive accuracy.</a:t>
            </a:r>
            <a:endParaRPr b="1" sz="1225">
              <a:solidFill>
                <a:srgbClr val="000000"/>
              </a:solidFill>
            </a:endParaRPr>
          </a:p>
          <a:p>
            <a:pPr indent="0" lvl="0" marL="0" rtl="0" algn="l">
              <a:lnSpc>
                <a:spcPct val="105000"/>
              </a:lnSpc>
              <a:spcBef>
                <a:spcPts val="1200"/>
              </a:spcBef>
              <a:spcAft>
                <a:spcPts val="0"/>
              </a:spcAft>
              <a:buNone/>
            </a:pPr>
            <a:r>
              <a:rPr b="1" lang="en-GB" sz="1225">
                <a:solidFill>
                  <a:srgbClr val="000000"/>
                </a:solidFill>
              </a:rPr>
              <a:t>5)Validate the final model using cross-validation techniques to ensure its robustness.</a:t>
            </a:r>
            <a:endParaRPr b="1" sz="1225">
              <a:solidFill>
                <a:srgbClr val="000000"/>
              </a:solidFill>
            </a:endParaRPr>
          </a:p>
          <a:p>
            <a:pPr indent="0" lvl="0" marL="0" rtl="0" algn="l">
              <a:lnSpc>
                <a:spcPct val="105000"/>
              </a:lnSpc>
              <a:spcBef>
                <a:spcPts val="1200"/>
              </a:spcBef>
              <a:spcAft>
                <a:spcPts val="0"/>
              </a:spcAft>
              <a:buNone/>
            </a:pPr>
            <a:r>
              <a:rPr b="1" lang="en-GB" sz="1225">
                <a:solidFill>
                  <a:srgbClr val="000000"/>
                </a:solidFill>
              </a:rPr>
              <a:t>6)Deploy the model for real-time predictions if applicable.</a:t>
            </a:r>
            <a:endParaRPr b="1" sz="1225">
              <a:solidFill>
                <a:srgbClr val="000000"/>
              </a:solidFill>
            </a:endParaRPr>
          </a:p>
          <a:p>
            <a:pPr indent="0" lvl="0" marL="0" rtl="0" algn="l">
              <a:lnSpc>
                <a:spcPct val="105000"/>
              </a:lnSpc>
              <a:spcBef>
                <a:spcPts val="1200"/>
              </a:spcBef>
              <a:spcAft>
                <a:spcPts val="1200"/>
              </a:spcAft>
              <a:buClr>
                <a:srgbClr val="000000"/>
              </a:buClr>
              <a:buSzPts val="688"/>
              <a:buFont typeface="Arial"/>
              <a:buNone/>
            </a:pPr>
            <a:r>
              <a:t/>
            </a:r>
            <a:endParaRPr b="1" sz="122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information</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644675" y="-21525"/>
            <a:ext cx="416640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73575" y="510575"/>
            <a:ext cx="45711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Checking null values</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4644673" y="-21525"/>
            <a:ext cx="4166400" cy="5143501"/>
          </a:xfrm>
          <a:prstGeom prst="rect">
            <a:avLst/>
          </a:prstGeom>
          <a:noFill/>
          <a:ln>
            <a:noFill/>
          </a:ln>
        </p:spPr>
      </p:pic>
      <p:sp>
        <p:nvSpPr>
          <p:cNvPr id="104" name="Google Shape;104;p19"/>
          <p:cNvSpPr txBox="1"/>
          <p:nvPr/>
        </p:nvSpPr>
        <p:spPr>
          <a:xfrm>
            <a:off x="786900" y="2119275"/>
            <a:ext cx="2720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lt1"/>
                </a:solidFill>
                <a:latin typeface="Roboto"/>
                <a:ea typeface="Roboto"/>
                <a:cs typeface="Roboto"/>
                <a:sym typeface="Roboto"/>
              </a:rPr>
              <a:t>There is no null values in our data</a:t>
            </a:r>
            <a:endParaRPr b="1" sz="22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Heatmap Representation</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4335750" y="0"/>
            <a:ext cx="480824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Histogram Representation</a:t>
            </a:r>
            <a:endParaRPr/>
          </a:p>
        </p:txBody>
      </p:sp>
      <p:sp>
        <p:nvSpPr>
          <p:cNvPr id="117" name="Google Shape;117;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4304500" y="0"/>
            <a:ext cx="4839501" cy="5075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