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Average"/>
      <p:regular r:id="rId20"/>
    </p:embeddedFont>
    <p:embeddedFont>
      <p:font typeface="Oswald"/>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verage-regular.fntdata"/><Relationship Id="rId11" Type="http://schemas.openxmlformats.org/officeDocument/2006/relationships/slide" Target="slides/slide6.xml"/><Relationship Id="rId22" Type="http://schemas.openxmlformats.org/officeDocument/2006/relationships/font" Target="fonts/Oswald-bold.fntdata"/><Relationship Id="rId10" Type="http://schemas.openxmlformats.org/officeDocument/2006/relationships/slide" Target="slides/slide5.xml"/><Relationship Id="rId21" Type="http://schemas.openxmlformats.org/officeDocument/2006/relationships/font" Target="fonts/Oswald-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d2169096be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d2169096be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d2169096be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d2169096be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d2169096be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d2169096be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d2169096be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d2169096be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d2169096be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d2169096be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d2169096be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d2169096be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d2169096be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d2169096be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d2169096be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d2169096be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d2169096be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d2169096be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d2169096be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d2169096be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d2169096be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d2169096be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d2169096be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d2169096be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d2169096be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d2169096be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pic>
        <p:nvPicPr>
          <p:cNvPr id="59" name="Google Shape;59;p13"/>
          <p:cNvPicPr preferRelativeResize="0"/>
          <p:nvPr/>
        </p:nvPicPr>
        <p:blipFill>
          <a:blip r:embed="rId3">
            <a:alphaModFix/>
          </a:blip>
          <a:stretch>
            <a:fillRect/>
          </a:stretch>
        </p:blipFill>
        <p:spPr>
          <a:xfrm>
            <a:off x="0" y="0"/>
            <a:ext cx="9144003" cy="3418575"/>
          </a:xfrm>
          <a:prstGeom prst="rect">
            <a:avLst/>
          </a:prstGeom>
          <a:noFill/>
          <a:ln>
            <a:noFill/>
          </a:ln>
        </p:spPr>
      </p:pic>
      <p:sp>
        <p:nvSpPr>
          <p:cNvPr id="60" name="Google Shape;60;p13"/>
          <p:cNvSpPr txBox="1"/>
          <p:nvPr/>
        </p:nvSpPr>
        <p:spPr>
          <a:xfrm>
            <a:off x="877200" y="3590550"/>
            <a:ext cx="73896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2000">
                <a:solidFill>
                  <a:schemeClr val="dk1"/>
                </a:solidFill>
                <a:latin typeface="Average"/>
                <a:ea typeface="Average"/>
                <a:cs typeface="Average"/>
                <a:sym typeface="Average"/>
              </a:rPr>
              <a:t>T-20 World Cup 2022 Data Analysis</a:t>
            </a:r>
            <a:endParaRPr sz="2000">
              <a:solidFill>
                <a:schemeClr val="dk1"/>
              </a:solidFill>
              <a:latin typeface="Average"/>
              <a:ea typeface="Average"/>
              <a:cs typeface="Average"/>
              <a:sym typeface="Average"/>
            </a:endParaRPr>
          </a:p>
        </p:txBody>
      </p:sp>
      <p:sp>
        <p:nvSpPr>
          <p:cNvPr id="61" name="Google Shape;61;p13"/>
          <p:cNvSpPr txBox="1"/>
          <p:nvPr/>
        </p:nvSpPr>
        <p:spPr>
          <a:xfrm>
            <a:off x="5461375" y="4716175"/>
            <a:ext cx="3699900" cy="461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GB" sz="1800">
                <a:solidFill>
                  <a:schemeClr val="dk1"/>
                </a:solidFill>
                <a:latin typeface="Average"/>
                <a:ea typeface="Average"/>
                <a:cs typeface="Average"/>
                <a:sym typeface="Average"/>
              </a:rPr>
              <a:t>By: AMALJITH C K</a:t>
            </a:r>
            <a:endParaRPr sz="1800">
              <a:solidFill>
                <a:schemeClr val="dk1"/>
              </a:solidFill>
              <a:latin typeface="Average"/>
              <a:ea typeface="Average"/>
              <a:cs typeface="Average"/>
              <a:sym typeface="Averag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Most runs scored team</a:t>
            </a:r>
            <a:endParaRPr/>
          </a:p>
        </p:txBody>
      </p:sp>
      <p:pic>
        <p:nvPicPr>
          <p:cNvPr id="116" name="Google Shape;116;p22"/>
          <p:cNvPicPr preferRelativeResize="0"/>
          <p:nvPr/>
        </p:nvPicPr>
        <p:blipFill>
          <a:blip r:embed="rId3">
            <a:alphaModFix/>
          </a:blip>
          <a:stretch>
            <a:fillRect/>
          </a:stretch>
        </p:blipFill>
        <p:spPr>
          <a:xfrm>
            <a:off x="3888875" y="1107575"/>
            <a:ext cx="5180983" cy="3820975"/>
          </a:xfrm>
          <a:prstGeom prst="rect">
            <a:avLst/>
          </a:prstGeom>
          <a:noFill/>
          <a:ln>
            <a:noFill/>
          </a:ln>
        </p:spPr>
      </p:pic>
      <p:pic>
        <p:nvPicPr>
          <p:cNvPr id="117" name="Google Shape;117;p22"/>
          <p:cNvPicPr preferRelativeResize="0"/>
          <p:nvPr/>
        </p:nvPicPr>
        <p:blipFill>
          <a:blip r:embed="rId4">
            <a:alphaModFix/>
          </a:blip>
          <a:stretch>
            <a:fillRect/>
          </a:stretch>
        </p:blipFill>
        <p:spPr>
          <a:xfrm>
            <a:off x="480700" y="1107575"/>
            <a:ext cx="2915558" cy="38209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Boundaries scored by each team</a:t>
            </a:r>
            <a:endParaRPr/>
          </a:p>
        </p:txBody>
      </p:sp>
      <p:pic>
        <p:nvPicPr>
          <p:cNvPr id="123" name="Google Shape;123;p23"/>
          <p:cNvPicPr preferRelativeResize="0"/>
          <p:nvPr/>
        </p:nvPicPr>
        <p:blipFill>
          <a:blip r:embed="rId3">
            <a:alphaModFix/>
          </a:blip>
          <a:stretch>
            <a:fillRect/>
          </a:stretch>
        </p:blipFill>
        <p:spPr>
          <a:xfrm>
            <a:off x="1731400" y="1095900"/>
            <a:ext cx="5217990" cy="3820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Key points</a:t>
            </a:r>
            <a:endParaRPr/>
          </a:p>
        </p:txBody>
      </p:sp>
      <p:sp>
        <p:nvSpPr>
          <p:cNvPr id="129" name="Google Shape;129;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93700" lvl="0" marL="457200" rtl="0" algn="l">
              <a:spcBef>
                <a:spcPts val="0"/>
              </a:spcBef>
              <a:spcAft>
                <a:spcPts val="0"/>
              </a:spcAft>
              <a:buClr>
                <a:schemeClr val="dk1"/>
              </a:buClr>
              <a:buSzPts val="2600"/>
              <a:buChar char="●"/>
            </a:pPr>
            <a:r>
              <a:rPr lang="en-GB" sz="2600">
                <a:solidFill>
                  <a:schemeClr val="dk1"/>
                </a:solidFill>
              </a:rPr>
              <a:t>India scored most runs as a home team</a:t>
            </a:r>
            <a:endParaRPr sz="2600">
              <a:solidFill>
                <a:schemeClr val="dk1"/>
              </a:solidFill>
            </a:endParaRPr>
          </a:p>
          <a:p>
            <a:pPr indent="-393700" lvl="0" marL="457200" rtl="0" algn="l">
              <a:spcBef>
                <a:spcPts val="0"/>
              </a:spcBef>
              <a:spcAft>
                <a:spcPts val="0"/>
              </a:spcAft>
              <a:buClr>
                <a:schemeClr val="dk1"/>
              </a:buClr>
              <a:buSzPts val="2600"/>
              <a:buChar char="●"/>
            </a:pPr>
            <a:r>
              <a:rPr lang="en-GB" sz="2600">
                <a:solidFill>
                  <a:schemeClr val="dk1"/>
                </a:solidFill>
              </a:rPr>
              <a:t>Netherland scored most runs  as an away team</a:t>
            </a:r>
            <a:endParaRPr sz="2600">
              <a:solidFill>
                <a:schemeClr val="dk1"/>
              </a:solidFill>
            </a:endParaRPr>
          </a:p>
          <a:p>
            <a:pPr indent="-393700" lvl="0" marL="457200" rtl="0" algn="l">
              <a:spcBef>
                <a:spcPts val="0"/>
              </a:spcBef>
              <a:spcAft>
                <a:spcPts val="0"/>
              </a:spcAft>
              <a:buClr>
                <a:schemeClr val="dk1"/>
              </a:buClr>
              <a:buSzPts val="2600"/>
              <a:buChar char="●"/>
            </a:pPr>
            <a:r>
              <a:rPr lang="en-GB" sz="2600">
                <a:solidFill>
                  <a:schemeClr val="dk1"/>
                </a:solidFill>
              </a:rPr>
              <a:t>Sri Lanka scored most runs </a:t>
            </a:r>
            <a:endParaRPr sz="2600">
              <a:solidFill>
                <a:schemeClr val="dk1"/>
              </a:solidFill>
            </a:endParaRPr>
          </a:p>
          <a:p>
            <a:pPr indent="-393700" lvl="0" marL="457200" rtl="0" algn="l">
              <a:spcBef>
                <a:spcPts val="0"/>
              </a:spcBef>
              <a:spcAft>
                <a:spcPts val="0"/>
              </a:spcAft>
              <a:buClr>
                <a:schemeClr val="dk1"/>
              </a:buClr>
              <a:buSzPts val="2600"/>
              <a:buChar char="●"/>
            </a:pPr>
            <a:r>
              <a:rPr lang="en-GB" sz="2600">
                <a:solidFill>
                  <a:schemeClr val="dk1"/>
                </a:solidFill>
              </a:rPr>
              <a:t>India got 6th place</a:t>
            </a:r>
            <a:endParaRPr sz="2600">
              <a:solidFill>
                <a:schemeClr val="dk1"/>
              </a:solidFill>
            </a:endParaRPr>
          </a:p>
          <a:p>
            <a:pPr indent="-393700" lvl="0" marL="457200" rtl="0" algn="l">
              <a:spcBef>
                <a:spcPts val="0"/>
              </a:spcBef>
              <a:spcAft>
                <a:spcPts val="0"/>
              </a:spcAft>
              <a:buClr>
                <a:schemeClr val="dk1"/>
              </a:buClr>
              <a:buSzPts val="2600"/>
              <a:buChar char="●"/>
            </a:pPr>
            <a:r>
              <a:rPr lang="en-GB" sz="2600">
                <a:solidFill>
                  <a:schemeClr val="dk1"/>
                </a:solidFill>
              </a:rPr>
              <a:t>India hits more boundaries than others</a:t>
            </a:r>
            <a:endParaRPr sz="26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GB" sz="2800">
                <a:latin typeface="Average"/>
                <a:ea typeface="Average"/>
                <a:cs typeface="Average"/>
                <a:sym typeface="Average"/>
              </a:rPr>
              <a:t>Conclusion</a:t>
            </a:r>
            <a:endParaRPr sz="4000"/>
          </a:p>
        </p:txBody>
      </p:sp>
      <p:sp>
        <p:nvSpPr>
          <p:cNvPr id="135" name="Google Shape;135;p25"/>
          <p:cNvSpPr txBox="1"/>
          <p:nvPr>
            <p:ph idx="1" type="body"/>
          </p:nvPr>
        </p:nvSpPr>
        <p:spPr>
          <a:xfrm>
            <a:off x="311700" y="6991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chemeClr val="dk1"/>
              </a:solidFill>
            </a:endParaRPr>
          </a:p>
          <a:p>
            <a:pPr indent="0" lvl="0" marL="0" rtl="0" algn="l">
              <a:spcBef>
                <a:spcPts val="1200"/>
              </a:spcBef>
              <a:spcAft>
                <a:spcPts val="0"/>
              </a:spcAft>
              <a:buNone/>
            </a:pPr>
            <a:r>
              <a:rPr lang="en-GB" sz="2400">
                <a:solidFill>
                  <a:schemeClr val="dk1"/>
                </a:solidFill>
              </a:rPr>
              <a:t>This project presents a thrilling opportunity to analyze real-world T-20 cricket data and draw meaningful insights from it. By the end of this project, you'll have developed strong analytical skills, honed your data analysis techniques, and have the ability to provide a comprehensive understanding of the T-20 World Cup 2022.</a:t>
            </a:r>
            <a:endParaRPr sz="2400">
              <a:solidFill>
                <a:schemeClr val="dk1"/>
              </a:solidFill>
            </a:endParaRPr>
          </a:p>
          <a:p>
            <a:pPr indent="0" lvl="0" marL="0" rtl="0" algn="l">
              <a:spcBef>
                <a:spcPts val="1200"/>
              </a:spcBef>
              <a:spcAft>
                <a:spcPts val="1200"/>
              </a:spcAft>
              <a:buNone/>
            </a:pPr>
            <a:r>
              <a:t/>
            </a:r>
            <a:endParaRPr sz="24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idx="1" type="body"/>
          </p:nvPr>
        </p:nvSpPr>
        <p:spPr>
          <a:xfrm>
            <a:off x="311700" y="1809100"/>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GB" sz="3300">
                <a:solidFill>
                  <a:schemeClr val="dk1"/>
                </a:solidFill>
              </a:rPr>
              <a:t>THANK YOU</a:t>
            </a:r>
            <a:endParaRPr sz="33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nvSpPr>
        <p:spPr>
          <a:xfrm>
            <a:off x="67750" y="104225"/>
            <a:ext cx="79992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500">
                <a:solidFill>
                  <a:schemeClr val="dk1"/>
                </a:solidFill>
                <a:latin typeface="Average"/>
                <a:ea typeface="Average"/>
                <a:cs typeface="Average"/>
                <a:sym typeface="Average"/>
              </a:rPr>
              <a:t>Problem Statement</a:t>
            </a:r>
            <a:endParaRPr sz="2500">
              <a:solidFill>
                <a:schemeClr val="dk1"/>
              </a:solidFill>
              <a:latin typeface="Average"/>
              <a:ea typeface="Average"/>
              <a:cs typeface="Average"/>
              <a:sym typeface="Average"/>
            </a:endParaRPr>
          </a:p>
        </p:txBody>
      </p:sp>
      <p:sp>
        <p:nvSpPr>
          <p:cNvPr id="67" name="Google Shape;67;p14"/>
          <p:cNvSpPr txBox="1"/>
          <p:nvPr/>
        </p:nvSpPr>
        <p:spPr>
          <a:xfrm>
            <a:off x="185000" y="1094100"/>
            <a:ext cx="86376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600">
                <a:solidFill>
                  <a:schemeClr val="dk1"/>
                </a:solidFill>
                <a:latin typeface="Average"/>
                <a:ea typeface="Average"/>
                <a:cs typeface="Average"/>
                <a:sym typeface="Average"/>
              </a:rPr>
              <a:t>Welcome to the T-20 World Cup 2022 Data Science project. In this endeavor, we'll embark on an exciting journey of comprehensive data analysis, drawing meaningful insights from the action-packed world of T-20 cricket. We'll dive deep into the dataset, explore the nuances of the game, and provide valuable insights and inferences.</a:t>
            </a:r>
            <a:endParaRPr sz="2600">
              <a:solidFill>
                <a:schemeClr val="dk1"/>
              </a:solidFill>
              <a:latin typeface="Average"/>
              <a:ea typeface="Average"/>
              <a:cs typeface="Average"/>
              <a:sym typeface="Average"/>
            </a:endParaRPr>
          </a:p>
          <a:p>
            <a:pPr indent="0" lvl="0" marL="0" rtl="0" algn="l">
              <a:spcBef>
                <a:spcPts val="0"/>
              </a:spcBef>
              <a:spcAft>
                <a:spcPts val="0"/>
              </a:spcAft>
              <a:buNone/>
            </a:pPr>
            <a:r>
              <a:t/>
            </a:r>
            <a:endParaRPr sz="2600">
              <a:solidFill>
                <a:schemeClr val="dk1"/>
              </a:solidFill>
              <a:latin typeface="Average"/>
              <a:ea typeface="Average"/>
              <a:cs typeface="Average"/>
              <a:sym typeface="Averag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nvSpPr>
        <p:spPr>
          <a:xfrm>
            <a:off x="192800" y="182375"/>
            <a:ext cx="8551800" cy="517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dk1"/>
                </a:solidFill>
                <a:latin typeface="Average"/>
                <a:ea typeface="Average"/>
                <a:cs typeface="Average"/>
                <a:sym typeface="Average"/>
              </a:rPr>
              <a:t>1. Data Exploration: Delve into the dataset to uncover trends, patterns, and insights. Analyze the performance of teams, players, and key events within the matches.</a:t>
            </a:r>
            <a:endParaRPr sz="1800">
              <a:solidFill>
                <a:schemeClr val="dk1"/>
              </a:solidFill>
              <a:latin typeface="Average"/>
              <a:ea typeface="Average"/>
              <a:cs typeface="Average"/>
              <a:sym typeface="Average"/>
            </a:endParaRPr>
          </a:p>
          <a:p>
            <a:pPr indent="0" lvl="0" marL="0" rtl="0" algn="l">
              <a:spcBef>
                <a:spcPts val="0"/>
              </a:spcBef>
              <a:spcAft>
                <a:spcPts val="0"/>
              </a:spcAft>
              <a:buNone/>
            </a:pPr>
            <a:r>
              <a:t/>
            </a:r>
            <a:endParaRPr sz="1800">
              <a:solidFill>
                <a:schemeClr val="dk1"/>
              </a:solidFill>
              <a:latin typeface="Average"/>
              <a:ea typeface="Average"/>
              <a:cs typeface="Average"/>
              <a:sym typeface="Average"/>
            </a:endParaRPr>
          </a:p>
          <a:p>
            <a:pPr indent="0" lvl="0" marL="0" rtl="0" algn="l">
              <a:spcBef>
                <a:spcPts val="0"/>
              </a:spcBef>
              <a:spcAft>
                <a:spcPts val="0"/>
              </a:spcAft>
              <a:buNone/>
            </a:pPr>
            <a:r>
              <a:rPr lang="en-GB" sz="1800">
                <a:solidFill>
                  <a:schemeClr val="dk1"/>
                </a:solidFill>
                <a:latin typeface="Average"/>
                <a:ea typeface="Average"/>
                <a:cs typeface="Average"/>
                <a:sym typeface="Average"/>
              </a:rPr>
              <a:t>2. In-Depth Analysis: Examine player statistics, including runs, wickets, and over-by-over progress, to understand the dynamics of the game.</a:t>
            </a:r>
            <a:endParaRPr sz="1800">
              <a:solidFill>
                <a:schemeClr val="dk1"/>
              </a:solidFill>
              <a:latin typeface="Average"/>
              <a:ea typeface="Average"/>
              <a:cs typeface="Average"/>
              <a:sym typeface="Average"/>
            </a:endParaRPr>
          </a:p>
          <a:p>
            <a:pPr indent="0" lvl="0" marL="0" rtl="0" algn="l">
              <a:spcBef>
                <a:spcPts val="0"/>
              </a:spcBef>
              <a:spcAft>
                <a:spcPts val="0"/>
              </a:spcAft>
              <a:buNone/>
            </a:pPr>
            <a:r>
              <a:t/>
            </a:r>
            <a:endParaRPr sz="1800">
              <a:solidFill>
                <a:schemeClr val="dk1"/>
              </a:solidFill>
              <a:latin typeface="Average"/>
              <a:ea typeface="Average"/>
              <a:cs typeface="Average"/>
              <a:sym typeface="Average"/>
            </a:endParaRPr>
          </a:p>
          <a:p>
            <a:pPr indent="0" lvl="0" marL="0" rtl="0" algn="l">
              <a:spcBef>
                <a:spcPts val="0"/>
              </a:spcBef>
              <a:spcAft>
                <a:spcPts val="0"/>
              </a:spcAft>
              <a:buNone/>
            </a:pPr>
            <a:r>
              <a:rPr lang="en-GB" sz="1800">
                <a:solidFill>
                  <a:schemeClr val="dk1"/>
                </a:solidFill>
                <a:latin typeface="Average"/>
                <a:ea typeface="Average"/>
                <a:cs typeface="Average"/>
                <a:sym typeface="Average"/>
              </a:rPr>
              <a:t>3. Event Inference: Identify and analyze critical match events, such as boundaries, wickets, and strategic moments. Uncover the factors that contribute to the success or downfall of a team.</a:t>
            </a:r>
            <a:endParaRPr sz="1800">
              <a:solidFill>
                <a:schemeClr val="dk1"/>
              </a:solidFill>
              <a:latin typeface="Average"/>
              <a:ea typeface="Average"/>
              <a:cs typeface="Average"/>
              <a:sym typeface="Average"/>
            </a:endParaRPr>
          </a:p>
          <a:p>
            <a:pPr indent="0" lvl="0" marL="0" rtl="0" algn="l">
              <a:spcBef>
                <a:spcPts val="0"/>
              </a:spcBef>
              <a:spcAft>
                <a:spcPts val="0"/>
              </a:spcAft>
              <a:buNone/>
            </a:pPr>
            <a:r>
              <a:t/>
            </a:r>
            <a:endParaRPr sz="1800">
              <a:solidFill>
                <a:schemeClr val="dk1"/>
              </a:solidFill>
              <a:latin typeface="Average"/>
              <a:ea typeface="Average"/>
              <a:cs typeface="Average"/>
              <a:sym typeface="Average"/>
            </a:endParaRPr>
          </a:p>
          <a:p>
            <a:pPr indent="0" lvl="0" marL="0" rtl="0" algn="l">
              <a:spcBef>
                <a:spcPts val="0"/>
              </a:spcBef>
              <a:spcAft>
                <a:spcPts val="0"/>
              </a:spcAft>
              <a:buNone/>
            </a:pPr>
            <a:r>
              <a:rPr lang="en-GB" sz="1800">
                <a:solidFill>
                  <a:schemeClr val="dk1"/>
                </a:solidFill>
                <a:latin typeface="Average"/>
                <a:ea typeface="Average"/>
                <a:cs typeface="Average"/>
                <a:sym typeface="Average"/>
              </a:rPr>
              <a:t>4. Performance Evaluation: Evaluate individual and team performances, including standout players, consistent run-scorers, and top wicket-takers. Discover what sets them apart.</a:t>
            </a:r>
            <a:endParaRPr sz="1800">
              <a:solidFill>
                <a:schemeClr val="dk1"/>
              </a:solidFill>
              <a:latin typeface="Average"/>
              <a:ea typeface="Average"/>
              <a:cs typeface="Average"/>
              <a:sym typeface="Average"/>
            </a:endParaRPr>
          </a:p>
          <a:p>
            <a:pPr indent="0" lvl="0" marL="0" rtl="0" algn="l">
              <a:spcBef>
                <a:spcPts val="0"/>
              </a:spcBef>
              <a:spcAft>
                <a:spcPts val="0"/>
              </a:spcAft>
              <a:buNone/>
            </a:pPr>
            <a:r>
              <a:t/>
            </a:r>
            <a:endParaRPr sz="1800">
              <a:solidFill>
                <a:schemeClr val="dk1"/>
              </a:solidFill>
              <a:latin typeface="Average"/>
              <a:ea typeface="Average"/>
              <a:cs typeface="Average"/>
              <a:sym typeface="Average"/>
            </a:endParaRPr>
          </a:p>
          <a:p>
            <a:pPr indent="0" lvl="0" marL="0" rtl="0" algn="l">
              <a:spcBef>
                <a:spcPts val="0"/>
              </a:spcBef>
              <a:spcAft>
                <a:spcPts val="0"/>
              </a:spcAft>
              <a:buNone/>
            </a:pPr>
            <a:r>
              <a:rPr lang="en-GB" sz="1800">
                <a:solidFill>
                  <a:schemeClr val="dk1"/>
                </a:solidFill>
                <a:latin typeface="Average"/>
                <a:ea typeface="Average"/>
                <a:cs typeface="Average"/>
                <a:sym typeface="Average"/>
              </a:rPr>
              <a:t>5. Statistical Insights: Utilize statistical techniques to gain insights into team strategies, batting, bowling, and match outcomes. Create visualizations that convey the story of the tournament.</a:t>
            </a:r>
            <a:endParaRPr sz="1800">
              <a:solidFill>
                <a:schemeClr val="dk1"/>
              </a:solidFill>
              <a:latin typeface="Average"/>
              <a:ea typeface="Average"/>
              <a:cs typeface="Average"/>
              <a:sym typeface="Average"/>
            </a:endParaRPr>
          </a:p>
          <a:p>
            <a:pPr indent="0" lvl="0" marL="0" rtl="0" algn="l">
              <a:spcBef>
                <a:spcPts val="0"/>
              </a:spcBef>
              <a:spcAft>
                <a:spcPts val="0"/>
              </a:spcAft>
              <a:buNone/>
            </a:pPr>
            <a:r>
              <a:t/>
            </a:r>
            <a:endParaRPr sz="1800">
              <a:solidFill>
                <a:schemeClr val="dk1"/>
              </a:solidFill>
              <a:latin typeface="Average"/>
              <a:ea typeface="Average"/>
              <a:cs typeface="Average"/>
              <a:sym typeface="Averag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nvSpPr>
        <p:spPr>
          <a:xfrm>
            <a:off x="203250" y="966450"/>
            <a:ext cx="84162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000">
                <a:solidFill>
                  <a:schemeClr val="dk1"/>
                </a:solidFill>
              </a:rPr>
              <a:t>The dataset contains detailed information on T-20 World Cup 2022 matches. It includes:</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en-GB" sz="2000">
                <a:solidFill>
                  <a:schemeClr val="dk1"/>
                </a:solidFill>
              </a:rPr>
              <a:t>- Match details: Match ID, names of the home and away teams, innings    details, over-by-over progress.</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en-GB" sz="2000">
                <a:solidFill>
                  <a:schemeClr val="dk1"/>
                </a:solidFill>
              </a:rPr>
              <a:t>- Player statistics: Runs, wickets, and other player-specific details.</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en-GB" sz="2000">
                <a:solidFill>
                  <a:schemeClr val="dk1"/>
                </a:solidFill>
              </a:rPr>
              <a:t>- Match events: Boundaries, wickets, retired hurt scenarios, and more.</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en-GB" sz="2000">
                <a:solidFill>
                  <a:schemeClr val="dk1"/>
                </a:solidFill>
              </a:rPr>
              <a:t>- Commentary text: Pre-match, in-match, and post-match commentary snippets.</a:t>
            </a:r>
            <a:endParaRPr sz="2000">
              <a:solidFill>
                <a:schemeClr val="dk1"/>
              </a:solidFill>
            </a:endParaRPr>
          </a:p>
        </p:txBody>
      </p:sp>
      <p:sp>
        <p:nvSpPr>
          <p:cNvPr id="78" name="Google Shape;78;p16"/>
          <p:cNvSpPr txBox="1"/>
          <p:nvPr/>
        </p:nvSpPr>
        <p:spPr>
          <a:xfrm>
            <a:off x="203250" y="119850"/>
            <a:ext cx="81399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500">
                <a:solidFill>
                  <a:schemeClr val="dk1"/>
                </a:solidFill>
              </a:rPr>
              <a:t>Dataset Overview</a:t>
            </a:r>
            <a:endParaRPr sz="2500">
              <a:solidFill>
                <a:schemeClr val="dk1"/>
              </a:solidFill>
            </a:endParaRPr>
          </a:p>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186650" y="101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Set </a:t>
            </a:r>
            <a:endParaRPr/>
          </a:p>
        </p:txBody>
      </p:sp>
      <p:pic>
        <p:nvPicPr>
          <p:cNvPr id="84" name="Google Shape;84;p17"/>
          <p:cNvPicPr preferRelativeResize="0"/>
          <p:nvPr/>
        </p:nvPicPr>
        <p:blipFill>
          <a:blip r:embed="rId3">
            <a:alphaModFix/>
          </a:blip>
          <a:stretch>
            <a:fillRect/>
          </a:stretch>
        </p:blipFill>
        <p:spPr>
          <a:xfrm>
            <a:off x="152400" y="826175"/>
            <a:ext cx="8839198" cy="4030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Dataset Info</a:t>
            </a:r>
            <a:endParaRPr/>
          </a:p>
        </p:txBody>
      </p:sp>
      <p:pic>
        <p:nvPicPr>
          <p:cNvPr id="90" name="Google Shape;90;p18"/>
          <p:cNvPicPr preferRelativeResize="0"/>
          <p:nvPr/>
        </p:nvPicPr>
        <p:blipFill>
          <a:blip r:embed="rId3">
            <a:alphaModFix/>
          </a:blip>
          <a:stretch>
            <a:fillRect/>
          </a:stretch>
        </p:blipFill>
        <p:spPr>
          <a:xfrm>
            <a:off x="121125" y="1017725"/>
            <a:ext cx="4042650" cy="3820974"/>
          </a:xfrm>
          <a:prstGeom prst="rect">
            <a:avLst/>
          </a:prstGeom>
          <a:noFill/>
          <a:ln>
            <a:noFill/>
          </a:ln>
        </p:spPr>
      </p:pic>
      <p:pic>
        <p:nvPicPr>
          <p:cNvPr id="91" name="Google Shape;91;p18"/>
          <p:cNvPicPr preferRelativeResize="0"/>
          <p:nvPr/>
        </p:nvPicPr>
        <p:blipFill>
          <a:blip r:embed="rId4">
            <a:alphaModFix/>
          </a:blip>
          <a:stretch>
            <a:fillRect/>
          </a:stretch>
        </p:blipFill>
        <p:spPr>
          <a:xfrm>
            <a:off x="4769550" y="1017725"/>
            <a:ext cx="3302675" cy="3820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Value counts of Home team vs Away team</a:t>
            </a:r>
            <a:endParaRPr/>
          </a:p>
        </p:txBody>
      </p:sp>
      <p:pic>
        <p:nvPicPr>
          <p:cNvPr id="97" name="Google Shape;97;p19"/>
          <p:cNvPicPr preferRelativeResize="0"/>
          <p:nvPr/>
        </p:nvPicPr>
        <p:blipFill>
          <a:blip r:embed="rId3">
            <a:alphaModFix/>
          </a:blip>
          <a:stretch>
            <a:fillRect/>
          </a:stretch>
        </p:blipFill>
        <p:spPr>
          <a:xfrm>
            <a:off x="1778300" y="1185775"/>
            <a:ext cx="2583772" cy="3820975"/>
          </a:xfrm>
          <a:prstGeom prst="rect">
            <a:avLst/>
          </a:prstGeom>
          <a:noFill/>
          <a:ln>
            <a:noFill/>
          </a:ln>
        </p:spPr>
      </p:pic>
      <p:pic>
        <p:nvPicPr>
          <p:cNvPr id="98" name="Google Shape;98;p19"/>
          <p:cNvPicPr preferRelativeResize="0"/>
          <p:nvPr/>
        </p:nvPicPr>
        <p:blipFill>
          <a:blip r:embed="rId4">
            <a:alphaModFix/>
          </a:blip>
          <a:stretch>
            <a:fillRect/>
          </a:stretch>
        </p:blipFill>
        <p:spPr>
          <a:xfrm>
            <a:off x="4514472" y="1185775"/>
            <a:ext cx="2625904" cy="3820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Most runs scored home team</a:t>
            </a:r>
            <a:endParaRPr/>
          </a:p>
        </p:txBody>
      </p:sp>
      <p:pic>
        <p:nvPicPr>
          <p:cNvPr id="104" name="Google Shape;104;p20"/>
          <p:cNvPicPr preferRelativeResize="0"/>
          <p:nvPr/>
        </p:nvPicPr>
        <p:blipFill>
          <a:blip r:embed="rId3">
            <a:alphaModFix/>
          </a:blip>
          <a:stretch>
            <a:fillRect/>
          </a:stretch>
        </p:blipFill>
        <p:spPr>
          <a:xfrm>
            <a:off x="1639225" y="1017713"/>
            <a:ext cx="5334000" cy="3933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Most runs scored away team</a:t>
            </a:r>
            <a:endParaRPr/>
          </a:p>
        </p:txBody>
      </p:sp>
      <p:pic>
        <p:nvPicPr>
          <p:cNvPr id="110" name="Google Shape;110;p21"/>
          <p:cNvPicPr preferRelativeResize="0"/>
          <p:nvPr/>
        </p:nvPicPr>
        <p:blipFill>
          <a:blip r:embed="rId3">
            <a:alphaModFix/>
          </a:blip>
          <a:stretch>
            <a:fillRect/>
          </a:stretch>
        </p:blipFill>
        <p:spPr>
          <a:xfrm>
            <a:off x="1621975" y="1217025"/>
            <a:ext cx="5180983" cy="3820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