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9" r:id="rId4"/>
    <p:sldId id="261" r:id="rId5"/>
    <p:sldId id="262" r:id="rId6"/>
    <p:sldId id="268" r:id="rId7"/>
    <p:sldId id="265" r:id="rId8"/>
    <p:sldId id="266" r:id="rId9"/>
    <p:sldId id="267" r:id="rId10"/>
    <p:sldId id="264" r:id="rId11"/>
    <p:sldId id="269" r:id="rId12"/>
    <p:sldId id="26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818"/>
    <a:srgbClr val="1C2330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8DD01-996F-4F7A-B08E-74EE9B38B13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787CE-307F-431C-A829-5C4034DE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9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787CE-307F-431C-A829-5C4034DECED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0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A3E-66AB-F024-BB4C-3DAA13241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C8257-AB09-216D-6EDA-DD2A17293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ACBF6-E0EB-2681-046E-E9CC4EBA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3453-B77D-161B-5FA9-002C1EFF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5C22-B3BB-42F1-8766-A729FD1F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07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EEA8-9E18-2333-F203-424566CC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C5EB1-8778-486C-3429-20FC767F6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63B22-7D0E-9EB0-85C2-632FF423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92C2-2AB4-3D7C-A11D-047B82B5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DF4E4-8836-B9E7-C331-4031332C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9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1F1B5-1493-3261-07D8-F287A9C9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FC82D-5CAD-50A8-9981-37ECB9D2D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0AA5-48ED-1E59-9900-3E1AEA6C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D8701-6D80-64CB-8536-992681D0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94A9A-7A61-37EE-7BB2-1D6EC3AE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8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0793-98F5-C7B7-528C-1F91FEBE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17EC-2280-7750-CBC2-9FC75B68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B535-F5FB-4FCF-3D86-6366EDDA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346E-DE1F-03E6-FEEE-54B7E056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FE42-5D27-3BB6-8974-04A47069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39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C412-8329-F66D-1CDF-F9F95F36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0286-5C2E-464F-A544-4F79F4D0B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CF523-16F0-F063-84D8-5A8B5F59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8B29-DE56-57EC-5667-842AAC60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9538-D99A-A80B-A7BA-38AF0AF3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6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170A-A4E7-818A-2497-1921DE34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2F31-5C8C-2447-E807-6D4872651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7E39A-0ABA-7080-E34C-A4D859CF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9E81A-5249-E480-D2A5-A93BF391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6B1B2-E7DA-B52E-F8C4-A816375D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4F800-8748-CBD4-1D4B-4AEF5E18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B740-6F56-8BBB-8FC1-B7E0031A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0A929-9083-FCD5-E1CD-B10B99767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D10E7-CC27-2A4D-55BF-4116C4B77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DA4B1-2AEF-62B6-A4AB-9349A02C4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6FF93-84E0-43BC-4C4E-7C7BAD7F5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EF161-0304-A617-AFA6-0D03F4A5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CED2A-AE45-02F9-5BD5-022EF1D4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031B9-C55E-FCEA-C2E4-E10E33F5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5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6181-F673-687E-F0F1-F4B4EA8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37933-9F09-9CEE-B156-E7E90691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24065-A11C-921A-C95B-CBB50BC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07B6B-2E1E-7760-F2B5-1094DAD8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7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EEDDC-785E-E5D5-EA82-CE1E3D87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45E44-A18A-E6A1-80BD-70361C7F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2A2A-3015-AF2C-346D-E7EEC269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1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A81C-3A13-4134-0FBA-9B9EEA36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9912-1BC4-7D7B-951B-E29343C3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2AB32-4C98-D455-EB22-0256C720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23925-C624-FE21-0078-3266110D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D0771-7FAC-83E3-B1A4-FBCB81E7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0AD8-A89C-4832-408D-A317A4B7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0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40C2-B3C2-3E8E-C439-CB6B3F27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790C7-D157-2BB4-DFE6-4FD237BE4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C5E07-6EA7-B7FD-7F5C-6F86F1E9F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0A811-D817-AAB0-725D-D3CF99C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77672-8E45-5CC0-06AA-5C35B5DA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2E536-CAAC-DB91-A3BD-2C85913D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2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52D59-777D-1244-ECA4-4B8A16B6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EA07-F714-335B-79BA-5E1F9FC2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8631-6981-2825-A84D-56123279D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042C-DE33-4120-A0D4-415CE478E50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335EB-950F-B7A0-804C-90A53C6AB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D6CC-878D-84C9-EFEA-F45723515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2A32-1891-4D93-81FA-28A9FADB8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1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4396-EF8B-4401-188D-FD90A72EB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330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Optimizing Supply Chain Efficiency in the Fashion and Beauty Industry</a:t>
            </a: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67C64-B1F4-B3FB-61E2-210C06170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320"/>
            <a:ext cx="9144000" cy="665480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AMAL U RAJA</a:t>
            </a: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5" descr="Icons of bar chart and line graph.">
            <a:extLst>
              <a:ext uri="{FF2B5EF4-FFF2-40B4-BE49-F238E27FC236}">
                <a16:creationId xmlns:a16="http://schemas.microsoft.com/office/drawing/2014/main" id="{579899D3-5833-6EB6-97F3-D5D24AB3D2FC}"/>
              </a:ext>
            </a:extLst>
          </p:cNvPr>
          <p:cNvGrpSpPr/>
          <p:nvPr/>
        </p:nvGrpSpPr>
        <p:grpSpPr>
          <a:xfrm>
            <a:off x="5608320" y="1122362"/>
            <a:ext cx="1251919" cy="1097280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7" name="Freeform 372">
              <a:extLst>
                <a:ext uri="{FF2B5EF4-FFF2-40B4-BE49-F238E27FC236}">
                  <a16:creationId xmlns:a16="http://schemas.microsoft.com/office/drawing/2014/main" id="{663C6E79-8E92-E593-73EB-95F38FAE2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373">
              <a:extLst>
                <a:ext uri="{FF2B5EF4-FFF2-40B4-BE49-F238E27FC236}">
                  <a16:creationId xmlns:a16="http://schemas.microsoft.com/office/drawing/2014/main" id="{B10AC2A9-6799-CC9A-C095-7E263BBA3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036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7D78-8868-860B-3FEE-735E1317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"/>
            <a:ext cx="10835640" cy="812799"/>
          </a:xfrm>
        </p:spPr>
        <p:txBody>
          <a:bodyPr>
            <a:normAutofit/>
          </a:bodyPr>
          <a:lstStyle/>
          <a:p>
            <a:pPr algn="ctr"/>
            <a:r>
              <a:rPr lang="en-IN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Comprehensive Business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BB00-6227-9D36-0A70-8528E5AC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812800"/>
            <a:ext cx="11755120" cy="5781040"/>
          </a:xfrm>
        </p:spPr>
        <p:txBody>
          <a:bodyPr numCol="2">
            <a:normAutofit fontScale="92500" lnSpcReduction="10000"/>
          </a:bodyPr>
          <a:lstStyle/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Chart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Why Used: To analyze the relationship between lead time and revenue generated</a:t>
            </a:r>
          </a:p>
          <a:p>
            <a:pPr marL="457200" lvl="1" indent="0">
              <a:buNone/>
            </a:pPr>
            <a:r>
              <a:rPr lang="en-US" dirty="0"/>
              <a:t>Result: Helps identify if reducing lead times can increase revenue.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Column Chart:</a:t>
            </a:r>
          </a:p>
          <a:p>
            <a:pPr marL="457200" lvl="1" indent="0">
              <a:buNone/>
            </a:pPr>
            <a:r>
              <a:rPr lang="en-US" dirty="0"/>
              <a:t>Why Used: To compare availability with defect rates and lead times.</a:t>
            </a:r>
          </a:p>
          <a:p>
            <a:pPr marL="457200" lvl="1" indent="0">
              <a:buNone/>
            </a:pPr>
            <a:r>
              <a:rPr lang="en-US" dirty="0"/>
              <a:t>Result: Helps understand how product availability affects defect rates and lead times.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Column Chart:</a:t>
            </a:r>
          </a:p>
          <a:p>
            <a:pPr marL="457200" lvl="1" indent="0">
              <a:buNone/>
            </a:pPr>
            <a:r>
              <a:rPr lang="en-US" dirty="0"/>
              <a:t>Why Used: To analyze the relationship between shipping area and shipping times with shipping costs.</a:t>
            </a:r>
          </a:p>
          <a:p>
            <a:pPr marL="457200" lvl="1" indent="0">
              <a:buNone/>
            </a:pPr>
            <a:r>
              <a:rPr lang="en-US" dirty="0"/>
              <a:t>Result: Provides insights into how shipping area and times influence shipping costs.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Stacked Bar Chart:</a:t>
            </a:r>
          </a:p>
          <a:p>
            <a:pPr marL="457200" lvl="1" indent="0">
              <a:buNone/>
            </a:pPr>
            <a:r>
              <a:rPr lang="en-US" dirty="0"/>
              <a:t>Why Used: To compare stock levels and product type.</a:t>
            </a:r>
          </a:p>
          <a:p>
            <a:pPr marL="457200" lvl="1" indent="0">
              <a:buNone/>
            </a:pPr>
            <a:r>
              <a:rPr lang="en-US" dirty="0"/>
              <a:t>Result: Helps in understanding how product types relate to stock levels across different categories.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Donut Chart:</a:t>
            </a:r>
          </a:p>
          <a:p>
            <a:pPr marL="457200" lvl="1" indent="0">
              <a:buNone/>
            </a:pPr>
            <a:r>
              <a:rPr lang="en-US" dirty="0"/>
              <a:t>Why Used: To show the contribution of product types to defect rates.</a:t>
            </a:r>
          </a:p>
          <a:p>
            <a:pPr marL="457200" lvl="1" indent="0">
              <a:buNone/>
            </a:pPr>
            <a:r>
              <a:rPr lang="en-US" dirty="0"/>
              <a:t>Result: Identifies which product types are responsible for higher defect rates.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7AEF7-23CF-73A8-ECA6-C5AC58217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7" y="640081"/>
            <a:ext cx="5956463" cy="23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9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613E8933-173C-F8DE-5D19-DB9E54273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1"/>
            <a:ext cx="12192000" cy="6715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0D0F26-5EB7-044E-93B8-4768A506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1"/>
            <a:ext cx="10515600" cy="772159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07D2-455E-D074-73F6-D56A6EE4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843280"/>
            <a:ext cx="11846560" cy="59435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📊 Supplier Performance Analysis </a:t>
            </a:r>
          </a:p>
          <a:p>
            <a:pPr marL="0" indent="0">
              <a:buNone/>
            </a:pPr>
            <a:r>
              <a:rPr lang="en-US" dirty="0"/>
              <a:t> Identifies delays, defect rates, and cost impacts across suppliers.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📈 Revenue Insight Dashboard </a:t>
            </a:r>
          </a:p>
          <a:p>
            <a:pPr marL="0" indent="0">
              <a:buNone/>
            </a:pPr>
            <a:r>
              <a:rPr lang="en-US" dirty="0"/>
              <a:t>Highlights revenue trends, product performance, and shipping cost impact.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🔍 Comprehensive Business Performance Analysis </a:t>
            </a:r>
          </a:p>
          <a:p>
            <a:pPr marL="0" indent="0">
              <a:buNone/>
            </a:pPr>
            <a:r>
              <a:rPr lang="en-US" dirty="0"/>
              <a:t>Integrates supply chain, shipping, and stock levels for strategic decision-making.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✅ Key Takeaway</a:t>
            </a:r>
          </a:p>
          <a:p>
            <a:pPr marL="0" indent="0">
              <a:buNone/>
            </a:pPr>
            <a:r>
              <a:rPr lang="en-US" dirty="0"/>
              <a:t> These dashboards enable data-driven decisions, optimizing operations and improving business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74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EE788-C809-0B23-6CE1-B1E3F1D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Content Placeholder 7" descr="Graph Growth">
                <a:extLst>
                  <a:ext uri="{FF2B5EF4-FFF2-40B4-BE49-F238E27FC236}">
                    <a16:creationId xmlns:a16="http://schemas.microsoft.com/office/drawing/2014/main" id="{3EB10657-5C68-730F-B5DF-B1035463E630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15783211"/>
                  </p:ext>
                </p:extLst>
              </p:nvPr>
            </p:nvGraphicFramePr>
            <p:xfrm>
              <a:off x="3995092" y="1148999"/>
              <a:ext cx="4064655" cy="498672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064655" cy="4986721"/>
                    </a:xfrm>
                    <a:prstGeom prst="rect">
                      <a:avLst/>
                    </a:prstGeom>
                  </am3d:spPr>
                  <am3d:camera>
                    <am3d:pos x="0" y="0" z="6314438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1083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31998" ay="1123437" az="1720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3873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Content Placeholder 7" descr="Graph Growth">
                <a:extLst>
                  <a:ext uri="{FF2B5EF4-FFF2-40B4-BE49-F238E27FC236}">
                    <a16:creationId xmlns:a16="http://schemas.microsoft.com/office/drawing/2014/main" id="{3EB10657-5C68-730F-B5DF-B1035463E6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5092" y="1148999"/>
                <a:ext cx="4064655" cy="498672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2297268-F3EC-33EB-BF85-16D4BDBC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82296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Arial Black" panose="020B0A04020102020204" pitchFamily="34" charset="0"/>
              </a:rPr>
              <a:t>Insights and Outcomes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72C839-B6C6-C45A-B250-E2C9B3DB74C9}"/>
              </a:ext>
            </a:extLst>
          </p:cNvPr>
          <p:cNvCxnSpPr>
            <a:endCxn id="2" idx="0"/>
          </p:cNvCxnSpPr>
          <p:nvPr/>
        </p:nvCxnSpPr>
        <p:spPr>
          <a:xfrm flipV="1">
            <a:off x="838200" y="101600"/>
            <a:ext cx="5257800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11B28D-E850-F599-74AF-BA82C7FC70C6}"/>
              </a:ext>
            </a:extLst>
          </p:cNvPr>
          <p:cNvCxnSpPr>
            <a:stCxn id="2" idx="2"/>
          </p:cNvCxnSpPr>
          <p:nvPr/>
        </p:nvCxnSpPr>
        <p:spPr>
          <a:xfrm>
            <a:off x="6096000" y="924560"/>
            <a:ext cx="5257800" cy="10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1E3B441-5480-6CFB-C4CD-2461CF6341C3}"/>
              </a:ext>
            </a:extLst>
          </p:cNvPr>
          <p:cNvSpPr txBox="1">
            <a:spLocks/>
          </p:cNvSpPr>
          <p:nvPr/>
        </p:nvSpPr>
        <p:spPr>
          <a:xfrm>
            <a:off x="769619" y="934720"/>
            <a:ext cx="10515600" cy="5648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F7C15B-B9B0-9A82-46D9-A1CFF13D0905}"/>
              </a:ext>
            </a:extLst>
          </p:cNvPr>
          <p:cNvSpPr txBox="1"/>
          <p:nvPr/>
        </p:nvSpPr>
        <p:spPr>
          <a:xfrm>
            <a:off x="335280" y="1720840"/>
            <a:ext cx="113792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Insights: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Identified top-performing and underperforming products to optimize focus and 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strategies.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Management: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Determined optimal stock levels to prevent stockouts and overstocking.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Logistics Efficiency: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Highlighted cost-effective transportation modes and routes, minimizing delays and 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shipping costs.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Performance: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Identified suppliers causing delays or defects, aiding in performance </a:t>
            </a:r>
          </a:p>
        </p:txBody>
      </p:sp>
      <p:pic>
        <p:nvPicPr>
          <p:cNvPr id="17" name="Graphic 16" descr="Customer review RTL">
            <a:extLst>
              <a:ext uri="{FF2B5EF4-FFF2-40B4-BE49-F238E27FC236}">
                <a16:creationId xmlns:a16="http://schemas.microsoft.com/office/drawing/2014/main" id="{BC14DD28-BBC8-D98E-511C-31C2B5DBF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7520" y="91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7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92FB-F934-0E36-2903-75FAF612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6211-5394-D655-8885-C1A608E8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Thank You</a:t>
            </a: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CA8FCC20-9B57-D765-0C2E-1F89F9C53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1200" y="24587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5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Presentation with bar chart">
            <a:extLst>
              <a:ext uri="{FF2B5EF4-FFF2-40B4-BE49-F238E27FC236}">
                <a16:creationId xmlns:a16="http://schemas.microsoft.com/office/drawing/2014/main" id="{B0C4C2F6-E535-BB34-7145-4A8C5D43F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2767" y="0"/>
            <a:ext cx="914400" cy="914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0FCDEF-1596-BD75-075B-CFE96DE88972}"/>
              </a:ext>
            </a:extLst>
          </p:cNvPr>
          <p:cNvSpPr/>
          <p:nvPr/>
        </p:nvSpPr>
        <p:spPr>
          <a:xfrm>
            <a:off x="132956" y="95409"/>
            <a:ext cx="2103120" cy="3333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Stacked Bar Chart: Used for comparing multiple categories across different groups. It helps in visualizing the composition of categories and their distribution across different items.</a:t>
            </a:r>
            <a:endParaRPr lang="en-IN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E85CFC-5480-42EE-3AE0-03F28630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76" y="95409"/>
            <a:ext cx="7567448" cy="8114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Charts Used in Power BI Dashboards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3D2B0-46C3-A442-FE51-AC6362CED8AA}"/>
              </a:ext>
            </a:extLst>
          </p:cNvPr>
          <p:cNvSpPr/>
          <p:nvPr/>
        </p:nvSpPr>
        <p:spPr>
          <a:xfrm>
            <a:off x="2457953" y="906871"/>
            <a:ext cx="2255520" cy="2582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Line Chart: Ideal for showing trends over time. It helps in identifying patterns, fluctuations, and trends across variables.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F6D6C-16AF-9E25-D0BE-94E275EAB422}"/>
              </a:ext>
            </a:extLst>
          </p:cNvPr>
          <p:cNvSpPr/>
          <p:nvPr/>
        </p:nvSpPr>
        <p:spPr>
          <a:xfrm>
            <a:off x="805619" y="3557111"/>
            <a:ext cx="2255520" cy="320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Scatter Chart: Used for showing the relationship between two variables. It helps in identifying patterns, correlations, or outliers in data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DA729-0D84-0054-10A3-2D9A31762EB2}"/>
              </a:ext>
            </a:extLst>
          </p:cNvPr>
          <p:cNvSpPr/>
          <p:nvPr/>
        </p:nvSpPr>
        <p:spPr>
          <a:xfrm>
            <a:off x="4844316" y="906872"/>
            <a:ext cx="2255520" cy="2535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Slicer: Used for filtering the data dynamically. It helps in focusing on a subset of data based on selected criteria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98CAE0-A2A7-3369-6E14-A31E0AFF92EF}"/>
              </a:ext>
            </a:extLst>
          </p:cNvPr>
          <p:cNvSpPr/>
          <p:nvPr/>
        </p:nvSpPr>
        <p:spPr>
          <a:xfrm>
            <a:off x="7286318" y="893378"/>
            <a:ext cx="2255520" cy="2535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Pie Chart: Used for part-to-whole analysis. It helps in understanding the proportion of each category relative to the whole.</a:t>
            </a: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65310-8BA3-BE02-5CB7-FBB7B6B4F498}"/>
              </a:ext>
            </a:extLst>
          </p:cNvPr>
          <p:cNvSpPr/>
          <p:nvPr/>
        </p:nvSpPr>
        <p:spPr>
          <a:xfrm>
            <a:off x="3413761" y="3570605"/>
            <a:ext cx="2255520" cy="320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Table: Displays detailed data in tabular form. It helps in showing exact values for analysis and comparison.</a:t>
            </a: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F70E5-2473-B31F-FC86-8F96D5DF28D4}"/>
              </a:ext>
            </a:extLst>
          </p:cNvPr>
          <p:cNvSpPr/>
          <p:nvPr/>
        </p:nvSpPr>
        <p:spPr>
          <a:xfrm>
            <a:off x="6183236" y="3557111"/>
            <a:ext cx="2255520" cy="320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Clustered Column Chart: Used for comparing multiple categories within different groups. It helps in visualizing category-wise performance and trends.</a:t>
            </a:r>
            <a:endParaRPr lang="en-IN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CAE340-7BBF-9EDE-D0A8-5CF248CC35D6}"/>
              </a:ext>
            </a:extLst>
          </p:cNvPr>
          <p:cNvSpPr/>
          <p:nvPr/>
        </p:nvSpPr>
        <p:spPr>
          <a:xfrm>
            <a:off x="8860221" y="3570605"/>
            <a:ext cx="2255520" cy="3205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Stacked Column Chart: Displays cumulative data for categories across different groups. It helps in understanding how each category contributes to the total.</a:t>
            </a:r>
            <a:endParaRPr lang="en-IN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AC172-2970-2696-5A42-44F6A8ECDBF3}"/>
              </a:ext>
            </a:extLst>
          </p:cNvPr>
          <p:cNvSpPr/>
          <p:nvPr/>
        </p:nvSpPr>
        <p:spPr>
          <a:xfrm>
            <a:off x="9803524" y="95409"/>
            <a:ext cx="2255520" cy="3333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Donut Chart: Similar to a pie chart but with a center hole. It helps in showing proportional relationships while maintaining space for additional information.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980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Pie chart">
            <a:extLst>
              <a:ext uri="{FF2B5EF4-FFF2-40B4-BE49-F238E27FC236}">
                <a16:creationId xmlns:a16="http://schemas.microsoft.com/office/drawing/2014/main" id="{0D348684-8543-010F-6304-E83CB9F1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66" y="1069340"/>
            <a:ext cx="11349468" cy="545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0074F-A86A-302D-D170-5AF6BB2D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1"/>
            <a:ext cx="10515600" cy="80264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Bahnschrift Condensed" panose="020B0502040204020203" pitchFamily="34" charset="0"/>
              </a:rPr>
              <a:t>Data Set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B0BA-4A57-15CC-797B-0A5C70E92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5187317"/>
          </a:xfrm>
        </p:spPr>
        <p:txBody>
          <a:bodyPr numCol="4">
            <a:normAutofit/>
          </a:bodyPr>
          <a:lstStyle/>
          <a:p>
            <a:r>
              <a:rPr lang="en-US" dirty="0"/>
              <a:t>Product Type</a:t>
            </a:r>
          </a:p>
          <a:p>
            <a:r>
              <a:rPr lang="en-US" dirty="0"/>
              <a:t>SKU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Number of products sold</a:t>
            </a:r>
          </a:p>
          <a:p>
            <a:r>
              <a:rPr lang="en-US" dirty="0"/>
              <a:t>Revenue generated</a:t>
            </a:r>
          </a:p>
          <a:p>
            <a:r>
              <a:rPr lang="en-US" dirty="0"/>
              <a:t>Customer demographics</a:t>
            </a:r>
          </a:p>
          <a:p>
            <a:r>
              <a:rPr lang="en-US" dirty="0"/>
              <a:t>Stock levels</a:t>
            </a:r>
          </a:p>
          <a:p>
            <a:r>
              <a:rPr lang="en-US" dirty="0"/>
              <a:t>Lead times</a:t>
            </a:r>
          </a:p>
          <a:p>
            <a:r>
              <a:rPr lang="en-US" dirty="0"/>
              <a:t>Order quantities</a:t>
            </a:r>
          </a:p>
          <a:p>
            <a:r>
              <a:rPr lang="en-US" dirty="0"/>
              <a:t>Shipping times</a:t>
            </a:r>
          </a:p>
          <a:p>
            <a:r>
              <a:rPr lang="en-US" dirty="0"/>
              <a:t>Shipping carriers</a:t>
            </a:r>
          </a:p>
          <a:p>
            <a:r>
              <a:rPr lang="en-US" dirty="0"/>
              <a:t>Shipping costs</a:t>
            </a:r>
          </a:p>
          <a:p>
            <a:r>
              <a:rPr lang="en-US" dirty="0"/>
              <a:t>Supplier name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Lead time</a:t>
            </a:r>
          </a:p>
          <a:p>
            <a:r>
              <a:rPr lang="en-US" dirty="0"/>
              <a:t>Production volumes</a:t>
            </a:r>
          </a:p>
          <a:p>
            <a:r>
              <a:rPr lang="en-US" dirty="0"/>
              <a:t>Manufacturing lead time</a:t>
            </a:r>
          </a:p>
          <a:p>
            <a:r>
              <a:rPr lang="en-US" dirty="0"/>
              <a:t>Manufacturing costs</a:t>
            </a:r>
          </a:p>
          <a:p>
            <a:r>
              <a:rPr lang="en-US" dirty="0"/>
              <a:t>Inspection results</a:t>
            </a:r>
          </a:p>
          <a:p>
            <a:r>
              <a:rPr lang="en-US" dirty="0"/>
              <a:t>Defect rates</a:t>
            </a:r>
          </a:p>
          <a:p>
            <a:r>
              <a:rPr lang="en-US" dirty="0"/>
              <a:t>Transportation modes</a:t>
            </a:r>
          </a:p>
          <a:p>
            <a:r>
              <a:rPr lang="en-US" dirty="0"/>
              <a:t>Routes</a:t>
            </a:r>
          </a:p>
          <a:p>
            <a:r>
              <a:rPr lang="en-US" dirty="0"/>
              <a:t>Costs</a:t>
            </a:r>
            <a:endParaRPr lang="en-IN" dirty="0"/>
          </a:p>
        </p:txBody>
      </p:sp>
      <p:pic>
        <p:nvPicPr>
          <p:cNvPr id="4" name="Content Placeholder 6" descr="Research">
            <a:extLst>
              <a:ext uri="{FF2B5EF4-FFF2-40B4-BE49-F238E27FC236}">
                <a16:creationId xmlns:a16="http://schemas.microsoft.com/office/drawing/2014/main" id="{71AE2021-D9BA-3671-3563-097B9EED6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1362" y="365124"/>
            <a:ext cx="802638" cy="681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EB8B1-DC44-AFE2-79A0-1AD642D26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20981"/>
            <a:ext cx="4298053" cy="45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3153D-25D3-C7A9-CC15-B5D4157BA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681" y="1023621"/>
            <a:ext cx="4298053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1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8817-DA5C-C1FD-62D2-FD342560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3154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Inventory Management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6EE4-CFA8-B742-F526-32D9ED4FB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822959"/>
            <a:ext cx="11744960" cy="6035039"/>
          </a:xfrm>
        </p:spPr>
        <p:txBody>
          <a:bodyPr numCol="2">
            <a:normAutofit fontScale="77500" lnSpcReduction="20000"/>
          </a:bodyPr>
          <a:lstStyle/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Bar Chart:</a:t>
            </a:r>
          </a:p>
          <a:p>
            <a:pPr marL="457200" lvl="1" indent="0">
              <a:buNone/>
            </a:pPr>
            <a:r>
              <a:rPr lang="en-US" dirty="0"/>
              <a:t>Why Used: To compare stock levels across different product types and locations.</a:t>
            </a:r>
          </a:p>
          <a:p>
            <a:pPr marL="457200" lvl="1" indent="0">
              <a:buNone/>
            </a:pPr>
            <a:r>
              <a:rPr lang="en-US" dirty="0"/>
              <a:t>Result: Helps identify which products are overstocked or understocked across various locations.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Table:</a:t>
            </a:r>
          </a:p>
          <a:p>
            <a:pPr marL="457200" lvl="1" indent="0">
              <a:buNone/>
            </a:pPr>
            <a:r>
              <a:rPr lang="en-US" dirty="0"/>
              <a:t>Why Used: To display detailed data on product type, SKU, lead times, stock levels, and availability.</a:t>
            </a:r>
          </a:p>
          <a:p>
            <a:pPr marL="457200" lvl="1" indent="0">
              <a:buNone/>
            </a:pPr>
            <a:r>
              <a:rPr lang="en-US" dirty="0"/>
              <a:t>Result: Provides a clear overview of all product data for further analysis.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Card:</a:t>
            </a:r>
          </a:p>
          <a:p>
            <a:pPr marL="457200" lvl="1" indent="0">
              <a:buNone/>
            </a:pPr>
            <a:r>
              <a:rPr lang="en-US" dirty="0"/>
              <a:t>Why Used: To show the total sum of stock levels at a glance.</a:t>
            </a:r>
          </a:p>
          <a:p>
            <a:pPr marL="457200" lvl="1" indent="0">
              <a:buNone/>
            </a:pPr>
            <a:r>
              <a:rPr lang="en-US" dirty="0"/>
              <a:t>Result: Offers a quick snapshot of the overall stock levels across the </a:t>
            </a:r>
            <a:r>
              <a:rPr lang="en-US" dirty="0" err="1"/>
              <a:t>warehouse.Line</a:t>
            </a:r>
            <a:r>
              <a:rPr lang="en-US" dirty="0"/>
              <a:t> 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Chart:</a:t>
            </a:r>
          </a:p>
          <a:p>
            <a:pPr marL="457200" lvl="1" indent="0">
              <a:buNone/>
            </a:pPr>
            <a:r>
              <a:rPr lang="en-US" dirty="0"/>
              <a:t>Why Used: To analyze the trend of stock levels over shipping time for different product types.</a:t>
            </a:r>
          </a:p>
          <a:p>
            <a:pPr marL="457200" lvl="1" indent="0">
              <a:buNone/>
            </a:pPr>
            <a:r>
              <a:rPr lang="en-US" dirty="0"/>
              <a:t>Result: Helps in identifying trends in stock availability and the relationship with shipping times.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Chart:</a:t>
            </a:r>
          </a:p>
          <a:p>
            <a:pPr marL="457200" lvl="1" indent="0">
              <a:buNone/>
            </a:pPr>
            <a:r>
              <a:rPr lang="en-US" dirty="0"/>
              <a:t>Why Used: To visualize the correlation between lead times and stock levels across different locations.</a:t>
            </a:r>
          </a:p>
          <a:p>
            <a:pPr marL="457200" lvl="1" indent="0">
              <a:buNone/>
            </a:pPr>
            <a:r>
              <a:rPr lang="en-US" dirty="0"/>
              <a:t>Result: Highlights locations with longer lead times and lower stock levels.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Donut Chart:</a:t>
            </a:r>
          </a:p>
          <a:p>
            <a:pPr marL="457200" lvl="1" indent="0">
              <a:buNone/>
            </a:pPr>
            <a:r>
              <a:rPr lang="en-US" dirty="0"/>
              <a:t>Why Used: To show the distribution of stock levels across different product types.</a:t>
            </a:r>
          </a:p>
          <a:p>
            <a:pPr marL="457200" lvl="1" indent="0">
              <a:buNone/>
            </a:pPr>
            <a:r>
              <a:rPr lang="en-US" dirty="0"/>
              <a:t>Result: Helps visualize the relative contribution of each product type to total stock levels.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ACDA8-EDEC-A11E-60BE-A90BFDED5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680719"/>
            <a:ext cx="5882640" cy="32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2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46A8-00BC-B17A-0703-51C43DC6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Shipping</a:t>
            </a:r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Analysis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3D5B-85AA-B6CF-48BE-D440AD80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681036"/>
            <a:ext cx="11623040" cy="6024563"/>
          </a:xfrm>
        </p:spPr>
        <p:txBody>
          <a:bodyPr numCol="2">
            <a:normAutofit fontScale="85000" lnSpcReduction="20000"/>
          </a:bodyPr>
          <a:lstStyle/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Chart:</a:t>
            </a:r>
          </a:p>
          <a:p>
            <a:pPr marL="457200" lvl="1" indent="0">
              <a:buNone/>
            </a:pPr>
            <a:r>
              <a:rPr lang="en-US" dirty="0"/>
              <a:t>Why Used: To analyze the trend of shipping cost against shipping time, categorized by product type.</a:t>
            </a:r>
          </a:p>
          <a:p>
            <a:pPr marL="457200" lvl="1" indent="0">
              <a:buNone/>
            </a:pPr>
            <a:r>
              <a:rPr lang="en-US" dirty="0"/>
              <a:t>Result: Helps identify how shipping cost is impacted by shipping time for different product categories.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Slicer:</a:t>
            </a:r>
          </a:p>
          <a:p>
            <a:pPr marL="457200" lvl="1" indent="0">
              <a:buNone/>
            </a:pPr>
            <a:r>
              <a:rPr lang="en-US" dirty="0"/>
              <a:t>Why Used: To filter data based on shipping carriers.</a:t>
            </a:r>
          </a:p>
          <a:p>
            <a:pPr marL="457200" lvl="1" indent="0">
              <a:buNone/>
            </a:pPr>
            <a:r>
              <a:rPr lang="en-US" dirty="0"/>
              <a:t>Result: Allows focused analysis on specific carriers and their impact on shipping costs and performance.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Bar Chart:</a:t>
            </a:r>
          </a:p>
          <a:p>
            <a:pPr marL="457200" lvl="1" indent="0">
              <a:buNone/>
            </a:pPr>
            <a:r>
              <a:rPr lang="en-US" dirty="0"/>
              <a:t>Why Used: To compare shipping costs across different carriers and product types.</a:t>
            </a:r>
          </a:p>
          <a:p>
            <a:pPr marL="457200" lvl="1" indent="0">
              <a:buNone/>
            </a:pPr>
            <a:r>
              <a:rPr lang="en-US" dirty="0"/>
              <a:t>Result: Helps in understanding the cost distribution across different carriers and product types.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Chart:</a:t>
            </a:r>
          </a:p>
          <a:p>
            <a:pPr marL="457200" lvl="1" indent="0">
              <a:buNone/>
            </a:pPr>
            <a:r>
              <a:rPr lang="en-US" dirty="0"/>
              <a:t>Why Used: To show the proportion of shipping costs by location.</a:t>
            </a:r>
          </a:p>
          <a:p>
            <a:pPr marL="457200" lvl="1" indent="0">
              <a:buNone/>
            </a:pPr>
            <a:r>
              <a:rPr lang="en-US" dirty="0"/>
              <a:t>Result: Highlights locations with higher or lower shipping costs, aiding in cost reduction strategies.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Donut Chart:</a:t>
            </a:r>
          </a:p>
          <a:p>
            <a:pPr marL="457200" lvl="1" indent="0">
              <a:buNone/>
            </a:pPr>
            <a:r>
              <a:rPr lang="en-US" dirty="0"/>
              <a:t>Why Used: To show the distribution of shipping costs by route.</a:t>
            </a:r>
          </a:p>
          <a:p>
            <a:pPr marL="457200" lvl="1" indent="0">
              <a:buNone/>
            </a:pPr>
            <a:r>
              <a:rPr lang="en-US" dirty="0"/>
              <a:t>Result: Helps in understanding the cost breakdown by shipping routes.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Column Chart:</a:t>
            </a:r>
          </a:p>
          <a:p>
            <a:pPr marL="457200" lvl="1" indent="0">
              <a:buNone/>
            </a:pPr>
            <a:r>
              <a:rPr lang="en-US" dirty="0"/>
              <a:t>Why Used: To visualize shipping costs by location and product type.</a:t>
            </a:r>
          </a:p>
          <a:p>
            <a:pPr marL="457200" lvl="1" indent="0">
              <a:buNone/>
            </a:pPr>
            <a:r>
              <a:rPr lang="en-US" dirty="0"/>
              <a:t>Result: Provides insights into how different locations and product types contribute to total shipping costs.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1528F-CDBC-9923-71C7-BCFA79E00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589280"/>
            <a:ext cx="5852160" cy="26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9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15DF-2C5A-49C7-D189-3874864B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3599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Manufacturing Analysis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1322-8A78-4FF4-C505-AD36CE0B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772160"/>
            <a:ext cx="11704320" cy="5882640"/>
          </a:xfrm>
        </p:spPr>
        <p:txBody>
          <a:bodyPr numCol="2">
            <a:normAutofit fontScale="70000" lnSpcReduction="20000"/>
          </a:bodyPr>
          <a:lstStyle/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Slicer:</a:t>
            </a:r>
          </a:p>
          <a:p>
            <a:pPr marL="457200" lvl="1" indent="0">
              <a:buNone/>
            </a:pPr>
            <a:r>
              <a:rPr lang="en-US" dirty="0"/>
              <a:t>Why Used: To filter the data based on customer demographics.</a:t>
            </a:r>
          </a:p>
          <a:p>
            <a:pPr marL="457200" lvl="1" indent="0">
              <a:buNone/>
            </a:pPr>
            <a:r>
              <a:rPr lang="en-US" dirty="0"/>
              <a:t>Result: Allows segmentation of manufacturing cost data based on customer profiles.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Donut Chart:</a:t>
            </a:r>
          </a:p>
          <a:p>
            <a:pPr marL="457200" lvl="1" indent="0">
              <a:buNone/>
            </a:pPr>
            <a:r>
              <a:rPr lang="en-US" dirty="0"/>
              <a:t>Why Used: To show the distribution of manufacturing costs across different product types.</a:t>
            </a:r>
          </a:p>
          <a:p>
            <a:pPr marL="457200" lvl="1" indent="0">
              <a:buNone/>
            </a:pPr>
            <a:r>
              <a:rPr lang="en-US" dirty="0"/>
              <a:t>Result: Helps visualize the relative manufacturing cost contribution of each product type.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Bar Chart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Why Used: To compare manufacturing costs across different product types.</a:t>
            </a:r>
          </a:p>
          <a:p>
            <a:pPr marL="457200" lvl="1" indent="0">
              <a:buNone/>
            </a:pPr>
            <a:r>
              <a:rPr lang="en-US" dirty="0"/>
              <a:t>Result: Identifies which product types incur the highest manufacturing costs.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Chart:</a:t>
            </a:r>
          </a:p>
          <a:p>
            <a:pPr marL="457200" lvl="1" indent="0">
              <a:buNone/>
            </a:pPr>
            <a:r>
              <a:rPr lang="en-US" dirty="0"/>
              <a:t>Why Used: To analyze the relationship between manufacturing cost and lead time for different product types.</a:t>
            </a:r>
          </a:p>
          <a:p>
            <a:pPr marL="457200" lvl="1" indent="0">
              <a:buNone/>
            </a:pPr>
            <a:r>
              <a:rPr lang="en-US" dirty="0"/>
              <a:t>Result: Provides insights into how lead time affects manufacturing costs.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Column Chart:</a:t>
            </a:r>
          </a:p>
          <a:p>
            <a:pPr marL="457200" lvl="1" indent="0">
              <a:buNone/>
            </a:pPr>
            <a:r>
              <a:rPr lang="en-US" dirty="0"/>
              <a:t>Why Used: To compare manufacturing costs by product type and location.</a:t>
            </a:r>
          </a:p>
          <a:p>
            <a:pPr marL="457200" lvl="1" indent="0">
              <a:buNone/>
            </a:pPr>
            <a:r>
              <a:rPr lang="en-US" dirty="0"/>
              <a:t>Result: Highlights variations in manufacturing costs across different locations.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Chart:</a:t>
            </a:r>
          </a:p>
          <a:p>
            <a:pPr marL="457200" lvl="1" indent="0">
              <a:buNone/>
            </a:pPr>
            <a:r>
              <a:rPr lang="en-US" dirty="0"/>
              <a:t>Why Used: To show the distribution of manufacturing costs across different product types.</a:t>
            </a:r>
          </a:p>
          <a:p>
            <a:pPr marL="457200" lvl="1" indent="0">
              <a:buNone/>
            </a:pPr>
            <a:r>
              <a:rPr lang="en-US" dirty="0"/>
              <a:t>Result: Helps identify which product types are the most cost-intensive.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Bar Chart:</a:t>
            </a:r>
          </a:p>
          <a:p>
            <a:pPr marL="457200" lvl="1" indent="0">
              <a:buNone/>
            </a:pPr>
            <a:r>
              <a:rPr lang="en-US" dirty="0"/>
              <a:t>Why Used: To compare manufacturing costs by product type.</a:t>
            </a:r>
          </a:p>
          <a:p>
            <a:pPr marL="457200" lvl="1" indent="0">
              <a:buNone/>
            </a:pPr>
            <a:r>
              <a:rPr lang="en-US" dirty="0"/>
              <a:t>Result: Aids in understanding cost trends for each product type.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4CB24-71E1-941C-0BE9-F4F0E292F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1" y="650240"/>
            <a:ext cx="599774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9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B62C-DE8F-7804-1525-D236317E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1"/>
            <a:ext cx="10515600" cy="822959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Defect Rates Analysis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8BCB-D75F-D9B8-B5E0-3C3DFFC5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751840"/>
            <a:ext cx="11521440" cy="6035039"/>
          </a:xfrm>
        </p:spPr>
        <p:txBody>
          <a:bodyPr numCol="2">
            <a:normAutofit fontScale="85000" lnSpcReduction="10000"/>
          </a:bodyPr>
          <a:lstStyle/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Chart:</a:t>
            </a:r>
          </a:p>
          <a:p>
            <a:pPr marL="457200" lvl="1" indent="0">
              <a:buNone/>
            </a:pPr>
            <a:r>
              <a:rPr lang="en-US" dirty="0"/>
              <a:t>Why Used: To analyze the relationship between inspection results and defect rates.</a:t>
            </a:r>
          </a:p>
          <a:p>
            <a:pPr marL="457200" lvl="1" indent="0">
              <a:buNone/>
            </a:pPr>
            <a:r>
              <a:rPr lang="en-US" dirty="0"/>
              <a:t>Result: Helps identify any patterns or correlations between inspection outcomes and defect rates.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Slicer:</a:t>
            </a:r>
          </a:p>
          <a:p>
            <a:pPr marL="457200" lvl="1" indent="0">
              <a:buNone/>
            </a:pPr>
            <a:r>
              <a:rPr lang="en-US" dirty="0"/>
              <a:t>Why Used: To filter the data based on inspection results.</a:t>
            </a:r>
          </a:p>
          <a:p>
            <a:pPr marL="457200" lvl="1" indent="0">
              <a:buNone/>
            </a:pPr>
            <a:r>
              <a:rPr lang="en-US" dirty="0"/>
              <a:t>Result: Allows focused analysis of defect rates based on specific inspection results.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Card:</a:t>
            </a:r>
          </a:p>
          <a:p>
            <a:pPr marL="457200" lvl="1" indent="0">
              <a:buNone/>
            </a:pPr>
            <a:r>
              <a:rPr lang="en-US" dirty="0"/>
              <a:t>Why Used: To show the total sum of defect rates.</a:t>
            </a:r>
          </a:p>
          <a:p>
            <a:pPr marL="457200" lvl="1" indent="0">
              <a:buNone/>
            </a:pPr>
            <a:r>
              <a:rPr lang="en-US" dirty="0"/>
              <a:t>Result: Provides a quick overview of the overall defect rate across products.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Chart:</a:t>
            </a:r>
          </a:p>
          <a:p>
            <a:pPr marL="457200" lvl="1" indent="0">
              <a:buNone/>
            </a:pPr>
            <a:r>
              <a:rPr lang="en-US" dirty="0"/>
              <a:t>Why Used: To show the trend of defect rates over manufacturing time.</a:t>
            </a:r>
          </a:p>
          <a:p>
            <a:pPr marL="457200" lvl="1" indent="0">
              <a:buNone/>
            </a:pPr>
            <a:r>
              <a:rPr lang="en-US" dirty="0"/>
              <a:t>Result: Helps identify if defect rates are improving or worsening over time.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Bar Chart:</a:t>
            </a:r>
          </a:p>
          <a:p>
            <a:pPr marL="457200" lvl="1" indent="0">
              <a:buNone/>
            </a:pPr>
            <a:r>
              <a:rPr lang="en-US" dirty="0"/>
              <a:t>Why Used: To compare defect rates by product type and supplier.</a:t>
            </a:r>
          </a:p>
          <a:p>
            <a:pPr marL="457200" lvl="1" indent="0">
              <a:buNone/>
            </a:pPr>
            <a:r>
              <a:rPr lang="en-US" dirty="0"/>
              <a:t>Result: Helps identify which suppliers or product types have higher defect rates.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Column Chart:</a:t>
            </a:r>
          </a:p>
          <a:p>
            <a:pPr marL="457200" lvl="1" indent="0">
              <a:buNone/>
            </a:pPr>
            <a:r>
              <a:rPr lang="en-US" dirty="0"/>
              <a:t>Why Used: To analyze defect rates by product type and inspection results.</a:t>
            </a:r>
          </a:p>
          <a:p>
            <a:pPr marL="457200" lvl="1" indent="0">
              <a:buNone/>
            </a:pPr>
            <a:r>
              <a:rPr lang="en-US" dirty="0"/>
              <a:t>Result: Provides insights into how inspection outcomes affect defect rates across product types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9C0B4-D2C6-1C1C-4148-50369FC52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1" y="670470"/>
            <a:ext cx="5669280" cy="27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6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A83B-1091-5772-7842-39B3FAD5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19"/>
            <a:ext cx="10515600" cy="833121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Supplier Performance Analysis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5F47-5871-57E6-943A-8F5A3CC2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812800"/>
            <a:ext cx="11501120" cy="5852160"/>
          </a:xfrm>
        </p:spPr>
        <p:txBody>
          <a:bodyPr numCol="2">
            <a:normAutofit fontScale="92500" lnSpcReduction="20000"/>
          </a:bodyPr>
          <a:lstStyle/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Line Chart:</a:t>
            </a:r>
          </a:p>
          <a:p>
            <a:pPr marL="457200" lvl="1" indent="0">
              <a:buNone/>
            </a:pPr>
            <a:r>
              <a:rPr lang="en-US" dirty="0"/>
              <a:t>Why Used: To analyze the relationship between lead times and supplier performance by product type.</a:t>
            </a:r>
            <a:br>
              <a:rPr lang="en-US" dirty="0"/>
            </a:br>
            <a:r>
              <a:rPr lang="en-US" dirty="0"/>
              <a:t>Result: Helps identify suppliers with long lead times and how it impacts different product categories.</a:t>
            </a:r>
          </a:p>
          <a:p>
            <a:r>
              <a:rPr lang="en-US" b="1" u="sng" dirty="0"/>
              <a:t>Map:</a:t>
            </a:r>
          </a:p>
          <a:p>
            <a:pPr marL="457200" lvl="1" indent="0">
              <a:buNone/>
            </a:pPr>
            <a:r>
              <a:rPr lang="en-US" dirty="0"/>
              <a:t>Why Used: To visualize the geographic distribution of suppliers and their performance.</a:t>
            </a:r>
          </a:p>
          <a:p>
            <a:pPr marL="457200" lvl="1" indent="0">
              <a:buNone/>
            </a:pPr>
            <a:r>
              <a:rPr lang="en-US" dirty="0"/>
              <a:t>Result: Helps in understanding regional performance differences among suppliers.</a:t>
            </a:r>
          </a:p>
          <a:p>
            <a:r>
              <a:rPr lang="en-US" b="1" u="sng" dirty="0"/>
              <a:t>Clustered Bar Chart:</a:t>
            </a:r>
          </a:p>
          <a:p>
            <a:pPr marL="457200" lvl="1" indent="0">
              <a:buNone/>
            </a:pPr>
            <a:r>
              <a:rPr lang="en-US" dirty="0"/>
              <a:t>Why Used: To compare defect rates by supplier name.</a:t>
            </a:r>
          </a:p>
          <a:p>
            <a:pPr marL="457200" lvl="1" indent="0">
              <a:buNone/>
            </a:pPr>
            <a:r>
              <a:rPr lang="en-US" dirty="0"/>
              <a:t>Result: Helps identify suppliers with higher defect rates and potential areas for improvement.</a:t>
            </a:r>
          </a:p>
          <a:p>
            <a:r>
              <a:rPr lang="en-US" b="1" u="sng" dirty="0"/>
              <a:t>Stacked Column Chart:</a:t>
            </a:r>
          </a:p>
          <a:p>
            <a:pPr marL="457200" lvl="1" indent="0">
              <a:buNone/>
            </a:pPr>
            <a:r>
              <a:rPr lang="en-US" dirty="0"/>
              <a:t>Why Used: To compare shipping costs by supplier and shipping area.</a:t>
            </a:r>
          </a:p>
          <a:p>
            <a:pPr marL="457200" lvl="1" indent="0">
              <a:buNone/>
            </a:pPr>
            <a:r>
              <a:rPr lang="en-US" dirty="0"/>
              <a:t>Result: Provides insights into how different suppliers contribute to overall shipping costs.</a:t>
            </a:r>
          </a:p>
          <a:p>
            <a:r>
              <a:rPr lang="en-US" b="1" u="sng" dirty="0"/>
              <a:t>Table:</a:t>
            </a:r>
          </a:p>
          <a:p>
            <a:pPr marL="457200" lvl="1" indent="0">
              <a:buNone/>
            </a:pPr>
            <a:r>
              <a:rPr lang="en-US" dirty="0"/>
              <a:t>Why Used: To display supplier data with lead times and shipping costs.</a:t>
            </a:r>
          </a:p>
          <a:p>
            <a:pPr marL="457200" lvl="1" indent="0">
              <a:buNone/>
            </a:pPr>
            <a:r>
              <a:rPr lang="en-US" dirty="0"/>
              <a:t>Result: Provides a detailed overview for further analysis of supplier performance.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A2EBB-B607-102B-6AA9-1270E4B4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3" y="721360"/>
            <a:ext cx="5804697" cy="25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E36E-659D-AC1B-211E-E72CDD6C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Revenue Insight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4686-FED5-1576-30BB-534DEA33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681036"/>
            <a:ext cx="11612880" cy="5922963"/>
          </a:xfrm>
        </p:spPr>
        <p:txBody>
          <a:bodyPr numCol="2">
            <a:normAutofit lnSpcReduction="10000"/>
          </a:bodyPr>
          <a:lstStyle/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Card:</a:t>
            </a:r>
          </a:p>
          <a:p>
            <a:pPr marL="457200" lvl="1" indent="0">
              <a:buNone/>
            </a:pPr>
            <a:r>
              <a:rPr lang="en-US" dirty="0"/>
              <a:t>Why Used: To display total revenue at a glance.</a:t>
            </a:r>
          </a:p>
          <a:p>
            <a:pPr marL="457200" lvl="1" indent="0">
              <a:buNone/>
            </a:pPr>
            <a:r>
              <a:rPr lang="en-US" dirty="0"/>
              <a:t>Result: Provides a snapshot of total revenue for quick decision-making.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Chart:</a:t>
            </a:r>
          </a:p>
          <a:p>
            <a:pPr marL="457200" lvl="1" indent="0">
              <a:buNone/>
            </a:pPr>
            <a:r>
              <a:rPr lang="en-US" dirty="0"/>
              <a:t>Why Used: To analyze the relationship between shipping time and revenue generated, with a secondary axis for shipping costs.</a:t>
            </a:r>
          </a:p>
          <a:p>
            <a:pPr marL="457200" lvl="1" indent="0">
              <a:buNone/>
            </a:pPr>
            <a:r>
              <a:rPr lang="en-US" dirty="0"/>
              <a:t>Result: Helps identify how shipping time and costs impact revenue generation.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Chart:</a:t>
            </a:r>
          </a:p>
          <a:p>
            <a:pPr marL="457200" lvl="1" indent="0">
              <a:buNone/>
            </a:pPr>
            <a:r>
              <a:rPr lang="en-US" dirty="0"/>
              <a:t>Why Used: To show the proportion of revenue generated by each product type.</a:t>
            </a:r>
          </a:p>
          <a:p>
            <a:pPr marL="457200" lvl="1" indent="0">
              <a:buNone/>
            </a:pPr>
            <a:r>
              <a:rPr lang="en-US" dirty="0"/>
              <a:t>Result: Helps in understanding which products generate the most revenue.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Clustered Column Chart:</a:t>
            </a:r>
          </a:p>
          <a:p>
            <a:pPr marL="457200" lvl="1" indent="0">
              <a:buNone/>
            </a:pPr>
            <a:r>
              <a:rPr lang="en-US" dirty="0"/>
              <a:t>Why Used: To compare revenue generation by product type and customer demography.</a:t>
            </a:r>
          </a:p>
          <a:p>
            <a:pPr marL="457200" lvl="1" indent="0">
              <a:buNone/>
            </a:pPr>
            <a:r>
              <a:rPr lang="en-US" dirty="0"/>
              <a:t>Result: Provides insights into how revenue generation is influenced by customer profiles and product types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0C4D2-976B-D3BF-0BDD-4FC12CE7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681035"/>
            <a:ext cx="5831840" cy="23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2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1673</Words>
  <Application>Microsoft Office PowerPoint</Application>
  <PresentationFormat>Widescreen</PresentationFormat>
  <Paragraphs>230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Bahnschrift Condensed</vt:lpstr>
      <vt:lpstr>Calibri</vt:lpstr>
      <vt:lpstr>Calibri Light</vt:lpstr>
      <vt:lpstr>Office Theme</vt:lpstr>
      <vt:lpstr>Optimizing Supply Chain Efficiency in the Fashion and Beauty Industry</vt:lpstr>
      <vt:lpstr>Charts Used in Power BI Dashboards</vt:lpstr>
      <vt:lpstr>Data Set </vt:lpstr>
      <vt:lpstr>Inventory Management Dashboard</vt:lpstr>
      <vt:lpstr>Shipping Analysis Dashboard</vt:lpstr>
      <vt:lpstr>Manufacturing Analysis Dashboard</vt:lpstr>
      <vt:lpstr>Defect Rates Analysis Dashboard</vt:lpstr>
      <vt:lpstr>Supplier Performance Analysis Dashboard</vt:lpstr>
      <vt:lpstr>Revenue Insight Dashboard</vt:lpstr>
      <vt:lpstr>Comprehensive Business Performance Analysis</vt:lpstr>
      <vt:lpstr>Conclusion</vt:lpstr>
      <vt:lpstr>Insights and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AMAL U RAJA</dc:creator>
  <cp:lastModifiedBy>AMAL U RAJA</cp:lastModifiedBy>
  <cp:revision>2</cp:revision>
  <dcterms:created xsi:type="dcterms:W3CDTF">2025-02-05T16:54:05Z</dcterms:created>
  <dcterms:modified xsi:type="dcterms:W3CDTF">2025-02-06T07:44:11Z</dcterms:modified>
</cp:coreProperties>
</file>