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3FE79A-6A73-4427-8634-4B99C1ACC61B}"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243585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FE79A-6A73-4427-8634-4B99C1ACC61B}" type="datetimeFigureOut">
              <a:rPr lang="en-IN" smtClean="0"/>
              <a:t>06-10-2021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222327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FE79A-6A73-4427-8634-4B99C1ACC61B}" type="datetimeFigureOut">
              <a:rPr lang="en-IN" smtClean="0"/>
              <a:t>06-10-2021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144497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FE79A-6A73-4427-8634-4B99C1ACC61B}"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331171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79A-6A73-4427-8634-4B99C1ACC61B}"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157786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B3FE79A-6A73-4427-8634-4B99C1ACC61B}" type="datetimeFigureOut">
              <a:rPr lang="en-IN" smtClean="0"/>
              <a:t>06-10-2021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185142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B3FE79A-6A73-4427-8634-4B99C1ACC61B}" type="datetimeFigureOut">
              <a:rPr lang="en-IN" smtClean="0"/>
              <a:t>06-10-2021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400029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B3FE79A-6A73-4427-8634-4B99C1ACC61B}" type="datetimeFigureOut">
              <a:rPr lang="en-IN" smtClean="0"/>
              <a:t>06-10-2021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234260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B3FE79A-6A73-4427-8634-4B99C1ACC61B}"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85883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B3FE79A-6A73-4427-8634-4B99C1ACC61B}" type="datetimeFigureOut">
              <a:rPr lang="en-IN" smtClean="0"/>
              <a:t>06-10-2021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186361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B3FE79A-6A73-4427-8634-4B99C1ACC61B}" type="datetimeFigureOut">
              <a:rPr lang="en-IN" smtClean="0"/>
              <a:t>06-10-2021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0202A50C-8693-4064-85A1-50D6DD8FD5EE}" type="slidenum">
              <a:rPr lang="en-IN" smtClean="0"/>
              <a:t>‹#›</a:t>
            </a:fld>
            <a:endParaRPr lang="en-IN"/>
          </a:p>
        </p:txBody>
      </p:sp>
    </p:spTree>
    <p:extLst>
      <p:ext uri="{BB962C8B-B14F-4D97-AF65-F5344CB8AC3E}">
        <p14:creationId xmlns:p14="http://schemas.microsoft.com/office/powerpoint/2010/main" val="216607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B3FE79A-6A73-4427-8634-4B99C1ACC61B}" type="datetimeFigureOut">
              <a:rPr lang="en-IN" smtClean="0"/>
              <a:t>06-10-2021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202A50C-8693-4064-85A1-50D6DD8FD5EE}" type="slidenum">
              <a:rPr lang="en-IN" smtClean="0"/>
              <a:t>‹#›</a:t>
            </a:fld>
            <a:endParaRPr lang="en-IN"/>
          </a:p>
        </p:txBody>
      </p:sp>
    </p:spTree>
    <p:extLst>
      <p:ext uri="{BB962C8B-B14F-4D97-AF65-F5344CB8AC3E}">
        <p14:creationId xmlns:p14="http://schemas.microsoft.com/office/powerpoint/2010/main" val="3374478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nd_user"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2.xml"/><Relationship Id="rId5" Type="http://schemas.openxmlformats.org/officeDocument/2006/relationships/hyperlink" Target="https://en.wikipedia.org/wiki/Time-sharing" TargetMode="External"/><Relationship Id="rId4" Type="http://schemas.openxmlformats.org/officeDocument/2006/relationships/hyperlink" Target="https://en.wikipedia.org/wiki/Minicomput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9B57-681E-4472-BA06-AF19B0532BCA}"/>
              </a:ext>
            </a:extLst>
          </p:cNvPr>
          <p:cNvSpPr>
            <a:spLocks noGrp="1"/>
          </p:cNvSpPr>
          <p:nvPr>
            <p:ph type="ctrTitle"/>
          </p:nvPr>
        </p:nvSpPr>
        <p:spPr>
          <a:xfrm>
            <a:off x="1069848" y="1298448"/>
            <a:ext cx="7315200" cy="1205055"/>
          </a:xfrm>
        </p:spPr>
        <p:txBody>
          <a:bodyPr/>
          <a:lstStyle/>
          <a:p>
            <a:r>
              <a:rPr lang="en-IN" sz="1800" b="0" i="0" u="none" strike="noStrike" dirty="0">
                <a:solidFill>
                  <a:srgbClr val="000000"/>
                </a:solidFill>
                <a:effectLst/>
                <a:latin typeface="Arial" panose="020B0604020202020204" pitchFamily="34" charset="0"/>
              </a:rPr>
              <a:t> </a:t>
            </a:r>
            <a:r>
              <a:rPr lang="en-IN" sz="3600" b="1" i="0" dirty="0">
                <a:solidFill>
                  <a:srgbClr val="000000"/>
                </a:solidFill>
                <a:effectLst/>
                <a:latin typeface="Arial" panose="020B0604020202020204" pitchFamily="34" charset="0"/>
              </a:rPr>
              <a:t>Campus Area Network Design  </a:t>
            </a:r>
            <a:endParaRPr lang="en-IN" sz="3600" dirty="0"/>
          </a:p>
        </p:txBody>
      </p:sp>
      <p:sp>
        <p:nvSpPr>
          <p:cNvPr id="3" name="Subtitle 2">
            <a:extLst>
              <a:ext uri="{FF2B5EF4-FFF2-40B4-BE49-F238E27FC236}">
                <a16:creationId xmlns:a16="http://schemas.microsoft.com/office/drawing/2014/main" id="{514DA1DA-F9D2-4C6A-841B-008DBBABC606}"/>
              </a:ext>
            </a:extLst>
          </p:cNvPr>
          <p:cNvSpPr>
            <a:spLocks noGrp="1"/>
          </p:cNvSpPr>
          <p:nvPr>
            <p:ph type="subTitle" idx="1"/>
          </p:nvPr>
        </p:nvSpPr>
        <p:spPr>
          <a:xfrm>
            <a:off x="1100015" y="2663301"/>
            <a:ext cx="7315200" cy="2290439"/>
          </a:xfrm>
        </p:spPr>
        <p:txBody>
          <a:bodyPr/>
          <a:lstStyle/>
          <a:p>
            <a:r>
              <a:rPr lang="en-US" dirty="0"/>
              <a:t>Submitted by-</a:t>
            </a: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i="1" dirty="0">
                <a:solidFill>
                  <a:srgbClr val="000000"/>
                </a:solidFill>
                <a:latin typeface="Arial" panose="020B0604020202020204" pitchFamily="34" charset="0"/>
              </a:rPr>
              <a:t>                    </a:t>
            </a:r>
            <a:r>
              <a:rPr lang="en-IN" sz="1600" i="0" u="none" strike="noStrike" dirty="0" err="1">
                <a:solidFill>
                  <a:schemeClr val="bg1"/>
                </a:solidFill>
                <a:effectLst/>
                <a:latin typeface="Arial" panose="020B0604020202020204" pitchFamily="34" charset="0"/>
              </a:rPr>
              <a:t>V.Harish</a:t>
            </a:r>
            <a:r>
              <a:rPr lang="en-IN" sz="1600" i="0" u="none" strike="noStrike" dirty="0">
                <a:solidFill>
                  <a:schemeClr val="bg1"/>
                </a:solidFill>
                <a:effectLst/>
                <a:latin typeface="Arial" panose="020B0604020202020204" pitchFamily="34" charset="0"/>
              </a:rPr>
              <a:t> Raghavendra - RA1911031010023</a:t>
            </a:r>
            <a:endParaRPr lang="en-IN" sz="1600" dirty="0">
              <a:solidFill>
                <a:schemeClr val="bg1"/>
              </a:solidFill>
              <a:effectLst/>
            </a:endParaRPr>
          </a:p>
          <a:p>
            <a:pPr marL="1371600" rtl="0">
              <a:spcBef>
                <a:spcPts val="0"/>
              </a:spcBef>
              <a:spcAft>
                <a:spcPts val="0"/>
              </a:spcAft>
            </a:pPr>
            <a:r>
              <a:rPr lang="en-IN" sz="1600" i="0" u="none" strike="noStrike" dirty="0">
                <a:solidFill>
                  <a:schemeClr val="bg1"/>
                </a:solidFill>
                <a:effectLst/>
                <a:latin typeface="Arial" panose="020B0604020202020204" pitchFamily="34" charset="0"/>
              </a:rPr>
              <a:t>Amal </a:t>
            </a:r>
            <a:r>
              <a:rPr lang="en-IN" sz="1600" i="0" u="none" strike="noStrike" dirty="0" err="1">
                <a:solidFill>
                  <a:schemeClr val="bg1"/>
                </a:solidFill>
                <a:effectLst/>
                <a:latin typeface="Arial" panose="020B0604020202020204" pitchFamily="34" charset="0"/>
              </a:rPr>
              <a:t>Jogy</a:t>
            </a:r>
            <a:r>
              <a:rPr lang="en-IN" sz="1600" i="0" u="none" strike="noStrike" dirty="0">
                <a:solidFill>
                  <a:schemeClr val="bg1"/>
                </a:solidFill>
                <a:effectLst/>
                <a:latin typeface="Arial" panose="020B0604020202020204" pitchFamily="34" charset="0"/>
              </a:rPr>
              <a:t>- RA1911031010034</a:t>
            </a:r>
            <a:endParaRPr lang="en-IN" sz="1600" dirty="0">
              <a:solidFill>
                <a:schemeClr val="bg1"/>
              </a:solidFill>
              <a:effectLst/>
            </a:endParaRPr>
          </a:p>
          <a:p>
            <a:pPr marL="1371600" rtl="0">
              <a:spcBef>
                <a:spcPts val="0"/>
              </a:spcBef>
              <a:spcAft>
                <a:spcPts val="0"/>
              </a:spcAft>
            </a:pPr>
            <a:r>
              <a:rPr lang="en-IN" sz="1600" i="0" u="none" strike="noStrike" dirty="0">
                <a:solidFill>
                  <a:schemeClr val="bg1"/>
                </a:solidFill>
                <a:effectLst/>
                <a:latin typeface="Arial" panose="020B0604020202020204" pitchFamily="34" charset="0"/>
              </a:rPr>
              <a:t>Ananya Trivedi  - RA1911031010038</a:t>
            </a:r>
            <a:endParaRPr lang="en-IN" sz="1600" dirty="0">
              <a:solidFill>
                <a:schemeClr val="bg1"/>
              </a:solidFill>
              <a:effectLst/>
            </a:endParaRPr>
          </a:p>
          <a:p>
            <a:br>
              <a:rPr lang="en-IN" dirty="0"/>
            </a:br>
            <a:endParaRPr lang="en-US" dirty="0"/>
          </a:p>
          <a:p>
            <a:endParaRPr lang="en-IN" dirty="0"/>
          </a:p>
        </p:txBody>
      </p:sp>
    </p:spTree>
    <p:extLst>
      <p:ext uri="{BB962C8B-B14F-4D97-AF65-F5344CB8AC3E}">
        <p14:creationId xmlns:p14="http://schemas.microsoft.com/office/powerpoint/2010/main" val="325421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FEB9-0EF8-4AD4-AEE5-D05F163A60B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1071E2-47FE-4C30-AF05-7AD256B27E39}"/>
              </a:ext>
            </a:extLst>
          </p:cNvPr>
          <p:cNvSpPr>
            <a:spLocks noGrp="1"/>
          </p:cNvSpPr>
          <p:nvPr>
            <p:ph idx="1"/>
          </p:nvPr>
        </p:nvSpPr>
        <p:spPr>
          <a:xfrm>
            <a:off x="3869268" y="461639"/>
            <a:ext cx="7315200" cy="6045693"/>
          </a:xfrm>
        </p:spPr>
        <p:txBody>
          <a:bodyPr>
            <a:normAutofit fontScale="92500" lnSpcReduction="20000"/>
          </a:bodyPr>
          <a:lstStyle/>
          <a:p>
            <a:pPr marL="0" indent="0" rtl="0">
              <a:spcBef>
                <a:spcPts val="1200"/>
              </a:spcBef>
              <a:spcAft>
                <a:spcPts val="1200"/>
              </a:spcAft>
              <a:buNone/>
            </a:pPr>
            <a:r>
              <a:rPr lang="en-US" sz="1800" b="0" i="0" u="none" strike="noStrike" dirty="0">
                <a:solidFill>
                  <a:srgbClr val="000000"/>
                </a:solidFill>
                <a:effectLst/>
                <a:latin typeface="Arial" panose="020B0604020202020204" pitchFamily="34" charset="0"/>
                <a:cs typeface="Arial" panose="020B0604020202020204" pitchFamily="34" charset="0"/>
              </a:rPr>
              <a:t>Although the computer industry is still young compared to other industries (e.g., automobiles and airline industry), computers have made amazing progress in a (relatively) short time-frame. During the first 20 years of their existence, computer systems were extremely centralized, usually within one large room. Not infrequently, this room had glass walls, through which visitors could gaze and marvel at the electronic wonder inside. A medium-sized company or university (for example, Dartmouth) may have had one or two computers, while very large institutions (for example, the Smithsonian Museum) had at most a few dozen. The idea that within less than 35 years, vastly more powerful</a:t>
            </a:r>
            <a:endParaRPr lang="en-US" sz="1800" b="0" dirty="0">
              <a:effectLst/>
              <a:latin typeface="Arial" panose="020B0604020202020204" pitchFamily="34" charset="0"/>
              <a:cs typeface="Arial" panose="020B0604020202020204" pitchFamily="34" charset="0"/>
            </a:endParaRPr>
          </a:p>
          <a:p>
            <a:pPr marL="0" indent="0" rtl="0">
              <a:spcBef>
                <a:spcPts val="1200"/>
              </a:spcBef>
              <a:spcAft>
                <a:spcPts val="1200"/>
              </a:spcAft>
              <a:buNone/>
            </a:pPr>
            <a:r>
              <a:rPr lang="en-US" sz="1800" b="0" i="0" u="none" strike="noStrike" dirty="0">
                <a:solidFill>
                  <a:srgbClr val="000000"/>
                </a:solidFill>
                <a:effectLst/>
                <a:latin typeface="Arial" panose="020B0604020202020204" pitchFamily="34" charset="0"/>
                <a:cs typeface="Arial" panose="020B0604020202020204" pitchFamily="34" charset="0"/>
              </a:rPr>
              <a:t>computers smaller than the stamps used in postcards, would be mass produced by the billions was pure science fiction.</a:t>
            </a:r>
            <a:endParaRPr lang="en-US" sz="1800" b="0" dirty="0">
              <a:effectLst/>
              <a:latin typeface="Arial" panose="020B0604020202020204" pitchFamily="34" charset="0"/>
              <a:cs typeface="Arial" panose="020B0604020202020204" pitchFamily="34" charset="0"/>
            </a:endParaRPr>
          </a:p>
          <a:p>
            <a:pPr marL="0" indent="0" rtl="0">
              <a:spcBef>
                <a:spcPts val="1200"/>
              </a:spcBef>
              <a:spcAft>
                <a:spcPts val="1200"/>
              </a:spcAft>
              <a:buNone/>
            </a:pPr>
            <a:r>
              <a:rPr lang="en-US" sz="1800" b="0" i="0" u="none" strike="noStrike" dirty="0">
                <a:solidFill>
                  <a:srgbClr val="000000"/>
                </a:solidFill>
                <a:effectLst/>
                <a:latin typeface="Arial" panose="020B0604020202020204" pitchFamily="34" charset="0"/>
                <a:cs typeface="Arial" panose="020B0604020202020204" pitchFamily="34" charset="0"/>
              </a:rPr>
              <a:t>The merging of computers and communications has had a profound influence on the way computer systems are organized. The predominant concept of the “computer center” as a single room with a large computer to which users brought their work, which an operator fed into the computer, is now obsolete. The old model of a single computer serving all of the organization’s needs has been replaced by one in which a large number of separate, but still interconnected computers, do the job.</a:t>
            </a:r>
            <a:endParaRPr lang="en-US" sz="1800" b="0" dirty="0">
              <a:effectLst/>
              <a:latin typeface="Arial" panose="020B0604020202020204" pitchFamily="34" charset="0"/>
              <a:cs typeface="Arial" panose="020B0604020202020204" pitchFamily="34" charset="0"/>
            </a:endParaRPr>
          </a:p>
          <a:p>
            <a:pPr marL="0" indent="0" rtl="0">
              <a:spcBef>
                <a:spcPts val="1200"/>
              </a:spcBef>
              <a:spcAft>
                <a:spcPts val="1200"/>
              </a:spcAft>
              <a:buNone/>
            </a:pPr>
            <a:r>
              <a:rPr lang="en-US" sz="1800" b="0" i="0" u="none" strike="noStrike" dirty="0">
                <a:solidFill>
                  <a:srgbClr val="000000"/>
                </a:solidFill>
                <a:effectLst/>
                <a:latin typeface="Arial" panose="020B0604020202020204" pitchFamily="34" charset="0"/>
                <a:cs typeface="Arial" panose="020B0604020202020204" pitchFamily="34" charset="0"/>
              </a:rPr>
              <a:t>These systems are called computer networks. Two computers are said to be interconnected if they are able to exchange information. The connection need not be via a copper wire - fiber optics, microwaves, IR, and even satellites can be used (and are in use). They are usually connected together to make larger networks, with the Internet being the most well-known example of a network of networks.</a:t>
            </a:r>
            <a:br>
              <a:rPr lang="en-US" dirty="0"/>
            </a:br>
            <a:endParaRPr lang="en-IN" dirty="0"/>
          </a:p>
        </p:txBody>
      </p:sp>
    </p:spTree>
    <p:extLst>
      <p:ext uri="{BB962C8B-B14F-4D97-AF65-F5344CB8AC3E}">
        <p14:creationId xmlns:p14="http://schemas.microsoft.com/office/powerpoint/2010/main" val="233626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CC4C-A72B-48B4-8CBF-7D2A5498A962}"/>
              </a:ext>
            </a:extLst>
          </p:cNvPr>
          <p:cNvSpPr>
            <a:spLocks noGrp="1"/>
          </p:cNvSpPr>
          <p:nvPr>
            <p:ph type="title"/>
          </p:nvPr>
        </p:nvSpPr>
        <p:spPr/>
        <p:txBody>
          <a:bodyPr>
            <a:normAutofit/>
          </a:bodyPr>
          <a:lstStyle/>
          <a:p>
            <a:r>
              <a:rPr lang="en-IN" sz="3200" i="0" u="none" strike="noStrike" dirty="0">
                <a:solidFill>
                  <a:schemeClr val="bg1"/>
                </a:solidFill>
                <a:effectLst/>
                <a:latin typeface="Arial" panose="020B0604020202020204" pitchFamily="34" charset="0"/>
                <a:cs typeface="Arial" panose="020B0604020202020204" pitchFamily="34" charset="0"/>
              </a:rPr>
              <a:t>Design Architecture</a:t>
            </a:r>
            <a:endParaRPr lang="en-IN" sz="3200" dirty="0">
              <a:solidFill>
                <a:schemeClr val="bg1"/>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9FED062-5D95-43C0-A725-80B261B422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9188" y="625922"/>
            <a:ext cx="2427224" cy="19974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3D49CB-5FAA-4EF9-AC07-6DE6D9E06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057" y="625922"/>
            <a:ext cx="2240564" cy="19974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2B65A27-8931-4750-A0DC-0447A034D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188" y="3089429"/>
            <a:ext cx="2009775" cy="3240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6BA9610-441D-40F2-9101-ADB58DFC66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3039" y="3089429"/>
            <a:ext cx="1835088" cy="33945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12E5BDF-3C47-4CE6-9960-F098B429B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2203" y="3281963"/>
            <a:ext cx="2095500" cy="300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17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78FC-6BAD-4ADA-A863-8361B733026F}"/>
              </a:ext>
            </a:extLst>
          </p:cNvPr>
          <p:cNvSpPr>
            <a:spLocks noGrp="1"/>
          </p:cNvSpPr>
          <p:nvPr>
            <p:ph type="title"/>
          </p:nvPr>
        </p:nvSpPr>
        <p:spPr/>
        <p:txBody>
          <a:bodyPr>
            <a:normAutofit/>
          </a:bodyPr>
          <a:lstStyle/>
          <a:p>
            <a:r>
              <a:rPr lang="en-IN" sz="2800" i="0" u="none" strike="noStrike" dirty="0">
                <a:solidFill>
                  <a:schemeClr val="bg1"/>
                </a:solidFill>
                <a:effectLst/>
                <a:latin typeface="Arial" panose="020B0604020202020204" pitchFamily="34" charset="0"/>
                <a:cs typeface="Arial" panose="020B0604020202020204" pitchFamily="34" charset="0"/>
              </a:rPr>
              <a:t>Network Requirement Analysis</a:t>
            </a:r>
            <a:endParaRPr lang="en-IN" sz="28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1A35A4F-F2E6-4122-B448-D8166E8E7D8F}"/>
              </a:ext>
            </a:extLst>
          </p:cNvPr>
          <p:cNvSpPr>
            <a:spLocks noGrp="1"/>
          </p:cNvSpPr>
          <p:nvPr>
            <p:ph idx="1"/>
          </p:nvPr>
        </p:nvSpPr>
        <p:spPr>
          <a:xfrm>
            <a:off x="3638449" y="612559"/>
            <a:ext cx="7315200" cy="6245441"/>
          </a:xfrm>
        </p:spPr>
        <p:txBody>
          <a:bodyPr>
            <a:normAutofit fontScale="92500" lnSpcReduction="10000"/>
          </a:bodyPr>
          <a:lstStyle/>
          <a:p>
            <a:pPr marL="0" indent="0" rtl="0">
              <a:spcBef>
                <a:spcPts val="0"/>
              </a:spcBef>
              <a:spcAft>
                <a:spcPts val="600"/>
              </a:spcAft>
              <a:buNone/>
            </a:pPr>
            <a:r>
              <a:rPr lang="en-US" sz="1800" b="1" i="0" u="none" strike="noStrike" dirty="0">
                <a:solidFill>
                  <a:srgbClr val="00000A"/>
                </a:solidFill>
                <a:effectLst/>
                <a:latin typeface="Arial" panose="020B0604020202020204" pitchFamily="34" charset="0"/>
                <a:cs typeface="Arial" panose="020B0604020202020204" pitchFamily="34" charset="0"/>
              </a:rPr>
              <a:t>Switches </a:t>
            </a:r>
            <a:r>
              <a:rPr lang="en-US" sz="1800" b="0" i="0" u="none" strike="noStrike" dirty="0">
                <a:solidFill>
                  <a:srgbClr val="00000A"/>
                </a:solidFill>
                <a:effectLst/>
                <a:latin typeface="Arial" panose="020B0604020202020204" pitchFamily="34" charset="0"/>
                <a:cs typeface="Arial" panose="020B0604020202020204" pitchFamily="34" charset="0"/>
              </a:rPr>
              <a:t>– A switch is used for handling selective data units, termed as packets. For example, suppose a client from the Human Resources Department (say PC1) wants to send some confidential data to a client in the R&amp;D Department (say PC9) – this is accomplished through a switch, since a router would forward the packets everywhere without rhyme or reason – hence breaking the confidentiality of the data.</a:t>
            </a:r>
            <a:endParaRPr lang="en-US" b="0" dirty="0">
              <a:effectLst/>
              <a:latin typeface="Arial" panose="020B0604020202020204" pitchFamily="34" charset="0"/>
              <a:cs typeface="Arial" panose="020B0604020202020204" pitchFamily="34" charset="0"/>
            </a:endParaRPr>
          </a:p>
          <a:p>
            <a:pPr marL="0" indent="0" rtl="0">
              <a:spcBef>
                <a:spcPts val="0"/>
              </a:spcBef>
              <a:spcAft>
                <a:spcPts val="600"/>
              </a:spcAft>
              <a:buNone/>
            </a:pPr>
            <a:br>
              <a:rPr lang="en-US" dirty="0">
                <a:latin typeface="Arial" panose="020B0604020202020204" pitchFamily="34" charset="0"/>
                <a:cs typeface="Arial" panose="020B0604020202020204" pitchFamily="34" charset="0"/>
              </a:rPr>
            </a:br>
            <a:r>
              <a:rPr lang="en-US" sz="1800" b="1" i="0" u="none" strike="noStrike" dirty="0">
                <a:solidFill>
                  <a:srgbClr val="00000A"/>
                </a:solidFill>
                <a:effectLst/>
                <a:latin typeface="Arial" panose="020B0604020202020204" pitchFamily="34" charset="0"/>
                <a:cs typeface="Arial" panose="020B0604020202020204" pitchFamily="34" charset="0"/>
              </a:rPr>
              <a:t>Multilayer switch (MLS)</a:t>
            </a:r>
            <a:r>
              <a:rPr lang="en-US" sz="1800" b="0" i="0" u="none" strike="noStrike" dirty="0">
                <a:solidFill>
                  <a:srgbClr val="00000A"/>
                </a:solidFill>
                <a:effectLst/>
                <a:latin typeface="Arial" panose="020B0604020202020204" pitchFamily="34" charset="0"/>
                <a:cs typeface="Arial" panose="020B0604020202020204" pitchFamily="34" charset="0"/>
              </a:rPr>
              <a:t> - is </a:t>
            </a:r>
            <a:r>
              <a:rPr lang="en-US" sz="1800" b="1" i="0" u="none" strike="noStrike" dirty="0">
                <a:solidFill>
                  <a:srgbClr val="00000A"/>
                </a:solidFill>
                <a:effectLst/>
                <a:latin typeface="Arial" panose="020B0604020202020204" pitchFamily="34" charset="0"/>
                <a:cs typeface="Arial" panose="020B0604020202020204" pitchFamily="34" charset="0"/>
              </a:rPr>
              <a:t>a computer networking device that switches on OSI layer 2</a:t>
            </a:r>
            <a:r>
              <a:rPr lang="en-US" sz="1800" b="0" i="0" u="none" strike="noStrike" dirty="0">
                <a:solidFill>
                  <a:srgbClr val="00000A"/>
                </a:solidFill>
                <a:effectLst/>
                <a:latin typeface="Arial" panose="020B0604020202020204" pitchFamily="34" charset="0"/>
                <a:cs typeface="Arial" panose="020B0604020202020204" pitchFamily="34" charset="0"/>
              </a:rPr>
              <a:t> like an ordinary network switch and provides extra functions on higher OSI layers. ... Switching uses different kinds of network switches. A standard switch is known as a layer 2 switch and is commonly found in nearly any LAN.</a:t>
            </a:r>
            <a:endParaRPr lang="en-US" b="0" dirty="0">
              <a:effectLst/>
              <a:latin typeface="Arial" panose="020B0604020202020204" pitchFamily="34" charset="0"/>
              <a:cs typeface="Arial" panose="020B0604020202020204" pitchFamily="34" charset="0"/>
            </a:endParaRPr>
          </a:p>
          <a:p>
            <a:pPr marL="0" indent="0">
              <a:buNone/>
            </a:pPr>
            <a:br>
              <a:rPr lang="en-US" dirty="0">
                <a:latin typeface="Arial" panose="020B0604020202020204" pitchFamily="34" charset="0"/>
                <a:cs typeface="Arial" panose="020B0604020202020204" pitchFamily="34" charset="0"/>
              </a:rPr>
            </a:br>
            <a:r>
              <a:rPr lang="en-US" sz="1800" b="1" i="0" u="none" strike="noStrike" dirty="0">
                <a:solidFill>
                  <a:srgbClr val="00000A"/>
                </a:solidFill>
                <a:effectLst/>
                <a:latin typeface="Arial" panose="020B0604020202020204" pitchFamily="34" charset="0"/>
                <a:cs typeface="Arial" panose="020B0604020202020204" pitchFamily="34" charset="0"/>
              </a:rPr>
              <a:t>A personal computer</a:t>
            </a:r>
            <a:r>
              <a:rPr lang="en-US" sz="1800" b="0" i="0" u="none" strike="noStrike" dirty="0">
                <a:solidFill>
                  <a:srgbClr val="00000A"/>
                </a:solidFill>
                <a:effectLst/>
                <a:latin typeface="Arial" panose="020B0604020202020204" pitchFamily="34" charset="0"/>
                <a:cs typeface="Arial" panose="020B0604020202020204" pitchFamily="34" charset="0"/>
              </a:rPr>
              <a:t> (</a:t>
            </a:r>
            <a:r>
              <a:rPr lang="en-US" sz="1800" b="1" i="0" u="none" strike="noStrike" dirty="0">
                <a:solidFill>
                  <a:srgbClr val="00000A"/>
                </a:solidFill>
                <a:effectLst/>
                <a:latin typeface="Arial" panose="020B0604020202020204" pitchFamily="34" charset="0"/>
                <a:cs typeface="Arial" panose="020B0604020202020204" pitchFamily="34" charset="0"/>
              </a:rPr>
              <a:t>PC</a:t>
            </a:r>
            <a:r>
              <a:rPr lang="en-US" sz="1800" b="0" i="0" u="none" strike="noStrike" dirty="0">
                <a:solidFill>
                  <a:srgbClr val="00000A"/>
                </a:solidFill>
                <a:effectLst/>
                <a:latin typeface="Arial" panose="020B0604020202020204" pitchFamily="34" charset="0"/>
                <a:cs typeface="Arial" panose="020B0604020202020204" pitchFamily="34" charset="0"/>
              </a:rPr>
              <a:t>) - is a multi-purpose</a:t>
            </a:r>
            <a:r>
              <a:rPr lang="en-US" sz="1800" b="0" i="0" u="none" strike="noStrike" dirty="0">
                <a:solidFill>
                  <a:srgbClr val="00000A"/>
                </a:solidFill>
                <a:effectLst/>
                <a:latin typeface="Arial" panose="020B0604020202020204" pitchFamily="34" charset="0"/>
                <a:cs typeface="Arial" panose="020B0604020202020204" pitchFamily="34" charset="0"/>
                <a:hlinkClick r:id="rId2"/>
              </a:rPr>
              <a:t> </a:t>
            </a:r>
            <a:r>
              <a:rPr lang="en-US" sz="1800" b="0" i="0" u="none" strike="noStrike" dirty="0">
                <a:solidFill>
                  <a:srgbClr val="00000A"/>
                </a:solidFill>
                <a:effectLst/>
                <a:latin typeface="Arial" panose="020B0604020202020204" pitchFamily="34" charset="0"/>
                <a:cs typeface="Arial" panose="020B0604020202020204" pitchFamily="34" charset="0"/>
              </a:rPr>
              <a:t>computer whose size, capabilities, and price make it feasible for individual use. Personal computers are intended to be operated directly by an</a:t>
            </a:r>
            <a:r>
              <a:rPr lang="en-US" sz="1800" b="0" i="0" u="none" strike="noStrike" dirty="0">
                <a:solidFill>
                  <a:srgbClr val="00000A"/>
                </a:solidFill>
                <a:effectLst/>
                <a:latin typeface="Arial" panose="020B0604020202020204" pitchFamily="34" charset="0"/>
                <a:cs typeface="Arial" panose="020B0604020202020204" pitchFamily="34" charset="0"/>
                <a:hlinkClick r:id="rId3"/>
              </a:rPr>
              <a:t> </a:t>
            </a:r>
            <a:r>
              <a:rPr lang="en-US" sz="1800" b="0" i="0" u="none" strike="noStrike" dirty="0">
                <a:solidFill>
                  <a:srgbClr val="00000A"/>
                </a:solidFill>
                <a:effectLst/>
                <a:latin typeface="Arial" panose="020B0604020202020204" pitchFamily="34" charset="0"/>
                <a:cs typeface="Arial" panose="020B0604020202020204" pitchFamily="34" charset="0"/>
              </a:rPr>
              <a:t>end user, rather than by a computer expert or technician. Unlike large, costly</a:t>
            </a:r>
            <a:r>
              <a:rPr lang="en-US" sz="1800" b="0" i="0" u="none" strike="noStrike" dirty="0">
                <a:solidFill>
                  <a:srgbClr val="00000A"/>
                </a:solidFill>
                <a:effectLst/>
                <a:latin typeface="Arial" panose="020B0604020202020204" pitchFamily="34" charset="0"/>
                <a:cs typeface="Arial" panose="020B0604020202020204" pitchFamily="34" charset="0"/>
                <a:hlinkClick r:id="rId4"/>
              </a:rPr>
              <a:t> </a:t>
            </a:r>
            <a:r>
              <a:rPr lang="en-US" sz="1800" b="0" i="0" u="none" strike="noStrike" dirty="0">
                <a:solidFill>
                  <a:srgbClr val="00000A"/>
                </a:solidFill>
                <a:effectLst/>
                <a:latin typeface="Arial" panose="020B0604020202020204" pitchFamily="34" charset="0"/>
                <a:cs typeface="Arial" panose="020B0604020202020204" pitchFamily="34" charset="0"/>
              </a:rPr>
              <a:t>minicomputers and mainframes,</a:t>
            </a:r>
            <a:r>
              <a:rPr lang="en-US" sz="1800" b="0" i="0" u="none" strike="noStrike" dirty="0">
                <a:solidFill>
                  <a:srgbClr val="00000A"/>
                </a:solidFill>
                <a:effectLst/>
                <a:latin typeface="Arial" panose="020B0604020202020204" pitchFamily="34" charset="0"/>
                <a:cs typeface="Arial" panose="020B0604020202020204" pitchFamily="34" charset="0"/>
                <a:hlinkClick r:id="rId5"/>
              </a:rPr>
              <a:t> </a:t>
            </a:r>
            <a:r>
              <a:rPr lang="en-US" sz="1800" b="0" i="0" u="none" strike="noStrike" dirty="0">
                <a:solidFill>
                  <a:srgbClr val="00000A"/>
                </a:solidFill>
                <a:effectLst/>
                <a:latin typeface="Arial" panose="020B0604020202020204" pitchFamily="34" charset="0"/>
                <a:cs typeface="Arial" panose="020B0604020202020204" pitchFamily="34" charset="0"/>
              </a:rPr>
              <a:t>time-sharing, by many people at the same time, is not used with personal computers.</a:t>
            </a:r>
          </a:p>
          <a:p>
            <a:pPr marL="0" indent="0">
              <a:buNone/>
            </a:pPr>
            <a:r>
              <a:rPr lang="en-US" sz="1800" b="0" i="0" u="none" strike="noStrike" dirty="0">
                <a:solidFill>
                  <a:srgbClr val="00000A"/>
                </a:solidFill>
                <a:effectLst/>
                <a:latin typeface="Arial" panose="020B0604020202020204" pitchFamily="34" charset="0"/>
                <a:cs typeface="Arial" panose="020B0604020202020204" pitchFamily="34" charset="0"/>
              </a:rPr>
              <a:t> </a:t>
            </a:r>
          </a:p>
          <a:p>
            <a:pPr marL="0" indent="0" rtl="0">
              <a:spcBef>
                <a:spcPts val="0"/>
              </a:spcBef>
              <a:spcAft>
                <a:spcPts val="600"/>
              </a:spcAft>
              <a:buNone/>
            </a:pPr>
            <a:r>
              <a:rPr lang="en-US" sz="1800" b="1" i="0" u="none" strike="noStrike" dirty="0">
                <a:solidFill>
                  <a:srgbClr val="00000A"/>
                </a:solidFill>
                <a:effectLst/>
                <a:latin typeface="Arial" panose="020B0604020202020204" pitchFamily="34" charset="0"/>
                <a:cs typeface="Arial" panose="020B0604020202020204" pitchFamily="34" charset="0"/>
              </a:rPr>
              <a:t>Coaxial cable</a:t>
            </a:r>
            <a:r>
              <a:rPr lang="en-US" sz="1800" b="0" i="0" u="none" strike="noStrike" dirty="0">
                <a:solidFill>
                  <a:srgbClr val="00000A"/>
                </a:solidFill>
                <a:effectLst/>
                <a:latin typeface="Arial" panose="020B0604020202020204" pitchFamily="34" charset="0"/>
                <a:cs typeface="Arial" panose="020B0604020202020204" pitchFamily="34" charset="0"/>
              </a:rPr>
              <a:t> - is a </a:t>
            </a:r>
            <a:r>
              <a:rPr lang="en-US" sz="1800" b="1" i="0" u="none" strike="noStrike" dirty="0">
                <a:solidFill>
                  <a:srgbClr val="00000A"/>
                </a:solidFill>
                <a:effectLst/>
                <a:latin typeface="Arial" panose="020B0604020202020204" pitchFamily="34" charset="0"/>
                <a:cs typeface="Arial" panose="020B0604020202020204" pitchFamily="34" charset="0"/>
              </a:rPr>
              <a:t>type of cable used to transmit data, the internet, video and voice communications</a:t>
            </a:r>
            <a:r>
              <a:rPr lang="en-US" sz="1800" b="0" i="0" u="none" strike="noStrike" dirty="0">
                <a:solidFill>
                  <a:srgbClr val="00000A"/>
                </a:solidFill>
                <a:effectLst/>
                <a:latin typeface="Arial" panose="020B0604020202020204" pitchFamily="34" charset="0"/>
                <a:cs typeface="Arial" panose="020B0604020202020204" pitchFamily="34" charset="0"/>
              </a:rPr>
              <a:t>.</a:t>
            </a:r>
            <a:endParaRPr lang="en-US" b="0" dirty="0">
              <a:effectLst/>
              <a:latin typeface="Arial" panose="020B0604020202020204" pitchFamily="34" charset="0"/>
              <a:cs typeface="Arial" panose="020B060402020202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51772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9DEA-4868-426A-A9A3-529A7B7A98FB}"/>
              </a:ext>
            </a:extLst>
          </p:cNvPr>
          <p:cNvSpPr>
            <a:spLocks noGrp="1"/>
          </p:cNvSpPr>
          <p:nvPr>
            <p:ph type="title"/>
          </p:nvPr>
        </p:nvSpPr>
        <p:spPr/>
        <p:txBody>
          <a:bodyPr>
            <a:normAutofit/>
          </a:bodyPr>
          <a:lstStyle/>
          <a:p>
            <a:r>
              <a:rPr lang="en-US" sz="2800" i="0" u="none" strike="noStrike" dirty="0">
                <a:solidFill>
                  <a:schemeClr val="bg1"/>
                </a:solidFill>
                <a:effectLst/>
                <a:latin typeface="Arial" panose="020B0604020202020204" pitchFamily="34" charset="0"/>
                <a:cs typeface="Arial" panose="020B0604020202020204" pitchFamily="34" charset="0"/>
              </a:rPr>
              <a:t>Network Architecture:- Cisco’s 3 Layer Architecture</a:t>
            </a:r>
            <a:endParaRPr lang="en-IN" sz="2800" dirty="0">
              <a:solidFill>
                <a:schemeClr val="bg1"/>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2014C2E3-812F-4E3B-B6EF-AD48C1D5D3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5303" y="3879543"/>
            <a:ext cx="4057094" cy="28452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914774-B9B6-4FC4-AE4F-E2016BF0B832}"/>
              </a:ext>
            </a:extLst>
          </p:cNvPr>
          <p:cNvSpPr txBox="1"/>
          <p:nvPr/>
        </p:nvSpPr>
        <p:spPr>
          <a:xfrm>
            <a:off x="3582139" y="799821"/>
            <a:ext cx="6098958" cy="3323987"/>
          </a:xfrm>
          <a:prstGeom prst="rect">
            <a:avLst/>
          </a:prstGeom>
          <a:noFill/>
        </p:spPr>
        <p:txBody>
          <a:bodyPr wrap="square">
            <a:spAutoFit/>
          </a:bodyPr>
          <a:lstStyle/>
          <a:p>
            <a:r>
              <a:rPr lang="en-US" sz="1600" b="1" i="0" u="none" strike="noStrike" dirty="0">
                <a:solidFill>
                  <a:srgbClr val="00000A"/>
                </a:solidFill>
                <a:effectLst/>
                <a:latin typeface="Roboto" panose="02000000000000000000" pitchFamily="2" charset="0"/>
              </a:rPr>
              <a:t>Access</a:t>
            </a:r>
            <a:r>
              <a:rPr lang="en-US" sz="1600" b="0" i="0" u="none" strike="noStrike" dirty="0">
                <a:solidFill>
                  <a:srgbClr val="00000A"/>
                </a:solidFill>
                <a:effectLst/>
                <a:latin typeface="Roboto" panose="02000000000000000000" pitchFamily="2" charset="0"/>
              </a:rPr>
              <a:t> – controls user and workgroup access to the resources on the network. This layer usually incorporates Layer 2 switches and access points that provide connectivity between workstations and servers. You can manage access control and policy, create separate collision domains, and implement port security at this layer.</a:t>
            </a:r>
          </a:p>
          <a:p>
            <a:r>
              <a:rPr lang="en-US" sz="1600" b="1" i="0" u="none" strike="noStrike" dirty="0">
                <a:solidFill>
                  <a:srgbClr val="00000A"/>
                </a:solidFill>
                <a:effectLst/>
                <a:latin typeface="Roboto" panose="02000000000000000000" pitchFamily="2" charset="0"/>
              </a:rPr>
              <a:t>Distribution</a:t>
            </a:r>
            <a:r>
              <a:rPr lang="en-US" sz="1600" b="0" i="0" u="none" strike="noStrike" dirty="0">
                <a:solidFill>
                  <a:srgbClr val="00000A"/>
                </a:solidFill>
                <a:effectLst/>
                <a:latin typeface="Roboto" panose="02000000000000000000" pitchFamily="2" charset="0"/>
              </a:rPr>
              <a:t> – serves as the communication point between the access layer and the core. Its primary functions are to provide routing, filtering, and WAN access and to determine how packets can access the core.</a:t>
            </a:r>
            <a:endParaRPr lang="en-US" sz="1600" dirty="0">
              <a:solidFill>
                <a:srgbClr val="00000A"/>
              </a:solidFill>
              <a:latin typeface="Roboto" panose="02000000000000000000" pitchFamily="2" charset="0"/>
            </a:endParaRPr>
          </a:p>
          <a:p>
            <a:r>
              <a:rPr lang="en-US" sz="1600" b="1" i="0" u="none" strike="noStrike" dirty="0">
                <a:solidFill>
                  <a:srgbClr val="00000A"/>
                </a:solidFill>
                <a:effectLst/>
                <a:latin typeface="Roboto" panose="02000000000000000000" pitchFamily="2" charset="0"/>
              </a:rPr>
              <a:t>Core</a:t>
            </a:r>
            <a:r>
              <a:rPr lang="en-US" sz="1600" b="0" i="0" u="none" strike="noStrike" dirty="0">
                <a:solidFill>
                  <a:srgbClr val="00000A"/>
                </a:solidFill>
                <a:effectLst/>
                <a:latin typeface="Roboto" panose="02000000000000000000" pitchFamily="2" charset="0"/>
              </a:rPr>
              <a:t> – also referred to as the network backbone, this layer is responsible for transporting large amounts of traffic quickly</a:t>
            </a:r>
            <a:endParaRPr lang="en-US" sz="1600" b="0" i="0" u="none" strike="noStrike" dirty="0">
              <a:solidFill>
                <a:srgbClr val="00000A"/>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0046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79C7-D62F-48C7-ABE7-A19AF9444675}"/>
              </a:ext>
            </a:extLst>
          </p:cNvPr>
          <p:cNvSpPr>
            <a:spLocks noGrp="1"/>
          </p:cNvSpPr>
          <p:nvPr>
            <p:ph type="title"/>
          </p:nvPr>
        </p:nvSpPr>
        <p:spPr/>
        <p:txBody>
          <a:bodyPr>
            <a:normAutofit/>
          </a:bodyPr>
          <a:lstStyle/>
          <a:p>
            <a:r>
              <a:rPr lang="en-US" sz="2800" i="0" u="none" strike="noStrike" dirty="0">
                <a:solidFill>
                  <a:schemeClr val="bg1"/>
                </a:solidFill>
                <a:effectLst/>
                <a:latin typeface="Arial" panose="020B0604020202020204" pitchFamily="34" charset="0"/>
                <a:cs typeface="Arial" panose="020B0604020202020204" pitchFamily="34" charset="0"/>
              </a:rPr>
              <a:t>Network and system integration methodology</a:t>
            </a:r>
            <a:endParaRPr lang="en-IN" sz="28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471594A-D00F-43AC-9F92-F40FC1D7484A}"/>
              </a:ext>
            </a:extLst>
          </p:cNvPr>
          <p:cNvSpPr>
            <a:spLocks noGrp="1"/>
          </p:cNvSpPr>
          <p:nvPr>
            <p:ph idx="1"/>
          </p:nvPr>
        </p:nvSpPr>
        <p:spPr>
          <a:xfrm>
            <a:off x="3744980" y="1035061"/>
            <a:ext cx="7315200" cy="5028388"/>
          </a:xfrm>
        </p:spPr>
        <p:txBody>
          <a:bodyPr>
            <a:normAutofit fontScale="85000" lnSpcReduction="20000"/>
          </a:bodyPr>
          <a:lstStyle/>
          <a:p>
            <a:pPr marL="0" indent="0" rtl="0">
              <a:spcBef>
                <a:spcPts val="1200"/>
              </a:spcBef>
              <a:spcAft>
                <a:spcPts val="600"/>
              </a:spcAft>
              <a:buNone/>
            </a:pPr>
            <a:r>
              <a:rPr lang="en-US" sz="1900" b="1" i="0" u="none" strike="noStrike" dirty="0">
                <a:solidFill>
                  <a:srgbClr val="000000"/>
                </a:solidFill>
                <a:effectLst/>
                <a:latin typeface="Arial" panose="020B0604020202020204" pitchFamily="34" charset="0"/>
                <a:cs typeface="Arial" panose="020B0604020202020204" pitchFamily="34" charset="0"/>
              </a:rPr>
              <a:t>Main Building Block</a:t>
            </a:r>
            <a:r>
              <a:rPr lang="en-US" sz="1900" b="0" i="0" u="none" strike="noStrike" dirty="0">
                <a:solidFill>
                  <a:srgbClr val="000000"/>
                </a:solidFill>
                <a:effectLst/>
                <a:latin typeface="Arial" panose="020B0604020202020204" pitchFamily="34" charset="0"/>
                <a:cs typeface="Arial" panose="020B0604020202020204" pitchFamily="34" charset="0"/>
              </a:rPr>
              <a:t>:- Networks being shared to the main building block in the 3 floors are separated using switches to ensure data separation, better security and reduced network load</a:t>
            </a:r>
          </a:p>
          <a:p>
            <a:pPr marL="0" indent="0" rtl="0">
              <a:spcBef>
                <a:spcPts val="1200"/>
              </a:spcBef>
              <a:spcAft>
                <a:spcPts val="600"/>
              </a:spcAft>
              <a:buNone/>
            </a:pPr>
            <a:br>
              <a:rPr lang="en-US" sz="1900" dirty="0">
                <a:latin typeface="Arial" panose="020B0604020202020204" pitchFamily="34" charset="0"/>
                <a:cs typeface="Arial" panose="020B0604020202020204" pitchFamily="34" charset="0"/>
              </a:rPr>
            </a:br>
            <a:r>
              <a:rPr lang="en-US" sz="1900" b="1" i="0" u="none" strike="noStrike" dirty="0">
                <a:solidFill>
                  <a:srgbClr val="000000"/>
                </a:solidFill>
                <a:effectLst/>
                <a:latin typeface="Arial" panose="020B0604020202020204" pitchFamily="34" charset="0"/>
                <a:cs typeface="Arial" panose="020B0604020202020204" pitchFamily="34" charset="0"/>
              </a:rPr>
              <a:t>Engineering Building Block</a:t>
            </a:r>
            <a:r>
              <a:rPr lang="en-US" sz="1900" b="0" i="0" u="none" strike="noStrike" dirty="0">
                <a:solidFill>
                  <a:srgbClr val="000000"/>
                </a:solidFill>
                <a:effectLst/>
                <a:latin typeface="Arial" panose="020B0604020202020204" pitchFamily="34" charset="0"/>
                <a:cs typeface="Arial" panose="020B0604020202020204" pitchFamily="34" charset="0"/>
              </a:rPr>
              <a:t>:- Networks being shared to the </a:t>
            </a:r>
            <a:r>
              <a:rPr lang="en-US" sz="1900" b="0" i="0" u="none" strike="noStrike" dirty="0" err="1">
                <a:solidFill>
                  <a:srgbClr val="000000"/>
                </a:solidFill>
                <a:effectLst/>
                <a:latin typeface="Arial" panose="020B0604020202020204" pitchFamily="34" charset="0"/>
                <a:cs typeface="Arial" panose="020B0604020202020204" pitchFamily="34" charset="0"/>
              </a:rPr>
              <a:t>engg</a:t>
            </a:r>
            <a:r>
              <a:rPr lang="en-US" sz="1900" b="0" i="0" u="none" strike="noStrike" dirty="0">
                <a:solidFill>
                  <a:srgbClr val="000000"/>
                </a:solidFill>
                <a:effectLst/>
                <a:latin typeface="Arial" panose="020B0604020202020204" pitchFamily="34" charset="0"/>
                <a:cs typeface="Arial" panose="020B0604020202020204" pitchFamily="34" charset="0"/>
              </a:rPr>
              <a:t>. building block in the 3 floors are separated using switches to ensure data separation, better security and reduced network load</a:t>
            </a:r>
            <a:endParaRPr lang="en-US" sz="1900" b="0" dirty="0">
              <a:effectLst/>
              <a:latin typeface="Arial" panose="020B0604020202020204" pitchFamily="34" charset="0"/>
              <a:cs typeface="Arial" panose="020B0604020202020204" pitchFamily="34" charset="0"/>
            </a:endParaRPr>
          </a:p>
          <a:p>
            <a:pPr marL="0" indent="0" rtl="0">
              <a:spcBef>
                <a:spcPts val="1200"/>
              </a:spcBef>
              <a:spcAft>
                <a:spcPts val="600"/>
              </a:spcAft>
              <a:buNone/>
            </a:pPr>
            <a:br>
              <a:rPr lang="en-US" sz="1900" dirty="0">
                <a:latin typeface="Arial" panose="020B0604020202020204" pitchFamily="34" charset="0"/>
                <a:cs typeface="Arial" panose="020B0604020202020204" pitchFamily="34" charset="0"/>
              </a:rPr>
            </a:br>
            <a:r>
              <a:rPr lang="en-US" sz="1900" b="1" i="0" u="none" strike="noStrike" dirty="0">
                <a:solidFill>
                  <a:srgbClr val="000000"/>
                </a:solidFill>
                <a:effectLst/>
                <a:latin typeface="Arial" panose="020B0604020202020204" pitchFamily="34" charset="0"/>
                <a:cs typeface="Arial" panose="020B0604020202020204" pitchFamily="34" charset="0"/>
              </a:rPr>
              <a:t>MBA Building Block</a:t>
            </a:r>
            <a:r>
              <a:rPr lang="en-US" sz="1900" b="0" i="0" u="none" strike="noStrike" dirty="0">
                <a:solidFill>
                  <a:srgbClr val="000000"/>
                </a:solidFill>
                <a:effectLst/>
                <a:latin typeface="Arial" panose="020B0604020202020204" pitchFamily="34" charset="0"/>
                <a:cs typeface="Arial" panose="020B0604020202020204" pitchFamily="34" charset="0"/>
              </a:rPr>
              <a:t>:- Networks being shared to the MBA  building block in the 3 floors are separated using switches to ensure data separation, better security and reduced network load</a:t>
            </a:r>
            <a:endParaRPr lang="en-US" sz="1900" b="0" dirty="0">
              <a:effectLst/>
              <a:latin typeface="Arial" panose="020B0604020202020204" pitchFamily="34" charset="0"/>
              <a:cs typeface="Arial" panose="020B0604020202020204" pitchFamily="34" charset="0"/>
            </a:endParaRPr>
          </a:p>
          <a:p>
            <a:pPr marL="0" indent="0" rtl="0">
              <a:spcBef>
                <a:spcPts val="1200"/>
              </a:spcBef>
              <a:spcAft>
                <a:spcPts val="600"/>
              </a:spcAft>
              <a:buNone/>
            </a:pPr>
            <a:br>
              <a:rPr lang="en-US" sz="1900" dirty="0">
                <a:latin typeface="Arial" panose="020B0604020202020204" pitchFamily="34" charset="0"/>
                <a:cs typeface="Arial" panose="020B0604020202020204" pitchFamily="34" charset="0"/>
              </a:rPr>
            </a:br>
            <a:r>
              <a:rPr lang="en-US" sz="1900" b="1" i="0" u="none" strike="noStrike" dirty="0">
                <a:solidFill>
                  <a:srgbClr val="000000"/>
                </a:solidFill>
                <a:effectLst/>
                <a:latin typeface="Arial" panose="020B0604020202020204" pitchFamily="34" charset="0"/>
                <a:cs typeface="Arial" panose="020B0604020202020204" pitchFamily="34" charset="0"/>
              </a:rPr>
              <a:t>MBA Building Block</a:t>
            </a:r>
            <a:r>
              <a:rPr lang="en-US" sz="1900" b="0" i="0" u="none" strike="noStrike" dirty="0">
                <a:solidFill>
                  <a:srgbClr val="000000"/>
                </a:solidFill>
                <a:effectLst/>
                <a:latin typeface="Arial" panose="020B0604020202020204" pitchFamily="34" charset="0"/>
                <a:cs typeface="Arial" panose="020B0604020202020204" pitchFamily="34" charset="0"/>
              </a:rPr>
              <a:t>:- Networks being hosted and shared in the Server Block is based on switches both single and multilayer for better sharing and easy access and utmost security</a:t>
            </a:r>
            <a:endParaRPr lang="en-US" sz="1900" b="0" dirty="0">
              <a:effectLst/>
              <a:latin typeface="Arial" panose="020B0604020202020204" pitchFamily="34" charset="0"/>
              <a:cs typeface="Arial" panose="020B0604020202020204" pitchFamily="34" charset="0"/>
            </a:endParaRPr>
          </a:p>
          <a:p>
            <a:pPr marL="0" indent="0" rtl="0">
              <a:spcBef>
                <a:spcPts val="1200"/>
              </a:spcBef>
              <a:spcAft>
                <a:spcPts val="600"/>
              </a:spcAft>
              <a:buNone/>
            </a:pPr>
            <a:br>
              <a:rPr lang="en-US" sz="1900" dirty="0">
                <a:latin typeface="Arial" panose="020B0604020202020204" pitchFamily="34" charset="0"/>
                <a:cs typeface="Arial" panose="020B0604020202020204" pitchFamily="34" charset="0"/>
              </a:rPr>
            </a:br>
            <a:r>
              <a:rPr lang="en-US" sz="1900" b="1" i="0" u="none" strike="noStrike" dirty="0">
                <a:solidFill>
                  <a:srgbClr val="000000"/>
                </a:solidFill>
                <a:effectLst/>
                <a:latin typeface="Arial" panose="020B0604020202020204" pitchFamily="34" charset="0"/>
                <a:cs typeface="Arial" panose="020B0604020202020204" pitchFamily="34" charset="0"/>
              </a:rPr>
              <a:t>Network Access for user:- </a:t>
            </a:r>
            <a:r>
              <a:rPr lang="en-US" sz="1900" b="0" i="0" u="none" strike="noStrike" dirty="0">
                <a:solidFill>
                  <a:srgbClr val="000000"/>
                </a:solidFill>
                <a:effectLst/>
                <a:latin typeface="Arial" panose="020B0604020202020204" pitchFamily="34" charset="0"/>
                <a:cs typeface="Arial" panose="020B0604020202020204" pitchFamily="34" charset="0"/>
              </a:rPr>
              <a:t>User can send and receive data to the predetermined target, User has the lowest level of access</a:t>
            </a:r>
            <a:endParaRPr lang="en-US" sz="1900" b="0" dirty="0">
              <a:effectLst/>
              <a:latin typeface="Arial" panose="020B0604020202020204" pitchFamily="34" charset="0"/>
              <a:cs typeface="Arial" panose="020B0604020202020204" pitchFamily="34" charset="0"/>
            </a:endParaRPr>
          </a:p>
          <a:p>
            <a:pPr marL="0" indent="0" rtl="0">
              <a:spcBef>
                <a:spcPts val="1200"/>
              </a:spcBef>
              <a:spcAft>
                <a:spcPts val="600"/>
              </a:spcAft>
              <a:buNone/>
            </a:pPr>
            <a:br>
              <a:rPr lang="en-US" sz="1900" dirty="0">
                <a:latin typeface="Arial" panose="020B0604020202020204" pitchFamily="34" charset="0"/>
                <a:cs typeface="Arial" panose="020B0604020202020204" pitchFamily="34" charset="0"/>
              </a:rPr>
            </a:br>
            <a:r>
              <a:rPr lang="en-US" sz="1900" b="1" i="0" u="none" strike="noStrike" dirty="0">
                <a:solidFill>
                  <a:srgbClr val="000000"/>
                </a:solidFill>
                <a:effectLst/>
                <a:latin typeface="Arial" panose="020B0604020202020204" pitchFamily="34" charset="0"/>
                <a:cs typeface="Arial" panose="020B0604020202020204" pitchFamily="34" charset="0"/>
              </a:rPr>
              <a:t>Network Access for admin:- </a:t>
            </a:r>
            <a:r>
              <a:rPr lang="en-US" sz="1900" b="0" i="0" u="none" strike="noStrike" dirty="0">
                <a:solidFill>
                  <a:srgbClr val="000000"/>
                </a:solidFill>
                <a:effectLst/>
                <a:latin typeface="Arial" panose="020B0604020202020204" pitchFamily="34" charset="0"/>
                <a:cs typeface="Arial" panose="020B0604020202020204" pitchFamily="34" charset="0"/>
              </a:rPr>
              <a:t>Admin has the highest access and control over the network and entire data traffic</a:t>
            </a:r>
            <a:endParaRPr lang="en-US" sz="1900" b="0" dirty="0">
              <a:effectLst/>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86928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8D5D-C16A-4ED7-A43C-97C189A68A65}"/>
              </a:ext>
            </a:extLst>
          </p:cNvPr>
          <p:cNvSpPr>
            <a:spLocks noGrp="1"/>
          </p:cNvSpPr>
          <p:nvPr>
            <p:ph type="title"/>
          </p:nvPr>
        </p:nvSpPr>
        <p:spPr/>
        <p:txBody>
          <a:bodyPr>
            <a:normAutofit/>
          </a:bodyPr>
          <a:lstStyle/>
          <a:p>
            <a:r>
              <a:rPr lang="en-IN" sz="2800" i="0" u="none" strike="noStrike" dirty="0">
                <a:solidFill>
                  <a:schemeClr val="bg1"/>
                </a:solidFill>
                <a:effectLst/>
                <a:latin typeface="Arial" panose="020B0604020202020204" pitchFamily="34" charset="0"/>
                <a:cs typeface="Arial" panose="020B0604020202020204" pitchFamily="34" charset="0"/>
              </a:rPr>
              <a:t>IP NETWORK DESIGN GUIDELINES</a:t>
            </a:r>
            <a:endParaRPr lang="en-IN" sz="28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CBF5D6C-4206-42C0-923C-4B1E181C1DEF}"/>
              </a:ext>
            </a:extLst>
          </p:cNvPr>
          <p:cNvSpPr>
            <a:spLocks noGrp="1"/>
          </p:cNvSpPr>
          <p:nvPr>
            <p:ph idx="1"/>
          </p:nvPr>
        </p:nvSpPr>
        <p:spPr>
          <a:xfrm>
            <a:off x="3701988" y="864108"/>
            <a:ext cx="7482480" cy="5120640"/>
          </a:xfrm>
        </p:spPr>
        <p:txBody>
          <a:bodyPr>
            <a:normAutofit fontScale="92500" lnSpcReduction="10000"/>
          </a:bodyPr>
          <a:lstStyle/>
          <a:p>
            <a:pPr marL="0" indent="0" rtl="0">
              <a:spcBef>
                <a:spcPts val="1400"/>
              </a:spcBef>
              <a:spcAft>
                <a:spcPts val="400"/>
              </a:spcAft>
              <a:buNone/>
            </a:pPr>
            <a:r>
              <a:rPr lang="en-US" sz="1800" b="1" i="0" u="none" strike="noStrike" dirty="0">
                <a:solidFill>
                  <a:srgbClr val="000000"/>
                </a:solidFill>
                <a:effectLst/>
                <a:latin typeface="Roboto" panose="02000000000000000000" pitchFamily="2" charset="0"/>
              </a:rPr>
              <a:t>VLAN</a:t>
            </a:r>
            <a:endParaRPr lang="en-US" b="1" dirty="0">
              <a:effectLst/>
            </a:endParaRPr>
          </a:p>
          <a:p>
            <a:pPr marL="0" indent="0" rtl="0">
              <a:spcBef>
                <a:spcPts val="0"/>
              </a:spcBef>
              <a:spcAft>
                <a:spcPts val="0"/>
              </a:spcAft>
              <a:buNone/>
            </a:pPr>
            <a:r>
              <a:rPr lang="en-US" sz="1900" b="0" i="0" u="none" strike="noStrike" dirty="0">
                <a:solidFill>
                  <a:schemeClr val="tx1"/>
                </a:solidFill>
                <a:effectLst/>
                <a:latin typeface="Arial" panose="020B0604020202020204" pitchFamily="34" charset="0"/>
                <a:cs typeface="Arial" panose="020B0604020202020204" pitchFamily="34" charset="0"/>
              </a:rPr>
              <a:t>A virtual LAN is any broadcast domain that is partitioned and isolated in a computer network at the data link layer. LAN is the abbreviation for local area network and in this context virtual refers to a physical object recreated and altered by additional logic. We use that for better security and data management and reduced network traffic</a:t>
            </a:r>
            <a:endParaRPr lang="en-US" sz="1900" b="0" dirty="0">
              <a:solidFill>
                <a:schemeClr val="tx1"/>
              </a:solidFill>
              <a:effectLst/>
              <a:latin typeface="Arial" panose="020B0604020202020204" pitchFamily="34" charset="0"/>
              <a:cs typeface="Arial" panose="020B0604020202020204" pitchFamily="34" charset="0"/>
            </a:endParaRPr>
          </a:p>
          <a:p>
            <a:pPr marL="0" indent="0" rtl="0">
              <a:spcBef>
                <a:spcPts val="1400"/>
              </a:spcBef>
              <a:spcAft>
                <a:spcPts val="400"/>
              </a:spcAft>
              <a:buNone/>
            </a:pPr>
            <a:br>
              <a:rPr lang="en-US" dirty="0"/>
            </a:br>
            <a:r>
              <a:rPr lang="en-US" sz="1800" b="1" i="0" u="none" strike="noStrike" dirty="0">
                <a:solidFill>
                  <a:srgbClr val="000000"/>
                </a:solidFill>
                <a:effectLst/>
                <a:latin typeface="Roboto" panose="02000000000000000000" pitchFamily="2" charset="0"/>
              </a:rPr>
              <a:t>Telnet</a:t>
            </a:r>
            <a:endParaRPr lang="en-US" b="1" dirty="0">
              <a:effectLst/>
            </a:endParaRPr>
          </a:p>
          <a:p>
            <a:pPr marL="0" indent="0" rtl="0">
              <a:spcBef>
                <a:spcPts val="0"/>
              </a:spcBef>
              <a:spcAft>
                <a:spcPts val="0"/>
              </a:spcAft>
              <a:buNone/>
            </a:pPr>
            <a:r>
              <a:rPr lang="en-US" sz="1900" b="0" i="0" u="none" strike="noStrike" dirty="0">
                <a:solidFill>
                  <a:schemeClr val="tx1"/>
                </a:solidFill>
                <a:effectLst/>
                <a:latin typeface="Arial" panose="020B0604020202020204" pitchFamily="34" charset="0"/>
                <a:cs typeface="Arial" panose="020B0604020202020204" pitchFamily="34" charset="0"/>
              </a:rPr>
              <a:t>Telnet is an application protocol used on the Internet or local area network to provide a bidirectional interactive text-oriented communication facility using a virtual terminal connection, it also allows us to communicate between devices in clear manner</a:t>
            </a:r>
          </a:p>
          <a:p>
            <a:pPr marL="0" indent="0" rtl="0">
              <a:spcBef>
                <a:spcPts val="0"/>
              </a:spcBef>
              <a:spcAft>
                <a:spcPts val="0"/>
              </a:spcAft>
              <a:buNone/>
            </a:pPr>
            <a:endParaRPr lang="en-US" sz="1900" dirty="0">
              <a:solidFill>
                <a:schemeClr val="tx1"/>
              </a:solidFill>
              <a:latin typeface="Arial" panose="020B0604020202020204" pitchFamily="34" charset="0"/>
              <a:cs typeface="Arial" panose="020B0604020202020204" pitchFamily="34" charset="0"/>
            </a:endParaRPr>
          </a:p>
          <a:p>
            <a:pPr marL="0" indent="0" rtl="0">
              <a:spcBef>
                <a:spcPts val="0"/>
              </a:spcBef>
              <a:spcAft>
                <a:spcPts val="0"/>
              </a:spcAft>
              <a:buNone/>
            </a:pPr>
            <a:r>
              <a:rPr lang="en-US" sz="1900" b="1" dirty="0">
                <a:solidFill>
                  <a:schemeClr val="tx1"/>
                </a:solidFill>
                <a:effectLst/>
                <a:latin typeface="Arial" panose="020B0604020202020204" pitchFamily="34" charset="0"/>
                <a:cs typeface="Arial" panose="020B0604020202020204" pitchFamily="34" charset="0"/>
              </a:rPr>
              <a:t>SSH</a:t>
            </a:r>
          </a:p>
          <a:p>
            <a:pPr marL="0" indent="0" rtl="0">
              <a:spcBef>
                <a:spcPts val="0"/>
              </a:spcBef>
              <a:spcAft>
                <a:spcPts val="0"/>
              </a:spcAft>
              <a:buNone/>
            </a:pPr>
            <a:r>
              <a:rPr lang="en-US" sz="1700" b="0" i="0" u="none" strike="noStrike" dirty="0">
                <a:solidFill>
                  <a:schemeClr val="tx1"/>
                </a:solidFill>
                <a:effectLst/>
                <a:latin typeface="Arial" panose="020B0604020202020204" pitchFamily="34" charset="0"/>
                <a:cs typeface="Arial" panose="020B0604020202020204" pitchFamily="34" charset="0"/>
              </a:rPr>
              <a:t>Secure Shell is a cryptographic network protocol for operating network services securely over an unsecured network. Typical applications include remote command-line, login, and remote command execution, but any network service can be secured with SSH</a:t>
            </a:r>
            <a:endParaRPr lang="en-US" sz="1700" b="0" dirty="0">
              <a:solidFill>
                <a:schemeClr val="tx1"/>
              </a:solidFill>
              <a:effectLst/>
              <a:latin typeface="Arial" panose="020B0604020202020204" pitchFamily="34" charset="0"/>
              <a:cs typeface="Arial" panose="020B0604020202020204" pitchFamily="34" charset="0"/>
            </a:endParaRPr>
          </a:p>
          <a:p>
            <a:pPr marL="0" indent="0">
              <a:buNone/>
            </a:pPr>
            <a:r>
              <a:rPr lang="en-IN" sz="1800" b="1" i="0" u="none" strike="noStrike" dirty="0">
                <a:solidFill>
                  <a:srgbClr val="000000"/>
                </a:solidFill>
                <a:effectLst/>
                <a:latin typeface="Roboto" panose="02000000000000000000" pitchFamily="2" charset="0"/>
              </a:rPr>
              <a:t>Trunk</a:t>
            </a:r>
            <a:endParaRPr lang="en-IN" sz="1600" b="1" dirty="0">
              <a:effectLst/>
            </a:endParaRPr>
          </a:p>
          <a:p>
            <a:pPr marL="0" indent="0">
              <a:buNone/>
            </a:pPr>
            <a:r>
              <a:rPr lang="en-US" sz="1700" b="0" i="0" u="none" strike="noStrike" dirty="0">
                <a:solidFill>
                  <a:schemeClr val="tx1"/>
                </a:solidFill>
                <a:effectLst/>
                <a:latin typeface="Arial" panose="020B0604020202020204" pitchFamily="34" charset="0"/>
                <a:cs typeface="Arial" panose="020B0604020202020204" pitchFamily="34" charset="0"/>
              </a:rPr>
              <a:t>VLAN </a:t>
            </a:r>
            <a:r>
              <a:rPr lang="en-US" sz="1700" b="0" i="0" u="none" strike="noStrike" dirty="0" err="1">
                <a:solidFill>
                  <a:schemeClr val="tx1"/>
                </a:solidFill>
                <a:effectLst/>
                <a:latin typeface="Arial" panose="020B0604020202020204" pitchFamily="34" charset="0"/>
                <a:cs typeface="Arial" panose="020B0604020202020204" pitchFamily="34" charset="0"/>
              </a:rPr>
              <a:t>Trunking</a:t>
            </a:r>
            <a:r>
              <a:rPr lang="en-US" sz="1700" b="0" i="0" u="none" strike="noStrike" dirty="0">
                <a:solidFill>
                  <a:schemeClr val="tx1"/>
                </a:solidFill>
                <a:effectLst/>
                <a:latin typeface="Arial" panose="020B0604020202020204" pitchFamily="34" charset="0"/>
                <a:cs typeface="Arial" panose="020B0604020202020204" pitchFamily="34" charset="0"/>
              </a:rPr>
              <a:t> Protocol is a Cisco proprietary protocol that propagates the definition of Virtual Local Area Networks on the whole local area network</a:t>
            </a:r>
            <a:endParaRPr lang="en-US" sz="1700" b="1" dirty="0">
              <a:solidFill>
                <a:schemeClr val="tx1"/>
              </a:solidFill>
              <a:effectLst/>
              <a:latin typeface="Arial" panose="020B0604020202020204" pitchFamily="34" charset="0"/>
              <a:cs typeface="Arial" panose="020B0604020202020204" pitchFamily="34" charset="0"/>
            </a:endParaRPr>
          </a:p>
          <a:p>
            <a:pPr marL="0" indent="0">
              <a:buNone/>
            </a:pPr>
            <a:endParaRPr lang="en-US" sz="1900" b="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09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3277-DFC1-43A5-AFE3-9412D9AF22E5}"/>
              </a:ext>
            </a:extLst>
          </p:cNvPr>
          <p:cNvSpPr>
            <a:spLocks noGrp="1"/>
          </p:cNvSpPr>
          <p:nvPr>
            <p:ph type="title"/>
          </p:nvPr>
        </p:nvSpPr>
        <p:spPr/>
        <p:txBody>
          <a:bodyPr>
            <a:normAutofit/>
          </a:bodyPr>
          <a:lstStyle/>
          <a:p>
            <a:r>
              <a:rPr lang="en-IN" sz="2800" i="0" u="none" strike="noStrike" dirty="0">
                <a:solidFill>
                  <a:schemeClr val="bg1"/>
                </a:solidFill>
                <a:effectLst/>
                <a:latin typeface="Arial" panose="020B0604020202020204" pitchFamily="34" charset="0"/>
                <a:cs typeface="Arial" panose="020B0604020202020204" pitchFamily="34" charset="0"/>
              </a:rPr>
              <a:t>Features and Services</a:t>
            </a:r>
            <a:endParaRPr lang="en-IN" sz="28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EB2BDFD-27FB-44EA-B93B-52013E7C43DB}"/>
              </a:ext>
            </a:extLst>
          </p:cNvPr>
          <p:cNvSpPr>
            <a:spLocks noGrp="1"/>
          </p:cNvSpPr>
          <p:nvPr>
            <p:ph idx="1"/>
          </p:nvPr>
        </p:nvSpPr>
        <p:spPr>
          <a:xfrm>
            <a:off x="3682837" y="1032784"/>
            <a:ext cx="7315200" cy="5120640"/>
          </a:xfrm>
        </p:spPr>
        <p:txBody>
          <a:bodyPr>
            <a:normAutofit fontScale="92500" lnSpcReduction="20000"/>
          </a:bodyPr>
          <a:lstStyle/>
          <a:p>
            <a:pPr marL="0" indent="0">
              <a:buNone/>
            </a:pPr>
            <a:r>
              <a:rPr lang="en-IN" sz="1900" b="1" i="0" u="none" strike="noStrike" dirty="0">
                <a:solidFill>
                  <a:srgbClr val="00000A"/>
                </a:solidFill>
                <a:effectLst/>
                <a:latin typeface="Arial" panose="020B0604020202020204" pitchFamily="34" charset="0"/>
                <a:cs typeface="Arial" panose="020B0604020202020204" pitchFamily="34" charset="0"/>
              </a:rPr>
              <a:t>Instant network access </a:t>
            </a:r>
            <a:endParaRPr lang="en-IN" sz="1900" b="1" dirty="0">
              <a:effectLst/>
              <a:latin typeface="Arial" panose="020B0604020202020204" pitchFamily="34" charset="0"/>
              <a:cs typeface="Arial" panose="020B0604020202020204" pitchFamily="34" charset="0"/>
            </a:endParaRPr>
          </a:p>
          <a:p>
            <a:pPr marL="0" indent="0">
              <a:buNone/>
            </a:pPr>
            <a:r>
              <a:rPr lang="en-US" sz="1800" b="0" i="0" u="none" strike="noStrike" dirty="0">
                <a:solidFill>
                  <a:srgbClr val="00000A"/>
                </a:solidFill>
                <a:effectLst/>
                <a:latin typeface="Roboto" panose="02000000000000000000" pitchFamily="2" charset="0"/>
              </a:rPr>
              <a:t>We are not adding a portal for login – we felt it was too cumbersome. Instead, we used a simple plug and setup, connected to Access Layer.</a:t>
            </a:r>
          </a:p>
          <a:p>
            <a:pPr marL="0" indent="0">
              <a:buNone/>
            </a:pPr>
            <a:endParaRPr lang="en-US" sz="1800" b="0" i="0" u="none" strike="noStrike" dirty="0">
              <a:solidFill>
                <a:srgbClr val="00000A"/>
              </a:solidFill>
              <a:effectLst/>
              <a:latin typeface="Roboto" panose="02000000000000000000" pitchFamily="2" charset="0"/>
            </a:endParaRPr>
          </a:p>
          <a:p>
            <a:pPr marL="0" indent="0" rtl="0">
              <a:spcBef>
                <a:spcPts val="1200"/>
              </a:spcBef>
              <a:spcAft>
                <a:spcPts val="600"/>
              </a:spcAft>
              <a:buNone/>
            </a:pPr>
            <a:r>
              <a:rPr lang="en-IN" sz="1900" b="1" i="0" u="none" strike="noStrike" dirty="0">
                <a:solidFill>
                  <a:srgbClr val="00000A"/>
                </a:solidFill>
                <a:effectLst/>
                <a:latin typeface="Arial" panose="020B0604020202020204" pitchFamily="34" charset="0"/>
                <a:cs typeface="Arial" panose="020B0604020202020204" pitchFamily="34" charset="0"/>
              </a:rPr>
              <a:t>Security </a:t>
            </a:r>
          </a:p>
          <a:p>
            <a:pPr marL="0" indent="0" rtl="0">
              <a:spcBef>
                <a:spcPts val="1200"/>
              </a:spcBef>
              <a:spcAft>
                <a:spcPts val="600"/>
              </a:spcAft>
              <a:buNone/>
            </a:pPr>
            <a:r>
              <a:rPr lang="en-US" sz="1800" b="0" i="0" u="none" strike="noStrike" dirty="0">
                <a:solidFill>
                  <a:srgbClr val="000000"/>
                </a:solidFill>
                <a:effectLst/>
                <a:latin typeface="Arial" panose="020B0604020202020204" pitchFamily="34" charset="0"/>
                <a:cs typeface="Arial" panose="020B0604020202020204" pitchFamily="34" charset="0"/>
              </a:rPr>
              <a:t>We have also enabled a selective example to showcase the security measures we could possibly undertake in the future, we have provided a password to all switches to access</a:t>
            </a:r>
          </a:p>
          <a:p>
            <a:pPr marL="0" indent="0" rtl="0">
              <a:spcBef>
                <a:spcPts val="1200"/>
              </a:spcBef>
              <a:spcAft>
                <a:spcPts val="600"/>
              </a:spcAft>
              <a:buNone/>
            </a:pPr>
            <a:r>
              <a:rPr lang="en-IN" sz="1900" b="1" i="0" u="none" strike="noStrike" dirty="0">
                <a:solidFill>
                  <a:srgbClr val="00000A"/>
                </a:solidFill>
                <a:effectLst/>
                <a:latin typeface="Arial" panose="020B0604020202020204" pitchFamily="34" charset="0"/>
                <a:cs typeface="Arial" panose="020B0604020202020204" pitchFamily="34" charset="0"/>
              </a:rPr>
              <a:t>Network Administrator </a:t>
            </a:r>
            <a:endParaRPr lang="en-IN" sz="1900" b="1" dirty="0">
              <a:effectLst/>
              <a:latin typeface="Arial" panose="020B0604020202020204" pitchFamily="34" charset="0"/>
              <a:cs typeface="Arial" panose="020B0604020202020204" pitchFamily="34" charset="0"/>
            </a:endParaRPr>
          </a:p>
          <a:p>
            <a:pPr marL="0" indent="0" rtl="0" fontAlgn="base">
              <a:spcBef>
                <a:spcPts val="1200"/>
              </a:spcBef>
              <a:spcAft>
                <a:spcPts val="0"/>
              </a:spcAft>
              <a:buNone/>
            </a:pPr>
            <a:r>
              <a:rPr lang="en-US" sz="1800" b="0" i="0" u="none" strike="noStrike" dirty="0">
                <a:solidFill>
                  <a:srgbClr val="00000A"/>
                </a:solidFill>
                <a:effectLst/>
                <a:latin typeface="Roboto" panose="02000000000000000000" pitchFamily="2" charset="0"/>
              </a:rPr>
              <a:t> Shutdown or restart the entire network </a:t>
            </a:r>
          </a:p>
          <a:p>
            <a:pPr marL="0" indent="0" rtl="0" fontAlgn="base">
              <a:spcBef>
                <a:spcPts val="0"/>
              </a:spcBef>
              <a:spcAft>
                <a:spcPts val="0"/>
              </a:spcAft>
              <a:buNone/>
            </a:pPr>
            <a:r>
              <a:rPr lang="en-US" sz="1800" b="0" i="0" u="none" strike="noStrike" dirty="0">
                <a:solidFill>
                  <a:srgbClr val="00000A"/>
                </a:solidFill>
                <a:effectLst/>
                <a:latin typeface="Roboto" panose="02000000000000000000" pitchFamily="2" charset="0"/>
              </a:rPr>
              <a:t>Add more sub-networks to the main networks (example – adding more users to a VLAN, in case a new department is established),</a:t>
            </a:r>
          </a:p>
          <a:p>
            <a:pPr marL="0" indent="0" rtl="0" fontAlgn="base">
              <a:spcBef>
                <a:spcPts val="0"/>
              </a:spcBef>
              <a:spcAft>
                <a:spcPts val="0"/>
              </a:spcAft>
              <a:buNone/>
            </a:pPr>
            <a:r>
              <a:rPr lang="en-US" sz="1800" b="0" i="0" u="none" strike="noStrike" dirty="0">
                <a:solidFill>
                  <a:srgbClr val="00000A"/>
                </a:solidFill>
                <a:effectLst/>
                <a:latin typeface="Roboto" panose="02000000000000000000" pitchFamily="2" charset="0"/>
              </a:rPr>
              <a:t>Subnetting – although not done in our network due to complexity issues, it is possible for the network administrator(s) to establish subnetting in case of lack of IP addresses.</a:t>
            </a:r>
          </a:p>
          <a:p>
            <a:pPr marL="0" indent="0" rtl="0" fontAlgn="base">
              <a:spcBef>
                <a:spcPts val="0"/>
              </a:spcBef>
              <a:spcAft>
                <a:spcPts val="0"/>
              </a:spcAft>
              <a:buNone/>
            </a:pPr>
            <a:br>
              <a:rPr lang="en-US" sz="1800" b="0" i="0" u="none" strike="noStrike" dirty="0">
                <a:solidFill>
                  <a:srgbClr val="00000A"/>
                </a:solidFill>
                <a:effectLst/>
                <a:latin typeface="Roboto" panose="02000000000000000000" pitchFamily="2" charset="0"/>
              </a:rPr>
            </a:br>
            <a:endParaRPr lang="en-US" sz="1800" b="0" i="0" u="none" strike="noStrike" dirty="0">
              <a:solidFill>
                <a:srgbClr val="00000A"/>
              </a:solidFill>
              <a:effectLst/>
              <a:latin typeface="Roboto" panose="02000000000000000000" pitchFamily="2" charset="0"/>
            </a:endParaRPr>
          </a:p>
          <a:p>
            <a:pPr marL="0" indent="0" rtl="0" fontAlgn="base">
              <a:spcBef>
                <a:spcPts val="0"/>
              </a:spcBef>
              <a:spcAft>
                <a:spcPts val="600"/>
              </a:spcAft>
              <a:buNone/>
            </a:pPr>
            <a:r>
              <a:rPr lang="en-US" sz="1800" b="0" i="0" u="none" strike="noStrike" dirty="0">
                <a:solidFill>
                  <a:srgbClr val="00000A"/>
                </a:solidFill>
                <a:effectLst/>
                <a:latin typeface="Roboto" panose="02000000000000000000" pitchFamily="2" charset="0"/>
              </a:rPr>
              <a:t>It is also possible for the routers to get their firmware replaced, updated, etc. by the network administrator(s).</a:t>
            </a:r>
          </a:p>
          <a:p>
            <a:endParaRPr lang="en-IN" dirty="0"/>
          </a:p>
        </p:txBody>
      </p:sp>
    </p:spTree>
    <p:extLst>
      <p:ext uri="{BB962C8B-B14F-4D97-AF65-F5344CB8AC3E}">
        <p14:creationId xmlns:p14="http://schemas.microsoft.com/office/powerpoint/2010/main" val="327555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D476-82B0-4FEC-B761-6593722D1E87}"/>
              </a:ext>
            </a:extLst>
          </p:cNvPr>
          <p:cNvSpPr>
            <a:spLocks noGrp="1"/>
          </p:cNvSpPr>
          <p:nvPr>
            <p:ph type="title"/>
          </p:nvPr>
        </p:nvSpPr>
        <p:spPr/>
        <p:txBody>
          <a:bodyPr>
            <a:normAutofit/>
          </a:bodyPr>
          <a:lstStyle/>
          <a:p>
            <a:r>
              <a:rPr lang="en-IN" sz="3200" i="0" u="none" strike="noStrike" dirty="0">
                <a:solidFill>
                  <a:schemeClr val="bg1"/>
                </a:solidFill>
                <a:effectLst/>
                <a:latin typeface="Arial" panose="020B0604020202020204" pitchFamily="34" charset="0"/>
                <a:cs typeface="Arial" panose="020B0604020202020204" pitchFamily="34" charset="0"/>
              </a:rPr>
              <a:t>Conclusion</a:t>
            </a:r>
            <a:endParaRPr lang="en-IN" sz="32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B447FBE-C05A-43BC-9076-13B4790EDF7D}"/>
              </a:ext>
            </a:extLst>
          </p:cNvPr>
          <p:cNvSpPr>
            <a:spLocks noGrp="1"/>
          </p:cNvSpPr>
          <p:nvPr>
            <p:ph idx="1"/>
          </p:nvPr>
        </p:nvSpPr>
        <p:spPr/>
        <p:txBody>
          <a:bodyPr>
            <a:normAutofit/>
          </a:bodyPr>
          <a:lstStyle/>
          <a:p>
            <a:pPr marL="0" indent="0">
              <a:buNone/>
            </a:pPr>
            <a:r>
              <a:rPr lang="en-US" b="0" i="0" u="none" strike="noStrike" dirty="0">
                <a:solidFill>
                  <a:srgbClr val="000000"/>
                </a:solidFill>
                <a:effectLst/>
                <a:latin typeface="Arial" panose="020B0604020202020204" pitchFamily="34" charset="0"/>
                <a:cs typeface="Arial" panose="020B0604020202020204" pitchFamily="34" charset="0"/>
              </a:rPr>
              <a:t>We have created a simple, robust and effective and also highly scalable network architecture with all the necessary basic implementation and room for improvements and upgradation. We have designed and deployed a LAN based network since it’s the most common and can be easily connected to WAN or upgraded while following industry standard practices.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033598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48</TotalTime>
  <Words>1280</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Roboto</vt:lpstr>
      <vt:lpstr>Wingdings 2</vt:lpstr>
      <vt:lpstr>Frame</vt:lpstr>
      <vt:lpstr> Campus Area Network Design  </vt:lpstr>
      <vt:lpstr>Introduction</vt:lpstr>
      <vt:lpstr>Design Architecture</vt:lpstr>
      <vt:lpstr>Network Requirement Analysis</vt:lpstr>
      <vt:lpstr>Network Architecture:- Cisco’s 3 Layer Architecture</vt:lpstr>
      <vt:lpstr>Network and system integration methodology</vt:lpstr>
      <vt:lpstr>IP NETWORK DESIGN GUIDELINES</vt:lpstr>
      <vt:lpstr>Features and Services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Campus Area Network Design  </dc:title>
  <dc:creator>Ananya Trivedi</dc:creator>
  <cp:lastModifiedBy>Ananya Trivedi</cp:lastModifiedBy>
  <cp:revision>1</cp:revision>
  <dcterms:created xsi:type="dcterms:W3CDTF">2021-10-06T03:11:49Z</dcterms:created>
  <dcterms:modified xsi:type="dcterms:W3CDTF">2021-10-06T04:00:19Z</dcterms:modified>
</cp:coreProperties>
</file>