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Libre Franklin"/>
      <p:regular r:id="rId35"/>
      <p:bold r:id="rId36"/>
      <p:italic r:id="rId37"/>
      <p:boldItalic r:id="rId38"/>
    </p:embeddedFont>
    <p:embeddedFont>
      <p:font typeface="Franklin Gothic"/>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07E7C8-E4A2-4417-9B75-3BDA2D33B53B}">
  <a:tblStyle styleId="{4E07E7C8-E4A2-4417-9B75-3BDA2D33B5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LibreFranklin-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LibreFranklin-italic.fntdata"/><Relationship Id="rId14" Type="http://schemas.openxmlformats.org/officeDocument/2006/relationships/slide" Target="slides/slide9.xml"/><Relationship Id="rId36" Type="http://schemas.openxmlformats.org/officeDocument/2006/relationships/font" Target="fonts/LibreFranklin-bold.fntdata"/><Relationship Id="rId17" Type="http://schemas.openxmlformats.org/officeDocument/2006/relationships/slide" Target="slides/slide12.xml"/><Relationship Id="rId39" Type="http://schemas.openxmlformats.org/officeDocument/2006/relationships/font" Target="fonts/FranklinGothic-bold.fntdata"/><Relationship Id="rId16" Type="http://schemas.openxmlformats.org/officeDocument/2006/relationships/slide" Target="slides/slide11.xml"/><Relationship Id="rId38" Type="http://schemas.openxmlformats.org/officeDocument/2006/relationships/font" Target="fonts/LibreFranklin-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6487bc0b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16487bc0b41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55dcfb77e9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55dcfb77e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caa1dcce31_1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caa1dcce31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caa1dcce31_1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caa1dcce31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caa1dcce31_1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caa1dcce31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55dcfb77e9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55dcfb77e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55dcfb77e9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55dcfb77e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c375607d8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c375607d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55dcfb77e9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55dcfb77e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55dcfb77e9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55dcfb77e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55dcfb77e9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55dcfb77e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6487bc0b41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6487bc0b4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c384b80f54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c384b80f5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55dcfb77e9_0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55dcfb77e9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55dcfb77e9_0_2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55dcfb77e9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55dcfb77e9_0_2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55dcfb77e9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55dcfb77e9_0_2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55dcfb77e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55dcfb77e9_0_2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55dcfb77e9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55dcfb77e9_0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55dcfb77e9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55dcfb77e9_0_2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55dcfb77e9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55dcfb77e9_0_2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55dcfb77e9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44575c8e4b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44575c8e4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caa1dcce31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g1caa1dcce31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4575c8e4b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44575c8e4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501068f4a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501068f4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55dcfb77e9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55dcfb77e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caa1dcce31_1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caa1dcce31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9" name="Google Shape;19;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 type="body"/>
          </p:nvPr>
        </p:nvSpPr>
        <p:spPr>
          <a:xfrm rot="5400000">
            <a:off x="4269977" y="-1352782"/>
            <a:ext cx="3652047"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7" name="Google Shape;77;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0" name="Shape 80"/>
        <p:cNvGrpSpPr/>
        <p:nvPr/>
      </p:nvGrpSpPr>
      <p:grpSpPr>
        <a:xfrm>
          <a:off x="0" y="0"/>
          <a:ext cx="0" cy="0"/>
          <a:chOff x="0" y="0"/>
          <a:chExt cx="0" cy="0"/>
        </a:xfrm>
      </p:grpSpPr>
      <p:sp>
        <p:nvSpPr>
          <p:cNvPr id="81" name="Google Shape;81;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4" name="Google Shape;84;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5" name="Google Shape;25;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8" name="Shape 28"/>
        <p:cNvGrpSpPr/>
        <p:nvPr/>
      </p:nvGrpSpPr>
      <p:grpSpPr>
        <a:xfrm>
          <a:off x="0" y="0"/>
          <a:ext cx="0" cy="0"/>
          <a:chOff x="0" y="0"/>
          <a:chExt cx="0" cy="0"/>
        </a:xfrm>
      </p:grpSpPr>
      <p:sp>
        <p:nvSpPr>
          <p:cNvPr id="29" name="Google Shape;29;p4"/>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32" name="Google Shape;32;p4"/>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33" name="Google Shape;33;p4"/>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581192" y="6452590"/>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0" name="Google Shape;40;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6" name="Google Shape;46;p6"/>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7" name="Google Shape;47;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0" name="Shape 50"/>
        <p:cNvGrpSpPr/>
        <p:nvPr/>
      </p:nvGrpSpPr>
      <p:grpSpPr>
        <a:xfrm>
          <a:off x="0" y="0"/>
          <a:ext cx="0" cy="0"/>
          <a:chOff x="0" y="0"/>
          <a:chExt cx="0" cy="0"/>
        </a:xfrm>
      </p:grpSpPr>
      <p:sp>
        <p:nvSpPr>
          <p:cNvPr id="51" name="Google Shape;51;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5" name="Google Shape;55;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6" name="Google Shape;56;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8"/>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1" name="Google Shape;71;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1"/>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8" name="Google Shape;8;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 name="Google Shape;14;p1"/>
          <p:cNvPicPr preferRelativeResize="0"/>
          <p:nvPr/>
        </p:nvPicPr>
        <p:blipFill>
          <a:blip r:embed="rId1">
            <a:alphaModFix/>
          </a:blip>
          <a:stretch>
            <a:fillRect/>
          </a:stretch>
        </p:blipFill>
        <p:spPr>
          <a:xfrm>
            <a:off x="11131325" y="619050"/>
            <a:ext cx="614150" cy="6247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gif"/><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8.png"/><Relationship Id="rId5"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31.png"/><Relationship Id="rId5"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2.png"/><Relationship Id="rId4" Type="http://schemas.openxmlformats.org/officeDocument/2006/relationships/image" Target="../media/image24.png"/><Relationship Id="rId5"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9.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5" name="Google Shape;95;p13"/>
          <p:cNvSpPr txBox="1"/>
          <p:nvPr>
            <p:ph type="ctrTitle"/>
          </p:nvPr>
        </p:nvSpPr>
        <p:spPr>
          <a:xfrm>
            <a:off x="581188" y="802529"/>
            <a:ext cx="10993500" cy="14751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3F3F3F"/>
              </a:buClr>
              <a:buSzPts val="3600"/>
              <a:buFont typeface="Franklin Gothic"/>
              <a:buNone/>
            </a:pPr>
            <a:r>
              <a:rPr b="1" lang="en-US">
                <a:solidFill>
                  <a:schemeClr val="dk1"/>
                </a:solidFill>
                <a:latin typeface="Arial"/>
                <a:ea typeface="Arial"/>
                <a:cs typeface="Arial"/>
                <a:sym typeface="Arial"/>
              </a:rPr>
              <a:t>Cardiovascular Risk Prediction</a:t>
            </a:r>
            <a:endParaRPr b="1">
              <a:solidFill>
                <a:schemeClr val="dk1"/>
              </a:solidFill>
              <a:latin typeface="Arial"/>
              <a:ea typeface="Arial"/>
              <a:cs typeface="Arial"/>
              <a:sym typeface="Arial"/>
            </a:endParaRPr>
          </a:p>
        </p:txBody>
      </p:sp>
      <p:sp>
        <p:nvSpPr>
          <p:cNvPr id="96" name="Google Shape;96;p13"/>
          <p:cNvSpPr txBox="1"/>
          <p:nvPr>
            <p:ph idx="1" type="subTitle"/>
          </p:nvPr>
        </p:nvSpPr>
        <p:spPr>
          <a:xfrm>
            <a:off x="526750" y="1690300"/>
            <a:ext cx="10993500" cy="1616100"/>
          </a:xfrm>
          <a:prstGeom prst="rect">
            <a:avLst/>
          </a:prstGeom>
          <a:noFill/>
          <a:ln>
            <a:noFill/>
          </a:ln>
        </p:spPr>
        <p:txBody>
          <a:bodyPr anchorCtr="0" anchor="t" bIns="45700" lIns="91425" spcFirstLastPara="1" rIns="91425" wrap="square" tIns="45700">
            <a:normAutofit/>
          </a:bodyPr>
          <a:lstStyle/>
          <a:p>
            <a:pPr indent="0" lvl="0" marL="0" rtl="0" algn="ctr">
              <a:lnSpc>
                <a:spcPct val="110000"/>
              </a:lnSpc>
              <a:spcBef>
                <a:spcPts val="0"/>
              </a:spcBef>
              <a:spcAft>
                <a:spcPts val="0"/>
              </a:spcAft>
              <a:buSzPts val="1656"/>
              <a:buNone/>
            </a:pPr>
            <a:r>
              <a:rPr b="1" lang="en-US" sz="1800" u="sng">
                <a:latin typeface="Arial"/>
                <a:ea typeface="Arial"/>
                <a:cs typeface="Arial"/>
                <a:sym typeface="Arial"/>
              </a:rPr>
              <a:t>TEAM MEMBERS</a:t>
            </a:r>
            <a:endParaRPr>
              <a:latin typeface="Arial"/>
              <a:ea typeface="Arial"/>
              <a:cs typeface="Arial"/>
              <a:sym typeface="Arial"/>
            </a:endParaRPr>
          </a:p>
          <a:p>
            <a:pPr indent="0" lvl="0" marL="0" rtl="0" algn="ctr">
              <a:lnSpc>
                <a:spcPct val="110000"/>
              </a:lnSpc>
              <a:spcBef>
                <a:spcPts val="896"/>
              </a:spcBef>
              <a:spcAft>
                <a:spcPts val="0"/>
              </a:spcAft>
              <a:buSzPts val="1472"/>
              <a:buNone/>
            </a:pPr>
            <a:r>
              <a:rPr b="1" lang="en-US">
                <a:latin typeface="Arial"/>
                <a:ea typeface="Arial"/>
                <a:cs typeface="Arial"/>
                <a:sym typeface="Arial"/>
              </a:rPr>
              <a:t>Saurabh Arawad</a:t>
            </a:r>
            <a:endParaRPr>
              <a:latin typeface="Arial"/>
              <a:ea typeface="Arial"/>
              <a:cs typeface="Arial"/>
              <a:sym typeface="Arial"/>
            </a:endParaRPr>
          </a:p>
          <a:p>
            <a:pPr indent="0" lvl="0" marL="0" rtl="0" algn="ctr">
              <a:lnSpc>
                <a:spcPct val="110000"/>
              </a:lnSpc>
              <a:spcBef>
                <a:spcPts val="896"/>
              </a:spcBef>
              <a:spcAft>
                <a:spcPts val="0"/>
              </a:spcAft>
              <a:buSzPts val="1472"/>
              <a:buNone/>
            </a:pPr>
            <a:r>
              <a:rPr b="1" lang="en-US">
                <a:latin typeface="Arial"/>
                <a:ea typeface="Arial"/>
                <a:cs typeface="Arial"/>
                <a:sym typeface="Arial"/>
              </a:rPr>
              <a:t>Aman Guleria</a:t>
            </a:r>
            <a:endParaRPr b="1">
              <a:latin typeface="Arial"/>
              <a:ea typeface="Arial"/>
              <a:cs typeface="Arial"/>
              <a:sym typeface="Arial"/>
            </a:endParaRPr>
          </a:p>
          <a:p>
            <a:pPr indent="0" lvl="0" marL="0" rtl="0" algn="ctr">
              <a:lnSpc>
                <a:spcPct val="110000"/>
              </a:lnSpc>
              <a:spcBef>
                <a:spcPts val="896"/>
              </a:spcBef>
              <a:spcAft>
                <a:spcPts val="0"/>
              </a:spcAft>
              <a:buSzPts val="1472"/>
              <a:buNone/>
            </a:pPr>
            <a:r>
              <a:rPr b="1" lang="en-US">
                <a:latin typeface="Arial"/>
                <a:ea typeface="Arial"/>
                <a:cs typeface="Arial"/>
                <a:sym typeface="Arial"/>
              </a:rPr>
              <a:t>Rishika Rai</a:t>
            </a:r>
            <a:endParaRPr b="1">
              <a:latin typeface="Arial"/>
              <a:ea typeface="Arial"/>
              <a:cs typeface="Arial"/>
              <a:sym typeface="Arial"/>
            </a:endParaRPr>
          </a:p>
        </p:txBody>
      </p:sp>
      <p:sp>
        <p:nvSpPr>
          <p:cNvPr id="97" name="Google Shape;97;p13"/>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01" name="Google Shape;101;p13"/>
          <p:cNvPicPr preferRelativeResize="0"/>
          <p:nvPr/>
        </p:nvPicPr>
        <p:blipFill>
          <a:blip r:embed="rId3">
            <a:alphaModFix/>
          </a:blip>
          <a:stretch>
            <a:fillRect/>
          </a:stretch>
        </p:blipFill>
        <p:spPr>
          <a:xfrm>
            <a:off x="3342900" y="3730350"/>
            <a:ext cx="5361200" cy="2775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513200" y="702152"/>
            <a:ext cx="11029500" cy="727200"/>
          </a:xfrm>
          <a:prstGeom prst="rect">
            <a:avLst/>
          </a:prstGeom>
        </p:spPr>
        <p:txBody>
          <a:bodyPr anchorCtr="0" anchor="b" bIns="45700" lIns="91425" spcFirstLastPara="1" rIns="91425" wrap="square" tIns="45700">
            <a:normAutofit/>
          </a:bodyPr>
          <a:lstStyle/>
          <a:p>
            <a:pPr indent="-5054" lvl="0" marL="5054" rtl="0" algn="l">
              <a:lnSpc>
                <a:spcPct val="185384"/>
              </a:lnSpc>
              <a:spcBef>
                <a:spcPts val="1822"/>
              </a:spcBef>
              <a:spcAft>
                <a:spcPts val="0"/>
              </a:spcAft>
              <a:buNone/>
            </a:pPr>
            <a:r>
              <a:rPr b="1" lang="en-US">
                <a:solidFill>
                  <a:schemeClr val="dk1"/>
                </a:solidFill>
                <a:highlight>
                  <a:srgbClr val="F1C232"/>
                </a:highlight>
                <a:latin typeface="Arial"/>
                <a:ea typeface="Arial"/>
                <a:cs typeface="Arial"/>
                <a:sym typeface="Arial"/>
              </a:rPr>
              <a:t>Feature Analysis </a:t>
            </a:r>
            <a:endParaRPr b="1" sz="3800">
              <a:solidFill>
                <a:schemeClr val="dk1"/>
              </a:solidFill>
              <a:highlight>
                <a:srgbClr val="F1C232"/>
              </a:highlight>
              <a:latin typeface="Arial"/>
              <a:ea typeface="Arial"/>
              <a:cs typeface="Arial"/>
              <a:sym typeface="Arial"/>
            </a:endParaRPr>
          </a:p>
        </p:txBody>
      </p:sp>
      <p:sp>
        <p:nvSpPr>
          <p:cNvPr id="210" name="Google Shape;210;p22"/>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11" name="Google Shape;211;p22"/>
          <p:cNvSpPr txBox="1"/>
          <p:nvPr/>
        </p:nvSpPr>
        <p:spPr>
          <a:xfrm>
            <a:off x="620600" y="2071600"/>
            <a:ext cx="4266900" cy="736200"/>
          </a:xfrm>
          <a:prstGeom prst="rect">
            <a:avLst/>
          </a:prstGeom>
          <a:noFill/>
          <a:ln>
            <a:noFill/>
          </a:ln>
        </p:spPr>
        <p:txBody>
          <a:bodyPr anchorCtr="0" anchor="t" bIns="91425" lIns="91425" spcFirstLastPara="1" rIns="91425" wrap="square" tIns="91425">
            <a:spAutoFit/>
          </a:bodyPr>
          <a:lstStyle/>
          <a:p>
            <a:pPr indent="-9525" lvl="0" marL="0" marR="245846" rtl="0" algn="just">
              <a:lnSpc>
                <a:spcPct val="114949"/>
              </a:lnSpc>
              <a:spcBef>
                <a:spcPts val="5825"/>
              </a:spcBef>
              <a:spcAft>
                <a:spcPts val="0"/>
              </a:spcAft>
              <a:buClr>
                <a:schemeClr val="dk1"/>
              </a:buClr>
              <a:buSzPts val="1100"/>
              <a:buFont typeface="Arial"/>
              <a:buNone/>
            </a:pPr>
            <a:r>
              <a:t/>
            </a:r>
            <a:endParaRPr sz="1900">
              <a:solidFill>
                <a:srgbClr val="134F5C"/>
              </a:solidFill>
            </a:endParaRPr>
          </a:p>
          <a:p>
            <a:pPr indent="0" lvl="0" marL="0" rtl="0" algn="just">
              <a:spcBef>
                <a:spcPts val="0"/>
              </a:spcBef>
              <a:spcAft>
                <a:spcPts val="0"/>
              </a:spcAft>
              <a:buNone/>
            </a:pPr>
            <a:r>
              <a:t/>
            </a:r>
            <a:endParaRPr>
              <a:latin typeface="Libre Franklin"/>
              <a:ea typeface="Libre Franklin"/>
              <a:cs typeface="Libre Franklin"/>
              <a:sym typeface="Libre Franklin"/>
            </a:endParaRPr>
          </a:p>
        </p:txBody>
      </p:sp>
      <p:sp>
        <p:nvSpPr>
          <p:cNvPr id="212" name="Google Shape;212;p22"/>
          <p:cNvSpPr txBox="1"/>
          <p:nvPr/>
        </p:nvSpPr>
        <p:spPr>
          <a:xfrm>
            <a:off x="620600" y="1496225"/>
            <a:ext cx="10191900" cy="1695300"/>
          </a:xfrm>
          <a:prstGeom prst="rect">
            <a:avLst/>
          </a:prstGeom>
          <a:noFill/>
          <a:ln>
            <a:noFill/>
          </a:ln>
        </p:spPr>
        <p:txBody>
          <a:bodyPr anchorCtr="0" anchor="t" bIns="91425" lIns="91425" spcFirstLastPara="1" rIns="91425" wrap="square" tIns="91425">
            <a:spAutoFit/>
          </a:bodyPr>
          <a:lstStyle/>
          <a:p>
            <a:pPr indent="0" lvl="0" marL="457200" marR="394120" rtl="0" algn="l">
              <a:lnSpc>
                <a:spcPct val="111622"/>
              </a:lnSpc>
              <a:spcBef>
                <a:spcPts val="0"/>
              </a:spcBef>
              <a:spcAft>
                <a:spcPts val="0"/>
              </a:spcAft>
              <a:buNone/>
            </a:pPr>
            <a:r>
              <a:rPr lang="en-US" sz="1795">
                <a:solidFill>
                  <a:srgbClr val="134F5C"/>
                </a:solidFill>
              </a:rPr>
              <a:t>Our target variable is </a:t>
            </a:r>
            <a:r>
              <a:rPr b="1" lang="en-US" sz="1795">
                <a:solidFill>
                  <a:srgbClr val="134F5C"/>
                </a:solidFill>
              </a:rPr>
              <a:t>TenYearCHD</a:t>
            </a:r>
            <a:endParaRPr b="1" sz="1795">
              <a:solidFill>
                <a:srgbClr val="134F5C"/>
              </a:solidFill>
            </a:endParaRPr>
          </a:p>
          <a:p>
            <a:pPr indent="0" lvl="0" marL="457200" marR="394120" rtl="0" algn="l">
              <a:lnSpc>
                <a:spcPct val="111622"/>
              </a:lnSpc>
              <a:spcBef>
                <a:spcPts val="0"/>
              </a:spcBef>
              <a:spcAft>
                <a:spcPts val="0"/>
              </a:spcAft>
              <a:buNone/>
            </a:pPr>
            <a:r>
              <a:rPr lang="en-US" sz="1795">
                <a:solidFill>
                  <a:srgbClr val="134F5C"/>
                </a:solidFill>
              </a:rPr>
              <a:t>There are 2483 patients without heart disease and 444 patients with the disease.</a:t>
            </a:r>
            <a:endParaRPr sz="1795">
              <a:solidFill>
                <a:srgbClr val="134F5C"/>
              </a:solidFill>
            </a:endParaRPr>
          </a:p>
          <a:p>
            <a:pPr indent="-342646" lvl="0" marL="457200" marR="394120" rtl="0" algn="l">
              <a:lnSpc>
                <a:spcPct val="111622"/>
              </a:lnSpc>
              <a:spcBef>
                <a:spcPts val="0"/>
              </a:spcBef>
              <a:spcAft>
                <a:spcPts val="0"/>
              </a:spcAft>
              <a:buClr>
                <a:srgbClr val="134F5C"/>
              </a:buClr>
              <a:buSzPts val="1796"/>
              <a:buChar char="➔"/>
            </a:pPr>
            <a:r>
              <a:rPr b="1" lang="en-US" sz="1795">
                <a:solidFill>
                  <a:srgbClr val="134F5C"/>
                </a:solidFill>
              </a:rPr>
              <a:t>1</a:t>
            </a:r>
            <a:r>
              <a:rPr lang="en-US" sz="1795">
                <a:solidFill>
                  <a:srgbClr val="134F5C"/>
                </a:solidFill>
              </a:rPr>
              <a:t> indicates  person </a:t>
            </a:r>
            <a:r>
              <a:rPr b="1" lang="en-US" sz="1795">
                <a:solidFill>
                  <a:srgbClr val="134F5C"/>
                </a:solidFill>
              </a:rPr>
              <a:t>have risk </a:t>
            </a:r>
            <a:r>
              <a:rPr lang="en-US" sz="1795">
                <a:solidFill>
                  <a:srgbClr val="134F5C"/>
                </a:solidFill>
              </a:rPr>
              <a:t>of </a:t>
            </a:r>
            <a:r>
              <a:rPr b="1" lang="en-US" sz="1795">
                <a:solidFill>
                  <a:srgbClr val="134F5C"/>
                </a:solidFill>
              </a:rPr>
              <a:t>coronary heart disease</a:t>
            </a:r>
            <a:endParaRPr b="1" sz="1795">
              <a:solidFill>
                <a:srgbClr val="134F5C"/>
              </a:solidFill>
            </a:endParaRPr>
          </a:p>
          <a:p>
            <a:pPr indent="-342646" lvl="0" marL="457200" marR="394120" rtl="0" algn="l">
              <a:lnSpc>
                <a:spcPct val="111622"/>
              </a:lnSpc>
              <a:spcBef>
                <a:spcPts val="0"/>
              </a:spcBef>
              <a:spcAft>
                <a:spcPts val="0"/>
              </a:spcAft>
              <a:buClr>
                <a:srgbClr val="134F5C"/>
              </a:buClr>
              <a:buSzPts val="1796"/>
              <a:buChar char="➔"/>
            </a:pPr>
            <a:r>
              <a:rPr b="1" lang="en-US" sz="1795">
                <a:solidFill>
                  <a:srgbClr val="134F5C"/>
                </a:solidFill>
              </a:rPr>
              <a:t>0</a:t>
            </a:r>
            <a:r>
              <a:rPr lang="en-US" sz="1795">
                <a:solidFill>
                  <a:srgbClr val="134F5C"/>
                </a:solidFill>
              </a:rPr>
              <a:t> indicates person </a:t>
            </a:r>
            <a:r>
              <a:rPr b="1" lang="en-US" sz="1795">
                <a:solidFill>
                  <a:srgbClr val="134F5C"/>
                </a:solidFill>
              </a:rPr>
              <a:t>do not have risk</a:t>
            </a:r>
            <a:r>
              <a:rPr lang="en-US" sz="1795">
                <a:solidFill>
                  <a:srgbClr val="134F5C"/>
                </a:solidFill>
              </a:rPr>
              <a:t> of </a:t>
            </a:r>
            <a:r>
              <a:rPr b="1" lang="en-US" sz="1795">
                <a:solidFill>
                  <a:srgbClr val="134F5C"/>
                </a:solidFill>
              </a:rPr>
              <a:t>coronary heart disease</a:t>
            </a:r>
            <a:endParaRPr b="1" sz="1795">
              <a:solidFill>
                <a:srgbClr val="134F5C"/>
              </a:solidFill>
            </a:endParaRPr>
          </a:p>
          <a:p>
            <a:pPr indent="0" lvl="0" marL="457200" marR="394120" rtl="0" algn="l">
              <a:lnSpc>
                <a:spcPct val="111622"/>
              </a:lnSpc>
              <a:spcBef>
                <a:spcPts val="0"/>
              </a:spcBef>
              <a:spcAft>
                <a:spcPts val="0"/>
              </a:spcAft>
              <a:buNone/>
            </a:pPr>
            <a:r>
              <a:t/>
            </a:r>
            <a:endParaRPr sz="1795">
              <a:solidFill>
                <a:srgbClr val="134F5C"/>
              </a:solidFill>
            </a:endParaRPr>
          </a:p>
        </p:txBody>
      </p:sp>
      <p:pic>
        <p:nvPicPr>
          <p:cNvPr id="213" name="Google Shape;213;p22"/>
          <p:cNvPicPr preferRelativeResize="0"/>
          <p:nvPr/>
        </p:nvPicPr>
        <p:blipFill>
          <a:blip r:embed="rId3">
            <a:alphaModFix/>
          </a:blip>
          <a:stretch>
            <a:fillRect/>
          </a:stretch>
        </p:blipFill>
        <p:spPr>
          <a:xfrm>
            <a:off x="941600" y="2807800"/>
            <a:ext cx="6056634" cy="356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txBox="1"/>
          <p:nvPr>
            <p:ph type="title"/>
          </p:nvPr>
        </p:nvSpPr>
        <p:spPr>
          <a:xfrm>
            <a:off x="513200" y="702152"/>
            <a:ext cx="11029500" cy="727200"/>
          </a:xfrm>
          <a:prstGeom prst="rect">
            <a:avLst/>
          </a:prstGeom>
        </p:spPr>
        <p:txBody>
          <a:bodyPr anchorCtr="0" anchor="b" bIns="45700" lIns="91425" spcFirstLastPara="1" rIns="91425" wrap="square" tIns="45700">
            <a:normAutofit/>
          </a:bodyPr>
          <a:lstStyle/>
          <a:p>
            <a:pPr indent="-5054" lvl="0" marL="5054" rtl="0" algn="l">
              <a:lnSpc>
                <a:spcPct val="185384"/>
              </a:lnSpc>
              <a:spcBef>
                <a:spcPts val="1822"/>
              </a:spcBef>
              <a:spcAft>
                <a:spcPts val="0"/>
              </a:spcAft>
              <a:buNone/>
            </a:pPr>
            <a:r>
              <a:rPr b="1" lang="en-US">
                <a:solidFill>
                  <a:schemeClr val="dk1"/>
                </a:solidFill>
                <a:highlight>
                  <a:srgbClr val="F1C232"/>
                </a:highlight>
                <a:latin typeface="Arial"/>
                <a:ea typeface="Arial"/>
                <a:cs typeface="Arial"/>
                <a:sym typeface="Arial"/>
              </a:rPr>
              <a:t>Feature Selection</a:t>
            </a:r>
            <a:endParaRPr b="1" sz="3800">
              <a:solidFill>
                <a:schemeClr val="dk1"/>
              </a:solidFill>
              <a:highlight>
                <a:srgbClr val="F1C232"/>
              </a:highlight>
              <a:latin typeface="Arial"/>
              <a:ea typeface="Arial"/>
              <a:cs typeface="Arial"/>
              <a:sym typeface="Arial"/>
            </a:endParaRPr>
          </a:p>
        </p:txBody>
      </p:sp>
      <p:sp>
        <p:nvSpPr>
          <p:cNvPr id="219" name="Google Shape;219;p23"/>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20" name="Google Shape;220;p23"/>
          <p:cNvSpPr txBox="1"/>
          <p:nvPr/>
        </p:nvSpPr>
        <p:spPr>
          <a:xfrm>
            <a:off x="620600" y="2071600"/>
            <a:ext cx="4266900" cy="736200"/>
          </a:xfrm>
          <a:prstGeom prst="rect">
            <a:avLst/>
          </a:prstGeom>
          <a:noFill/>
          <a:ln>
            <a:noFill/>
          </a:ln>
        </p:spPr>
        <p:txBody>
          <a:bodyPr anchorCtr="0" anchor="t" bIns="91425" lIns="91425" spcFirstLastPara="1" rIns="91425" wrap="square" tIns="91425">
            <a:spAutoFit/>
          </a:bodyPr>
          <a:lstStyle/>
          <a:p>
            <a:pPr indent="-9525" lvl="0" marL="0" marR="245846" rtl="0" algn="just">
              <a:lnSpc>
                <a:spcPct val="114949"/>
              </a:lnSpc>
              <a:spcBef>
                <a:spcPts val="5825"/>
              </a:spcBef>
              <a:spcAft>
                <a:spcPts val="0"/>
              </a:spcAft>
              <a:buClr>
                <a:schemeClr val="dk1"/>
              </a:buClr>
              <a:buSzPts val="1100"/>
              <a:buFont typeface="Arial"/>
              <a:buNone/>
            </a:pPr>
            <a:r>
              <a:t/>
            </a:r>
            <a:endParaRPr sz="1900">
              <a:solidFill>
                <a:srgbClr val="134F5C"/>
              </a:solidFill>
            </a:endParaRPr>
          </a:p>
          <a:p>
            <a:pPr indent="0" lvl="0" marL="0" rtl="0" algn="just">
              <a:spcBef>
                <a:spcPts val="0"/>
              </a:spcBef>
              <a:spcAft>
                <a:spcPts val="0"/>
              </a:spcAft>
              <a:buNone/>
            </a:pPr>
            <a:r>
              <a:t/>
            </a:r>
            <a:endParaRPr>
              <a:latin typeface="Libre Franklin"/>
              <a:ea typeface="Libre Franklin"/>
              <a:cs typeface="Libre Franklin"/>
              <a:sym typeface="Libre Franklin"/>
            </a:endParaRPr>
          </a:p>
        </p:txBody>
      </p:sp>
      <p:pic>
        <p:nvPicPr>
          <p:cNvPr id="221" name="Google Shape;221;p23"/>
          <p:cNvPicPr preferRelativeResize="0"/>
          <p:nvPr/>
        </p:nvPicPr>
        <p:blipFill>
          <a:blip r:embed="rId3">
            <a:alphaModFix/>
          </a:blip>
          <a:stretch>
            <a:fillRect/>
          </a:stretch>
        </p:blipFill>
        <p:spPr>
          <a:xfrm>
            <a:off x="9016225" y="1300077"/>
            <a:ext cx="2729848" cy="5123847"/>
          </a:xfrm>
          <a:prstGeom prst="rect">
            <a:avLst/>
          </a:prstGeom>
          <a:noFill/>
          <a:ln>
            <a:noFill/>
          </a:ln>
        </p:spPr>
      </p:pic>
      <p:pic>
        <p:nvPicPr>
          <p:cNvPr id="222" name="Google Shape;222;p23"/>
          <p:cNvPicPr preferRelativeResize="0"/>
          <p:nvPr/>
        </p:nvPicPr>
        <p:blipFill>
          <a:blip r:embed="rId4">
            <a:alphaModFix/>
          </a:blip>
          <a:stretch>
            <a:fillRect/>
          </a:stretch>
        </p:blipFill>
        <p:spPr>
          <a:xfrm>
            <a:off x="193225" y="1595350"/>
            <a:ext cx="9028948" cy="3974700"/>
          </a:xfrm>
          <a:prstGeom prst="rect">
            <a:avLst/>
          </a:prstGeom>
          <a:noFill/>
          <a:ln>
            <a:noFill/>
          </a:ln>
        </p:spPr>
      </p:pic>
      <p:sp>
        <p:nvSpPr>
          <p:cNvPr id="223" name="Google Shape;223;p23"/>
          <p:cNvSpPr txBox="1"/>
          <p:nvPr/>
        </p:nvSpPr>
        <p:spPr>
          <a:xfrm>
            <a:off x="435400" y="5673600"/>
            <a:ext cx="8926200" cy="1032600"/>
          </a:xfrm>
          <a:prstGeom prst="rect">
            <a:avLst/>
          </a:prstGeom>
          <a:noFill/>
          <a:ln>
            <a:noFill/>
          </a:ln>
        </p:spPr>
        <p:txBody>
          <a:bodyPr anchorCtr="0" anchor="t" bIns="91425" lIns="91425" spcFirstLastPara="1" rIns="91425" wrap="square" tIns="91425">
            <a:spAutoFit/>
          </a:bodyPr>
          <a:lstStyle/>
          <a:p>
            <a:pPr indent="0" lvl="0" marL="0" marR="394120" rtl="0" algn="l">
              <a:lnSpc>
                <a:spcPct val="111622"/>
              </a:lnSpc>
              <a:spcBef>
                <a:spcPts val="0"/>
              </a:spcBef>
              <a:spcAft>
                <a:spcPts val="0"/>
              </a:spcAft>
              <a:buNone/>
            </a:pPr>
            <a:r>
              <a:rPr lang="en-US" sz="1795">
                <a:solidFill>
                  <a:srgbClr val="134F5C"/>
                </a:solidFill>
              </a:rPr>
              <a:t>From above visualisation we can consider features such as sysBP, glucose, totChol, age, cigsPerDay, diaBP who have very scores in model creation.</a:t>
            </a:r>
            <a:endParaRPr sz="1795">
              <a:solidFill>
                <a:srgbClr val="134F5C"/>
              </a:solidFill>
            </a:endParaRPr>
          </a:p>
          <a:p>
            <a:pPr indent="0" lvl="0" marL="457200" marR="394120" rtl="0" algn="l">
              <a:lnSpc>
                <a:spcPct val="111622"/>
              </a:lnSpc>
              <a:spcBef>
                <a:spcPts val="0"/>
              </a:spcBef>
              <a:spcAft>
                <a:spcPts val="0"/>
              </a:spcAft>
              <a:buNone/>
            </a:pPr>
            <a:r>
              <a:t/>
            </a:r>
            <a:endParaRPr sz="1500">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29" name="Google Shape;229;p24"/>
          <p:cNvSpPr txBox="1"/>
          <p:nvPr>
            <p:ph type="title"/>
          </p:nvPr>
        </p:nvSpPr>
        <p:spPr>
          <a:xfrm>
            <a:off x="581250" y="702152"/>
            <a:ext cx="11029500" cy="727200"/>
          </a:xfrm>
          <a:prstGeom prst="rect">
            <a:avLst/>
          </a:prstGeom>
        </p:spPr>
        <p:txBody>
          <a:bodyPr anchorCtr="0" anchor="b" bIns="45700" lIns="91425" spcFirstLastPara="1" rIns="91425" wrap="square" tIns="45700">
            <a:normAutofit/>
          </a:bodyPr>
          <a:lstStyle/>
          <a:p>
            <a:pPr indent="0" lvl="0" marL="0" rtl="0" algn="l">
              <a:spcBef>
                <a:spcPts val="1738"/>
              </a:spcBef>
              <a:spcAft>
                <a:spcPts val="0"/>
              </a:spcAft>
              <a:buClr>
                <a:schemeClr val="dk1"/>
              </a:buClr>
              <a:buSzPts val="1100"/>
              <a:buFont typeface="Arial"/>
              <a:buNone/>
            </a:pPr>
            <a:r>
              <a:rPr b="1" lang="en-US">
                <a:solidFill>
                  <a:schemeClr val="dk1"/>
                </a:solidFill>
                <a:highlight>
                  <a:srgbClr val="F1C232"/>
                </a:highlight>
                <a:latin typeface="Arial"/>
                <a:ea typeface="Arial"/>
                <a:cs typeface="Arial"/>
                <a:sym typeface="Arial"/>
              </a:rPr>
              <a:t>Target Variable Analysis</a:t>
            </a:r>
            <a:endParaRPr b="1" sz="3100">
              <a:solidFill>
                <a:schemeClr val="dk1"/>
              </a:solidFill>
              <a:highlight>
                <a:srgbClr val="F1C232"/>
              </a:highlight>
              <a:latin typeface="Arial"/>
              <a:ea typeface="Arial"/>
              <a:cs typeface="Arial"/>
              <a:sym typeface="Arial"/>
            </a:endParaRPr>
          </a:p>
        </p:txBody>
      </p:sp>
      <p:pic>
        <p:nvPicPr>
          <p:cNvPr id="230" name="Google Shape;230;p24"/>
          <p:cNvPicPr preferRelativeResize="0"/>
          <p:nvPr/>
        </p:nvPicPr>
        <p:blipFill>
          <a:blip r:embed="rId3">
            <a:alphaModFix/>
          </a:blip>
          <a:stretch>
            <a:fillRect/>
          </a:stretch>
        </p:blipFill>
        <p:spPr>
          <a:xfrm>
            <a:off x="581250" y="1687727"/>
            <a:ext cx="10734675" cy="4638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6" name="Google Shape;236;p25"/>
          <p:cNvSpPr txBox="1"/>
          <p:nvPr>
            <p:ph type="title"/>
          </p:nvPr>
        </p:nvSpPr>
        <p:spPr>
          <a:xfrm>
            <a:off x="581250" y="702152"/>
            <a:ext cx="11029500" cy="727200"/>
          </a:xfrm>
          <a:prstGeom prst="rect">
            <a:avLst/>
          </a:prstGeom>
        </p:spPr>
        <p:txBody>
          <a:bodyPr anchorCtr="0" anchor="b" bIns="45700" lIns="91425" spcFirstLastPara="1" rIns="91425" wrap="square" tIns="45700">
            <a:normAutofit/>
          </a:bodyPr>
          <a:lstStyle/>
          <a:p>
            <a:pPr indent="0" lvl="0" marL="0" rtl="0" algn="l">
              <a:spcBef>
                <a:spcPts val="1738"/>
              </a:spcBef>
              <a:spcAft>
                <a:spcPts val="0"/>
              </a:spcAft>
              <a:buClr>
                <a:schemeClr val="dk1"/>
              </a:buClr>
              <a:buSzPts val="1100"/>
              <a:buFont typeface="Arial"/>
              <a:buNone/>
            </a:pPr>
            <a:r>
              <a:rPr b="1" lang="en-US">
                <a:solidFill>
                  <a:schemeClr val="dk1"/>
                </a:solidFill>
                <a:highlight>
                  <a:srgbClr val="F1C232"/>
                </a:highlight>
                <a:latin typeface="Arial"/>
                <a:ea typeface="Arial"/>
                <a:cs typeface="Arial"/>
                <a:sym typeface="Arial"/>
              </a:rPr>
              <a:t>Categorical comparison </a:t>
            </a:r>
            <a:endParaRPr b="1">
              <a:solidFill>
                <a:schemeClr val="dk1"/>
              </a:solidFill>
              <a:highlight>
                <a:srgbClr val="F1C232"/>
              </a:highlight>
              <a:latin typeface="Arial"/>
              <a:ea typeface="Arial"/>
              <a:cs typeface="Arial"/>
              <a:sym typeface="Arial"/>
            </a:endParaRPr>
          </a:p>
        </p:txBody>
      </p:sp>
      <p:pic>
        <p:nvPicPr>
          <p:cNvPr id="237" name="Google Shape;237;p25"/>
          <p:cNvPicPr preferRelativeResize="0"/>
          <p:nvPr/>
        </p:nvPicPr>
        <p:blipFill>
          <a:blip r:embed="rId3">
            <a:alphaModFix/>
          </a:blip>
          <a:stretch>
            <a:fillRect/>
          </a:stretch>
        </p:blipFill>
        <p:spPr>
          <a:xfrm>
            <a:off x="506200" y="1649775"/>
            <a:ext cx="5554650" cy="4541475"/>
          </a:xfrm>
          <a:prstGeom prst="rect">
            <a:avLst/>
          </a:prstGeom>
          <a:noFill/>
          <a:ln>
            <a:noFill/>
          </a:ln>
        </p:spPr>
      </p:pic>
      <p:pic>
        <p:nvPicPr>
          <p:cNvPr id="238" name="Google Shape;238;p25"/>
          <p:cNvPicPr preferRelativeResize="0"/>
          <p:nvPr/>
        </p:nvPicPr>
        <p:blipFill>
          <a:blip r:embed="rId4">
            <a:alphaModFix/>
          </a:blip>
          <a:stretch>
            <a:fillRect/>
          </a:stretch>
        </p:blipFill>
        <p:spPr>
          <a:xfrm>
            <a:off x="6175138" y="1655900"/>
            <a:ext cx="5688038" cy="4541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26"/>
          <p:cNvPicPr preferRelativeResize="0"/>
          <p:nvPr/>
        </p:nvPicPr>
        <p:blipFill>
          <a:blip r:embed="rId3">
            <a:alphaModFix amt="86000"/>
          </a:blip>
          <a:stretch>
            <a:fillRect/>
          </a:stretch>
        </p:blipFill>
        <p:spPr>
          <a:xfrm>
            <a:off x="10426300" y="2644025"/>
            <a:ext cx="1752175" cy="2464898"/>
          </a:xfrm>
          <a:prstGeom prst="rect">
            <a:avLst/>
          </a:prstGeom>
          <a:noFill/>
          <a:ln>
            <a:noFill/>
          </a:ln>
        </p:spPr>
      </p:pic>
      <p:sp>
        <p:nvSpPr>
          <p:cNvPr id="244" name="Google Shape;244;p26"/>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45" name="Google Shape;245;p26"/>
          <p:cNvSpPr txBox="1"/>
          <p:nvPr/>
        </p:nvSpPr>
        <p:spPr>
          <a:xfrm>
            <a:off x="431500" y="787575"/>
            <a:ext cx="9841800" cy="5027100"/>
          </a:xfrm>
          <a:prstGeom prst="rect">
            <a:avLst/>
          </a:prstGeom>
          <a:noFill/>
          <a:ln>
            <a:noFill/>
          </a:ln>
        </p:spPr>
        <p:txBody>
          <a:bodyPr anchorCtr="0" anchor="t" bIns="91425" lIns="91425" spcFirstLastPara="1" rIns="91425" wrap="square" tIns="91425">
            <a:spAutoFit/>
          </a:bodyPr>
          <a:lstStyle/>
          <a:p>
            <a:pPr indent="-361950" lvl="0" marL="457200" rtl="0" algn="just">
              <a:lnSpc>
                <a:spcPct val="115000"/>
              </a:lnSpc>
              <a:spcBef>
                <a:spcPts val="500"/>
              </a:spcBef>
              <a:spcAft>
                <a:spcPts val="0"/>
              </a:spcAft>
              <a:buClr>
                <a:srgbClr val="124F5C"/>
              </a:buClr>
              <a:buSzPts val="2100"/>
              <a:buChar char="●"/>
            </a:pPr>
            <a:r>
              <a:rPr lang="en-US" sz="2100">
                <a:solidFill>
                  <a:srgbClr val="124F5C"/>
                </a:solidFill>
              </a:rPr>
              <a:t>Slightly more males are suffering from Cardiovascular heart disease than females.</a:t>
            </a:r>
            <a:endParaRPr sz="2100">
              <a:solidFill>
                <a:srgbClr val="124F5C"/>
              </a:solidFill>
            </a:endParaRPr>
          </a:p>
          <a:p>
            <a:pPr indent="0" lvl="0" marL="0" rtl="0" algn="just">
              <a:spcBef>
                <a:spcPts val="0"/>
              </a:spcBef>
              <a:spcAft>
                <a:spcPts val="0"/>
              </a:spcAft>
              <a:buNone/>
            </a:pPr>
            <a:r>
              <a:t/>
            </a:r>
            <a:endParaRPr sz="1900">
              <a:latin typeface="Libre Franklin"/>
              <a:ea typeface="Libre Franklin"/>
              <a:cs typeface="Libre Franklin"/>
              <a:sym typeface="Libre Franklin"/>
            </a:endParaRPr>
          </a:p>
          <a:p>
            <a:pPr indent="-361950" lvl="0" marL="457200" rtl="0" algn="just">
              <a:spcBef>
                <a:spcPts val="0"/>
              </a:spcBef>
              <a:spcAft>
                <a:spcPts val="0"/>
              </a:spcAft>
              <a:buClr>
                <a:srgbClr val="124F5C"/>
              </a:buClr>
              <a:buSzPts val="2100"/>
              <a:buChar char="●"/>
            </a:pPr>
            <a:r>
              <a:rPr lang="en-US" sz="2100">
                <a:solidFill>
                  <a:srgbClr val="124F5C"/>
                </a:solidFill>
              </a:rPr>
              <a:t>The people who have Cardiovascular heart disease is almost equal between smokers and non smokers</a:t>
            </a:r>
            <a:endParaRPr sz="2100">
              <a:solidFill>
                <a:srgbClr val="124F5C"/>
              </a:solidFill>
            </a:endParaRPr>
          </a:p>
          <a:p>
            <a:pPr indent="0" lvl="0" marL="0" rtl="0" algn="just">
              <a:spcBef>
                <a:spcPts val="0"/>
              </a:spcBef>
              <a:spcAft>
                <a:spcPts val="0"/>
              </a:spcAft>
              <a:buNone/>
            </a:pPr>
            <a:r>
              <a:t/>
            </a:r>
            <a:endParaRPr sz="2100">
              <a:solidFill>
                <a:srgbClr val="124F5C"/>
              </a:solidFill>
            </a:endParaRPr>
          </a:p>
          <a:p>
            <a:pPr indent="-361950" lvl="0" marL="457200" rtl="0" algn="just">
              <a:spcBef>
                <a:spcPts val="0"/>
              </a:spcBef>
              <a:spcAft>
                <a:spcPts val="0"/>
              </a:spcAft>
              <a:buClr>
                <a:srgbClr val="124F5C"/>
              </a:buClr>
              <a:buSzPts val="2100"/>
              <a:buChar char="●"/>
            </a:pPr>
            <a:r>
              <a:rPr lang="en-US" sz="2100">
                <a:solidFill>
                  <a:srgbClr val="124F5C"/>
                </a:solidFill>
              </a:rPr>
              <a:t>The percentage of people who have Cardiovascular heart disease is higher among the diabetic patients and also those patients with prevalent hypertension have more risk of Cardiovascular heart disease compare to those who don't have hypertensive problem</a:t>
            </a:r>
            <a:endParaRPr sz="2100">
              <a:solidFill>
                <a:srgbClr val="124F5C"/>
              </a:solidFill>
            </a:endParaRPr>
          </a:p>
          <a:p>
            <a:pPr indent="0" lvl="0" marL="0" rtl="0" algn="just">
              <a:spcBef>
                <a:spcPts val="0"/>
              </a:spcBef>
              <a:spcAft>
                <a:spcPts val="0"/>
              </a:spcAft>
              <a:buNone/>
            </a:pPr>
            <a:r>
              <a:t/>
            </a:r>
            <a:endParaRPr sz="2100">
              <a:solidFill>
                <a:srgbClr val="124F5C"/>
              </a:solidFill>
            </a:endParaRPr>
          </a:p>
          <a:p>
            <a:pPr indent="-361950" lvl="0" marL="457200" rtl="0" algn="just">
              <a:lnSpc>
                <a:spcPct val="115000"/>
              </a:lnSpc>
              <a:spcBef>
                <a:spcPts val="1200"/>
              </a:spcBef>
              <a:spcAft>
                <a:spcPts val="0"/>
              </a:spcAft>
              <a:buClr>
                <a:srgbClr val="124F5C"/>
              </a:buClr>
              <a:buSzPts val="2100"/>
              <a:buChar char="●"/>
            </a:pPr>
            <a:r>
              <a:rPr lang="en-US" sz="2100">
                <a:solidFill>
                  <a:srgbClr val="124F5C"/>
                </a:solidFill>
              </a:rPr>
              <a:t>The percentage of people who are on medication of blood pressure have more risk of Cardiovascular heart disease compare to those who are not on medication.</a:t>
            </a:r>
            <a:endParaRPr sz="1600">
              <a:solidFill>
                <a:srgbClr val="124F5C"/>
              </a:solidFill>
            </a:endParaRPr>
          </a:p>
        </p:txBody>
      </p:sp>
      <p:pic>
        <p:nvPicPr>
          <p:cNvPr id="246" name="Google Shape;246;p26"/>
          <p:cNvPicPr preferRelativeResize="0"/>
          <p:nvPr/>
        </p:nvPicPr>
        <p:blipFill>
          <a:blip r:embed="rId4">
            <a:alphaModFix/>
          </a:blip>
          <a:stretch>
            <a:fillRect/>
          </a:stretch>
        </p:blipFill>
        <p:spPr>
          <a:xfrm>
            <a:off x="10558300" y="1466900"/>
            <a:ext cx="1291725" cy="95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ph type="title"/>
          </p:nvPr>
        </p:nvSpPr>
        <p:spPr>
          <a:xfrm>
            <a:off x="581200" y="702153"/>
            <a:ext cx="11029500" cy="677100"/>
          </a:xfrm>
          <a:prstGeom prst="rect">
            <a:avLst/>
          </a:prstGeom>
        </p:spPr>
        <p:txBody>
          <a:bodyPr anchorCtr="0" anchor="b" bIns="45700" lIns="91425" spcFirstLastPara="1" rIns="91425" wrap="square" tIns="45700">
            <a:normAutofit/>
          </a:bodyPr>
          <a:lstStyle/>
          <a:p>
            <a:pPr indent="0" lvl="0" marL="0" marR="192405" rtl="0" algn="l">
              <a:lnSpc>
                <a:spcPct val="105749"/>
              </a:lnSpc>
              <a:spcBef>
                <a:spcPts val="0"/>
              </a:spcBef>
              <a:spcAft>
                <a:spcPts val="0"/>
              </a:spcAft>
              <a:buClr>
                <a:schemeClr val="dk1"/>
              </a:buClr>
              <a:buSzPts val="1100"/>
              <a:buFont typeface="Arial"/>
              <a:buNone/>
            </a:pPr>
            <a:r>
              <a:rPr b="1" lang="en-US">
                <a:solidFill>
                  <a:schemeClr val="dk1"/>
                </a:solidFill>
                <a:highlight>
                  <a:srgbClr val="F1C232"/>
                </a:highlight>
                <a:latin typeface="Arial"/>
                <a:ea typeface="Arial"/>
                <a:cs typeface="Arial"/>
                <a:sym typeface="Arial"/>
              </a:rPr>
              <a:t>Outlier Treatment: </a:t>
            </a:r>
            <a:endParaRPr sz="3200">
              <a:solidFill>
                <a:schemeClr val="dk1"/>
              </a:solidFill>
              <a:highlight>
                <a:srgbClr val="F1C232"/>
              </a:highlight>
            </a:endParaRPr>
          </a:p>
        </p:txBody>
      </p:sp>
      <p:sp>
        <p:nvSpPr>
          <p:cNvPr id="252" name="Google Shape;252;p27"/>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53" name="Google Shape;253;p27"/>
          <p:cNvPicPr preferRelativeResize="0"/>
          <p:nvPr/>
        </p:nvPicPr>
        <p:blipFill>
          <a:blip r:embed="rId3">
            <a:alphaModFix/>
          </a:blip>
          <a:stretch>
            <a:fillRect/>
          </a:stretch>
        </p:blipFill>
        <p:spPr>
          <a:xfrm>
            <a:off x="581200" y="1648235"/>
            <a:ext cx="4581449" cy="4243666"/>
          </a:xfrm>
          <a:prstGeom prst="rect">
            <a:avLst/>
          </a:prstGeom>
          <a:noFill/>
          <a:ln>
            <a:noFill/>
          </a:ln>
        </p:spPr>
      </p:pic>
      <p:pic>
        <p:nvPicPr>
          <p:cNvPr id="254" name="Google Shape;254;p27"/>
          <p:cNvPicPr preferRelativeResize="0"/>
          <p:nvPr/>
        </p:nvPicPr>
        <p:blipFill>
          <a:blip r:embed="rId4">
            <a:alphaModFix/>
          </a:blip>
          <a:stretch>
            <a:fillRect/>
          </a:stretch>
        </p:blipFill>
        <p:spPr>
          <a:xfrm>
            <a:off x="6376822" y="1593600"/>
            <a:ext cx="4699404" cy="4352922"/>
          </a:xfrm>
          <a:prstGeom prst="rect">
            <a:avLst/>
          </a:prstGeom>
          <a:noFill/>
          <a:ln>
            <a:noFill/>
          </a:ln>
        </p:spPr>
      </p:pic>
      <p:sp>
        <p:nvSpPr>
          <p:cNvPr id="255" name="Google Shape;255;p27"/>
          <p:cNvSpPr txBox="1"/>
          <p:nvPr/>
        </p:nvSpPr>
        <p:spPr>
          <a:xfrm>
            <a:off x="1319900" y="6109600"/>
            <a:ext cx="304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latin typeface="Libre Franklin"/>
                <a:ea typeface="Libre Franklin"/>
                <a:cs typeface="Libre Franklin"/>
                <a:sym typeface="Libre Franklin"/>
              </a:rPr>
              <a:t>Before Outlier Treatment</a:t>
            </a:r>
            <a:endParaRPr b="1">
              <a:latin typeface="Libre Franklin"/>
              <a:ea typeface="Libre Franklin"/>
              <a:cs typeface="Libre Franklin"/>
              <a:sym typeface="Libre Franklin"/>
            </a:endParaRPr>
          </a:p>
        </p:txBody>
      </p:sp>
      <p:sp>
        <p:nvSpPr>
          <p:cNvPr id="256" name="Google Shape;256;p27"/>
          <p:cNvSpPr txBox="1"/>
          <p:nvPr/>
        </p:nvSpPr>
        <p:spPr>
          <a:xfrm>
            <a:off x="7202525" y="6160875"/>
            <a:ext cx="304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latin typeface="Libre Franklin"/>
                <a:ea typeface="Libre Franklin"/>
                <a:cs typeface="Libre Franklin"/>
                <a:sym typeface="Libre Franklin"/>
              </a:rPr>
              <a:t>After </a:t>
            </a:r>
            <a:r>
              <a:rPr b="1" lang="en-US">
                <a:latin typeface="Libre Franklin"/>
                <a:ea typeface="Libre Franklin"/>
                <a:cs typeface="Libre Franklin"/>
                <a:sym typeface="Libre Franklin"/>
              </a:rPr>
              <a:t>Outlier Treatment</a:t>
            </a:r>
            <a:endParaRPr b="1">
              <a:latin typeface="Libre Franklin"/>
              <a:ea typeface="Libre Franklin"/>
              <a:cs typeface="Libre Franklin"/>
              <a:sym typeface="Libre Frankl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581200" y="702153"/>
            <a:ext cx="11029500" cy="677100"/>
          </a:xfrm>
          <a:prstGeom prst="rect">
            <a:avLst/>
          </a:prstGeom>
        </p:spPr>
        <p:txBody>
          <a:bodyPr anchorCtr="0" anchor="b" bIns="45700" lIns="91425" spcFirstLastPara="1" rIns="91425" wrap="square" tIns="45700">
            <a:normAutofit/>
          </a:bodyPr>
          <a:lstStyle/>
          <a:p>
            <a:pPr indent="0" lvl="0" marL="0" marR="192405" rtl="0" algn="l">
              <a:lnSpc>
                <a:spcPct val="105749"/>
              </a:lnSpc>
              <a:spcBef>
                <a:spcPts val="0"/>
              </a:spcBef>
              <a:spcAft>
                <a:spcPts val="0"/>
              </a:spcAft>
              <a:buClr>
                <a:schemeClr val="dk1"/>
              </a:buClr>
              <a:buSzPts val="1100"/>
              <a:buFont typeface="Arial"/>
              <a:buNone/>
            </a:pPr>
            <a:r>
              <a:rPr b="1" lang="en-US">
                <a:solidFill>
                  <a:schemeClr val="dk1"/>
                </a:solidFill>
                <a:highlight>
                  <a:srgbClr val="F1C232"/>
                </a:highlight>
                <a:latin typeface="Arial"/>
                <a:ea typeface="Arial"/>
                <a:cs typeface="Arial"/>
                <a:sym typeface="Arial"/>
              </a:rPr>
              <a:t>Correlation Analysis </a:t>
            </a:r>
            <a:endParaRPr sz="3200">
              <a:solidFill>
                <a:schemeClr val="dk1"/>
              </a:solidFill>
              <a:highlight>
                <a:srgbClr val="F1C232"/>
              </a:highlight>
            </a:endParaRPr>
          </a:p>
        </p:txBody>
      </p:sp>
      <p:sp>
        <p:nvSpPr>
          <p:cNvPr id="262" name="Google Shape;262;p28"/>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63" name="Google Shape;263;p28"/>
          <p:cNvPicPr preferRelativeResize="0"/>
          <p:nvPr/>
        </p:nvPicPr>
        <p:blipFill>
          <a:blip r:embed="rId3">
            <a:alphaModFix/>
          </a:blip>
          <a:stretch>
            <a:fillRect/>
          </a:stretch>
        </p:blipFill>
        <p:spPr>
          <a:xfrm>
            <a:off x="581200" y="1451778"/>
            <a:ext cx="8712607" cy="51739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9"/>
          <p:cNvSpPr txBox="1"/>
          <p:nvPr>
            <p:ph type="title"/>
          </p:nvPr>
        </p:nvSpPr>
        <p:spPr>
          <a:xfrm>
            <a:off x="581200" y="702152"/>
            <a:ext cx="11029500" cy="740100"/>
          </a:xfrm>
          <a:prstGeom prst="rect">
            <a:avLst/>
          </a:prstGeom>
        </p:spPr>
        <p:txBody>
          <a:bodyPr anchorCtr="0" anchor="b" bIns="45700" lIns="91425" spcFirstLastPara="1" rIns="91425" wrap="square" tIns="45700">
            <a:normAutofit/>
          </a:bodyPr>
          <a:lstStyle/>
          <a:p>
            <a:pPr indent="0" lvl="0" marL="0" rtl="0" algn="l">
              <a:lnSpc>
                <a:spcPct val="115000"/>
              </a:lnSpc>
              <a:spcBef>
                <a:spcPts val="500"/>
              </a:spcBef>
              <a:spcAft>
                <a:spcPts val="0"/>
              </a:spcAft>
              <a:buNone/>
            </a:pPr>
            <a:r>
              <a:rPr b="1" lang="en-US">
                <a:solidFill>
                  <a:schemeClr val="dk1"/>
                </a:solidFill>
                <a:highlight>
                  <a:srgbClr val="F1C232"/>
                </a:highlight>
                <a:latin typeface="Arial"/>
                <a:ea typeface="Arial"/>
                <a:cs typeface="Arial"/>
                <a:sym typeface="Arial"/>
              </a:rPr>
              <a:t>Contd..</a:t>
            </a:r>
            <a:endParaRPr/>
          </a:p>
        </p:txBody>
      </p:sp>
      <p:sp>
        <p:nvSpPr>
          <p:cNvPr id="269" name="Google Shape;269;p29"/>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70" name="Google Shape;270;p29"/>
          <p:cNvSpPr txBox="1"/>
          <p:nvPr/>
        </p:nvSpPr>
        <p:spPr>
          <a:xfrm>
            <a:off x="581200" y="1528450"/>
            <a:ext cx="8998500" cy="41340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Clr>
                <a:srgbClr val="124F5C"/>
              </a:buClr>
              <a:buSzPts val="1800"/>
              <a:buChar char="●"/>
            </a:pPr>
            <a:r>
              <a:rPr lang="en-US" sz="1800">
                <a:solidFill>
                  <a:srgbClr val="124F5C"/>
                </a:solidFill>
              </a:rPr>
              <a:t>There are no features with more than 0.5 correlation with the Ten year risk of developing CHD and this shows that the features a poor predictors. </a:t>
            </a:r>
            <a:endParaRPr sz="1800">
              <a:solidFill>
                <a:srgbClr val="124F5C"/>
              </a:solidFill>
            </a:endParaRPr>
          </a:p>
          <a:p>
            <a:pPr indent="-342900" lvl="0" marL="457200" marR="0" rtl="0" algn="just">
              <a:lnSpc>
                <a:spcPct val="116000"/>
              </a:lnSpc>
              <a:spcBef>
                <a:spcPts val="0"/>
              </a:spcBef>
              <a:spcAft>
                <a:spcPts val="0"/>
              </a:spcAft>
              <a:buClr>
                <a:srgbClr val="124F5C"/>
              </a:buClr>
              <a:buSzPts val="1800"/>
              <a:buChar char="●"/>
            </a:pPr>
            <a:r>
              <a:rPr lang="en-US" sz="1800">
                <a:solidFill>
                  <a:srgbClr val="124F5C"/>
                </a:solidFill>
              </a:rPr>
              <a:t>However the features with the highest correlations are age, prevalent hypertension(prevalentHyp) and systolic blood pressure(sysBP).</a:t>
            </a:r>
            <a:endParaRPr sz="1800">
              <a:solidFill>
                <a:srgbClr val="124F5C"/>
              </a:solidFill>
            </a:endParaRPr>
          </a:p>
          <a:p>
            <a:pPr indent="-342900" lvl="0" marL="457200" marR="2082800" rtl="0" algn="just">
              <a:lnSpc>
                <a:spcPct val="116000"/>
              </a:lnSpc>
              <a:spcBef>
                <a:spcPts val="0"/>
              </a:spcBef>
              <a:spcAft>
                <a:spcPts val="0"/>
              </a:spcAft>
              <a:buClr>
                <a:srgbClr val="124F5C"/>
              </a:buClr>
              <a:buSzPts val="1800"/>
              <a:buChar char="●"/>
            </a:pPr>
            <a:r>
              <a:rPr lang="en-US" sz="1800">
                <a:solidFill>
                  <a:srgbClr val="124F5C"/>
                </a:solidFill>
              </a:rPr>
              <a:t>Also there are a couple of features that are highly correlated with each other and it makes no sense to use both of them in building a machine learning model.</a:t>
            </a:r>
            <a:endParaRPr sz="1800">
              <a:solidFill>
                <a:srgbClr val="124F5C"/>
              </a:solidFill>
            </a:endParaRPr>
          </a:p>
          <a:p>
            <a:pPr indent="0" lvl="0" marL="431800" rtl="0" algn="l">
              <a:lnSpc>
                <a:spcPct val="115000"/>
              </a:lnSpc>
              <a:spcBef>
                <a:spcPts val="1200"/>
              </a:spcBef>
              <a:spcAft>
                <a:spcPts val="0"/>
              </a:spcAft>
              <a:buNone/>
            </a:pPr>
            <a:r>
              <a:rPr b="1" lang="en-US" sz="2000">
                <a:solidFill>
                  <a:srgbClr val="124F5C"/>
                </a:solidFill>
              </a:rPr>
              <a:t>These includes:</a:t>
            </a:r>
            <a:endParaRPr b="1" sz="2000">
              <a:solidFill>
                <a:srgbClr val="124F5C"/>
              </a:solidFill>
            </a:endParaRPr>
          </a:p>
          <a:p>
            <a:pPr indent="-342900" lvl="0" marL="457200" rtl="0" algn="l">
              <a:lnSpc>
                <a:spcPct val="115000"/>
              </a:lnSpc>
              <a:spcBef>
                <a:spcPts val="200"/>
              </a:spcBef>
              <a:spcAft>
                <a:spcPts val="0"/>
              </a:spcAft>
              <a:buClr>
                <a:srgbClr val="124F5C"/>
              </a:buClr>
              <a:buSzPts val="1800"/>
              <a:buChar char="●"/>
            </a:pPr>
            <a:r>
              <a:rPr lang="en-US" sz="1800">
                <a:solidFill>
                  <a:srgbClr val="124F5C"/>
                </a:solidFill>
              </a:rPr>
              <a:t>Blood glucose and diab</a:t>
            </a:r>
            <a:r>
              <a:rPr lang="en-US" sz="1800">
                <a:solidFill>
                  <a:srgbClr val="124F5C"/>
                </a:solidFill>
              </a:rPr>
              <a:t>etes;</a:t>
            </a:r>
            <a:endParaRPr sz="1800">
              <a:solidFill>
                <a:srgbClr val="124F5C"/>
              </a:solidFill>
            </a:endParaRPr>
          </a:p>
          <a:p>
            <a:pPr indent="-342900" lvl="0" marL="457200" rtl="0" algn="l">
              <a:lnSpc>
                <a:spcPct val="115000"/>
              </a:lnSpc>
              <a:spcBef>
                <a:spcPts val="0"/>
              </a:spcBef>
              <a:spcAft>
                <a:spcPts val="0"/>
              </a:spcAft>
              <a:buClr>
                <a:srgbClr val="124F5C"/>
              </a:buClr>
              <a:buSzPts val="1800"/>
              <a:buChar char="●"/>
            </a:pPr>
            <a:r>
              <a:rPr lang="en-US" sz="1800">
                <a:solidFill>
                  <a:srgbClr val="124F5C"/>
                </a:solidFill>
              </a:rPr>
              <a:t>systolic and diastolic blood pressures;</a:t>
            </a:r>
            <a:endParaRPr sz="1800">
              <a:solidFill>
                <a:srgbClr val="124F5C"/>
              </a:solidFill>
            </a:endParaRPr>
          </a:p>
          <a:p>
            <a:pPr indent="-342900" lvl="0" marL="457200" rtl="0" algn="l">
              <a:lnSpc>
                <a:spcPct val="115000"/>
              </a:lnSpc>
              <a:spcBef>
                <a:spcPts val="0"/>
              </a:spcBef>
              <a:spcAft>
                <a:spcPts val="0"/>
              </a:spcAft>
              <a:buClr>
                <a:srgbClr val="124F5C"/>
              </a:buClr>
              <a:buSzPts val="1800"/>
              <a:buChar char="●"/>
            </a:pPr>
            <a:r>
              <a:rPr lang="en-US" sz="1800">
                <a:solidFill>
                  <a:srgbClr val="124F5C"/>
                </a:solidFill>
              </a:rPr>
              <a:t>cigarette smoking and the number of cigarettes smoked per day</a:t>
            </a:r>
            <a:endParaRPr sz="1800">
              <a:solidFill>
                <a:srgbClr val="124F5C"/>
              </a:solidFill>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pic>
        <p:nvPicPr>
          <p:cNvPr id="271" name="Google Shape;271;p29"/>
          <p:cNvPicPr preferRelativeResize="0"/>
          <p:nvPr/>
        </p:nvPicPr>
        <p:blipFill rotWithShape="1">
          <a:blip r:embed="rId3">
            <a:alphaModFix/>
          </a:blip>
          <a:srcRect b="21774" l="24218" r="46305" t="32527"/>
          <a:stretch/>
        </p:blipFill>
        <p:spPr>
          <a:xfrm>
            <a:off x="7671600" y="2575698"/>
            <a:ext cx="4520400" cy="39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ph type="title"/>
          </p:nvPr>
        </p:nvSpPr>
        <p:spPr>
          <a:xfrm>
            <a:off x="476250" y="598725"/>
            <a:ext cx="10862400" cy="680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a:solidFill>
                  <a:schemeClr val="dk1"/>
                </a:solidFill>
                <a:highlight>
                  <a:srgbClr val="F1C232"/>
                </a:highlight>
                <a:latin typeface="Arial"/>
                <a:ea typeface="Arial"/>
                <a:cs typeface="Arial"/>
                <a:sym typeface="Arial"/>
              </a:rPr>
              <a:t>Feature Engineering/ Selection:</a:t>
            </a:r>
            <a:endParaRPr>
              <a:solidFill>
                <a:schemeClr val="dk1"/>
              </a:solidFill>
              <a:highlight>
                <a:srgbClr val="F1C232"/>
              </a:highlight>
            </a:endParaRPr>
          </a:p>
        </p:txBody>
      </p:sp>
      <p:sp>
        <p:nvSpPr>
          <p:cNvPr id="277" name="Google Shape;277;p30"/>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78" name="Google Shape;278;p30"/>
          <p:cNvSpPr txBox="1"/>
          <p:nvPr/>
        </p:nvSpPr>
        <p:spPr>
          <a:xfrm>
            <a:off x="476250" y="1727850"/>
            <a:ext cx="10690800" cy="3102900"/>
          </a:xfrm>
          <a:prstGeom prst="rect">
            <a:avLst/>
          </a:prstGeom>
          <a:noFill/>
          <a:ln>
            <a:noFill/>
          </a:ln>
        </p:spPr>
        <p:txBody>
          <a:bodyPr anchorCtr="0" anchor="t" bIns="91425" lIns="91425" spcFirstLastPara="1" rIns="91425" wrap="square" tIns="91425">
            <a:spAutoFit/>
          </a:bodyPr>
          <a:lstStyle/>
          <a:p>
            <a:pPr indent="-349250" lvl="0" marL="457200" marR="408214" rtl="0" algn="just">
              <a:lnSpc>
                <a:spcPct val="109451"/>
              </a:lnSpc>
              <a:spcBef>
                <a:spcPts val="2273"/>
              </a:spcBef>
              <a:spcAft>
                <a:spcPts val="0"/>
              </a:spcAft>
              <a:buClr>
                <a:srgbClr val="00717D"/>
              </a:buClr>
              <a:buSzPts val="1900"/>
              <a:buChar char="●"/>
            </a:pPr>
            <a:r>
              <a:rPr lang="en-US" sz="1900">
                <a:solidFill>
                  <a:srgbClr val="00717D"/>
                </a:solidFill>
              </a:rPr>
              <a:t>For feature selection we’ve used </a:t>
            </a:r>
            <a:r>
              <a:rPr b="1" lang="en-US" sz="1900">
                <a:solidFill>
                  <a:srgbClr val="00717D"/>
                </a:solidFill>
              </a:rPr>
              <a:t>Tree-based: SelectFromModel </a:t>
            </a:r>
            <a:r>
              <a:rPr lang="en-US" sz="1900">
                <a:solidFill>
                  <a:srgbClr val="00717D"/>
                </a:solidFill>
              </a:rPr>
              <a:t>which is an  embedded methods use algorithms that have built-in feature selection methods</a:t>
            </a:r>
            <a:endParaRPr sz="1900">
              <a:solidFill>
                <a:srgbClr val="00717D"/>
              </a:solidFill>
            </a:endParaRPr>
          </a:p>
          <a:p>
            <a:pPr indent="-349250" lvl="0" marL="457200" marR="664805" rtl="0" algn="just">
              <a:lnSpc>
                <a:spcPct val="109451"/>
              </a:lnSpc>
              <a:spcBef>
                <a:spcPts val="0"/>
              </a:spcBef>
              <a:spcAft>
                <a:spcPts val="0"/>
              </a:spcAft>
              <a:buClr>
                <a:srgbClr val="00717D"/>
              </a:buClr>
              <a:buSzPts val="1900"/>
              <a:buChar char="●"/>
            </a:pPr>
            <a:r>
              <a:rPr lang="en-US" sz="1900">
                <a:solidFill>
                  <a:srgbClr val="00717D"/>
                </a:solidFill>
              </a:rPr>
              <a:t>For feature selection we’ve used </a:t>
            </a:r>
            <a:r>
              <a:rPr b="1" lang="en-US" sz="1900">
                <a:solidFill>
                  <a:srgbClr val="00717D"/>
                </a:solidFill>
              </a:rPr>
              <a:t>Tree-based: SelectFromModel </a:t>
            </a:r>
            <a:r>
              <a:rPr lang="en-US" sz="1900">
                <a:solidFill>
                  <a:srgbClr val="00717D"/>
                </a:solidFill>
              </a:rPr>
              <a:t>which is an  embedded methods use algorithms that have built-in feature selection methods</a:t>
            </a:r>
            <a:endParaRPr sz="1900">
              <a:solidFill>
                <a:srgbClr val="00717D"/>
              </a:solidFill>
            </a:endParaRPr>
          </a:p>
          <a:p>
            <a:pPr indent="-349250" lvl="0" marL="457200" marR="405272" rtl="0" algn="just">
              <a:lnSpc>
                <a:spcPct val="111584"/>
              </a:lnSpc>
              <a:spcBef>
                <a:spcPts val="0"/>
              </a:spcBef>
              <a:spcAft>
                <a:spcPts val="0"/>
              </a:spcAft>
              <a:buClr>
                <a:srgbClr val="00717D"/>
              </a:buClr>
              <a:buSzPts val="1900"/>
              <a:buChar char="●"/>
            </a:pPr>
            <a:r>
              <a:rPr lang="en-US" sz="1900">
                <a:solidFill>
                  <a:srgbClr val="00717D"/>
                </a:solidFill>
              </a:rPr>
              <a:t>In Random forest, the final feature importance is the average of all decision tree feature  importance. </a:t>
            </a:r>
            <a:endParaRPr sz="1900">
              <a:solidFill>
                <a:srgbClr val="00717D"/>
              </a:solidFill>
            </a:endParaRPr>
          </a:p>
          <a:p>
            <a:pPr indent="-349250" lvl="0" marL="457200" marR="405272" rtl="0" algn="just">
              <a:lnSpc>
                <a:spcPct val="111584"/>
              </a:lnSpc>
              <a:spcBef>
                <a:spcPts val="0"/>
              </a:spcBef>
              <a:spcAft>
                <a:spcPts val="0"/>
              </a:spcAft>
              <a:buClr>
                <a:srgbClr val="00717D"/>
              </a:buClr>
              <a:buSzPts val="1900"/>
              <a:buChar char="●"/>
            </a:pPr>
            <a:r>
              <a:rPr lang="en-US" sz="1900">
                <a:solidFill>
                  <a:srgbClr val="00717D"/>
                </a:solidFill>
              </a:rPr>
              <a:t>After performing the feature selection the important features are:</a:t>
            </a:r>
            <a:endParaRPr sz="1596">
              <a:solidFill>
                <a:srgbClr val="00717D"/>
              </a:solidFill>
            </a:endParaRPr>
          </a:p>
          <a:p>
            <a:pPr indent="0" lvl="0" marL="457200" marR="405272" rtl="0" algn="l">
              <a:lnSpc>
                <a:spcPct val="111584"/>
              </a:lnSpc>
              <a:spcBef>
                <a:spcPts val="0"/>
              </a:spcBef>
              <a:spcAft>
                <a:spcPts val="0"/>
              </a:spcAft>
              <a:buNone/>
            </a:pPr>
            <a:r>
              <a:t/>
            </a:r>
            <a:endParaRPr sz="1596">
              <a:solidFill>
                <a:srgbClr val="00717D"/>
              </a:solidFill>
            </a:endParaRPr>
          </a:p>
          <a:p>
            <a:pPr indent="0" lvl="0" marL="457200" marR="405272" rtl="0" algn="l">
              <a:lnSpc>
                <a:spcPct val="111584"/>
              </a:lnSpc>
              <a:spcBef>
                <a:spcPts val="0"/>
              </a:spcBef>
              <a:spcAft>
                <a:spcPts val="0"/>
              </a:spcAft>
              <a:buNone/>
            </a:pPr>
            <a:r>
              <a:rPr b="1" lang="en-US" sz="2500">
                <a:solidFill>
                  <a:srgbClr val="00717D"/>
                </a:solidFill>
              </a:rPr>
              <a:t>['age', 'totChol, 'sysBP', 'diaBP', 'BMI', 'heartRate', 'glucose'] </a:t>
            </a:r>
            <a:endParaRPr sz="1596">
              <a:solidFill>
                <a:srgbClr val="00717D"/>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txBox="1"/>
          <p:nvPr>
            <p:ph type="title"/>
          </p:nvPr>
        </p:nvSpPr>
        <p:spPr>
          <a:xfrm>
            <a:off x="581200" y="702150"/>
            <a:ext cx="11029500" cy="604200"/>
          </a:xfrm>
          <a:prstGeom prst="rect">
            <a:avLst/>
          </a:prstGeom>
        </p:spPr>
        <p:txBody>
          <a:bodyPr anchorCtr="0" anchor="b" bIns="45700" lIns="91425" spcFirstLastPara="1" rIns="91425" wrap="square" tIns="45700">
            <a:normAutofit/>
          </a:bodyPr>
          <a:lstStyle/>
          <a:p>
            <a:pPr indent="0" lvl="0" marL="0" rtl="0" algn="l">
              <a:lnSpc>
                <a:spcPct val="115000"/>
              </a:lnSpc>
              <a:spcBef>
                <a:spcPts val="1200"/>
              </a:spcBef>
              <a:spcAft>
                <a:spcPts val="0"/>
              </a:spcAft>
              <a:buNone/>
            </a:pPr>
            <a:r>
              <a:rPr b="1" lang="en-US">
                <a:solidFill>
                  <a:schemeClr val="dk1"/>
                </a:solidFill>
                <a:highlight>
                  <a:srgbClr val="F1C232"/>
                </a:highlight>
                <a:latin typeface="Arial"/>
                <a:ea typeface="Arial"/>
                <a:cs typeface="Arial"/>
                <a:sym typeface="Arial"/>
              </a:rPr>
              <a:t>Data Preprocessing</a:t>
            </a:r>
            <a:r>
              <a:rPr b="1" lang="en-US">
                <a:solidFill>
                  <a:schemeClr val="dk1"/>
                </a:solidFill>
                <a:highlight>
                  <a:srgbClr val="F1C232"/>
                </a:highlight>
                <a:latin typeface="Arial"/>
                <a:ea typeface="Arial"/>
                <a:cs typeface="Arial"/>
                <a:sym typeface="Arial"/>
              </a:rPr>
              <a:t>:</a:t>
            </a:r>
            <a:endParaRPr/>
          </a:p>
        </p:txBody>
      </p:sp>
      <p:sp>
        <p:nvSpPr>
          <p:cNvPr id="284" name="Google Shape;284;p31"/>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85" name="Google Shape;285;p31"/>
          <p:cNvSpPr txBox="1"/>
          <p:nvPr/>
        </p:nvSpPr>
        <p:spPr>
          <a:xfrm>
            <a:off x="581200" y="1414575"/>
            <a:ext cx="10191900" cy="461100"/>
          </a:xfrm>
          <a:prstGeom prst="rect">
            <a:avLst/>
          </a:prstGeom>
          <a:noFill/>
          <a:ln>
            <a:noFill/>
          </a:ln>
        </p:spPr>
        <p:txBody>
          <a:bodyPr anchorCtr="0" anchor="t" bIns="91425" lIns="91425" spcFirstLastPara="1" rIns="91425" wrap="square" tIns="91425">
            <a:spAutoFit/>
          </a:bodyPr>
          <a:lstStyle/>
          <a:p>
            <a:pPr indent="0" lvl="0" marL="0" marR="394120" rtl="0" algn="l">
              <a:lnSpc>
                <a:spcPct val="111622"/>
              </a:lnSpc>
              <a:spcBef>
                <a:spcPts val="0"/>
              </a:spcBef>
              <a:spcAft>
                <a:spcPts val="0"/>
              </a:spcAft>
              <a:buNone/>
            </a:pPr>
            <a:r>
              <a:t/>
            </a:r>
            <a:endParaRPr sz="1795">
              <a:solidFill>
                <a:srgbClr val="134F5C"/>
              </a:solidFill>
            </a:endParaRPr>
          </a:p>
        </p:txBody>
      </p:sp>
      <p:sp>
        <p:nvSpPr>
          <p:cNvPr id="286" name="Google Shape;286;p31"/>
          <p:cNvSpPr txBox="1"/>
          <p:nvPr/>
        </p:nvSpPr>
        <p:spPr>
          <a:xfrm>
            <a:off x="581200" y="1414575"/>
            <a:ext cx="10625400" cy="1661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900"/>
              </a:spcBef>
              <a:spcAft>
                <a:spcPts val="0"/>
              </a:spcAft>
              <a:buNone/>
            </a:pPr>
            <a:r>
              <a:rPr b="1" lang="en-US" sz="1800">
                <a:solidFill>
                  <a:srgbClr val="00707C"/>
                </a:solidFill>
              </a:rPr>
              <a:t>SMOT - </a:t>
            </a:r>
            <a:r>
              <a:rPr lang="en-US" sz="1800">
                <a:solidFill>
                  <a:srgbClr val="00707C"/>
                </a:solidFill>
              </a:rPr>
              <a:t>Let’s balance our dataset</a:t>
            </a:r>
            <a:endParaRPr sz="1800">
              <a:solidFill>
                <a:srgbClr val="00707C"/>
              </a:solidFill>
            </a:endParaRPr>
          </a:p>
          <a:p>
            <a:pPr indent="-342900" lvl="0" marL="457200" rtl="0" algn="l">
              <a:lnSpc>
                <a:spcPct val="115000"/>
              </a:lnSpc>
              <a:spcBef>
                <a:spcPts val="1900"/>
              </a:spcBef>
              <a:spcAft>
                <a:spcPts val="0"/>
              </a:spcAft>
              <a:buSzPts val="1800"/>
              <a:buChar char="●"/>
            </a:pPr>
            <a:r>
              <a:rPr lang="en-US" sz="1800">
                <a:solidFill>
                  <a:srgbClr val="00707C"/>
                </a:solidFill>
              </a:rPr>
              <a:t>First we balance our dataset because for every positive case there are about </a:t>
            </a:r>
            <a:r>
              <a:rPr b="1" lang="en-US" sz="1800">
                <a:solidFill>
                  <a:srgbClr val="00707C"/>
                </a:solidFill>
              </a:rPr>
              <a:t>5-6 </a:t>
            </a:r>
            <a:r>
              <a:rPr lang="en-US" sz="1800">
                <a:solidFill>
                  <a:srgbClr val="00707C"/>
                </a:solidFill>
              </a:rPr>
              <a:t>negative cases.</a:t>
            </a:r>
            <a:endParaRPr sz="1800">
              <a:solidFill>
                <a:srgbClr val="124F5C"/>
              </a:solidFill>
            </a:endParaRPr>
          </a:p>
          <a:p>
            <a:pPr indent="-342900" lvl="0" marL="457200" rtl="0" algn="l">
              <a:lnSpc>
                <a:spcPct val="115000"/>
              </a:lnSpc>
              <a:spcBef>
                <a:spcPts val="0"/>
              </a:spcBef>
              <a:spcAft>
                <a:spcPts val="0"/>
              </a:spcAft>
              <a:buSzPts val="1800"/>
              <a:buChar char="●"/>
            </a:pPr>
            <a:r>
              <a:rPr lang="en-US" sz="1800">
                <a:solidFill>
                  <a:srgbClr val="00707C"/>
                </a:solidFill>
              </a:rPr>
              <a:t>To handle this problem we will balance the dataset using the </a:t>
            </a:r>
            <a:r>
              <a:rPr b="1" lang="en-US" sz="1800">
                <a:solidFill>
                  <a:srgbClr val="00707C"/>
                </a:solidFill>
              </a:rPr>
              <a:t>Synthetic Minority Oversampling Technique (SMOT)</a:t>
            </a:r>
            <a:endParaRPr>
              <a:latin typeface="Libre Franklin"/>
              <a:ea typeface="Libre Franklin"/>
              <a:cs typeface="Libre Franklin"/>
              <a:sym typeface="Libre Franklin"/>
            </a:endParaRPr>
          </a:p>
        </p:txBody>
      </p:sp>
      <p:pic>
        <p:nvPicPr>
          <p:cNvPr id="287" name="Google Shape;287;p31"/>
          <p:cNvPicPr preferRelativeResize="0"/>
          <p:nvPr/>
        </p:nvPicPr>
        <p:blipFill>
          <a:blip r:embed="rId3">
            <a:alphaModFix/>
          </a:blip>
          <a:stretch>
            <a:fillRect/>
          </a:stretch>
        </p:blipFill>
        <p:spPr>
          <a:xfrm>
            <a:off x="581200" y="2621700"/>
            <a:ext cx="9709261" cy="4111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type="title"/>
          </p:nvPr>
        </p:nvSpPr>
        <p:spPr>
          <a:xfrm>
            <a:off x="581200" y="702152"/>
            <a:ext cx="11029500" cy="753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Content</a:t>
            </a:r>
            <a:endParaRPr b="1">
              <a:latin typeface="Arial"/>
              <a:ea typeface="Arial"/>
              <a:cs typeface="Arial"/>
              <a:sym typeface="Arial"/>
            </a:endParaRPr>
          </a:p>
        </p:txBody>
      </p:sp>
      <p:sp>
        <p:nvSpPr>
          <p:cNvPr id="107" name="Google Shape;107;p14"/>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08" name="Google Shape;108;p14"/>
          <p:cNvGraphicFramePr/>
          <p:nvPr/>
        </p:nvGraphicFramePr>
        <p:xfrm>
          <a:off x="581200" y="1582350"/>
          <a:ext cx="3000000" cy="3000000"/>
        </p:xfrm>
        <a:graphic>
          <a:graphicData uri="http://schemas.openxmlformats.org/drawingml/2006/table">
            <a:tbl>
              <a:tblPr>
                <a:noFill/>
                <a:tableStyleId>{4E07E7C8-E4A2-4417-9B75-3BDA2D33B53B}</a:tableStyleId>
              </a:tblPr>
              <a:tblGrid>
                <a:gridCol w="911675"/>
                <a:gridCol w="8626950"/>
                <a:gridCol w="748375"/>
              </a:tblGrid>
              <a:tr h="381000">
                <a:tc>
                  <a:txBody>
                    <a:bodyPr/>
                    <a:lstStyle/>
                    <a:p>
                      <a:pPr indent="0" lvl="0" marL="0" rtl="0" algn="l">
                        <a:spcBef>
                          <a:spcPts val="0"/>
                        </a:spcBef>
                        <a:spcAft>
                          <a:spcPts val="0"/>
                        </a:spcAft>
                        <a:buNone/>
                      </a:pPr>
                      <a:r>
                        <a:rPr b="1" lang="en-US"/>
                        <a:t>1</a:t>
                      </a:r>
                      <a:endParaRPr b="1"/>
                    </a:p>
                  </a:txBody>
                  <a:tcPr marT="91425" marB="91425" marR="91425" marL="91425"/>
                </a:tc>
                <a:tc>
                  <a:txBody>
                    <a:bodyPr/>
                    <a:lstStyle/>
                    <a:p>
                      <a:pPr indent="0" lvl="0" marL="0" rtl="0" algn="l">
                        <a:spcBef>
                          <a:spcPts val="0"/>
                        </a:spcBef>
                        <a:spcAft>
                          <a:spcPts val="0"/>
                        </a:spcAft>
                        <a:buNone/>
                      </a:pPr>
                      <a:r>
                        <a:rPr b="1" lang="en-US">
                          <a:solidFill>
                            <a:srgbClr val="1155CC"/>
                          </a:solidFill>
                        </a:rPr>
                        <a:t>Steps in Supervised classification</a:t>
                      </a:r>
                      <a:endParaRPr b="1">
                        <a:solidFill>
                          <a:srgbClr val="1155CC"/>
                        </a:solidFill>
                      </a:endParaRPr>
                    </a:p>
                  </a:txBody>
                  <a:tcPr marT="91425" marB="91425" marR="91425" marL="91425"/>
                </a:tc>
                <a:tc>
                  <a:txBody>
                    <a:bodyPr/>
                    <a:lstStyle/>
                    <a:p>
                      <a:pPr indent="0" lvl="0" marL="0" rtl="0" algn="l">
                        <a:spcBef>
                          <a:spcPts val="0"/>
                        </a:spcBef>
                        <a:spcAft>
                          <a:spcPts val="0"/>
                        </a:spcAft>
                        <a:buNone/>
                      </a:pPr>
                      <a:r>
                        <a:rPr b="1" lang="en-US"/>
                        <a:t>3</a:t>
                      </a:r>
                      <a:endParaRPr b="1"/>
                    </a:p>
                  </a:txBody>
                  <a:tcPr marT="91425" marB="91425" marR="91425" marL="91425"/>
                </a:tc>
              </a:tr>
              <a:tr h="381000">
                <a:tc>
                  <a:txBody>
                    <a:bodyPr/>
                    <a:lstStyle/>
                    <a:p>
                      <a:pPr indent="0" lvl="0" marL="0" rtl="0" algn="l">
                        <a:spcBef>
                          <a:spcPts val="0"/>
                        </a:spcBef>
                        <a:spcAft>
                          <a:spcPts val="0"/>
                        </a:spcAft>
                        <a:buNone/>
                      </a:pPr>
                      <a:r>
                        <a:rPr b="1" lang="en-US"/>
                        <a:t>2</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a:solidFill>
                            <a:srgbClr val="1155CC"/>
                          </a:solidFill>
                        </a:rPr>
                        <a:t>Problem Statement </a:t>
                      </a:r>
                      <a:endParaRPr b="1">
                        <a:solidFill>
                          <a:srgbClr val="1155CC"/>
                        </a:solidFill>
                      </a:endParaRPr>
                    </a:p>
                  </a:txBody>
                  <a:tcPr marT="91425" marB="91425" marR="91425" marL="91425"/>
                </a:tc>
                <a:tc>
                  <a:txBody>
                    <a:bodyPr/>
                    <a:lstStyle/>
                    <a:p>
                      <a:pPr indent="0" lvl="0" marL="0" rtl="0" algn="l">
                        <a:spcBef>
                          <a:spcPts val="0"/>
                        </a:spcBef>
                        <a:spcAft>
                          <a:spcPts val="0"/>
                        </a:spcAft>
                        <a:buNone/>
                      </a:pPr>
                      <a:r>
                        <a:rPr b="1" lang="en-US"/>
                        <a:t>4</a:t>
                      </a:r>
                      <a:endParaRPr b="1"/>
                    </a:p>
                  </a:txBody>
                  <a:tcPr marT="91425" marB="91425" marR="91425" marL="91425"/>
                </a:tc>
              </a:tr>
              <a:tr h="381000">
                <a:tc>
                  <a:txBody>
                    <a:bodyPr/>
                    <a:lstStyle/>
                    <a:p>
                      <a:pPr indent="0" lvl="0" marL="0" rtl="0" algn="l">
                        <a:spcBef>
                          <a:spcPts val="0"/>
                        </a:spcBef>
                        <a:spcAft>
                          <a:spcPts val="0"/>
                        </a:spcAft>
                        <a:buNone/>
                      </a:pPr>
                      <a:r>
                        <a:rPr b="1" lang="en-US"/>
                        <a:t>3</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a:solidFill>
                            <a:srgbClr val="1155CC"/>
                          </a:solidFill>
                        </a:rPr>
                        <a:t>Data Summary</a:t>
                      </a:r>
                      <a:endParaRPr b="1">
                        <a:solidFill>
                          <a:srgbClr val="1155CC"/>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5</a:t>
                      </a:r>
                      <a:endParaRPr b="1"/>
                    </a:p>
                  </a:txBody>
                  <a:tcPr marT="91425" marB="91425" marR="91425" marL="91425"/>
                </a:tc>
              </a:tr>
              <a:tr h="381000">
                <a:tc>
                  <a:txBody>
                    <a:bodyPr/>
                    <a:lstStyle/>
                    <a:p>
                      <a:pPr indent="0" lvl="0" marL="0" rtl="0" algn="l">
                        <a:spcBef>
                          <a:spcPts val="0"/>
                        </a:spcBef>
                        <a:spcAft>
                          <a:spcPts val="0"/>
                        </a:spcAft>
                        <a:buNone/>
                      </a:pPr>
                      <a:r>
                        <a:rPr b="1" lang="en-US"/>
                        <a:t>4</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US">
                          <a:solidFill>
                            <a:srgbClr val="1155CC"/>
                          </a:solidFill>
                        </a:rPr>
                        <a:t>Missing Value Treatment</a:t>
                      </a:r>
                      <a:endParaRPr b="1">
                        <a:solidFill>
                          <a:srgbClr val="1155CC"/>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7</a:t>
                      </a:r>
                      <a:endParaRPr b="1"/>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b="1" lang="en-US"/>
                        <a:t>5</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523722" lvl="0" marL="523722" rtl="0" algn="l">
                        <a:spcBef>
                          <a:spcPts val="383"/>
                        </a:spcBef>
                        <a:spcAft>
                          <a:spcPts val="0"/>
                        </a:spcAft>
                        <a:buClr>
                          <a:schemeClr val="dk1"/>
                        </a:buClr>
                        <a:buSzPts val="1100"/>
                        <a:buFont typeface="Arial"/>
                        <a:buNone/>
                      </a:pPr>
                      <a:r>
                        <a:rPr b="1" lang="en-US">
                          <a:solidFill>
                            <a:srgbClr val="1155CC"/>
                          </a:solidFill>
                        </a:rPr>
                        <a:t>Exploratory Data Analysis</a:t>
                      </a:r>
                      <a:endParaRPr>
                        <a:solidFill>
                          <a:srgbClr val="1155CC"/>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8</a:t>
                      </a:r>
                      <a:endParaRPr b="1"/>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b="1" lang="en-US"/>
                        <a:t>6</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523722" lvl="0" marL="523722" rtl="0" algn="l">
                        <a:spcBef>
                          <a:spcPts val="383"/>
                        </a:spcBef>
                        <a:spcAft>
                          <a:spcPts val="0"/>
                        </a:spcAft>
                        <a:buNone/>
                      </a:pPr>
                      <a:r>
                        <a:rPr b="1" lang="en-US">
                          <a:solidFill>
                            <a:srgbClr val="1155CC"/>
                          </a:solidFill>
                        </a:rPr>
                        <a:t>Outlier</a:t>
                      </a:r>
                      <a:r>
                        <a:rPr b="1" lang="en-US">
                          <a:solidFill>
                            <a:srgbClr val="1155CC"/>
                          </a:solidFill>
                        </a:rPr>
                        <a:t> Treatment</a:t>
                      </a:r>
                      <a:endParaRPr b="1">
                        <a:solidFill>
                          <a:srgbClr val="1155CC"/>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16</a:t>
                      </a:r>
                      <a:endParaRPr b="1"/>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b="1" lang="en-US"/>
                        <a:t>7</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523730" lvl="0" marL="523730" rtl="0" algn="l">
                        <a:spcBef>
                          <a:spcPts val="384"/>
                        </a:spcBef>
                        <a:spcAft>
                          <a:spcPts val="0"/>
                        </a:spcAft>
                        <a:buNone/>
                      </a:pPr>
                      <a:r>
                        <a:rPr b="1" lang="en-US">
                          <a:solidFill>
                            <a:srgbClr val="1155CC"/>
                          </a:solidFill>
                        </a:rPr>
                        <a:t>Correlation Analysis</a:t>
                      </a:r>
                      <a:endParaRPr b="1">
                        <a:solidFill>
                          <a:srgbClr val="1155CC"/>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17</a:t>
                      </a:r>
                      <a:endParaRPr b="1"/>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b="1" lang="en-US"/>
                        <a:t>8</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523730" lvl="0" marL="523730" rtl="0" algn="l">
                        <a:spcBef>
                          <a:spcPts val="384"/>
                        </a:spcBef>
                        <a:spcAft>
                          <a:spcPts val="0"/>
                        </a:spcAft>
                        <a:buClr>
                          <a:schemeClr val="dk1"/>
                        </a:buClr>
                        <a:buSzPts val="1100"/>
                        <a:buFont typeface="Arial"/>
                        <a:buNone/>
                      </a:pPr>
                      <a:r>
                        <a:rPr b="1" lang="en-US">
                          <a:solidFill>
                            <a:srgbClr val="1155CC"/>
                          </a:solidFill>
                        </a:rPr>
                        <a:t>Feature Engineering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latin typeface="Franklin Gothic"/>
                          <a:ea typeface="Franklin Gothic"/>
                          <a:cs typeface="Franklin Gothic"/>
                          <a:sym typeface="Franklin Gothic"/>
                        </a:rPr>
                        <a:t>18</a:t>
                      </a:r>
                      <a:endParaRPr b="1">
                        <a:latin typeface="Franklin Gothic"/>
                        <a:ea typeface="Franklin Gothic"/>
                        <a:cs typeface="Franklin Gothic"/>
                        <a:sym typeface="Franklin Gothic"/>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b="1" lang="en-US"/>
                        <a:t>9</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523730" lvl="0" marL="523730" rtl="0" algn="l">
                        <a:spcBef>
                          <a:spcPts val="384"/>
                        </a:spcBef>
                        <a:spcAft>
                          <a:spcPts val="0"/>
                        </a:spcAft>
                        <a:buNone/>
                      </a:pPr>
                      <a:r>
                        <a:rPr b="1" lang="en-US">
                          <a:solidFill>
                            <a:srgbClr val="1155CC"/>
                          </a:solidFill>
                        </a:rPr>
                        <a:t>Data Preprocessing </a:t>
                      </a:r>
                      <a:endParaRPr>
                        <a:solidFill>
                          <a:srgbClr val="1155CC"/>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latin typeface="Franklin Gothic"/>
                          <a:ea typeface="Franklin Gothic"/>
                          <a:cs typeface="Franklin Gothic"/>
                          <a:sym typeface="Franklin Gothic"/>
                        </a:rPr>
                        <a:t>19</a:t>
                      </a:r>
                      <a:endParaRPr b="1">
                        <a:latin typeface="Franklin Gothic"/>
                        <a:ea typeface="Franklin Gothic"/>
                        <a:cs typeface="Franklin Gothic"/>
                        <a:sym typeface="Franklin Gothic"/>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b="1" lang="en-US"/>
                        <a:t>10</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383"/>
                        </a:spcBef>
                        <a:spcAft>
                          <a:spcPts val="0"/>
                        </a:spcAft>
                        <a:buNone/>
                      </a:pPr>
                      <a:r>
                        <a:rPr b="1" lang="en-US">
                          <a:solidFill>
                            <a:srgbClr val="1155CC"/>
                          </a:solidFill>
                        </a:rPr>
                        <a:t>Classification Models</a:t>
                      </a:r>
                      <a:endParaRPr b="1">
                        <a:solidFill>
                          <a:srgbClr val="1155CC"/>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latin typeface="Franklin Gothic"/>
                          <a:ea typeface="Franklin Gothic"/>
                          <a:cs typeface="Franklin Gothic"/>
                          <a:sym typeface="Franklin Gothic"/>
                        </a:rPr>
                        <a:t>21</a:t>
                      </a:r>
                      <a:endParaRPr b="1">
                        <a:latin typeface="Franklin Gothic"/>
                        <a:ea typeface="Franklin Gothic"/>
                        <a:cs typeface="Franklin Gothic"/>
                        <a:sym typeface="Franklin Gothic"/>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b="1" lang="en-US"/>
                        <a:t>11</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524408" lvl="0" marL="524408" rtl="0" algn="l">
                        <a:spcBef>
                          <a:spcPts val="385"/>
                        </a:spcBef>
                        <a:spcAft>
                          <a:spcPts val="0"/>
                        </a:spcAft>
                        <a:buNone/>
                      </a:pPr>
                      <a:r>
                        <a:rPr b="1" lang="en-US">
                          <a:solidFill>
                            <a:srgbClr val="1155CC"/>
                          </a:solidFill>
                        </a:rPr>
                        <a:t>Challenges</a:t>
                      </a:r>
                      <a:endParaRPr>
                        <a:solidFill>
                          <a:srgbClr val="1155CC"/>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latin typeface="Franklin Gothic"/>
                          <a:ea typeface="Franklin Gothic"/>
                          <a:cs typeface="Franklin Gothic"/>
                          <a:sym typeface="Franklin Gothic"/>
                        </a:rPr>
                        <a:t>28</a:t>
                      </a:r>
                      <a:endParaRPr b="1">
                        <a:latin typeface="Franklin Gothic"/>
                        <a:ea typeface="Franklin Gothic"/>
                        <a:cs typeface="Franklin Gothic"/>
                        <a:sym typeface="Franklin Gothic"/>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b="1" lang="en-US"/>
                        <a:t>12</a:t>
                      </a:r>
                      <a:endParaRPr b="1"/>
                    </a:p>
                  </a:txBody>
                  <a:tcPr marT="91425" marB="91425" marR="91425" marL="91425"/>
                </a:tc>
                <a:tc>
                  <a:txBody>
                    <a:bodyPr/>
                    <a:lstStyle/>
                    <a:p>
                      <a:pPr indent="-533323" lvl="0" marL="533323" rtl="0" algn="l">
                        <a:spcBef>
                          <a:spcPts val="383"/>
                        </a:spcBef>
                        <a:spcAft>
                          <a:spcPts val="0"/>
                        </a:spcAft>
                        <a:buNone/>
                      </a:pPr>
                      <a:r>
                        <a:rPr b="1" lang="en-US">
                          <a:solidFill>
                            <a:srgbClr val="1155CC"/>
                          </a:solidFill>
                        </a:rPr>
                        <a:t>Conclusion</a:t>
                      </a:r>
                      <a:endParaRPr>
                        <a:solidFill>
                          <a:srgbClr val="1155CC"/>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US">
                          <a:latin typeface="Franklin Gothic"/>
                          <a:ea typeface="Franklin Gothic"/>
                          <a:cs typeface="Franklin Gothic"/>
                          <a:sym typeface="Franklin Gothic"/>
                        </a:rPr>
                        <a:t>29</a:t>
                      </a:r>
                      <a:endParaRPr b="1">
                        <a:latin typeface="Franklin Gothic"/>
                        <a:ea typeface="Franklin Gothic"/>
                        <a:cs typeface="Franklin Gothic"/>
                        <a:sym typeface="Franklin Gothic"/>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2"/>
          <p:cNvSpPr txBox="1"/>
          <p:nvPr>
            <p:ph type="title"/>
          </p:nvPr>
        </p:nvSpPr>
        <p:spPr>
          <a:xfrm>
            <a:off x="581200" y="702150"/>
            <a:ext cx="11029500" cy="604200"/>
          </a:xfrm>
          <a:prstGeom prst="rect">
            <a:avLst/>
          </a:prstGeom>
        </p:spPr>
        <p:txBody>
          <a:bodyPr anchorCtr="0" anchor="b" bIns="45700" lIns="91425" spcFirstLastPara="1" rIns="91425" wrap="square" tIns="45700">
            <a:normAutofit/>
          </a:bodyPr>
          <a:lstStyle/>
          <a:p>
            <a:pPr indent="0" lvl="0" marL="0" rtl="0" algn="l">
              <a:lnSpc>
                <a:spcPct val="115000"/>
              </a:lnSpc>
              <a:spcBef>
                <a:spcPts val="1200"/>
              </a:spcBef>
              <a:spcAft>
                <a:spcPts val="0"/>
              </a:spcAft>
              <a:buNone/>
            </a:pPr>
            <a:r>
              <a:rPr b="1" lang="en-US">
                <a:solidFill>
                  <a:schemeClr val="dk1"/>
                </a:solidFill>
                <a:highlight>
                  <a:srgbClr val="F1C232"/>
                </a:highlight>
                <a:latin typeface="Arial"/>
                <a:ea typeface="Arial"/>
                <a:cs typeface="Arial"/>
                <a:sym typeface="Arial"/>
              </a:rPr>
              <a:t>Data Preprocessing:</a:t>
            </a:r>
            <a:endParaRPr/>
          </a:p>
        </p:txBody>
      </p:sp>
      <p:sp>
        <p:nvSpPr>
          <p:cNvPr id="293" name="Google Shape;293;p32"/>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94" name="Google Shape;294;p32"/>
          <p:cNvSpPr txBox="1"/>
          <p:nvPr/>
        </p:nvSpPr>
        <p:spPr>
          <a:xfrm>
            <a:off x="581200" y="1414575"/>
            <a:ext cx="10191900" cy="461100"/>
          </a:xfrm>
          <a:prstGeom prst="rect">
            <a:avLst/>
          </a:prstGeom>
          <a:noFill/>
          <a:ln>
            <a:noFill/>
          </a:ln>
        </p:spPr>
        <p:txBody>
          <a:bodyPr anchorCtr="0" anchor="t" bIns="91425" lIns="91425" spcFirstLastPara="1" rIns="91425" wrap="square" tIns="91425">
            <a:spAutoFit/>
          </a:bodyPr>
          <a:lstStyle/>
          <a:p>
            <a:pPr indent="0" lvl="0" marL="0" marR="394120" rtl="0" algn="l">
              <a:lnSpc>
                <a:spcPct val="111622"/>
              </a:lnSpc>
              <a:spcBef>
                <a:spcPts val="0"/>
              </a:spcBef>
              <a:spcAft>
                <a:spcPts val="0"/>
              </a:spcAft>
              <a:buNone/>
            </a:pPr>
            <a:r>
              <a:t/>
            </a:r>
            <a:endParaRPr sz="1795">
              <a:solidFill>
                <a:srgbClr val="134F5C"/>
              </a:solidFill>
            </a:endParaRPr>
          </a:p>
        </p:txBody>
      </p:sp>
      <p:sp>
        <p:nvSpPr>
          <p:cNvPr id="295" name="Google Shape;295;p32"/>
          <p:cNvSpPr txBox="1"/>
          <p:nvPr/>
        </p:nvSpPr>
        <p:spPr>
          <a:xfrm>
            <a:off x="662850" y="1534050"/>
            <a:ext cx="10625400" cy="1342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900"/>
              </a:spcBef>
              <a:spcAft>
                <a:spcPts val="0"/>
              </a:spcAft>
              <a:buNone/>
            </a:pPr>
            <a:r>
              <a:rPr b="1" lang="en-US" sz="1800">
                <a:solidFill>
                  <a:srgbClr val="00707C"/>
                </a:solidFill>
              </a:rPr>
              <a:t>Split</a:t>
            </a:r>
            <a:endParaRPr sz="1800">
              <a:solidFill>
                <a:srgbClr val="00707C"/>
              </a:solidFill>
            </a:endParaRPr>
          </a:p>
          <a:p>
            <a:pPr indent="-342900" lvl="0" marL="457200" rtl="0" algn="l">
              <a:lnSpc>
                <a:spcPct val="115000"/>
              </a:lnSpc>
              <a:spcBef>
                <a:spcPts val="1900"/>
              </a:spcBef>
              <a:spcAft>
                <a:spcPts val="0"/>
              </a:spcAft>
              <a:buSzPts val="1800"/>
              <a:buChar char="●"/>
            </a:pPr>
            <a:r>
              <a:rPr lang="en-US" sz="1800">
                <a:solidFill>
                  <a:srgbClr val="00707C"/>
                </a:solidFill>
              </a:rPr>
              <a:t>Data is splitted for test and </a:t>
            </a:r>
            <a:r>
              <a:rPr lang="en-US" sz="1800">
                <a:solidFill>
                  <a:srgbClr val="00707C"/>
                </a:solidFill>
              </a:rPr>
              <a:t>training</a:t>
            </a:r>
            <a:r>
              <a:rPr lang="en-US" sz="1800">
                <a:solidFill>
                  <a:srgbClr val="00707C"/>
                </a:solidFill>
              </a:rPr>
              <a:t> purpose. </a:t>
            </a:r>
            <a:endParaRPr sz="1800">
              <a:solidFill>
                <a:srgbClr val="00707C"/>
              </a:solidFill>
            </a:endParaRPr>
          </a:p>
          <a:p>
            <a:pPr indent="-342900" lvl="0" marL="457200" rtl="0" algn="l">
              <a:lnSpc>
                <a:spcPct val="115000"/>
              </a:lnSpc>
              <a:spcBef>
                <a:spcPts val="0"/>
              </a:spcBef>
              <a:spcAft>
                <a:spcPts val="0"/>
              </a:spcAft>
              <a:buClr>
                <a:srgbClr val="00707C"/>
              </a:buClr>
              <a:buSzPts val="1800"/>
              <a:buChar char="●"/>
            </a:pPr>
            <a:r>
              <a:rPr lang="en-US" sz="1800">
                <a:solidFill>
                  <a:srgbClr val="00707C"/>
                </a:solidFill>
              </a:rPr>
              <a:t>We have splitted our new balanced data into 80% and 20% split for training and testing.</a:t>
            </a:r>
            <a:endParaRPr sz="1800">
              <a:solidFill>
                <a:srgbClr val="00707C"/>
              </a:solidFill>
            </a:endParaRPr>
          </a:p>
        </p:txBody>
      </p:sp>
      <p:sp>
        <p:nvSpPr>
          <p:cNvPr id="296" name="Google Shape;296;p32"/>
          <p:cNvSpPr txBox="1"/>
          <p:nvPr/>
        </p:nvSpPr>
        <p:spPr>
          <a:xfrm>
            <a:off x="581200" y="3104575"/>
            <a:ext cx="10625400" cy="2860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900"/>
              </a:spcBef>
              <a:spcAft>
                <a:spcPts val="0"/>
              </a:spcAft>
              <a:buNone/>
            </a:pPr>
            <a:r>
              <a:rPr b="1" lang="en-US" sz="1800">
                <a:solidFill>
                  <a:srgbClr val="00707C"/>
                </a:solidFill>
              </a:rPr>
              <a:t>Metrics</a:t>
            </a:r>
            <a:endParaRPr sz="1800">
              <a:solidFill>
                <a:srgbClr val="00707C"/>
              </a:solidFill>
            </a:endParaRPr>
          </a:p>
          <a:p>
            <a:pPr indent="0" lvl="0" marL="457200" rtl="0" algn="l">
              <a:lnSpc>
                <a:spcPct val="115000"/>
              </a:lnSpc>
              <a:spcBef>
                <a:spcPts val="1900"/>
              </a:spcBef>
              <a:spcAft>
                <a:spcPts val="0"/>
              </a:spcAft>
              <a:buNone/>
            </a:pPr>
            <a:r>
              <a:rPr lang="en-US" sz="1800">
                <a:solidFill>
                  <a:srgbClr val="00707C"/>
                </a:solidFill>
              </a:rPr>
              <a:t>We use evaluation metrics for comparing our model. For this classification problem we have use some metrics and they are as follows:</a:t>
            </a:r>
            <a:endParaRPr sz="1800">
              <a:solidFill>
                <a:srgbClr val="00707C"/>
              </a:solidFill>
            </a:endParaRPr>
          </a:p>
          <a:p>
            <a:pPr indent="-342900" lvl="0" marL="457200" rtl="0" algn="l">
              <a:lnSpc>
                <a:spcPct val="115000"/>
              </a:lnSpc>
              <a:spcBef>
                <a:spcPts val="1900"/>
              </a:spcBef>
              <a:spcAft>
                <a:spcPts val="0"/>
              </a:spcAft>
              <a:buClr>
                <a:srgbClr val="00707C"/>
              </a:buClr>
              <a:buSzPts val="1800"/>
              <a:buChar char="●"/>
            </a:pPr>
            <a:r>
              <a:rPr lang="en-US" sz="1800">
                <a:solidFill>
                  <a:srgbClr val="00707C"/>
                </a:solidFill>
              </a:rPr>
              <a:t>GridSearchCV: for the selection of best parameters.</a:t>
            </a:r>
            <a:endParaRPr sz="1800">
              <a:solidFill>
                <a:srgbClr val="00707C"/>
              </a:solidFill>
            </a:endParaRPr>
          </a:p>
          <a:p>
            <a:pPr indent="-342900" lvl="0" marL="457200" rtl="0" algn="l">
              <a:lnSpc>
                <a:spcPct val="115000"/>
              </a:lnSpc>
              <a:spcBef>
                <a:spcPts val="0"/>
              </a:spcBef>
              <a:spcAft>
                <a:spcPts val="0"/>
              </a:spcAft>
              <a:buClr>
                <a:srgbClr val="00707C"/>
              </a:buClr>
              <a:buSzPts val="1800"/>
              <a:buChar char="●"/>
            </a:pPr>
            <a:r>
              <a:rPr lang="en-US" sz="1800">
                <a:solidFill>
                  <a:srgbClr val="00707C"/>
                </a:solidFill>
              </a:rPr>
              <a:t>confusion_matrix: for evaluation of classification model accuracy.</a:t>
            </a:r>
            <a:endParaRPr sz="1800">
              <a:solidFill>
                <a:srgbClr val="00707C"/>
              </a:solidFill>
            </a:endParaRPr>
          </a:p>
          <a:p>
            <a:pPr indent="-342900" lvl="0" marL="457200" rtl="0" algn="l">
              <a:lnSpc>
                <a:spcPct val="115000"/>
              </a:lnSpc>
              <a:spcBef>
                <a:spcPts val="0"/>
              </a:spcBef>
              <a:spcAft>
                <a:spcPts val="0"/>
              </a:spcAft>
              <a:buClr>
                <a:srgbClr val="00707C"/>
              </a:buClr>
              <a:buSzPts val="1800"/>
              <a:buChar char="●"/>
            </a:pPr>
            <a:r>
              <a:rPr lang="en-US" sz="1800">
                <a:solidFill>
                  <a:srgbClr val="00707C"/>
                </a:solidFill>
              </a:rPr>
              <a:t>classification_report: Text report creation for main classification matrix.</a:t>
            </a:r>
            <a:endParaRPr sz="1800">
              <a:solidFill>
                <a:srgbClr val="00707C"/>
              </a:solidFill>
            </a:endParaRPr>
          </a:p>
          <a:p>
            <a:pPr indent="-342900" lvl="0" marL="457200" rtl="0" algn="l">
              <a:lnSpc>
                <a:spcPct val="115000"/>
              </a:lnSpc>
              <a:spcBef>
                <a:spcPts val="0"/>
              </a:spcBef>
              <a:spcAft>
                <a:spcPts val="0"/>
              </a:spcAft>
              <a:buClr>
                <a:srgbClr val="00707C"/>
              </a:buClr>
              <a:buSzPts val="1800"/>
              <a:buChar char="●"/>
            </a:pPr>
            <a:r>
              <a:rPr lang="en-US" sz="1800">
                <a:solidFill>
                  <a:srgbClr val="00707C"/>
                </a:solidFill>
              </a:rPr>
              <a:t>Scores: accuracy_score, f1_score, recall_score, prescision_score, roc_auc_score, roc_curve.</a:t>
            </a:r>
            <a:endParaRPr sz="1800">
              <a:solidFill>
                <a:srgbClr val="00707C"/>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txBox="1"/>
          <p:nvPr>
            <p:ph type="title"/>
          </p:nvPr>
        </p:nvSpPr>
        <p:spPr>
          <a:xfrm>
            <a:off x="581200" y="489850"/>
            <a:ext cx="9977100" cy="775500"/>
          </a:xfrm>
          <a:prstGeom prst="rect">
            <a:avLst/>
          </a:prstGeom>
        </p:spPr>
        <p:txBody>
          <a:bodyPr anchorCtr="0" anchor="b" bIns="45700" lIns="91425" spcFirstLastPara="1" rIns="91425" wrap="square" tIns="45700">
            <a:normAutofit fontScale="90000"/>
          </a:bodyPr>
          <a:lstStyle/>
          <a:p>
            <a:pPr indent="0" lvl="0" marL="228600" rtl="0" algn="l">
              <a:lnSpc>
                <a:spcPct val="115000"/>
              </a:lnSpc>
              <a:spcBef>
                <a:spcPts val="1200"/>
              </a:spcBef>
              <a:spcAft>
                <a:spcPts val="0"/>
              </a:spcAft>
              <a:buNone/>
            </a:pPr>
            <a:r>
              <a:t/>
            </a:r>
            <a:endParaRPr b="1" sz="3300">
              <a:solidFill>
                <a:srgbClr val="CC0000"/>
              </a:solidFill>
              <a:latin typeface="Arial"/>
              <a:ea typeface="Arial"/>
              <a:cs typeface="Arial"/>
              <a:sym typeface="Arial"/>
            </a:endParaRPr>
          </a:p>
          <a:p>
            <a:pPr indent="0" lvl="0" marL="228600" rtl="0" algn="l">
              <a:lnSpc>
                <a:spcPct val="115000"/>
              </a:lnSpc>
              <a:spcBef>
                <a:spcPts val="1200"/>
              </a:spcBef>
              <a:spcAft>
                <a:spcPts val="0"/>
              </a:spcAft>
              <a:buNone/>
            </a:pPr>
            <a:r>
              <a:t/>
            </a:r>
            <a:endParaRPr b="1" sz="3300">
              <a:solidFill>
                <a:srgbClr val="CC0000"/>
              </a:solidFill>
              <a:latin typeface="Arial"/>
              <a:ea typeface="Arial"/>
              <a:cs typeface="Arial"/>
              <a:sym typeface="Arial"/>
            </a:endParaRPr>
          </a:p>
          <a:p>
            <a:pPr indent="0" lvl="0" marL="0" rtl="0" algn="l">
              <a:lnSpc>
                <a:spcPct val="115000"/>
              </a:lnSpc>
              <a:spcBef>
                <a:spcPts val="1200"/>
              </a:spcBef>
              <a:spcAft>
                <a:spcPts val="0"/>
              </a:spcAft>
              <a:buNone/>
            </a:pPr>
            <a:r>
              <a:rPr b="1" lang="en-US" sz="3111">
                <a:solidFill>
                  <a:schemeClr val="dk1"/>
                </a:solidFill>
                <a:highlight>
                  <a:srgbClr val="F1C232"/>
                </a:highlight>
                <a:latin typeface="Arial"/>
                <a:ea typeface="Arial"/>
                <a:cs typeface="Arial"/>
                <a:sym typeface="Arial"/>
              </a:rPr>
              <a:t>Classification models </a:t>
            </a:r>
            <a:r>
              <a:rPr b="1" lang="en-US" sz="3111">
                <a:solidFill>
                  <a:schemeClr val="dk1"/>
                </a:solidFill>
                <a:highlight>
                  <a:srgbClr val="F1C232"/>
                </a:highlight>
                <a:latin typeface="Arial"/>
                <a:ea typeface="Arial"/>
                <a:cs typeface="Arial"/>
                <a:sym typeface="Arial"/>
              </a:rPr>
              <a:t>Used:</a:t>
            </a:r>
            <a:endParaRPr sz="3111"/>
          </a:p>
        </p:txBody>
      </p:sp>
      <p:sp>
        <p:nvSpPr>
          <p:cNvPr id="302" name="Google Shape;302;p33"/>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03" name="Google Shape;303;p33"/>
          <p:cNvSpPr txBox="1"/>
          <p:nvPr/>
        </p:nvSpPr>
        <p:spPr>
          <a:xfrm>
            <a:off x="581200" y="1568550"/>
            <a:ext cx="10428600" cy="233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rgbClr val="00707C"/>
                </a:solidFill>
              </a:rPr>
              <a:t>Here, we’ll be using this 4 algorithms along with </a:t>
            </a:r>
            <a:r>
              <a:rPr b="1" lang="en-US" sz="2200">
                <a:solidFill>
                  <a:srgbClr val="00707C"/>
                </a:solidFill>
              </a:rPr>
              <a:t>GridsearchCV</a:t>
            </a:r>
            <a:r>
              <a:rPr b="1" lang="en-US" sz="2200">
                <a:solidFill>
                  <a:srgbClr val="00707C"/>
                </a:solidFill>
              </a:rPr>
              <a:t> </a:t>
            </a:r>
            <a:r>
              <a:rPr lang="en-US" sz="2200">
                <a:solidFill>
                  <a:srgbClr val="00707C"/>
                </a:solidFill>
              </a:rPr>
              <a:t>for finding optimum parameters:</a:t>
            </a:r>
            <a:endParaRPr sz="2200">
              <a:solidFill>
                <a:srgbClr val="00707C"/>
              </a:solidFill>
            </a:endParaRPr>
          </a:p>
          <a:p>
            <a:pPr indent="0" lvl="0" marL="0" rtl="0" algn="l">
              <a:spcBef>
                <a:spcPts val="0"/>
              </a:spcBef>
              <a:spcAft>
                <a:spcPts val="0"/>
              </a:spcAft>
              <a:buNone/>
            </a:pPr>
            <a:r>
              <a:t/>
            </a:r>
            <a:endParaRPr sz="1800">
              <a:solidFill>
                <a:srgbClr val="00707C"/>
              </a:solidFill>
            </a:endParaRPr>
          </a:p>
          <a:p>
            <a:pPr indent="-342900" lvl="0" marL="457200" rtl="0" algn="l">
              <a:spcBef>
                <a:spcPts val="0"/>
              </a:spcBef>
              <a:spcAft>
                <a:spcPts val="0"/>
              </a:spcAft>
              <a:buClr>
                <a:schemeClr val="dk2"/>
              </a:buClr>
              <a:buSzPts val="1800"/>
              <a:buAutoNum type="arabicPeriod"/>
            </a:pPr>
            <a:r>
              <a:rPr b="1" lang="en-US" sz="1800">
                <a:solidFill>
                  <a:schemeClr val="dk2"/>
                </a:solidFill>
              </a:rPr>
              <a:t>Logistic Regression</a:t>
            </a:r>
            <a:endParaRPr b="1" sz="1800">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b="1" lang="en-US" sz="1800">
                <a:solidFill>
                  <a:schemeClr val="dk2"/>
                </a:solidFill>
              </a:rPr>
              <a:t>Random Forest </a:t>
            </a:r>
            <a:endParaRPr b="1" sz="1800">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b="1" lang="en-US" sz="1800">
                <a:solidFill>
                  <a:schemeClr val="dk2"/>
                </a:solidFill>
              </a:rPr>
              <a:t>XGBoost</a:t>
            </a:r>
            <a:r>
              <a:rPr b="1" lang="en-US" sz="1800">
                <a:solidFill>
                  <a:schemeClr val="dk2"/>
                </a:solidFill>
              </a:rPr>
              <a:t> </a:t>
            </a:r>
            <a:endParaRPr b="1" sz="1800">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b="1" lang="en-US" sz="1800">
                <a:solidFill>
                  <a:schemeClr val="dk2"/>
                </a:solidFill>
              </a:rPr>
              <a:t>Support Vector Machine</a:t>
            </a:r>
            <a:endParaRPr b="1" sz="1800">
              <a:solidFill>
                <a:srgbClr val="00707C"/>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4"/>
          <p:cNvSpPr txBox="1"/>
          <p:nvPr>
            <p:ph type="title"/>
          </p:nvPr>
        </p:nvSpPr>
        <p:spPr>
          <a:xfrm>
            <a:off x="458725" y="579700"/>
            <a:ext cx="11029500" cy="740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chemeClr val="dk1"/>
                </a:solidFill>
                <a:highlight>
                  <a:srgbClr val="F1C232"/>
                </a:highlight>
                <a:latin typeface="Arial"/>
                <a:ea typeface="Arial"/>
                <a:cs typeface="Arial"/>
                <a:sym typeface="Arial"/>
              </a:rPr>
              <a:t>1. Logistic regression :</a:t>
            </a:r>
            <a:endParaRPr b="1">
              <a:solidFill>
                <a:schemeClr val="dk1"/>
              </a:solidFill>
              <a:highlight>
                <a:srgbClr val="F1C232"/>
              </a:highlight>
            </a:endParaRPr>
          </a:p>
        </p:txBody>
      </p:sp>
      <p:sp>
        <p:nvSpPr>
          <p:cNvPr id="309" name="Google Shape;309;p34"/>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10" name="Google Shape;310;p34"/>
          <p:cNvSpPr txBox="1"/>
          <p:nvPr/>
        </p:nvSpPr>
        <p:spPr>
          <a:xfrm>
            <a:off x="5776200" y="975575"/>
            <a:ext cx="4782000" cy="167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2000">
                <a:solidFill>
                  <a:srgbClr val="00707C"/>
                </a:solidFill>
              </a:rPr>
              <a:t>Best parameters:</a:t>
            </a:r>
            <a:endParaRPr b="1" sz="2000">
              <a:solidFill>
                <a:srgbClr val="00707C"/>
              </a:solidFill>
            </a:endParaRPr>
          </a:p>
          <a:p>
            <a:pPr indent="0" lvl="0" marL="0" rtl="0" algn="l">
              <a:lnSpc>
                <a:spcPct val="115000"/>
              </a:lnSpc>
              <a:spcBef>
                <a:spcPts val="400"/>
              </a:spcBef>
              <a:spcAft>
                <a:spcPts val="0"/>
              </a:spcAft>
              <a:buNone/>
            </a:pPr>
            <a:r>
              <a:rPr lang="en-US" sz="2000">
                <a:solidFill>
                  <a:srgbClr val="00707C"/>
                </a:solidFill>
              </a:rPr>
              <a:t>{</a:t>
            </a:r>
            <a:r>
              <a:rPr lang="en-US" sz="2000">
                <a:solidFill>
                  <a:srgbClr val="124F5C"/>
                </a:solidFill>
              </a:rPr>
              <a:t>'</a:t>
            </a:r>
            <a:r>
              <a:rPr lang="en-US" sz="2000">
                <a:solidFill>
                  <a:srgbClr val="CC0000"/>
                </a:solidFill>
              </a:rPr>
              <a:t>C</a:t>
            </a:r>
            <a:r>
              <a:rPr lang="en-US" sz="2000">
                <a:solidFill>
                  <a:srgbClr val="124F5C"/>
                </a:solidFill>
              </a:rPr>
              <a:t>': </a:t>
            </a:r>
            <a:r>
              <a:rPr lang="en-US" sz="2000">
                <a:solidFill>
                  <a:srgbClr val="00707C"/>
                </a:solidFill>
              </a:rPr>
              <a:t>10,</a:t>
            </a:r>
            <a:endParaRPr sz="2000">
              <a:solidFill>
                <a:srgbClr val="00707C"/>
              </a:solidFill>
            </a:endParaRPr>
          </a:p>
          <a:p>
            <a:pPr indent="0" lvl="0" marL="0" marR="2070100" rtl="0" algn="l">
              <a:lnSpc>
                <a:spcPct val="121000"/>
              </a:lnSpc>
              <a:spcBef>
                <a:spcPts val="400"/>
              </a:spcBef>
              <a:spcAft>
                <a:spcPts val="0"/>
              </a:spcAft>
              <a:buNone/>
            </a:pPr>
            <a:r>
              <a:rPr lang="en-US" sz="2000">
                <a:solidFill>
                  <a:srgbClr val="00707C"/>
                </a:solidFill>
              </a:rPr>
              <a:t>'</a:t>
            </a:r>
            <a:r>
              <a:rPr lang="en-US" sz="2000">
                <a:solidFill>
                  <a:srgbClr val="CC0000"/>
                </a:solidFill>
              </a:rPr>
              <a:t>class_weight</a:t>
            </a:r>
            <a:r>
              <a:rPr lang="en-US" sz="2000">
                <a:solidFill>
                  <a:srgbClr val="00707C"/>
                </a:solidFill>
              </a:rPr>
              <a:t>': None, '</a:t>
            </a:r>
            <a:r>
              <a:rPr lang="en-US" sz="2000">
                <a:solidFill>
                  <a:srgbClr val="CC0000"/>
                </a:solidFill>
              </a:rPr>
              <a:t>penalty</a:t>
            </a:r>
            <a:r>
              <a:rPr lang="en-US" sz="2000">
                <a:solidFill>
                  <a:srgbClr val="00707C"/>
                </a:solidFill>
              </a:rPr>
              <a:t>': 'l2'}</a:t>
            </a:r>
            <a:endParaRPr>
              <a:latin typeface="Libre Franklin"/>
              <a:ea typeface="Libre Franklin"/>
              <a:cs typeface="Libre Franklin"/>
              <a:sym typeface="Libre Franklin"/>
            </a:endParaRPr>
          </a:p>
        </p:txBody>
      </p:sp>
      <p:pic>
        <p:nvPicPr>
          <p:cNvPr id="311" name="Google Shape;311;p34"/>
          <p:cNvPicPr preferRelativeResize="0"/>
          <p:nvPr/>
        </p:nvPicPr>
        <p:blipFill>
          <a:blip r:embed="rId3">
            <a:alphaModFix/>
          </a:blip>
          <a:stretch>
            <a:fillRect/>
          </a:stretch>
        </p:blipFill>
        <p:spPr>
          <a:xfrm>
            <a:off x="458725" y="1415850"/>
            <a:ext cx="5095875" cy="2028825"/>
          </a:xfrm>
          <a:prstGeom prst="rect">
            <a:avLst/>
          </a:prstGeom>
          <a:noFill/>
          <a:ln>
            <a:noFill/>
          </a:ln>
        </p:spPr>
      </p:pic>
      <p:pic>
        <p:nvPicPr>
          <p:cNvPr id="312" name="Google Shape;312;p34"/>
          <p:cNvPicPr preferRelativeResize="0"/>
          <p:nvPr/>
        </p:nvPicPr>
        <p:blipFill>
          <a:blip r:embed="rId4">
            <a:alphaModFix/>
          </a:blip>
          <a:stretch>
            <a:fillRect/>
          </a:stretch>
        </p:blipFill>
        <p:spPr>
          <a:xfrm>
            <a:off x="458725" y="3692325"/>
            <a:ext cx="3968242" cy="2674439"/>
          </a:xfrm>
          <a:prstGeom prst="rect">
            <a:avLst/>
          </a:prstGeom>
          <a:noFill/>
          <a:ln>
            <a:noFill/>
          </a:ln>
        </p:spPr>
      </p:pic>
      <p:pic>
        <p:nvPicPr>
          <p:cNvPr id="313" name="Google Shape;313;p34"/>
          <p:cNvPicPr preferRelativeResize="0"/>
          <p:nvPr/>
        </p:nvPicPr>
        <p:blipFill>
          <a:blip r:embed="rId5">
            <a:alphaModFix/>
          </a:blip>
          <a:stretch>
            <a:fillRect/>
          </a:stretch>
        </p:blipFill>
        <p:spPr>
          <a:xfrm>
            <a:off x="5776200" y="2803775"/>
            <a:ext cx="5435438" cy="346773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5"/>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19" name="Google Shape;319;p35"/>
          <p:cNvSpPr txBox="1"/>
          <p:nvPr/>
        </p:nvSpPr>
        <p:spPr>
          <a:xfrm>
            <a:off x="6235600" y="957750"/>
            <a:ext cx="3029100" cy="1856700"/>
          </a:xfrm>
          <a:prstGeom prst="rect">
            <a:avLst/>
          </a:prstGeom>
          <a:noFill/>
          <a:ln>
            <a:noFill/>
          </a:ln>
        </p:spPr>
        <p:txBody>
          <a:bodyPr anchorCtr="0" anchor="t" bIns="91425" lIns="91425" spcFirstLastPara="1" rIns="91425" wrap="square" tIns="91425">
            <a:spAutoFit/>
          </a:bodyPr>
          <a:lstStyle/>
          <a:p>
            <a:pPr indent="0" lvl="0" marL="0" rtl="0" algn="l">
              <a:spcBef>
                <a:spcPts val="1935"/>
              </a:spcBef>
              <a:spcAft>
                <a:spcPts val="0"/>
              </a:spcAft>
              <a:buClr>
                <a:schemeClr val="dk1"/>
              </a:buClr>
              <a:buSzPts val="1100"/>
              <a:buFont typeface="Arial"/>
              <a:buNone/>
            </a:pPr>
            <a:r>
              <a:rPr b="1" lang="en-US" sz="2000">
                <a:solidFill>
                  <a:srgbClr val="134F5C"/>
                </a:solidFill>
              </a:rPr>
              <a:t>Best parameters: </a:t>
            </a:r>
            <a:endParaRPr b="1" sz="2000">
              <a:solidFill>
                <a:srgbClr val="134F5C"/>
              </a:solidFill>
            </a:endParaRPr>
          </a:p>
          <a:p>
            <a:pPr indent="0" lvl="0" marL="0" rtl="0" algn="l">
              <a:spcBef>
                <a:spcPts val="345"/>
              </a:spcBef>
              <a:spcAft>
                <a:spcPts val="0"/>
              </a:spcAft>
              <a:buClr>
                <a:schemeClr val="dk1"/>
              </a:buClr>
              <a:buSzPts val="1100"/>
              <a:buFont typeface="Arial"/>
              <a:buNone/>
            </a:pPr>
            <a:r>
              <a:rPr lang="en-US" sz="2000">
                <a:solidFill>
                  <a:srgbClr val="134F5C"/>
                </a:solidFill>
              </a:rPr>
              <a:t>{'</a:t>
            </a:r>
            <a:r>
              <a:rPr lang="en-US" sz="2000">
                <a:solidFill>
                  <a:srgbClr val="CC0000"/>
                </a:solidFill>
              </a:rPr>
              <a:t>max_depth</a:t>
            </a:r>
            <a:r>
              <a:rPr lang="en-US" sz="2000">
                <a:solidFill>
                  <a:srgbClr val="134F5C"/>
                </a:solidFill>
              </a:rPr>
              <a:t>': 8, </a:t>
            </a:r>
            <a:endParaRPr sz="2000">
              <a:solidFill>
                <a:srgbClr val="134F5C"/>
              </a:solidFill>
            </a:endParaRPr>
          </a:p>
          <a:p>
            <a:pPr indent="0" lvl="0" marL="0" rtl="0" algn="l">
              <a:spcBef>
                <a:spcPts val="345"/>
              </a:spcBef>
              <a:spcAft>
                <a:spcPts val="0"/>
              </a:spcAft>
              <a:buNone/>
            </a:pPr>
            <a:r>
              <a:rPr lang="en-US" sz="2000">
                <a:solidFill>
                  <a:srgbClr val="134F5C"/>
                </a:solidFill>
              </a:rPr>
              <a:t>'</a:t>
            </a:r>
            <a:r>
              <a:rPr lang="en-US" sz="2000">
                <a:solidFill>
                  <a:srgbClr val="CC0000"/>
                </a:solidFill>
              </a:rPr>
              <a:t>min_samples_leaf</a:t>
            </a:r>
            <a:r>
              <a:rPr lang="en-US" sz="2000">
                <a:solidFill>
                  <a:srgbClr val="134F5C"/>
                </a:solidFill>
              </a:rPr>
              <a:t>': 40,  ‘</a:t>
            </a:r>
            <a:r>
              <a:rPr lang="en-US" sz="2000">
                <a:solidFill>
                  <a:srgbClr val="CC0000"/>
                </a:solidFill>
              </a:rPr>
              <a:t>min_samples_split</a:t>
            </a:r>
            <a:r>
              <a:rPr lang="en-US" sz="2000">
                <a:solidFill>
                  <a:srgbClr val="134F5C"/>
                </a:solidFill>
              </a:rPr>
              <a:t>': 50,  </a:t>
            </a:r>
            <a:endParaRPr sz="2000">
              <a:solidFill>
                <a:srgbClr val="134F5C"/>
              </a:solidFill>
            </a:endParaRPr>
          </a:p>
          <a:p>
            <a:pPr indent="0" lvl="0" marL="0" rtl="0" algn="l">
              <a:spcBef>
                <a:spcPts val="345"/>
              </a:spcBef>
              <a:spcAft>
                <a:spcPts val="0"/>
              </a:spcAft>
              <a:buClr>
                <a:schemeClr val="dk1"/>
              </a:buClr>
              <a:buSzPts val="1100"/>
              <a:buFont typeface="Arial"/>
              <a:buNone/>
            </a:pPr>
            <a:r>
              <a:rPr lang="en-US" sz="2000">
                <a:solidFill>
                  <a:srgbClr val="134F5C"/>
                </a:solidFill>
              </a:rPr>
              <a:t>'</a:t>
            </a:r>
            <a:r>
              <a:rPr lang="en-US" sz="2000">
                <a:solidFill>
                  <a:srgbClr val="CC0000"/>
                </a:solidFill>
              </a:rPr>
              <a:t>n_estimators</a:t>
            </a:r>
            <a:r>
              <a:rPr lang="en-US" sz="2000">
                <a:solidFill>
                  <a:srgbClr val="134F5C"/>
                </a:solidFill>
              </a:rPr>
              <a:t>': 80}</a:t>
            </a:r>
            <a:endParaRPr sz="2000">
              <a:solidFill>
                <a:srgbClr val="134F5C"/>
              </a:solidFill>
            </a:endParaRPr>
          </a:p>
        </p:txBody>
      </p:sp>
      <p:sp>
        <p:nvSpPr>
          <p:cNvPr id="320" name="Google Shape;320;p35"/>
          <p:cNvSpPr txBox="1"/>
          <p:nvPr>
            <p:ph type="title"/>
          </p:nvPr>
        </p:nvSpPr>
        <p:spPr>
          <a:xfrm>
            <a:off x="387825" y="659725"/>
            <a:ext cx="10720500" cy="743100"/>
          </a:xfrm>
          <a:prstGeom prst="rect">
            <a:avLst/>
          </a:prstGeom>
        </p:spPr>
        <p:txBody>
          <a:bodyPr anchorCtr="0" anchor="b" bIns="45700" lIns="91425" spcFirstLastPara="1" rIns="91425" wrap="square" tIns="45700">
            <a:normAutofit/>
          </a:bodyPr>
          <a:lstStyle/>
          <a:p>
            <a:pPr indent="0" lvl="0" marL="0" rtl="0" algn="l">
              <a:lnSpc>
                <a:spcPct val="148447"/>
              </a:lnSpc>
              <a:spcBef>
                <a:spcPts val="2069"/>
              </a:spcBef>
              <a:spcAft>
                <a:spcPts val="0"/>
              </a:spcAft>
              <a:buClr>
                <a:schemeClr val="dk1"/>
              </a:buClr>
              <a:buSzPts val="1100"/>
              <a:buFont typeface="Arial"/>
              <a:buNone/>
            </a:pPr>
            <a:r>
              <a:rPr b="1" lang="en-US">
                <a:solidFill>
                  <a:schemeClr val="dk1"/>
                </a:solidFill>
                <a:highlight>
                  <a:srgbClr val="F1C232"/>
                </a:highlight>
                <a:latin typeface="Arial"/>
                <a:ea typeface="Arial"/>
                <a:cs typeface="Arial"/>
                <a:sym typeface="Arial"/>
              </a:rPr>
              <a:t>2. Random </a:t>
            </a:r>
            <a:r>
              <a:rPr b="1" lang="en-US">
                <a:solidFill>
                  <a:schemeClr val="dk1"/>
                </a:solidFill>
                <a:highlight>
                  <a:srgbClr val="F1C232"/>
                </a:highlight>
                <a:latin typeface="Arial"/>
                <a:ea typeface="Arial"/>
                <a:cs typeface="Arial"/>
                <a:sym typeface="Arial"/>
              </a:rPr>
              <a:t>Forest :</a:t>
            </a:r>
            <a:r>
              <a:rPr lang="en-US">
                <a:solidFill>
                  <a:schemeClr val="dk1"/>
                </a:solidFill>
                <a:highlight>
                  <a:srgbClr val="F1C232"/>
                </a:highlight>
                <a:latin typeface="Arial"/>
                <a:ea typeface="Arial"/>
                <a:cs typeface="Arial"/>
                <a:sym typeface="Arial"/>
              </a:rPr>
              <a:t> </a:t>
            </a:r>
            <a:endParaRPr>
              <a:solidFill>
                <a:schemeClr val="dk1"/>
              </a:solidFill>
              <a:highlight>
                <a:srgbClr val="F1C232"/>
              </a:highlight>
            </a:endParaRPr>
          </a:p>
        </p:txBody>
      </p:sp>
      <p:pic>
        <p:nvPicPr>
          <p:cNvPr id="321" name="Google Shape;321;p35"/>
          <p:cNvPicPr preferRelativeResize="0"/>
          <p:nvPr/>
        </p:nvPicPr>
        <p:blipFill>
          <a:blip r:embed="rId3">
            <a:alphaModFix/>
          </a:blip>
          <a:stretch>
            <a:fillRect/>
          </a:stretch>
        </p:blipFill>
        <p:spPr>
          <a:xfrm>
            <a:off x="458725" y="1443075"/>
            <a:ext cx="5153025" cy="2019300"/>
          </a:xfrm>
          <a:prstGeom prst="rect">
            <a:avLst/>
          </a:prstGeom>
          <a:noFill/>
          <a:ln>
            <a:noFill/>
          </a:ln>
        </p:spPr>
      </p:pic>
      <p:pic>
        <p:nvPicPr>
          <p:cNvPr id="322" name="Google Shape;322;p35"/>
          <p:cNvPicPr preferRelativeResize="0"/>
          <p:nvPr/>
        </p:nvPicPr>
        <p:blipFill>
          <a:blip r:embed="rId4">
            <a:alphaModFix/>
          </a:blip>
          <a:stretch>
            <a:fillRect/>
          </a:stretch>
        </p:blipFill>
        <p:spPr>
          <a:xfrm>
            <a:off x="458725" y="3767175"/>
            <a:ext cx="3980753" cy="2656739"/>
          </a:xfrm>
          <a:prstGeom prst="rect">
            <a:avLst/>
          </a:prstGeom>
          <a:noFill/>
          <a:ln>
            <a:noFill/>
          </a:ln>
        </p:spPr>
      </p:pic>
      <p:pic>
        <p:nvPicPr>
          <p:cNvPr id="323" name="Google Shape;323;p35"/>
          <p:cNvPicPr preferRelativeResize="0"/>
          <p:nvPr/>
        </p:nvPicPr>
        <p:blipFill>
          <a:blip r:embed="rId5">
            <a:alphaModFix/>
          </a:blip>
          <a:stretch>
            <a:fillRect/>
          </a:stretch>
        </p:blipFill>
        <p:spPr>
          <a:xfrm>
            <a:off x="6235600" y="2966850"/>
            <a:ext cx="5179830" cy="330466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6"/>
          <p:cNvSpPr txBox="1"/>
          <p:nvPr>
            <p:ph type="title"/>
          </p:nvPr>
        </p:nvSpPr>
        <p:spPr>
          <a:xfrm>
            <a:off x="442250" y="646500"/>
            <a:ext cx="10720500" cy="743100"/>
          </a:xfrm>
          <a:prstGeom prst="rect">
            <a:avLst/>
          </a:prstGeom>
        </p:spPr>
        <p:txBody>
          <a:bodyPr anchorCtr="0" anchor="b" bIns="45700" lIns="91425" spcFirstLastPara="1" rIns="91425" wrap="square" tIns="45700">
            <a:normAutofit/>
          </a:bodyPr>
          <a:lstStyle/>
          <a:p>
            <a:pPr indent="0" lvl="0" marL="0" rtl="0" algn="l">
              <a:lnSpc>
                <a:spcPct val="148447"/>
              </a:lnSpc>
              <a:spcBef>
                <a:spcPts val="2069"/>
              </a:spcBef>
              <a:spcAft>
                <a:spcPts val="0"/>
              </a:spcAft>
              <a:buClr>
                <a:schemeClr val="dk1"/>
              </a:buClr>
              <a:buSzPts val="1100"/>
              <a:buFont typeface="Arial"/>
              <a:buNone/>
            </a:pPr>
            <a:r>
              <a:rPr b="1" lang="en-US">
                <a:solidFill>
                  <a:schemeClr val="dk1"/>
                </a:solidFill>
                <a:highlight>
                  <a:srgbClr val="F1C232"/>
                </a:highlight>
                <a:latin typeface="Arial"/>
                <a:ea typeface="Arial"/>
                <a:cs typeface="Arial"/>
                <a:sym typeface="Arial"/>
              </a:rPr>
              <a:t>3. XGBoost :</a:t>
            </a:r>
            <a:r>
              <a:rPr lang="en-US">
                <a:solidFill>
                  <a:schemeClr val="dk1"/>
                </a:solidFill>
                <a:highlight>
                  <a:srgbClr val="F1C232"/>
                </a:highlight>
                <a:latin typeface="Arial"/>
                <a:ea typeface="Arial"/>
                <a:cs typeface="Arial"/>
                <a:sym typeface="Arial"/>
              </a:rPr>
              <a:t> </a:t>
            </a:r>
            <a:endParaRPr>
              <a:solidFill>
                <a:schemeClr val="dk1"/>
              </a:solidFill>
              <a:highlight>
                <a:srgbClr val="F1C232"/>
              </a:highlight>
            </a:endParaRPr>
          </a:p>
        </p:txBody>
      </p:sp>
      <p:sp>
        <p:nvSpPr>
          <p:cNvPr id="329" name="Google Shape;329;p36"/>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30" name="Google Shape;330;p36"/>
          <p:cNvSpPr txBox="1"/>
          <p:nvPr/>
        </p:nvSpPr>
        <p:spPr>
          <a:xfrm>
            <a:off x="6349200" y="1043050"/>
            <a:ext cx="2788500" cy="1548900"/>
          </a:xfrm>
          <a:prstGeom prst="rect">
            <a:avLst/>
          </a:prstGeom>
          <a:noFill/>
          <a:ln>
            <a:noFill/>
          </a:ln>
        </p:spPr>
        <p:txBody>
          <a:bodyPr anchorCtr="0" anchor="t" bIns="91425" lIns="91425" spcFirstLastPara="1" rIns="91425" wrap="square" tIns="91425">
            <a:spAutoFit/>
          </a:bodyPr>
          <a:lstStyle/>
          <a:p>
            <a:pPr indent="0" lvl="0" marL="0" rtl="0" algn="l">
              <a:spcBef>
                <a:spcPts val="3094"/>
              </a:spcBef>
              <a:spcAft>
                <a:spcPts val="0"/>
              </a:spcAft>
              <a:buClr>
                <a:schemeClr val="dk1"/>
              </a:buClr>
              <a:buSzPts val="1100"/>
              <a:buFont typeface="Arial"/>
              <a:buNone/>
            </a:pPr>
            <a:r>
              <a:rPr b="1" lang="en-US" sz="2000">
                <a:solidFill>
                  <a:srgbClr val="134F5C"/>
                </a:solidFill>
              </a:rPr>
              <a:t>Best parameters: </a:t>
            </a:r>
            <a:endParaRPr b="1" sz="2000">
              <a:solidFill>
                <a:srgbClr val="134F5C"/>
              </a:solidFill>
            </a:endParaRPr>
          </a:p>
          <a:p>
            <a:pPr indent="0" lvl="0" marL="0" rtl="0" algn="l">
              <a:spcBef>
                <a:spcPts val="345"/>
              </a:spcBef>
              <a:spcAft>
                <a:spcPts val="0"/>
              </a:spcAft>
              <a:buNone/>
            </a:pPr>
            <a:r>
              <a:rPr lang="en-US" sz="2000">
                <a:solidFill>
                  <a:srgbClr val="134F5C"/>
                </a:solidFill>
              </a:rPr>
              <a:t>{'</a:t>
            </a:r>
            <a:r>
              <a:rPr lang="en-US" sz="2000">
                <a:solidFill>
                  <a:srgbClr val="CC0000"/>
                </a:solidFill>
              </a:rPr>
              <a:t>learning_rate</a:t>
            </a:r>
            <a:r>
              <a:rPr lang="en-US" sz="2000">
                <a:solidFill>
                  <a:srgbClr val="134F5C"/>
                </a:solidFill>
              </a:rPr>
              <a:t>': 0.1,</a:t>
            </a:r>
            <a:endParaRPr sz="2000">
              <a:solidFill>
                <a:srgbClr val="134F5C"/>
              </a:solidFill>
            </a:endParaRPr>
          </a:p>
          <a:p>
            <a:pPr indent="0" lvl="0" marL="0" rtl="0" algn="l">
              <a:spcBef>
                <a:spcPts val="345"/>
              </a:spcBef>
              <a:spcAft>
                <a:spcPts val="0"/>
              </a:spcAft>
              <a:buNone/>
            </a:pPr>
            <a:r>
              <a:rPr lang="en-US" sz="2000">
                <a:solidFill>
                  <a:srgbClr val="134F5C"/>
                </a:solidFill>
              </a:rPr>
              <a:t>'</a:t>
            </a:r>
            <a:r>
              <a:rPr lang="en-US" sz="2000">
                <a:solidFill>
                  <a:srgbClr val="CC0000"/>
                </a:solidFill>
              </a:rPr>
              <a:t>max_depth</a:t>
            </a:r>
            <a:r>
              <a:rPr lang="en-US" sz="2000">
                <a:solidFill>
                  <a:srgbClr val="134F5C"/>
                </a:solidFill>
              </a:rPr>
              <a:t>': 11, </a:t>
            </a:r>
            <a:endParaRPr sz="2000">
              <a:solidFill>
                <a:srgbClr val="134F5C"/>
              </a:solidFill>
            </a:endParaRPr>
          </a:p>
          <a:p>
            <a:pPr indent="0" lvl="0" marL="0" rtl="0" algn="l">
              <a:spcBef>
                <a:spcPts val="345"/>
              </a:spcBef>
              <a:spcAft>
                <a:spcPts val="0"/>
              </a:spcAft>
              <a:buClr>
                <a:schemeClr val="dk1"/>
              </a:buClr>
              <a:buSzPts val="1100"/>
              <a:buFont typeface="Arial"/>
              <a:buNone/>
            </a:pPr>
            <a:r>
              <a:rPr lang="en-US" sz="2000">
                <a:solidFill>
                  <a:srgbClr val="134F5C"/>
                </a:solidFill>
              </a:rPr>
              <a:t>'</a:t>
            </a:r>
            <a:r>
              <a:rPr lang="en-US" sz="2000">
                <a:solidFill>
                  <a:srgbClr val="CC0000"/>
                </a:solidFill>
              </a:rPr>
              <a:t>n_estimators</a:t>
            </a:r>
            <a:r>
              <a:rPr lang="en-US" sz="2000">
                <a:solidFill>
                  <a:srgbClr val="134F5C"/>
                </a:solidFill>
              </a:rPr>
              <a:t>': 200}</a:t>
            </a:r>
            <a:endParaRPr sz="2000">
              <a:solidFill>
                <a:srgbClr val="134F5C"/>
              </a:solidFill>
            </a:endParaRPr>
          </a:p>
        </p:txBody>
      </p:sp>
      <p:pic>
        <p:nvPicPr>
          <p:cNvPr id="331" name="Google Shape;331;p36"/>
          <p:cNvPicPr preferRelativeResize="0"/>
          <p:nvPr/>
        </p:nvPicPr>
        <p:blipFill>
          <a:blip r:embed="rId3">
            <a:alphaModFix/>
          </a:blip>
          <a:stretch>
            <a:fillRect/>
          </a:stretch>
        </p:blipFill>
        <p:spPr>
          <a:xfrm>
            <a:off x="442250" y="1389600"/>
            <a:ext cx="5320262" cy="2190950"/>
          </a:xfrm>
          <a:prstGeom prst="rect">
            <a:avLst/>
          </a:prstGeom>
          <a:noFill/>
          <a:ln>
            <a:noFill/>
          </a:ln>
        </p:spPr>
      </p:pic>
      <p:pic>
        <p:nvPicPr>
          <p:cNvPr id="332" name="Google Shape;332;p36"/>
          <p:cNvPicPr preferRelativeResize="0"/>
          <p:nvPr/>
        </p:nvPicPr>
        <p:blipFill>
          <a:blip r:embed="rId4">
            <a:alphaModFix/>
          </a:blip>
          <a:stretch>
            <a:fillRect/>
          </a:stretch>
        </p:blipFill>
        <p:spPr>
          <a:xfrm>
            <a:off x="442250" y="3979500"/>
            <a:ext cx="4084681" cy="2726100"/>
          </a:xfrm>
          <a:prstGeom prst="rect">
            <a:avLst/>
          </a:prstGeom>
          <a:noFill/>
          <a:ln>
            <a:noFill/>
          </a:ln>
        </p:spPr>
      </p:pic>
      <p:pic>
        <p:nvPicPr>
          <p:cNvPr id="333" name="Google Shape;333;p36"/>
          <p:cNvPicPr preferRelativeResize="0"/>
          <p:nvPr/>
        </p:nvPicPr>
        <p:blipFill>
          <a:blip r:embed="rId5">
            <a:alphaModFix/>
          </a:blip>
          <a:stretch>
            <a:fillRect/>
          </a:stretch>
        </p:blipFill>
        <p:spPr>
          <a:xfrm>
            <a:off x="5792462" y="2744350"/>
            <a:ext cx="5528583" cy="352716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7"/>
          <p:cNvSpPr txBox="1"/>
          <p:nvPr>
            <p:ph type="title"/>
          </p:nvPr>
        </p:nvSpPr>
        <p:spPr>
          <a:xfrm>
            <a:off x="390700" y="579702"/>
            <a:ext cx="11029500" cy="743100"/>
          </a:xfrm>
          <a:prstGeom prst="rect">
            <a:avLst/>
          </a:prstGeom>
        </p:spPr>
        <p:txBody>
          <a:bodyPr anchorCtr="0" anchor="b" bIns="45700" lIns="91425" spcFirstLastPara="1" rIns="91425" wrap="square" tIns="45700">
            <a:normAutofit/>
          </a:bodyPr>
          <a:lstStyle/>
          <a:p>
            <a:pPr indent="-485330" lvl="0" marL="485330" marR="419417" rtl="0" algn="l">
              <a:lnSpc>
                <a:spcPct val="194783"/>
              </a:lnSpc>
              <a:spcBef>
                <a:spcPts val="2069"/>
              </a:spcBef>
              <a:spcAft>
                <a:spcPts val="0"/>
              </a:spcAft>
              <a:buClr>
                <a:schemeClr val="dk1"/>
              </a:buClr>
              <a:buSzPts val="1100"/>
              <a:buFont typeface="Arial"/>
              <a:buNone/>
            </a:pPr>
            <a:r>
              <a:rPr b="1" lang="en-US">
                <a:solidFill>
                  <a:schemeClr val="dk1"/>
                </a:solidFill>
                <a:highlight>
                  <a:srgbClr val="F1C232"/>
                </a:highlight>
                <a:latin typeface="Arial"/>
                <a:ea typeface="Arial"/>
                <a:cs typeface="Arial"/>
                <a:sym typeface="Arial"/>
              </a:rPr>
              <a:t>4. Support Vector Machine :</a:t>
            </a:r>
            <a:endParaRPr b="1">
              <a:solidFill>
                <a:schemeClr val="dk1"/>
              </a:solidFill>
              <a:highlight>
                <a:srgbClr val="F1C232"/>
              </a:highlight>
            </a:endParaRPr>
          </a:p>
        </p:txBody>
      </p:sp>
      <p:sp>
        <p:nvSpPr>
          <p:cNvPr id="339" name="Google Shape;339;p37"/>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40" name="Google Shape;340;p37"/>
          <p:cNvSpPr txBox="1"/>
          <p:nvPr/>
        </p:nvSpPr>
        <p:spPr>
          <a:xfrm>
            <a:off x="6451300" y="928175"/>
            <a:ext cx="4107000" cy="1548900"/>
          </a:xfrm>
          <a:prstGeom prst="rect">
            <a:avLst/>
          </a:prstGeom>
          <a:noFill/>
          <a:ln>
            <a:noFill/>
          </a:ln>
        </p:spPr>
        <p:txBody>
          <a:bodyPr anchorCtr="0" anchor="t" bIns="91425" lIns="91425" spcFirstLastPara="1" rIns="91425" wrap="square" tIns="91425">
            <a:spAutoFit/>
          </a:bodyPr>
          <a:lstStyle/>
          <a:p>
            <a:pPr indent="0" lvl="0" marL="0" rtl="0" algn="l">
              <a:spcBef>
                <a:spcPts val="4916"/>
              </a:spcBef>
              <a:spcAft>
                <a:spcPts val="0"/>
              </a:spcAft>
              <a:buNone/>
            </a:pPr>
            <a:r>
              <a:rPr b="1" lang="en-US" sz="2000">
                <a:solidFill>
                  <a:srgbClr val="134F5C"/>
                </a:solidFill>
              </a:rPr>
              <a:t>Best parameters: </a:t>
            </a:r>
            <a:endParaRPr b="1" sz="2000">
              <a:solidFill>
                <a:srgbClr val="134F5C"/>
              </a:solidFill>
            </a:endParaRPr>
          </a:p>
          <a:p>
            <a:pPr indent="0" lvl="0" marL="625809" rtl="0" algn="l">
              <a:spcBef>
                <a:spcPts val="345"/>
              </a:spcBef>
              <a:spcAft>
                <a:spcPts val="0"/>
              </a:spcAft>
              <a:buNone/>
            </a:pPr>
            <a:r>
              <a:rPr lang="en-US" sz="2000">
                <a:solidFill>
                  <a:srgbClr val="134F5C"/>
                </a:solidFill>
              </a:rPr>
              <a:t>{'</a:t>
            </a:r>
            <a:r>
              <a:rPr lang="en-US" sz="2000">
                <a:solidFill>
                  <a:srgbClr val="CC0000"/>
                </a:solidFill>
              </a:rPr>
              <a:t>learning_rate</a:t>
            </a:r>
            <a:r>
              <a:rPr lang="en-US" sz="2000">
                <a:solidFill>
                  <a:srgbClr val="134F5C"/>
                </a:solidFill>
              </a:rPr>
              <a:t>': 0.1,  </a:t>
            </a:r>
            <a:endParaRPr sz="2000">
              <a:solidFill>
                <a:srgbClr val="134F5C"/>
              </a:solidFill>
            </a:endParaRPr>
          </a:p>
          <a:p>
            <a:pPr indent="0" lvl="0" marL="629254" rtl="0" algn="l">
              <a:spcBef>
                <a:spcPts val="345"/>
              </a:spcBef>
              <a:spcAft>
                <a:spcPts val="0"/>
              </a:spcAft>
              <a:buNone/>
            </a:pPr>
            <a:r>
              <a:rPr lang="en-US" sz="2000">
                <a:solidFill>
                  <a:srgbClr val="134F5C"/>
                </a:solidFill>
              </a:rPr>
              <a:t>'</a:t>
            </a:r>
            <a:r>
              <a:rPr lang="en-US" sz="2000">
                <a:solidFill>
                  <a:srgbClr val="CC0000"/>
                </a:solidFill>
              </a:rPr>
              <a:t>max_depth</a:t>
            </a:r>
            <a:r>
              <a:rPr lang="en-US" sz="2000">
                <a:solidFill>
                  <a:srgbClr val="134F5C"/>
                </a:solidFill>
              </a:rPr>
              <a:t>': 11, </a:t>
            </a:r>
            <a:endParaRPr sz="2000">
              <a:solidFill>
                <a:srgbClr val="134F5C"/>
              </a:solidFill>
            </a:endParaRPr>
          </a:p>
          <a:p>
            <a:pPr indent="0" lvl="0" marL="684118" rtl="0" algn="l">
              <a:spcBef>
                <a:spcPts val="345"/>
              </a:spcBef>
              <a:spcAft>
                <a:spcPts val="0"/>
              </a:spcAft>
              <a:buClr>
                <a:schemeClr val="dk1"/>
              </a:buClr>
              <a:buSzPts val="1100"/>
              <a:buFont typeface="Arial"/>
              <a:buNone/>
            </a:pPr>
            <a:r>
              <a:rPr lang="en-US" sz="2000">
                <a:solidFill>
                  <a:srgbClr val="134F5C"/>
                </a:solidFill>
              </a:rPr>
              <a:t>'</a:t>
            </a:r>
            <a:r>
              <a:rPr lang="en-US" sz="2000">
                <a:solidFill>
                  <a:srgbClr val="CC0000"/>
                </a:solidFill>
              </a:rPr>
              <a:t>n_estimators</a:t>
            </a:r>
            <a:r>
              <a:rPr lang="en-US" sz="2000">
                <a:solidFill>
                  <a:srgbClr val="134F5C"/>
                </a:solidFill>
              </a:rPr>
              <a:t>': 200}</a:t>
            </a:r>
            <a:endParaRPr sz="2000">
              <a:solidFill>
                <a:srgbClr val="134F5C"/>
              </a:solidFill>
            </a:endParaRPr>
          </a:p>
        </p:txBody>
      </p:sp>
      <p:pic>
        <p:nvPicPr>
          <p:cNvPr id="341" name="Google Shape;341;p37"/>
          <p:cNvPicPr preferRelativeResize="0"/>
          <p:nvPr/>
        </p:nvPicPr>
        <p:blipFill>
          <a:blip r:embed="rId3">
            <a:alphaModFix/>
          </a:blip>
          <a:stretch>
            <a:fillRect/>
          </a:stretch>
        </p:blipFill>
        <p:spPr>
          <a:xfrm>
            <a:off x="390700" y="1460425"/>
            <a:ext cx="5238750" cy="1971675"/>
          </a:xfrm>
          <a:prstGeom prst="rect">
            <a:avLst/>
          </a:prstGeom>
          <a:noFill/>
          <a:ln>
            <a:noFill/>
          </a:ln>
        </p:spPr>
      </p:pic>
      <p:pic>
        <p:nvPicPr>
          <p:cNvPr id="342" name="Google Shape;342;p37"/>
          <p:cNvPicPr preferRelativeResize="0"/>
          <p:nvPr/>
        </p:nvPicPr>
        <p:blipFill>
          <a:blip r:embed="rId4">
            <a:alphaModFix/>
          </a:blip>
          <a:stretch>
            <a:fillRect/>
          </a:stretch>
        </p:blipFill>
        <p:spPr>
          <a:xfrm>
            <a:off x="390700" y="3841875"/>
            <a:ext cx="4270515" cy="2850125"/>
          </a:xfrm>
          <a:prstGeom prst="rect">
            <a:avLst/>
          </a:prstGeom>
          <a:noFill/>
          <a:ln>
            <a:noFill/>
          </a:ln>
        </p:spPr>
      </p:pic>
      <p:pic>
        <p:nvPicPr>
          <p:cNvPr id="343" name="Google Shape;343;p37"/>
          <p:cNvPicPr preferRelativeResize="0"/>
          <p:nvPr/>
        </p:nvPicPr>
        <p:blipFill>
          <a:blip r:embed="rId5">
            <a:alphaModFix/>
          </a:blip>
          <a:stretch>
            <a:fillRect/>
          </a:stretch>
        </p:blipFill>
        <p:spPr>
          <a:xfrm>
            <a:off x="6128650" y="2629475"/>
            <a:ext cx="5708641" cy="364203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8"/>
          <p:cNvSpPr txBox="1"/>
          <p:nvPr>
            <p:ph type="title"/>
          </p:nvPr>
        </p:nvSpPr>
        <p:spPr>
          <a:xfrm>
            <a:off x="581250" y="653150"/>
            <a:ext cx="11029500" cy="583500"/>
          </a:xfrm>
          <a:prstGeom prst="rect">
            <a:avLst/>
          </a:prstGeom>
        </p:spPr>
        <p:txBody>
          <a:bodyPr anchorCtr="0" anchor="b" bIns="45700" lIns="91425" spcFirstLastPara="1" rIns="91425" wrap="square" tIns="45700">
            <a:normAutofit/>
          </a:bodyPr>
          <a:lstStyle/>
          <a:p>
            <a:pPr indent="0" lvl="0" marL="0" marR="850900" rtl="0" algn="l">
              <a:lnSpc>
                <a:spcPct val="226363"/>
              </a:lnSpc>
              <a:spcBef>
                <a:spcPts val="0"/>
              </a:spcBef>
              <a:spcAft>
                <a:spcPts val="0"/>
              </a:spcAft>
              <a:buClr>
                <a:schemeClr val="dk1"/>
              </a:buClr>
              <a:buSzPts val="1100"/>
              <a:buFont typeface="Arial"/>
              <a:buNone/>
            </a:pPr>
            <a:r>
              <a:rPr b="1" lang="en-US">
                <a:solidFill>
                  <a:schemeClr val="dk1"/>
                </a:solidFill>
                <a:highlight>
                  <a:srgbClr val="F1C232"/>
                </a:highlight>
                <a:latin typeface="Arial"/>
                <a:ea typeface="Arial"/>
                <a:cs typeface="Arial"/>
                <a:sym typeface="Arial"/>
              </a:rPr>
              <a:t>Comparison of Models Performance Metrics:</a:t>
            </a:r>
            <a:endParaRPr/>
          </a:p>
        </p:txBody>
      </p:sp>
      <p:sp>
        <p:nvSpPr>
          <p:cNvPr id="349" name="Google Shape;349;p38"/>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50" name="Google Shape;350;p38"/>
          <p:cNvSpPr txBox="1"/>
          <p:nvPr/>
        </p:nvSpPr>
        <p:spPr>
          <a:xfrm>
            <a:off x="581250" y="4190425"/>
            <a:ext cx="10502400" cy="223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2000">
                <a:solidFill>
                  <a:srgbClr val="124F5C"/>
                </a:solidFill>
              </a:rPr>
              <a:t>Observation from above table</a:t>
            </a:r>
            <a:r>
              <a:rPr lang="en-US" sz="2000">
                <a:solidFill>
                  <a:srgbClr val="124F5C"/>
                </a:solidFill>
              </a:rPr>
              <a:t>: </a:t>
            </a:r>
            <a:endParaRPr sz="2000">
              <a:solidFill>
                <a:srgbClr val="124F5C"/>
              </a:solidFill>
            </a:endParaRPr>
          </a:p>
          <a:p>
            <a:pPr indent="0" lvl="0" marL="0" rtl="0" algn="l">
              <a:lnSpc>
                <a:spcPct val="115000"/>
              </a:lnSpc>
              <a:spcBef>
                <a:spcPts val="1200"/>
              </a:spcBef>
              <a:spcAft>
                <a:spcPts val="0"/>
              </a:spcAft>
              <a:buNone/>
            </a:pPr>
            <a:r>
              <a:rPr b="1" lang="en-US" sz="1800">
                <a:solidFill>
                  <a:srgbClr val="124F5C"/>
                </a:solidFill>
              </a:rPr>
              <a:t>XGBoost</a:t>
            </a:r>
            <a:r>
              <a:rPr b="1" lang="en-US" sz="1800">
                <a:solidFill>
                  <a:srgbClr val="124F5C"/>
                </a:solidFill>
              </a:rPr>
              <a:t>, Support vector machine </a:t>
            </a:r>
            <a:r>
              <a:rPr lang="en-US" sz="1800">
                <a:solidFill>
                  <a:srgbClr val="124F5C"/>
                </a:solidFill>
              </a:rPr>
              <a:t>gives highest Accuracy, Recall, Precision and AUC score.</a:t>
            </a:r>
            <a:endParaRPr sz="1800">
              <a:solidFill>
                <a:srgbClr val="124F5C"/>
              </a:solidFill>
            </a:endParaRPr>
          </a:p>
          <a:p>
            <a:pPr indent="0" lvl="0" marL="0" rtl="0" algn="l">
              <a:lnSpc>
                <a:spcPct val="115000"/>
              </a:lnSpc>
              <a:spcBef>
                <a:spcPts val="1200"/>
              </a:spcBef>
              <a:spcAft>
                <a:spcPts val="0"/>
              </a:spcAft>
              <a:buNone/>
            </a:pPr>
            <a:r>
              <a:rPr lang="en-US" sz="1800">
                <a:solidFill>
                  <a:srgbClr val="124F5C"/>
                </a:solidFill>
              </a:rPr>
              <a:t>Highest recall and AUC score is given by </a:t>
            </a:r>
            <a:r>
              <a:rPr b="1" lang="en-US" sz="1800">
                <a:solidFill>
                  <a:srgbClr val="124F5C"/>
                </a:solidFill>
              </a:rPr>
              <a:t>Support vector machine. </a:t>
            </a:r>
            <a:endParaRPr sz="1800">
              <a:solidFill>
                <a:srgbClr val="124F5C"/>
              </a:solidFill>
            </a:endParaRPr>
          </a:p>
          <a:p>
            <a:pPr indent="0" lvl="0" marL="0" rtl="0" algn="l">
              <a:lnSpc>
                <a:spcPct val="115000"/>
              </a:lnSpc>
              <a:spcBef>
                <a:spcPts val="1200"/>
              </a:spcBef>
              <a:spcAft>
                <a:spcPts val="1200"/>
              </a:spcAft>
              <a:buNone/>
            </a:pPr>
            <a:r>
              <a:rPr lang="en-US" sz="1800">
                <a:solidFill>
                  <a:srgbClr val="124F5C"/>
                </a:solidFill>
              </a:rPr>
              <a:t>Overall we can say that </a:t>
            </a:r>
            <a:r>
              <a:rPr b="1" lang="en-US" sz="1800">
                <a:solidFill>
                  <a:srgbClr val="124F5C"/>
                </a:solidFill>
              </a:rPr>
              <a:t>Support vector machine </a:t>
            </a:r>
            <a:r>
              <a:rPr lang="en-US" sz="1800">
                <a:solidFill>
                  <a:srgbClr val="124F5C"/>
                </a:solidFill>
              </a:rPr>
              <a:t>is the best model that can be used for the risk prediction of </a:t>
            </a:r>
            <a:r>
              <a:rPr lang="en-US" sz="1800">
                <a:solidFill>
                  <a:srgbClr val="124F5C"/>
                </a:solidFill>
              </a:rPr>
              <a:t>Cardiovascular</a:t>
            </a:r>
            <a:r>
              <a:rPr lang="en-US" sz="1800">
                <a:solidFill>
                  <a:srgbClr val="124F5C"/>
                </a:solidFill>
              </a:rPr>
              <a:t> Heart Disease.</a:t>
            </a:r>
            <a:endParaRPr>
              <a:latin typeface="Libre Franklin"/>
              <a:ea typeface="Libre Franklin"/>
              <a:cs typeface="Libre Franklin"/>
              <a:sym typeface="Libre Franklin"/>
            </a:endParaRPr>
          </a:p>
        </p:txBody>
      </p:sp>
      <p:pic>
        <p:nvPicPr>
          <p:cNvPr id="351" name="Google Shape;351;p38"/>
          <p:cNvPicPr preferRelativeResize="0"/>
          <p:nvPr/>
        </p:nvPicPr>
        <p:blipFill>
          <a:blip r:embed="rId3">
            <a:alphaModFix/>
          </a:blip>
          <a:stretch>
            <a:fillRect/>
          </a:stretch>
        </p:blipFill>
        <p:spPr>
          <a:xfrm>
            <a:off x="581250" y="1372721"/>
            <a:ext cx="8281324" cy="2681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9"/>
          <p:cNvSpPr txBox="1"/>
          <p:nvPr>
            <p:ph type="title"/>
          </p:nvPr>
        </p:nvSpPr>
        <p:spPr>
          <a:xfrm>
            <a:off x="581200" y="702153"/>
            <a:ext cx="11029500" cy="604200"/>
          </a:xfrm>
          <a:prstGeom prst="rect">
            <a:avLst/>
          </a:prstGeom>
        </p:spPr>
        <p:txBody>
          <a:bodyPr anchorCtr="0" anchor="b" bIns="45700" lIns="91425" spcFirstLastPara="1" rIns="91425" wrap="square" tIns="45700">
            <a:normAutofit/>
          </a:bodyPr>
          <a:lstStyle/>
          <a:p>
            <a:pPr indent="0" lvl="0" marL="0" rtl="0" algn="l">
              <a:lnSpc>
                <a:spcPct val="115000"/>
              </a:lnSpc>
              <a:spcBef>
                <a:spcPts val="400"/>
              </a:spcBef>
              <a:spcAft>
                <a:spcPts val="0"/>
              </a:spcAft>
              <a:buClr>
                <a:schemeClr val="dk1"/>
              </a:buClr>
              <a:buSzPts val="1100"/>
              <a:buFont typeface="Arial"/>
              <a:buNone/>
            </a:pPr>
            <a:r>
              <a:rPr b="1" lang="en-US">
                <a:solidFill>
                  <a:schemeClr val="dk1"/>
                </a:solidFill>
                <a:highlight>
                  <a:srgbClr val="F1C232"/>
                </a:highlight>
                <a:latin typeface="Arial"/>
                <a:ea typeface="Arial"/>
                <a:cs typeface="Arial"/>
                <a:sym typeface="Arial"/>
              </a:rPr>
              <a:t>Plotting Accuracy score with respect to each models :</a:t>
            </a:r>
            <a:endParaRPr sz="2600"/>
          </a:p>
        </p:txBody>
      </p:sp>
      <p:sp>
        <p:nvSpPr>
          <p:cNvPr id="357" name="Google Shape;357;p39"/>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58" name="Google Shape;358;p39"/>
          <p:cNvPicPr preferRelativeResize="0"/>
          <p:nvPr/>
        </p:nvPicPr>
        <p:blipFill>
          <a:blip r:embed="rId3">
            <a:alphaModFix/>
          </a:blip>
          <a:stretch>
            <a:fillRect/>
          </a:stretch>
        </p:blipFill>
        <p:spPr>
          <a:xfrm>
            <a:off x="166025" y="1445153"/>
            <a:ext cx="8126630" cy="5246846"/>
          </a:xfrm>
          <a:prstGeom prst="rect">
            <a:avLst/>
          </a:prstGeom>
          <a:noFill/>
          <a:ln>
            <a:noFill/>
          </a:ln>
        </p:spPr>
      </p:pic>
      <p:pic>
        <p:nvPicPr>
          <p:cNvPr id="359" name="Google Shape;359;p39"/>
          <p:cNvPicPr preferRelativeResize="0"/>
          <p:nvPr/>
        </p:nvPicPr>
        <p:blipFill>
          <a:blip r:embed="rId4">
            <a:alphaModFix/>
          </a:blip>
          <a:stretch>
            <a:fillRect/>
          </a:stretch>
        </p:blipFill>
        <p:spPr>
          <a:xfrm>
            <a:off x="8445055" y="1458753"/>
            <a:ext cx="3594545" cy="3466168"/>
          </a:xfrm>
          <a:prstGeom prst="rect">
            <a:avLst/>
          </a:prstGeom>
          <a:noFill/>
          <a:ln>
            <a:noFill/>
          </a:ln>
        </p:spPr>
      </p:pic>
      <p:sp>
        <p:nvSpPr>
          <p:cNvPr id="360" name="Google Shape;360;p39"/>
          <p:cNvSpPr txBox="1"/>
          <p:nvPr/>
        </p:nvSpPr>
        <p:spPr>
          <a:xfrm>
            <a:off x="8545275" y="5034650"/>
            <a:ext cx="3415500" cy="13491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600"/>
              </a:spcBef>
              <a:spcAft>
                <a:spcPts val="0"/>
              </a:spcAft>
              <a:buClr>
                <a:schemeClr val="dk2"/>
              </a:buClr>
              <a:buSzPts val="1700"/>
              <a:buFont typeface="Roboto"/>
              <a:buChar char="●"/>
            </a:pPr>
            <a:r>
              <a:rPr lang="en-US" sz="1700">
                <a:solidFill>
                  <a:schemeClr val="dk2"/>
                </a:solidFill>
                <a:highlight>
                  <a:srgbClr val="FFFFFF"/>
                </a:highlight>
              </a:rPr>
              <a:t>From graphs we can say that the best performing model is </a:t>
            </a:r>
            <a:r>
              <a:rPr b="1" lang="en-US" sz="1700">
                <a:solidFill>
                  <a:schemeClr val="dk2"/>
                </a:solidFill>
                <a:highlight>
                  <a:srgbClr val="FFFFFF"/>
                </a:highlight>
              </a:rPr>
              <a:t>Support Vector Machine</a:t>
            </a:r>
            <a:r>
              <a:rPr lang="en-US" sz="1700">
                <a:solidFill>
                  <a:schemeClr val="dk2"/>
                </a:solidFill>
                <a:highlight>
                  <a:srgbClr val="FFFFFF"/>
                </a:highlight>
              </a:rPr>
              <a:t> algorithm.</a:t>
            </a:r>
            <a:endParaRPr>
              <a:latin typeface="Libre Franklin"/>
              <a:ea typeface="Libre Franklin"/>
              <a:cs typeface="Libre Franklin"/>
              <a:sym typeface="Libre Frankli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0"/>
          <p:cNvSpPr txBox="1"/>
          <p:nvPr>
            <p:ph type="title"/>
          </p:nvPr>
        </p:nvSpPr>
        <p:spPr>
          <a:xfrm>
            <a:off x="581200" y="702153"/>
            <a:ext cx="11029500" cy="654000"/>
          </a:xfrm>
          <a:prstGeom prst="rect">
            <a:avLst/>
          </a:prstGeom>
        </p:spPr>
        <p:txBody>
          <a:bodyPr anchorCtr="0" anchor="b" bIns="45700" lIns="91425" spcFirstLastPara="1" rIns="91425" wrap="square" tIns="45700">
            <a:normAutofit/>
          </a:bodyPr>
          <a:lstStyle/>
          <a:p>
            <a:pPr indent="0" lvl="0" marL="0" marR="850900" rtl="0" algn="l">
              <a:lnSpc>
                <a:spcPct val="115000"/>
              </a:lnSpc>
              <a:spcBef>
                <a:spcPts val="200"/>
              </a:spcBef>
              <a:spcAft>
                <a:spcPts val="0"/>
              </a:spcAft>
              <a:buClr>
                <a:schemeClr val="dk1"/>
              </a:buClr>
              <a:buSzPts val="1100"/>
              <a:buFont typeface="Arial"/>
              <a:buNone/>
            </a:pPr>
            <a:r>
              <a:rPr b="1" lang="en-US">
                <a:solidFill>
                  <a:schemeClr val="dk1"/>
                </a:solidFill>
                <a:highlight>
                  <a:srgbClr val="F1C232"/>
                </a:highlight>
                <a:latin typeface="Arial"/>
                <a:ea typeface="Arial"/>
                <a:cs typeface="Arial"/>
                <a:sym typeface="Arial"/>
              </a:rPr>
              <a:t>Challenges : </a:t>
            </a:r>
            <a:endParaRPr/>
          </a:p>
        </p:txBody>
      </p:sp>
      <p:sp>
        <p:nvSpPr>
          <p:cNvPr id="366" name="Google Shape;366;p40"/>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67" name="Google Shape;367;p40"/>
          <p:cNvSpPr txBox="1"/>
          <p:nvPr/>
        </p:nvSpPr>
        <p:spPr>
          <a:xfrm>
            <a:off x="581200" y="2097100"/>
            <a:ext cx="6673500" cy="1454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2400"/>
              </a:spcBef>
              <a:spcAft>
                <a:spcPts val="0"/>
              </a:spcAft>
              <a:buClr>
                <a:srgbClr val="124F5C"/>
              </a:buClr>
              <a:buSzPts val="1400"/>
              <a:buChar char="●"/>
            </a:pPr>
            <a:r>
              <a:rPr lang="en-US" sz="700">
                <a:solidFill>
                  <a:srgbClr val="124F5C"/>
                </a:solidFill>
              </a:rPr>
              <a:t> </a:t>
            </a:r>
            <a:r>
              <a:rPr lang="en-US" sz="1200">
                <a:solidFill>
                  <a:srgbClr val="124F5C"/>
                </a:solidFill>
              </a:rPr>
              <a:t>  </a:t>
            </a:r>
            <a:r>
              <a:rPr lang="en-US" sz="2500">
                <a:solidFill>
                  <a:srgbClr val="124F5C"/>
                </a:solidFill>
              </a:rPr>
              <a:t>Handling the missing values.</a:t>
            </a:r>
            <a:endParaRPr sz="2500">
              <a:solidFill>
                <a:srgbClr val="124F5C"/>
              </a:solidFill>
            </a:endParaRPr>
          </a:p>
          <a:p>
            <a:pPr indent="-317500" lvl="0" marL="457200" rtl="0" algn="l">
              <a:lnSpc>
                <a:spcPct val="115000"/>
              </a:lnSpc>
              <a:spcBef>
                <a:spcPts val="0"/>
              </a:spcBef>
              <a:spcAft>
                <a:spcPts val="0"/>
              </a:spcAft>
              <a:buClr>
                <a:srgbClr val="124F5C"/>
              </a:buClr>
              <a:buSzPts val="1400"/>
              <a:buChar char="●"/>
            </a:pPr>
            <a:r>
              <a:rPr lang="en-US" sz="1200">
                <a:solidFill>
                  <a:srgbClr val="124F5C"/>
                </a:solidFill>
              </a:rPr>
              <a:t> </a:t>
            </a:r>
            <a:r>
              <a:rPr lang="en-US" sz="2500">
                <a:solidFill>
                  <a:srgbClr val="124F5C"/>
                </a:solidFill>
              </a:rPr>
              <a:t>Making data more accurate.</a:t>
            </a:r>
            <a:endParaRPr sz="2500">
              <a:solidFill>
                <a:srgbClr val="124F5C"/>
              </a:solidFill>
            </a:endParaRPr>
          </a:p>
          <a:p>
            <a:pPr indent="-387350" lvl="0" marL="457200" rtl="0" algn="l">
              <a:lnSpc>
                <a:spcPct val="115000"/>
              </a:lnSpc>
              <a:spcBef>
                <a:spcPts val="0"/>
              </a:spcBef>
              <a:spcAft>
                <a:spcPts val="0"/>
              </a:spcAft>
              <a:buClr>
                <a:srgbClr val="124F5C"/>
              </a:buClr>
              <a:buSzPts val="2500"/>
              <a:buChar char="●"/>
            </a:pPr>
            <a:r>
              <a:rPr lang="en-US" sz="2500">
                <a:solidFill>
                  <a:srgbClr val="124F5C"/>
                </a:solidFill>
              </a:rPr>
              <a:t>Selection of important features.</a:t>
            </a:r>
            <a:endParaRPr>
              <a:latin typeface="Libre Franklin"/>
              <a:ea typeface="Libre Franklin"/>
              <a:cs typeface="Libre Franklin"/>
              <a:sym typeface="Libre Franklin"/>
            </a:endParaRPr>
          </a:p>
        </p:txBody>
      </p:sp>
      <p:pic>
        <p:nvPicPr>
          <p:cNvPr id="368" name="Google Shape;368;p40"/>
          <p:cNvPicPr preferRelativeResize="0"/>
          <p:nvPr/>
        </p:nvPicPr>
        <p:blipFill>
          <a:blip r:embed="rId3">
            <a:alphaModFix/>
          </a:blip>
          <a:stretch>
            <a:fillRect/>
          </a:stretch>
        </p:blipFill>
        <p:spPr>
          <a:xfrm>
            <a:off x="6859325" y="1503100"/>
            <a:ext cx="4751375" cy="4773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1"/>
          <p:cNvSpPr txBox="1"/>
          <p:nvPr>
            <p:ph type="title"/>
          </p:nvPr>
        </p:nvSpPr>
        <p:spPr>
          <a:xfrm>
            <a:off x="581200" y="702153"/>
            <a:ext cx="11029500" cy="604200"/>
          </a:xfrm>
          <a:prstGeom prst="rect">
            <a:avLst/>
          </a:prstGeom>
        </p:spPr>
        <p:txBody>
          <a:bodyPr anchorCtr="0" anchor="b" bIns="45700" lIns="91425" spcFirstLastPara="1" rIns="91425" wrap="square" tIns="45700">
            <a:normAutofit/>
          </a:bodyPr>
          <a:lstStyle/>
          <a:p>
            <a:pPr indent="0" lvl="0" marL="0" marR="850900" rtl="0" algn="l">
              <a:lnSpc>
                <a:spcPct val="115000"/>
              </a:lnSpc>
              <a:spcBef>
                <a:spcPts val="400"/>
              </a:spcBef>
              <a:spcAft>
                <a:spcPts val="0"/>
              </a:spcAft>
              <a:buClr>
                <a:schemeClr val="dk1"/>
              </a:buClr>
              <a:buSzPts val="1100"/>
              <a:buFont typeface="Arial"/>
              <a:buNone/>
            </a:pPr>
            <a:r>
              <a:rPr b="1" lang="en-US">
                <a:solidFill>
                  <a:schemeClr val="dk1"/>
                </a:solidFill>
                <a:highlight>
                  <a:srgbClr val="F1C232"/>
                </a:highlight>
                <a:latin typeface="Arial"/>
                <a:ea typeface="Arial"/>
                <a:cs typeface="Arial"/>
                <a:sym typeface="Arial"/>
              </a:rPr>
              <a:t>Conclusion :</a:t>
            </a:r>
            <a:endParaRPr b="1">
              <a:latin typeface="Arial"/>
              <a:ea typeface="Arial"/>
              <a:cs typeface="Arial"/>
              <a:sym typeface="Arial"/>
            </a:endParaRPr>
          </a:p>
        </p:txBody>
      </p:sp>
      <p:sp>
        <p:nvSpPr>
          <p:cNvPr id="374" name="Google Shape;374;p41"/>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75" name="Google Shape;375;p41"/>
          <p:cNvSpPr txBox="1"/>
          <p:nvPr/>
        </p:nvSpPr>
        <p:spPr>
          <a:xfrm>
            <a:off x="581200" y="1519875"/>
            <a:ext cx="10873500" cy="47469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2800"/>
              </a:spcBef>
              <a:spcAft>
                <a:spcPts val="0"/>
              </a:spcAft>
              <a:buClr>
                <a:srgbClr val="124F5C"/>
              </a:buClr>
              <a:buSzPts val="2000"/>
              <a:buChar char="●"/>
            </a:pPr>
            <a:r>
              <a:rPr b="1" lang="en-US" sz="2000">
                <a:solidFill>
                  <a:srgbClr val="124F5C"/>
                </a:solidFill>
              </a:rPr>
              <a:t>Risk</a:t>
            </a:r>
            <a:r>
              <a:rPr lang="en-US" sz="2000">
                <a:solidFill>
                  <a:srgbClr val="124F5C"/>
                </a:solidFill>
              </a:rPr>
              <a:t> of </a:t>
            </a:r>
            <a:r>
              <a:rPr b="1" lang="en-US" sz="2000">
                <a:solidFill>
                  <a:srgbClr val="124F5C"/>
                </a:solidFill>
              </a:rPr>
              <a:t>Cardiovascular heart disease</a:t>
            </a:r>
            <a:r>
              <a:rPr lang="en-US" sz="2000">
                <a:solidFill>
                  <a:srgbClr val="124F5C"/>
                </a:solidFill>
              </a:rPr>
              <a:t> is almost </a:t>
            </a:r>
            <a:r>
              <a:rPr b="1" lang="en-US" sz="2000">
                <a:solidFill>
                  <a:srgbClr val="124F5C"/>
                </a:solidFill>
              </a:rPr>
              <a:t>equal </a:t>
            </a:r>
            <a:r>
              <a:rPr lang="en-US" sz="2000">
                <a:solidFill>
                  <a:srgbClr val="124F5C"/>
                </a:solidFill>
              </a:rPr>
              <a:t>between the </a:t>
            </a:r>
            <a:r>
              <a:rPr b="1" lang="en-US" sz="2000">
                <a:solidFill>
                  <a:srgbClr val="124F5C"/>
                </a:solidFill>
              </a:rPr>
              <a:t>smokers and non-</a:t>
            </a:r>
            <a:r>
              <a:rPr lang="en-US" sz="2000">
                <a:solidFill>
                  <a:srgbClr val="124F5C"/>
                </a:solidFill>
              </a:rPr>
              <a:t> </a:t>
            </a:r>
            <a:r>
              <a:rPr b="1" lang="en-US" sz="2000">
                <a:solidFill>
                  <a:srgbClr val="124F5C"/>
                </a:solidFill>
              </a:rPr>
              <a:t>smokers</a:t>
            </a:r>
            <a:r>
              <a:rPr lang="en-US" sz="2000">
                <a:solidFill>
                  <a:srgbClr val="124F5C"/>
                </a:solidFill>
              </a:rPr>
              <a:t> and same </a:t>
            </a:r>
            <a:r>
              <a:rPr lang="en-US" sz="2000">
                <a:solidFill>
                  <a:srgbClr val="124F5C"/>
                </a:solidFill>
              </a:rPr>
              <a:t>goes</a:t>
            </a:r>
            <a:r>
              <a:rPr lang="en-US" sz="2000">
                <a:solidFill>
                  <a:srgbClr val="124F5C"/>
                </a:solidFill>
              </a:rPr>
              <a:t> with </a:t>
            </a:r>
            <a:r>
              <a:rPr b="1" lang="en-US" sz="2000">
                <a:solidFill>
                  <a:srgbClr val="124F5C"/>
                </a:solidFill>
              </a:rPr>
              <a:t>gender</a:t>
            </a:r>
            <a:r>
              <a:rPr lang="en-US" sz="2000">
                <a:solidFill>
                  <a:srgbClr val="124F5C"/>
                </a:solidFill>
              </a:rPr>
              <a:t> it is pretty much </a:t>
            </a:r>
            <a:r>
              <a:rPr b="1" lang="en-US" sz="2000">
                <a:solidFill>
                  <a:srgbClr val="124F5C"/>
                </a:solidFill>
              </a:rPr>
              <a:t>same</a:t>
            </a:r>
            <a:r>
              <a:rPr lang="en-US" sz="2000">
                <a:solidFill>
                  <a:srgbClr val="124F5C"/>
                </a:solidFill>
              </a:rPr>
              <a:t> for both </a:t>
            </a:r>
            <a:r>
              <a:rPr b="1" i="1" lang="en-US" sz="2000">
                <a:solidFill>
                  <a:srgbClr val="124F5C"/>
                </a:solidFill>
              </a:rPr>
              <a:t>male </a:t>
            </a:r>
            <a:r>
              <a:rPr lang="en-US" sz="2000">
                <a:solidFill>
                  <a:srgbClr val="124F5C"/>
                </a:solidFill>
              </a:rPr>
              <a:t>and </a:t>
            </a:r>
            <a:r>
              <a:rPr b="1" i="1" lang="en-US" sz="2000">
                <a:solidFill>
                  <a:srgbClr val="124F5C"/>
                </a:solidFill>
              </a:rPr>
              <a:t>females</a:t>
            </a:r>
            <a:r>
              <a:rPr lang="en-US" sz="2000">
                <a:solidFill>
                  <a:srgbClr val="124F5C"/>
                </a:solidFill>
              </a:rPr>
              <a:t>.</a:t>
            </a:r>
            <a:endParaRPr sz="2000">
              <a:solidFill>
                <a:srgbClr val="124F5C"/>
              </a:solidFill>
            </a:endParaRPr>
          </a:p>
          <a:p>
            <a:pPr indent="-355600" lvl="0" marL="457200" rtl="0" algn="l">
              <a:lnSpc>
                <a:spcPct val="115000"/>
              </a:lnSpc>
              <a:spcBef>
                <a:spcPts val="0"/>
              </a:spcBef>
              <a:spcAft>
                <a:spcPts val="0"/>
              </a:spcAft>
              <a:buClr>
                <a:srgbClr val="124F5C"/>
              </a:buClr>
              <a:buSzPts val="2000"/>
              <a:buChar char="●"/>
            </a:pPr>
            <a:r>
              <a:rPr b="1" lang="en-US" sz="2000">
                <a:solidFill>
                  <a:srgbClr val="124F5C"/>
                </a:solidFill>
              </a:rPr>
              <a:t>Correlation </a:t>
            </a:r>
            <a:r>
              <a:rPr lang="en-US" sz="2000">
                <a:solidFill>
                  <a:srgbClr val="124F5C"/>
                </a:solidFill>
              </a:rPr>
              <a:t>obtained is </a:t>
            </a:r>
            <a:r>
              <a:rPr b="1" lang="en-US" sz="2000">
                <a:solidFill>
                  <a:srgbClr val="124F5C"/>
                </a:solidFill>
              </a:rPr>
              <a:t>very poor</a:t>
            </a:r>
            <a:r>
              <a:rPr lang="en-US" sz="2000">
                <a:solidFill>
                  <a:srgbClr val="124F5C"/>
                </a:solidFill>
              </a:rPr>
              <a:t> for this dataset but still due to </a:t>
            </a:r>
            <a:r>
              <a:rPr b="1" lang="en-US" sz="2000">
                <a:solidFill>
                  <a:srgbClr val="124F5C"/>
                </a:solidFill>
              </a:rPr>
              <a:t>tuned</a:t>
            </a:r>
            <a:r>
              <a:rPr b="1" lang="en-US" sz="2000">
                <a:solidFill>
                  <a:srgbClr val="124F5C"/>
                </a:solidFill>
              </a:rPr>
              <a:t> parameters</a:t>
            </a:r>
            <a:r>
              <a:rPr lang="en-US" sz="2000">
                <a:solidFill>
                  <a:srgbClr val="124F5C"/>
                </a:solidFill>
              </a:rPr>
              <a:t> and </a:t>
            </a:r>
            <a:r>
              <a:rPr b="1" lang="en-US" sz="2000">
                <a:solidFill>
                  <a:srgbClr val="124F5C"/>
                </a:solidFill>
              </a:rPr>
              <a:t>strong </a:t>
            </a:r>
            <a:r>
              <a:rPr lang="en-US" sz="2000">
                <a:solidFill>
                  <a:srgbClr val="124F5C"/>
                </a:solidFill>
              </a:rPr>
              <a:t>classification </a:t>
            </a:r>
            <a:r>
              <a:rPr b="1" lang="en-US" sz="2000">
                <a:solidFill>
                  <a:srgbClr val="124F5C"/>
                </a:solidFill>
              </a:rPr>
              <a:t>algorithms</a:t>
            </a:r>
            <a:r>
              <a:rPr b="1" lang="en-US" sz="2000">
                <a:solidFill>
                  <a:srgbClr val="124F5C"/>
                </a:solidFill>
              </a:rPr>
              <a:t> </a:t>
            </a:r>
            <a:r>
              <a:rPr lang="en-US" sz="2000">
                <a:solidFill>
                  <a:srgbClr val="124F5C"/>
                </a:solidFill>
              </a:rPr>
              <a:t>model </a:t>
            </a:r>
            <a:r>
              <a:rPr b="1" lang="en-US" sz="2000">
                <a:solidFill>
                  <a:srgbClr val="124F5C"/>
                </a:solidFill>
              </a:rPr>
              <a:t>efficiency </a:t>
            </a:r>
            <a:r>
              <a:rPr lang="en-US" sz="2000">
                <a:solidFill>
                  <a:srgbClr val="124F5C"/>
                </a:solidFill>
              </a:rPr>
              <a:t>obtained is about </a:t>
            </a:r>
            <a:r>
              <a:rPr b="1" lang="en-US" sz="2000">
                <a:solidFill>
                  <a:srgbClr val="124F5C"/>
                </a:solidFill>
              </a:rPr>
              <a:t>93%</a:t>
            </a:r>
            <a:r>
              <a:rPr lang="en-US" sz="2000">
                <a:solidFill>
                  <a:srgbClr val="124F5C"/>
                </a:solidFill>
              </a:rPr>
              <a:t>.</a:t>
            </a:r>
            <a:endParaRPr sz="2000">
              <a:solidFill>
                <a:srgbClr val="124F5C"/>
              </a:solidFill>
            </a:endParaRPr>
          </a:p>
          <a:p>
            <a:pPr indent="-355600" lvl="0" marL="457200" rtl="0" algn="l">
              <a:lnSpc>
                <a:spcPct val="115000"/>
              </a:lnSpc>
              <a:spcBef>
                <a:spcPts val="0"/>
              </a:spcBef>
              <a:spcAft>
                <a:spcPts val="0"/>
              </a:spcAft>
              <a:buClr>
                <a:srgbClr val="124F5C"/>
              </a:buClr>
              <a:buSzPts val="2000"/>
              <a:buChar char="●"/>
            </a:pPr>
            <a:r>
              <a:rPr lang="en-US" sz="2000">
                <a:solidFill>
                  <a:srgbClr val="124F5C"/>
                </a:solidFill>
              </a:rPr>
              <a:t>The top </a:t>
            </a:r>
            <a:r>
              <a:rPr b="1" lang="en-US" sz="2000">
                <a:solidFill>
                  <a:srgbClr val="124F5C"/>
                </a:solidFill>
              </a:rPr>
              <a:t>contributing features</a:t>
            </a:r>
            <a:r>
              <a:rPr lang="en-US" sz="2000">
                <a:solidFill>
                  <a:srgbClr val="124F5C"/>
                </a:solidFill>
              </a:rPr>
              <a:t> in predicting the </a:t>
            </a:r>
            <a:r>
              <a:rPr b="1" lang="en-US" sz="2000">
                <a:solidFill>
                  <a:srgbClr val="124F5C"/>
                </a:solidFill>
              </a:rPr>
              <a:t>ten year risk</a:t>
            </a:r>
            <a:r>
              <a:rPr lang="en-US" sz="2000">
                <a:solidFill>
                  <a:srgbClr val="124F5C"/>
                </a:solidFill>
              </a:rPr>
              <a:t> of developing Cardiovascular Heart Disease are </a:t>
            </a:r>
            <a:r>
              <a:rPr b="1" lang="en-US" sz="2000">
                <a:solidFill>
                  <a:srgbClr val="124F5C"/>
                </a:solidFill>
              </a:rPr>
              <a:t>'age', 'totChol', 'sysBP', 'diaBP', 'BMI', 'heartRate', 'glucose'</a:t>
            </a:r>
            <a:r>
              <a:rPr lang="en-US" sz="2000">
                <a:solidFill>
                  <a:srgbClr val="124F5C"/>
                </a:solidFill>
              </a:rPr>
              <a:t>.</a:t>
            </a:r>
            <a:endParaRPr sz="2000">
              <a:solidFill>
                <a:srgbClr val="124F5C"/>
              </a:solidFill>
            </a:endParaRPr>
          </a:p>
          <a:p>
            <a:pPr indent="-355600" lvl="0" marL="457200" rtl="0" algn="l">
              <a:lnSpc>
                <a:spcPct val="115000"/>
              </a:lnSpc>
              <a:spcBef>
                <a:spcPts val="0"/>
              </a:spcBef>
              <a:spcAft>
                <a:spcPts val="0"/>
              </a:spcAft>
              <a:buClr>
                <a:srgbClr val="124F5C"/>
              </a:buClr>
              <a:buSzPts val="2000"/>
              <a:buChar char="●"/>
            </a:pPr>
            <a:r>
              <a:rPr lang="en-US" sz="2000">
                <a:solidFill>
                  <a:srgbClr val="124F5C"/>
                </a:solidFill>
              </a:rPr>
              <a:t>The </a:t>
            </a:r>
            <a:r>
              <a:rPr b="1" lang="en-US" sz="2000">
                <a:solidFill>
                  <a:srgbClr val="124F5C"/>
                </a:solidFill>
              </a:rPr>
              <a:t>Support vector machine</a:t>
            </a:r>
            <a:r>
              <a:rPr lang="en-US" sz="2000">
                <a:solidFill>
                  <a:srgbClr val="124F5C"/>
                </a:solidFill>
              </a:rPr>
              <a:t> with the </a:t>
            </a:r>
            <a:r>
              <a:rPr b="1" lang="en-US" sz="2000">
                <a:solidFill>
                  <a:srgbClr val="124F5C"/>
                </a:solidFill>
              </a:rPr>
              <a:t>radial kernel</a:t>
            </a:r>
            <a:r>
              <a:rPr lang="en-US" sz="2000">
                <a:solidFill>
                  <a:srgbClr val="124F5C"/>
                </a:solidFill>
              </a:rPr>
              <a:t> is the </a:t>
            </a:r>
            <a:r>
              <a:rPr b="1" lang="en-US" sz="2000">
                <a:solidFill>
                  <a:srgbClr val="124F5C"/>
                </a:solidFill>
              </a:rPr>
              <a:t>best performing</a:t>
            </a:r>
            <a:r>
              <a:rPr lang="en-US" sz="2000">
                <a:solidFill>
                  <a:srgbClr val="124F5C"/>
                </a:solidFill>
              </a:rPr>
              <a:t> model in term</a:t>
            </a:r>
            <a:r>
              <a:rPr lang="en-US" sz="2000">
                <a:solidFill>
                  <a:srgbClr val="124F5C"/>
                </a:solidFill>
              </a:rPr>
              <a:t>s </a:t>
            </a:r>
            <a:r>
              <a:rPr lang="en-US" sz="2000">
                <a:solidFill>
                  <a:srgbClr val="124F5C"/>
                </a:solidFill>
              </a:rPr>
              <a:t>of </a:t>
            </a:r>
            <a:r>
              <a:rPr b="1" lang="en-US" sz="2000">
                <a:solidFill>
                  <a:srgbClr val="124F5C"/>
                </a:solidFill>
              </a:rPr>
              <a:t>accuracy</a:t>
            </a:r>
            <a:r>
              <a:rPr lang="en-US" sz="2000">
                <a:solidFill>
                  <a:srgbClr val="124F5C"/>
                </a:solidFill>
              </a:rPr>
              <a:t> and the </a:t>
            </a:r>
            <a:r>
              <a:rPr b="1" lang="en-US" sz="2000">
                <a:solidFill>
                  <a:srgbClr val="124F5C"/>
                </a:solidFill>
              </a:rPr>
              <a:t>F1 score</a:t>
            </a:r>
            <a:r>
              <a:rPr lang="en-US" sz="2000">
                <a:solidFill>
                  <a:srgbClr val="124F5C"/>
                </a:solidFill>
              </a:rPr>
              <a:t> and Its </a:t>
            </a:r>
            <a:r>
              <a:rPr b="1" lang="en-US" sz="2000">
                <a:solidFill>
                  <a:srgbClr val="124F5C"/>
                </a:solidFill>
              </a:rPr>
              <a:t>high AUC-score</a:t>
            </a:r>
            <a:r>
              <a:rPr lang="en-US" sz="2000">
                <a:solidFill>
                  <a:srgbClr val="124F5C"/>
                </a:solidFill>
              </a:rPr>
              <a:t> shows that it has a </a:t>
            </a:r>
            <a:r>
              <a:rPr b="1" lang="en-US" sz="2000">
                <a:solidFill>
                  <a:srgbClr val="124F5C"/>
                </a:solidFill>
              </a:rPr>
              <a:t>high true positive rate</a:t>
            </a:r>
            <a:r>
              <a:rPr lang="en-US" sz="2000">
                <a:solidFill>
                  <a:srgbClr val="124F5C"/>
                </a:solidFill>
              </a:rPr>
              <a:t>.</a:t>
            </a:r>
            <a:endParaRPr sz="2000">
              <a:solidFill>
                <a:srgbClr val="124F5C"/>
              </a:solidFill>
            </a:endParaRPr>
          </a:p>
          <a:p>
            <a:pPr indent="-355600" lvl="0" marL="457200" marR="482600" rtl="0" algn="l">
              <a:lnSpc>
                <a:spcPct val="116000"/>
              </a:lnSpc>
              <a:spcBef>
                <a:spcPts val="0"/>
              </a:spcBef>
              <a:spcAft>
                <a:spcPts val="0"/>
              </a:spcAft>
              <a:buClr>
                <a:srgbClr val="124F5C"/>
              </a:buClr>
              <a:buSzPts val="2000"/>
              <a:buChar char="●"/>
            </a:pPr>
            <a:r>
              <a:rPr b="1" lang="en-US" sz="2000">
                <a:solidFill>
                  <a:srgbClr val="124F5C"/>
                </a:solidFill>
              </a:rPr>
              <a:t>Balancing </a:t>
            </a:r>
            <a:r>
              <a:rPr lang="en-US" sz="2000">
                <a:solidFill>
                  <a:srgbClr val="124F5C"/>
                </a:solidFill>
              </a:rPr>
              <a:t>the dataset by using the </a:t>
            </a:r>
            <a:r>
              <a:rPr b="1" lang="en-US" sz="2000">
                <a:solidFill>
                  <a:srgbClr val="124F5C"/>
                </a:solidFill>
              </a:rPr>
              <a:t>SMOTE technique</a:t>
            </a:r>
            <a:r>
              <a:rPr lang="en-US" sz="2000">
                <a:solidFill>
                  <a:srgbClr val="124F5C"/>
                </a:solidFill>
              </a:rPr>
              <a:t> helped in </a:t>
            </a:r>
            <a:r>
              <a:rPr b="1" lang="en-US" sz="2000">
                <a:solidFill>
                  <a:srgbClr val="124F5C"/>
                </a:solidFill>
              </a:rPr>
              <a:t>improving </a:t>
            </a:r>
            <a:r>
              <a:rPr lang="en-US" sz="2000">
                <a:solidFill>
                  <a:srgbClr val="124F5C"/>
                </a:solidFill>
              </a:rPr>
              <a:t>the </a:t>
            </a:r>
            <a:r>
              <a:rPr b="1" lang="en-US" sz="2000">
                <a:solidFill>
                  <a:srgbClr val="124F5C"/>
                </a:solidFill>
              </a:rPr>
              <a:t>models' sensitivity</a:t>
            </a:r>
            <a:r>
              <a:rPr lang="en-US" sz="2000">
                <a:solidFill>
                  <a:srgbClr val="124F5C"/>
                </a:solidFill>
              </a:rPr>
              <a:t>. </a:t>
            </a:r>
            <a:endParaRPr sz="2000">
              <a:solidFill>
                <a:srgbClr val="124F5C"/>
              </a:solidFill>
            </a:endParaRPr>
          </a:p>
          <a:p>
            <a:pPr indent="-355600" lvl="0" marL="457200" marR="482600" rtl="0" algn="l">
              <a:lnSpc>
                <a:spcPct val="116000"/>
              </a:lnSpc>
              <a:spcBef>
                <a:spcPts val="0"/>
              </a:spcBef>
              <a:spcAft>
                <a:spcPts val="0"/>
              </a:spcAft>
              <a:buClr>
                <a:srgbClr val="124F5C"/>
              </a:buClr>
              <a:buSzPts val="2000"/>
              <a:buChar char="●"/>
            </a:pPr>
            <a:r>
              <a:rPr lang="en-US" sz="2000">
                <a:solidFill>
                  <a:srgbClr val="124F5C"/>
                </a:solidFill>
              </a:rPr>
              <a:t>With </a:t>
            </a:r>
            <a:r>
              <a:rPr b="1" lang="en-US" sz="2000">
                <a:solidFill>
                  <a:srgbClr val="124F5C"/>
                </a:solidFill>
              </a:rPr>
              <a:t>more data </a:t>
            </a:r>
            <a:r>
              <a:rPr lang="en-US" sz="2000">
                <a:solidFill>
                  <a:srgbClr val="124F5C"/>
                </a:solidFill>
              </a:rPr>
              <a:t>&amp;</a:t>
            </a:r>
            <a:r>
              <a:rPr b="1" lang="en-US" sz="2000">
                <a:solidFill>
                  <a:srgbClr val="124F5C"/>
                </a:solidFill>
              </a:rPr>
              <a:t> </a:t>
            </a:r>
            <a:r>
              <a:rPr lang="en-US" sz="2000">
                <a:solidFill>
                  <a:srgbClr val="124F5C"/>
                </a:solidFill>
              </a:rPr>
              <a:t>with more correlated features </a:t>
            </a:r>
            <a:r>
              <a:rPr b="1" lang="en-US" sz="2000">
                <a:solidFill>
                  <a:srgbClr val="124F5C"/>
                </a:solidFill>
              </a:rPr>
              <a:t>better models</a:t>
            </a:r>
            <a:r>
              <a:rPr lang="en-US" sz="2000">
                <a:solidFill>
                  <a:srgbClr val="124F5C"/>
                </a:solidFill>
              </a:rPr>
              <a:t> can be built.</a:t>
            </a:r>
            <a:endParaRPr>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581192" y="702156"/>
            <a:ext cx="11029500" cy="10203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a:solidFill>
                  <a:schemeClr val="dk1"/>
                </a:solidFill>
                <a:highlight>
                  <a:srgbClr val="FFD966"/>
                </a:highlight>
                <a:latin typeface="Arial"/>
                <a:ea typeface="Arial"/>
                <a:cs typeface="Arial"/>
                <a:sym typeface="Arial"/>
              </a:rPr>
              <a:t>Steps In Supervised ML Classification</a:t>
            </a:r>
            <a:endParaRPr b="1">
              <a:solidFill>
                <a:schemeClr val="dk1"/>
              </a:solidFill>
              <a:highlight>
                <a:srgbClr val="FFD966"/>
              </a:highlight>
              <a:latin typeface="Arial"/>
              <a:ea typeface="Arial"/>
              <a:cs typeface="Arial"/>
              <a:sym typeface="Arial"/>
            </a:endParaRPr>
          </a:p>
        </p:txBody>
      </p:sp>
      <p:sp>
        <p:nvSpPr>
          <p:cNvPr id="114" name="Google Shape;114;p1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15" name="Google Shape;115;p15"/>
          <p:cNvSpPr/>
          <p:nvPr/>
        </p:nvSpPr>
        <p:spPr>
          <a:xfrm rot="-985170">
            <a:off x="8783961" y="4027856"/>
            <a:ext cx="1489026" cy="77268"/>
          </a:xfrm>
          <a:prstGeom prst="roundRect">
            <a:avLst>
              <a:gd fmla="val 50000" name="adj"/>
            </a:avLst>
          </a:prstGeom>
          <a:solidFill>
            <a:srgbClr val="D9D9D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15"/>
          <p:cNvSpPr/>
          <p:nvPr/>
        </p:nvSpPr>
        <p:spPr>
          <a:xfrm flipH="1" rot="985170">
            <a:off x="7405950" y="4027856"/>
            <a:ext cx="1489026" cy="77268"/>
          </a:xfrm>
          <a:prstGeom prst="roundRect">
            <a:avLst>
              <a:gd fmla="val 50000" name="adj"/>
            </a:avLst>
          </a:prstGeom>
          <a:solidFill>
            <a:srgbClr val="D9D9D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15"/>
          <p:cNvSpPr/>
          <p:nvPr/>
        </p:nvSpPr>
        <p:spPr>
          <a:xfrm rot="-985170">
            <a:off x="6036943" y="4027856"/>
            <a:ext cx="1489026" cy="77268"/>
          </a:xfrm>
          <a:prstGeom prst="roundRect">
            <a:avLst>
              <a:gd fmla="val 50000" name="adj"/>
            </a:avLst>
          </a:prstGeom>
          <a:solidFill>
            <a:srgbClr val="D9D9D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8" name="Google Shape;118;p15"/>
          <p:cNvSpPr/>
          <p:nvPr/>
        </p:nvSpPr>
        <p:spPr>
          <a:xfrm flipH="1" rot="985170">
            <a:off x="4662892" y="4027856"/>
            <a:ext cx="1489026" cy="77268"/>
          </a:xfrm>
          <a:prstGeom prst="roundRect">
            <a:avLst>
              <a:gd fmla="val 50000" name="adj"/>
            </a:avLst>
          </a:prstGeom>
          <a:solidFill>
            <a:srgbClr val="D9D9D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9" name="Google Shape;119;p15"/>
          <p:cNvSpPr/>
          <p:nvPr/>
        </p:nvSpPr>
        <p:spPr>
          <a:xfrm rot="-985170">
            <a:off x="3299388" y="4027856"/>
            <a:ext cx="1489026" cy="77268"/>
          </a:xfrm>
          <a:prstGeom prst="roundRect">
            <a:avLst>
              <a:gd fmla="val 50000" name="adj"/>
            </a:avLst>
          </a:prstGeom>
          <a:solidFill>
            <a:srgbClr val="D9D9D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20" name="Google Shape;120;p15"/>
          <p:cNvSpPr/>
          <p:nvPr/>
        </p:nvSpPr>
        <p:spPr>
          <a:xfrm flipH="1" rot="985170">
            <a:off x="1925323" y="4027856"/>
            <a:ext cx="1489026" cy="77268"/>
          </a:xfrm>
          <a:prstGeom prst="roundRect">
            <a:avLst>
              <a:gd fmla="val 50000" name="adj"/>
            </a:avLst>
          </a:prstGeom>
          <a:solidFill>
            <a:srgbClr val="0C58D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21" name="Google Shape;121;p15"/>
          <p:cNvSpPr/>
          <p:nvPr/>
        </p:nvSpPr>
        <p:spPr>
          <a:xfrm rot="-985170">
            <a:off x="561819" y="4027856"/>
            <a:ext cx="1489026" cy="77268"/>
          </a:xfrm>
          <a:prstGeom prst="roundRect">
            <a:avLst>
              <a:gd fmla="val 50000" name="adj"/>
            </a:avLst>
          </a:prstGeom>
          <a:solidFill>
            <a:srgbClr val="0C58D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grpSp>
        <p:nvGrpSpPr>
          <p:cNvPr id="122" name="Google Shape;122;p15"/>
          <p:cNvGrpSpPr/>
          <p:nvPr/>
        </p:nvGrpSpPr>
        <p:grpSpPr>
          <a:xfrm>
            <a:off x="2224791" y="4108889"/>
            <a:ext cx="2283543" cy="1665312"/>
            <a:chOff x="2114740" y="2543425"/>
            <a:chExt cx="1712700" cy="1249015"/>
          </a:xfrm>
        </p:grpSpPr>
        <p:sp>
          <p:nvSpPr>
            <p:cNvPr id="123" name="Google Shape;123;p15"/>
            <p:cNvSpPr txBox="1"/>
            <p:nvPr/>
          </p:nvSpPr>
          <p:spPr>
            <a:xfrm>
              <a:off x="2622642" y="2737212"/>
              <a:ext cx="696900" cy="2760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1200"/>
                <a:buFont typeface="Arial"/>
                <a:buNone/>
              </a:pPr>
              <a:r>
                <a:rPr b="1" i="0" lang="en-US" sz="1200" u="none" cap="none" strike="noStrike">
                  <a:solidFill>
                    <a:srgbClr val="0C58D3"/>
                  </a:solidFill>
                  <a:latin typeface="Arial"/>
                  <a:ea typeface="Arial"/>
                  <a:cs typeface="Arial"/>
                  <a:sym typeface="Arial"/>
                </a:rPr>
                <a:t>Step 2</a:t>
              </a:r>
              <a:endParaRPr b="1" i="0" sz="1200" u="none" cap="none" strike="noStrike">
                <a:solidFill>
                  <a:srgbClr val="0C58D3"/>
                </a:solidFill>
                <a:latin typeface="Arial"/>
                <a:ea typeface="Arial"/>
                <a:cs typeface="Arial"/>
                <a:sym typeface="Arial"/>
              </a:endParaRPr>
            </a:p>
          </p:txBody>
        </p:sp>
        <p:sp>
          <p:nvSpPr>
            <p:cNvPr id="124" name="Google Shape;124;p15"/>
            <p:cNvSpPr/>
            <p:nvPr/>
          </p:nvSpPr>
          <p:spPr>
            <a:xfrm rot="-1789476">
              <a:off x="2888080" y="2572699"/>
              <a:ext cx="160451" cy="160451"/>
            </a:xfrm>
            <a:prstGeom prst="ellipse">
              <a:avLst/>
            </a:prstGeom>
            <a:solidFill>
              <a:srgbClr val="FFFFFF"/>
            </a:solidFill>
            <a:ln cap="flat" cmpd="sng" w="38100">
              <a:solidFill>
                <a:srgbClr val="0C58D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25" name="Google Shape;125;p15"/>
            <p:cNvSpPr/>
            <p:nvPr/>
          </p:nvSpPr>
          <p:spPr>
            <a:xfrm>
              <a:off x="2114740" y="3070640"/>
              <a:ext cx="1712700" cy="703500"/>
            </a:xfrm>
            <a:prstGeom prst="roundRect">
              <a:avLst>
                <a:gd fmla="val 4485" name="adj"/>
              </a:avLst>
            </a:prstGeom>
            <a:solidFill>
              <a:srgbClr val="0C58D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26" name="Google Shape;126;p15"/>
            <p:cNvSpPr txBox="1"/>
            <p:nvPr/>
          </p:nvSpPr>
          <p:spPr>
            <a:xfrm>
              <a:off x="2158990" y="3107840"/>
              <a:ext cx="1624200" cy="684600"/>
            </a:xfrm>
            <a:prstGeom prst="rect">
              <a:avLst/>
            </a:prstGeom>
            <a:noFill/>
            <a:ln>
              <a:noFill/>
            </a:ln>
          </p:spPr>
          <p:txBody>
            <a:bodyPr anchorCtr="0" anchor="t" bIns="121900" lIns="121900" spcFirstLastPara="1" rIns="121900" wrap="square" tIns="121900">
              <a:spAutoFit/>
            </a:bodyPr>
            <a:lstStyle/>
            <a:p>
              <a:pPr indent="0" lvl="0" marL="0" marR="0" rtl="0" algn="ctr">
                <a:lnSpc>
                  <a:spcPct val="115000"/>
                </a:lnSpc>
                <a:spcBef>
                  <a:spcPts val="0"/>
                </a:spcBef>
                <a:spcAft>
                  <a:spcPts val="0"/>
                </a:spcAft>
                <a:buClr>
                  <a:srgbClr val="000000"/>
                </a:buClr>
                <a:buSzPts val="1200"/>
                <a:buFont typeface="Arial"/>
                <a:buNone/>
              </a:pPr>
              <a:r>
                <a:rPr b="1" i="0" lang="en-US" sz="1200" u="none" cap="none" strike="noStrike">
                  <a:solidFill>
                    <a:srgbClr val="FFFFFF"/>
                  </a:solidFill>
                  <a:latin typeface="Arial"/>
                  <a:ea typeface="Arial"/>
                  <a:cs typeface="Arial"/>
                  <a:sym typeface="Arial"/>
                </a:rPr>
                <a:t>Preprocessing Data </a:t>
              </a:r>
              <a:endParaRPr b="1" i="0" sz="1200" u="none" cap="none" strike="noStrike">
                <a:solidFill>
                  <a:srgbClr val="FFFFFF"/>
                </a:solidFill>
                <a:latin typeface="Arial"/>
                <a:ea typeface="Arial"/>
                <a:cs typeface="Arial"/>
                <a:sym typeface="Arial"/>
              </a:endParaRPr>
            </a:p>
            <a:p>
              <a:pPr indent="0" lvl="0" marL="0" marR="0" rtl="0" algn="ctr">
                <a:lnSpc>
                  <a:spcPct val="115000"/>
                </a:lnSpc>
                <a:spcBef>
                  <a:spcPts val="2100"/>
                </a:spcBef>
                <a:spcAft>
                  <a:spcPts val="2100"/>
                </a:spcAft>
                <a:buClr>
                  <a:srgbClr val="000000"/>
                </a:buClr>
                <a:buSzPts val="1200"/>
                <a:buFont typeface="Arial"/>
                <a:buNone/>
              </a:pPr>
              <a:r>
                <a:rPr b="1" i="0" lang="en-US" sz="1200" u="none" cap="none" strike="noStrike">
                  <a:solidFill>
                    <a:srgbClr val="FFFFFF"/>
                  </a:solidFill>
                  <a:latin typeface="Arial"/>
                  <a:ea typeface="Arial"/>
                  <a:cs typeface="Arial"/>
                  <a:sym typeface="Arial"/>
                </a:rPr>
                <a:t>Data Validation</a:t>
              </a:r>
              <a:endParaRPr b="1" i="0" sz="1200" u="none" cap="none" strike="noStrike">
                <a:solidFill>
                  <a:srgbClr val="FFFFFF"/>
                </a:solidFill>
                <a:latin typeface="Arial"/>
                <a:ea typeface="Arial"/>
                <a:cs typeface="Arial"/>
                <a:sym typeface="Arial"/>
              </a:endParaRPr>
            </a:p>
          </p:txBody>
        </p:sp>
        <p:sp>
          <p:nvSpPr>
            <p:cNvPr id="127" name="Google Shape;127;p15"/>
            <p:cNvSpPr/>
            <p:nvPr/>
          </p:nvSpPr>
          <p:spPr>
            <a:xfrm>
              <a:off x="2926090" y="3005991"/>
              <a:ext cx="90000" cy="67500"/>
            </a:xfrm>
            <a:prstGeom prst="triangle">
              <a:avLst>
                <a:gd fmla="val 50000" name="adj"/>
              </a:avLst>
            </a:prstGeom>
            <a:solidFill>
              <a:srgbClr val="0C58D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grpSp>
      <p:grpSp>
        <p:nvGrpSpPr>
          <p:cNvPr id="128" name="Google Shape;128;p15"/>
          <p:cNvGrpSpPr/>
          <p:nvPr/>
        </p:nvGrpSpPr>
        <p:grpSpPr>
          <a:xfrm>
            <a:off x="4958590" y="4108889"/>
            <a:ext cx="2283543" cy="1665312"/>
            <a:chOff x="4165140" y="2543425"/>
            <a:chExt cx="1712700" cy="1249015"/>
          </a:xfrm>
        </p:grpSpPr>
        <p:sp>
          <p:nvSpPr>
            <p:cNvPr id="129" name="Google Shape;129;p15"/>
            <p:cNvSpPr/>
            <p:nvPr/>
          </p:nvSpPr>
          <p:spPr>
            <a:xfrm rot="-1789476">
              <a:off x="4941257" y="2572699"/>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15"/>
            <p:cNvSpPr txBox="1"/>
            <p:nvPr/>
          </p:nvSpPr>
          <p:spPr>
            <a:xfrm>
              <a:off x="4665129" y="2737212"/>
              <a:ext cx="696900" cy="2760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1200"/>
                <a:buFont typeface="Arial"/>
                <a:buNone/>
              </a:pPr>
              <a:r>
                <a:rPr b="1" i="0" lang="en-US" sz="1200" u="none" cap="none" strike="noStrike">
                  <a:solidFill>
                    <a:srgbClr val="5E5E5E"/>
                  </a:solidFill>
                  <a:latin typeface="Arial"/>
                  <a:ea typeface="Arial"/>
                  <a:cs typeface="Arial"/>
                  <a:sym typeface="Arial"/>
                </a:rPr>
                <a:t>Step 4</a:t>
              </a:r>
              <a:endParaRPr b="1" i="0" sz="1200" u="none" cap="none" strike="noStrike">
                <a:solidFill>
                  <a:srgbClr val="5E5E5E"/>
                </a:solidFill>
                <a:latin typeface="Arial"/>
                <a:ea typeface="Arial"/>
                <a:cs typeface="Arial"/>
                <a:sym typeface="Arial"/>
              </a:endParaRPr>
            </a:p>
          </p:txBody>
        </p:sp>
        <p:sp>
          <p:nvSpPr>
            <p:cNvPr id="131" name="Google Shape;131;p15"/>
            <p:cNvSpPr/>
            <p:nvPr/>
          </p:nvSpPr>
          <p:spPr>
            <a:xfrm>
              <a:off x="4165140" y="3070640"/>
              <a:ext cx="1712700" cy="703500"/>
            </a:xfrm>
            <a:prstGeom prst="roundRect">
              <a:avLst>
                <a:gd fmla="val 4485" name="adj"/>
              </a:avLst>
            </a:prstGeom>
            <a:solidFill>
              <a:srgbClr val="D9D9D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2" name="Google Shape;132;p15"/>
            <p:cNvSpPr txBox="1"/>
            <p:nvPr/>
          </p:nvSpPr>
          <p:spPr>
            <a:xfrm>
              <a:off x="4209390" y="3107840"/>
              <a:ext cx="1624200" cy="684600"/>
            </a:xfrm>
            <a:prstGeom prst="rect">
              <a:avLst/>
            </a:prstGeom>
            <a:noFill/>
            <a:ln>
              <a:noFill/>
            </a:ln>
          </p:spPr>
          <p:txBody>
            <a:bodyPr anchorCtr="0" anchor="t" bIns="121900" lIns="121900" spcFirstLastPara="1" rIns="121900" wrap="square" tIns="121900">
              <a:spAutoFit/>
            </a:bodyPr>
            <a:lstStyle/>
            <a:p>
              <a:pPr indent="0" lvl="0" marL="0" marR="0" rtl="0" algn="ctr">
                <a:lnSpc>
                  <a:spcPct val="115000"/>
                </a:lnSpc>
                <a:spcBef>
                  <a:spcPts val="0"/>
                </a:spcBef>
                <a:spcAft>
                  <a:spcPts val="0"/>
                </a:spcAft>
                <a:buClr>
                  <a:srgbClr val="000000"/>
                </a:buClr>
                <a:buSzPts val="1200"/>
                <a:buFont typeface="Arial"/>
                <a:buNone/>
              </a:pPr>
              <a:r>
                <a:rPr b="1" i="0" lang="en-US" sz="1200" u="none" cap="none" strike="noStrike">
                  <a:solidFill>
                    <a:srgbClr val="5E5E5E"/>
                  </a:solidFill>
                  <a:latin typeface="Arial"/>
                  <a:ea typeface="Arial"/>
                  <a:cs typeface="Arial"/>
                  <a:sym typeface="Arial"/>
                </a:rPr>
                <a:t> Train different models</a:t>
              </a:r>
              <a:endParaRPr b="1" i="0" sz="1200" u="none" cap="none" strike="noStrike">
                <a:solidFill>
                  <a:srgbClr val="5E5E5E"/>
                </a:solidFill>
                <a:latin typeface="Arial"/>
                <a:ea typeface="Arial"/>
                <a:cs typeface="Arial"/>
                <a:sym typeface="Arial"/>
              </a:endParaRPr>
            </a:p>
            <a:p>
              <a:pPr indent="0" lvl="0" marL="0" marR="0" rtl="0" algn="ctr">
                <a:lnSpc>
                  <a:spcPct val="115000"/>
                </a:lnSpc>
                <a:spcBef>
                  <a:spcPts val="2100"/>
                </a:spcBef>
                <a:spcAft>
                  <a:spcPts val="2100"/>
                </a:spcAft>
                <a:buClr>
                  <a:srgbClr val="000000"/>
                </a:buClr>
                <a:buSzPts val="1200"/>
                <a:buFont typeface="Arial"/>
                <a:buNone/>
              </a:pPr>
              <a:r>
                <a:rPr b="1" i="0" lang="en-US" sz="1200" u="none" cap="none" strike="noStrike">
                  <a:solidFill>
                    <a:srgbClr val="5E5E5E"/>
                  </a:solidFill>
                  <a:latin typeface="Arial"/>
                  <a:ea typeface="Arial"/>
                  <a:cs typeface="Arial"/>
                  <a:sym typeface="Arial"/>
                </a:rPr>
                <a:t>Check Model Score</a:t>
              </a:r>
              <a:endParaRPr b="1" i="0" sz="1200" u="none" cap="none" strike="noStrike">
                <a:solidFill>
                  <a:srgbClr val="5E5E5E"/>
                </a:solidFill>
                <a:latin typeface="Arial"/>
                <a:ea typeface="Arial"/>
                <a:cs typeface="Arial"/>
                <a:sym typeface="Arial"/>
              </a:endParaRPr>
            </a:p>
          </p:txBody>
        </p:sp>
        <p:sp>
          <p:nvSpPr>
            <p:cNvPr id="133" name="Google Shape;133;p15"/>
            <p:cNvSpPr/>
            <p:nvPr/>
          </p:nvSpPr>
          <p:spPr>
            <a:xfrm>
              <a:off x="4976490" y="3005991"/>
              <a:ext cx="90000" cy="67500"/>
            </a:xfrm>
            <a:prstGeom prst="triangle">
              <a:avLst>
                <a:gd fmla="val 50000" name="adj"/>
              </a:avLst>
            </a:prstGeom>
            <a:solidFill>
              <a:srgbClr val="D9D9D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grpSp>
      <p:grpSp>
        <p:nvGrpSpPr>
          <p:cNvPr id="134" name="Google Shape;134;p15"/>
          <p:cNvGrpSpPr/>
          <p:nvPr/>
        </p:nvGrpSpPr>
        <p:grpSpPr>
          <a:xfrm>
            <a:off x="841700" y="2346461"/>
            <a:ext cx="2283543" cy="1662295"/>
            <a:chOff x="1072790" y="1221570"/>
            <a:chExt cx="1712700" cy="1246753"/>
          </a:xfrm>
        </p:grpSpPr>
        <p:sp>
          <p:nvSpPr>
            <p:cNvPr id="135" name="Google Shape;135;p15"/>
            <p:cNvSpPr/>
            <p:nvPr/>
          </p:nvSpPr>
          <p:spPr>
            <a:xfrm>
              <a:off x="1072790" y="1221570"/>
              <a:ext cx="1712700" cy="703500"/>
            </a:xfrm>
            <a:prstGeom prst="roundRect">
              <a:avLst>
                <a:gd fmla="val 4485" name="adj"/>
              </a:avLst>
            </a:prstGeom>
            <a:solidFill>
              <a:srgbClr val="0C58D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6" name="Google Shape;136;p15"/>
            <p:cNvSpPr txBox="1"/>
            <p:nvPr/>
          </p:nvSpPr>
          <p:spPr>
            <a:xfrm>
              <a:off x="1579860" y="1986924"/>
              <a:ext cx="696900" cy="2760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1200"/>
                <a:buFont typeface="Arial"/>
                <a:buNone/>
              </a:pPr>
              <a:r>
                <a:rPr b="1" i="0" lang="en-US" sz="1200" u="none" cap="none" strike="noStrike">
                  <a:solidFill>
                    <a:srgbClr val="0C58D3"/>
                  </a:solidFill>
                  <a:latin typeface="Arial"/>
                  <a:ea typeface="Arial"/>
                  <a:cs typeface="Arial"/>
                  <a:sym typeface="Arial"/>
                </a:rPr>
                <a:t>Step 1</a:t>
              </a:r>
              <a:endParaRPr b="1" i="0" sz="1200" u="none" cap="none" strike="noStrike">
                <a:solidFill>
                  <a:srgbClr val="0C58D3"/>
                </a:solidFill>
                <a:latin typeface="Arial"/>
                <a:ea typeface="Arial"/>
                <a:cs typeface="Arial"/>
                <a:sym typeface="Arial"/>
              </a:endParaRPr>
            </a:p>
          </p:txBody>
        </p:sp>
        <p:sp>
          <p:nvSpPr>
            <p:cNvPr id="137" name="Google Shape;137;p15"/>
            <p:cNvSpPr/>
            <p:nvPr/>
          </p:nvSpPr>
          <p:spPr>
            <a:xfrm rot="10800000">
              <a:off x="1884115" y="1920663"/>
              <a:ext cx="90000" cy="67500"/>
            </a:xfrm>
            <a:prstGeom prst="triangle">
              <a:avLst>
                <a:gd fmla="val 50000" name="adj"/>
              </a:avLst>
            </a:prstGeom>
            <a:solidFill>
              <a:srgbClr val="0C58D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8" name="Google Shape;138;p15"/>
            <p:cNvSpPr txBox="1"/>
            <p:nvPr/>
          </p:nvSpPr>
          <p:spPr>
            <a:xfrm>
              <a:off x="1117040" y="1258770"/>
              <a:ext cx="1624200" cy="684600"/>
            </a:xfrm>
            <a:prstGeom prst="rect">
              <a:avLst/>
            </a:prstGeom>
            <a:noFill/>
            <a:ln>
              <a:noFill/>
            </a:ln>
          </p:spPr>
          <p:txBody>
            <a:bodyPr anchorCtr="0" anchor="t" bIns="121900" lIns="121900" spcFirstLastPara="1" rIns="121900" wrap="square" tIns="121900">
              <a:spAutoFit/>
            </a:bodyPr>
            <a:lstStyle/>
            <a:p>
              <a:pPr indent="0" lvl="0" marL="0" marR="0" rtl="0" algn="ctr">
                <a:lnSpc>
                  <a:spcPct val="115000"/>
                </a:lnSpc>
                <a:spcBef>
                  <a:spcPts val="0"/>
                </a:spcBef>
                <a:spcAft>
                  <a:spcPts val="0"/>
                </a:spcAft>
                <a:buClr>
                  <a:srgbClr val="000000"/>
                </a:buClr>
                <a:buSzPts val="1200"/>
                <a:buFont typeface="Arial"/>
                <a:buNone/>
              </a:pPr>
              <a:r>
                <a:rPr b="1" i="0" lang="en-US" sz="1200" u="none" cap="none" strike="noStrike">
                  <a:solidFill>
                    <a:srgbClr val="FFFFFF"/>
                  </a:solidFill>
                  <a:latin typeface="Arial"/>
                  <a:ea typeface="Arial"/>
                  <a:cs typeface="Arial"/>
                  <a:sym typeface="Arial"/>
                </a:rPr>
                <a:t>Define </a:t>
              </a:r>
              <a:endParaRPr b="1" i="0" sz="1200" u="none" cap="none" strike="noStrike">
                <a:solidFill>
                  <a:srgbClr val="FFFFFF"/>
                </a:solidFill>
                <a:latin typeface="Arial"/>
                <a:ea typeface="Arial"/>
                <a:cs typeface="Arial"/>
                <a:sym typeface="Arial"/>
              </a:endParaRPr>
            </a:p>
            <a:p>
              <a:pPr indent="0" lvl="0" marL="0" marR="0" rtl="0" algn="ctr">
                <a:lnSpc>
                  <a:spcPct val="115000"/>
                </a:lnSpc>
                <a:spcBef>
                  <a:spcPts val="2100"/>
                </a:spcBef>
                <a:spcAft>
                  <a:spcPts val="2100"/>
                </a:spcAft>
                <a:buClr>
                  <a:srgbClr val="000000"/>
                </a:buClr>
                <a:buSzPts val="1200"/>
                <a:buFont typeface="Arial"/>
                <a:buNone/>
              </a:pPr>
              <a:r>
                <a:rPr b="1" i="0" lang="en-US" sz="1200" u="none" cap="none" strike="noStrike">
                  <a:solidFill>
                    <a:srgbClr val="FFFFFF"/>
                  </a:solidFill>
                  <a:latin typeface="Arial"/>
                  <a:ea typeface="Arial"/>
                  <a:cs typeface="Arial"/>
                  <a:sym typeface="Arial"/>
                </a:rPr>
                <a:t>Problem statement</a:t>
              </a:r>
              <a:endParaRPr b="1" i="0" sz="1200" u="none" cap="none" strike="noStrike">
                <a:solidFill>
                  <a:srgbClr val="FFFFFF"/>
                </a:solidFill>
                <a:latin typeface="Arial"/>
                <a:ea typeface="Arial"/>
                <a:cs typeface="Arial"/>
                <a:sym typeface="Arial"/>
              </a:endParaRPr>
            </a:p>
          </p:txBody>
        </p:sp>
        <p:sp>
          <p:nvSpPr>
            <p:cNvPr id="139" name="Google Shape;139;p15"/>
            <p:cNvSpPr/>
            <p:nvPr/>
          </p:nvSpPr>
          <p:spPr>
            <a:xfrm rot="-1789476">
              <a:off x="1846080" y="2278597"/>
              <a:ext cx="160451" cy="160451"/>
            </a:xfrm>
            <a:prstGeom prst="ellipse">
              <a:avLst/>
            </a:prstGeom>
            <a:solidFill>
              <a:srgbClr val="FFFFFF"/>
            </a:solidFill>
            <a:ln cap="flat" cmpd="sng" w="38100">
              <a:solidFill>
                <a:srgbClr val="0C58D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grpSp>
      <p:grpSp>
        <p:nvGrpSpPr>
          <p:cNvPr id="140" name="Google Shape;140;p15"/>
          <p:cNvGrpSpPr/>
          <p:nvPr/>
        </p:nvGrpSpPr>
        <p:grpSpPr>
          <a:xfrm>
            <a:off x="3569291" y="2346461"/>
            <a:ext cx="2283543" cy="1662295"/>
            <a:chOff x="3123140" y="1221570"/>
            <a:chExt cx="1712700" cy="1246753"/>
          </a:xfrm>
        </p:grpSpPr>
        <p:sp>
          <p:nvSpPr>
            <p:cNvPr id="141" name="Google Shape;141;p15"/>
            <p:cNvSpPr/>
            <p:nvPr/>
          </p:nvSpPr>
          <p:spPr>
            <a:xfrm rot="-1789476">
              <a:off x="3899258" y="2278597"/>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42" name="Google Shape;142;p15"/>
            <p:cNvSpPr txBox="1"/>
            <p:nvPr/>
          </p:nvSpPr>
          <p:spPr>
            <a:xfrm>
              <a:off x="3635571" y="1986924"/>
              <a:ext cx="696900" cy="2760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rgbClr val="000000"/>
                </a:buClr>
                <a:buSzPts val="1200"/>
                <a:buFont typeface="Arial"/>
                <a:buNone/>
              </a:pPr>
              <a:r>
                <a:rPr b="1" i="0" lang="en-US" sz="1200" u="none" cap="none" strike="noStrike">
                  <a:solidFill>
                    <a:srgbClr val="5E5E5E"/>
                  </a:solidFill>
                  <a:latin typeface="Arial"/>
                  <a:ea typeface="Arial"/>
                  <a:cs typeface="Arial"/>
                  <a:sym typeface="Arial"/>
                </a:rPr>
                <a:t>Step 3</a:t>
              </a:r>
              <a:endParaRPr b="1" i="0" sz="1200" u="none" cap="none" strike="noStrike">
                <a:solidFill>
                  <a:srgbClr val="5E5E5E"/>
                </a:solidFill>
                <a:latin typeface="Arial"/>
                <a:ea typeface="Arial"/>
                <a:cs typeface="Arial"/>
                <a:sym typeface="Arial"/>
              </a:endParaRPr>
            </a:p>
          </p:txBody>
        </p:sp>
        <p:sp>
          <p:nvSpPr>
            <p:cNvPr id="143" name="Google Shape;143;p15"/>
            <p:cNvSpPr/>
            <p:nvPr/>
          </p:nvSpPr>
          <p:spPr>
            <a:xfrm>
              <a:off x="3123140" y="1221570"/>
              <a:ext cx="1712700" cy="703500"/>
            </a:xfrm>
            <a:prstGeom prst="roundRect">
              <a:avLst>
                <a:gd fmla="val 4485" name="adj"/>
              </a:avLst>
            </a:prstGeom>
            <a:solidFill>
              <a:srgbClr val="D9D9D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44" name="Google Shape;144;p15"/>
            <p:cNvSpPr/>
            <p:nvPr/>
          </p:nvSpPr>
          <p:spPr>
            <a:xfrm rot="10800000">
              <a:off x="3934465" y="1920663"/>
              <a:ext cx="90000" cy="67500"/>
            </a:xfrm>
            <a:prstGeom prst="triangle">
              <a:avLst>
                <a:gd fmla="val 50000" name="adj"/>
              </a:avLst>
            </a:prstGeom>
            <a:solidFill>
              <a:srgbClr val="D9D9D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45" name="Google Shape;145;p15"/>
            <p:cNvSpPr txBox="1"/>
            <p:nvPr/>
          </p:nvSpPr>
          <p:spPr>
            <a:xfrm>
              <a:off x="3167390" y="1258770"/>
              <a:ext cx="1624200" cy="482400"/>
            </a:xfrm>
            <a:prstGeom prst="rect">
              <a:avLst/>
            </a:prstGeom>
            <a:noFill/>
            <a:ln>
              <a:noFill/>
            </a:ln>
          </p:spPr>
          <p:txBody>
            <a:bodyPr anchorCtr="0" anchor="t" bIns="121900" lIns="121900" spcFirstLastPara="1" rIns="121900" wrap="square" tIns="121900">
              <a:spAutoFit/>
            </a:bodyPr>
            <a:lstStyle/>
            <a:p>
              <a:pPr indent="0" lvl="0" marL="0" marR="0" rtl="0" algn="ctr">
                <a:lnSpc>
                  <a:spcPct val="115000"/>
                </a:lnSpc>
                <a:spcBef>
                  <a:spcPts val="0"/>
                </a:spcBef>
                <a:spcAft>
                  <a:spcPts val="2100"/>
                </a:spcAft>
                <a:buClr>
                  <a:srgbClr val="000000"/>
                </a:buClr>
                <a:buSzPts val="1200"/>
                <a:buFont typeface="Arial"/>
                <a:buNone/>
              </a:pPr>
              <a:r>
                <a:rPr b="1" i="0" lang="en-US" sz="1200" u="none" cap="none" strike="noStrike">
                  <a:solidFill>
                    <a:srgbClr val="5E5E5E"/>
                  </a:solidFill>
                  <a:latin typeface="Arial"/>
                  <a:ea typeface="Arial"/>
                  <a:cs typeface="Arial"/>
                  <a:sym typeface="Arial"/>
                </a:rPr>
                <a:t>EDA &amp; Data splitting for test and training</a:t>
              </a:r>
              <a:endParaRPr b="1" i="0" sz="1200" u="none" cap="none" strike="noStrike">
                <a:solidFill>
                  <a:srgbClr val="5E5E5E"/>
                </a:solidFill>
                <a:latin typeface="Arial"/>
                <a:ea typeface="Arial"/>
                <a:cs typeface="Arial"/>
                <a:sym typeface="Arial"/>
              </a:endParaRPr>
            </a:p>
          </p:txBody>
        </p:sp>
      </p:grpSp>
      <p:grpSp>
        <p:nvGrpSpPr>
          <p:cNvPr id="146" name="Google Shape;146;p15"/>
          <p:cNvGrpSpPr/>
          <p:nvPr/>
        </p:nvGrpSpPr>
        <p:grpSpPr>
          <a:xfrm>
            <a:off x="6325961" y="2346461"/>
            <a:ext cx="2283543" cy="1662295"/>
            <a:chOff x="5201245" y="1221570"/>
            <a:chExt cx="1712700" cy="1246753"/>
          </a:xfrm>
        </p:grpSpPr>
        <p:sp>
          <p:nvSpPr>
            <p:cNvPr id="147" name="Google Shape;147;p15"/>
            <p:cNvSpPr/>
            <p:nvPr/>
          </p:nvSpPr>
          <p:spPr>
            <a:xfrm rot="-1789476">
              <a:off x="5977648" y="2278597"/>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48" name="Google Shape;148;p15"/>
            <p:cNvSpPr txBox="1"/>
            <p:nvPr/>
          </p:nvSpPr>
          <p:spPr>
            <a:xfrm>
              <a:off x="5721781" y="1986924"/>
              <a:ext cx="696900" cy="2760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1200"/>
                <a:buFont typeface="Arial"/>
                <a:buNone/>
              </a:pPr>
              <a:r>
                <a:rPr b="1" i="0" lang="en-US" sz="1200" u="none" cap="none" strike="noStrike">
                  <a:solidFill>
                    <a:srgbClr val="5E5E5E"/>
                  </a:solidFill>
                  <a:latin typeface="Arial"/>
                  <a:ea typeface="Arial"/>
                  <a:cs typeface="Arial"/>
                  <a:sym typeface="Arial"/>
                </a:rPr>
                <a:t>Step 5</a:t>
              </a:r>
              <a:endParaRPr b="1" i="0" sz="1200" u="none" cap="none" strike="noStrike">
                <a:solidFill>
                  <a:srgbClr val="5E5E5E"/>
                </a:solidFill>
                <a:latin typeface="Arial"/>
                <a:ea typeface="Arial"/>
                <a:cs typeface="Arial"/>
                <a:sym typeface="Arial"/>
              </a:endParaRPr>
            </a:p>
          </p:txBody>
        </p:sp>
        <p:sp>
          <p:nvSpPr>
            <p:cNvPr id="149" name="Google Shape;149;p15"/>
            <p:cNvSpPr/>
            <p:nvPr/>
          </p:nvSpPr>
          <p:spPr>
            <a:xfrm>
              <a:off x="5201245" y="1221570"/>
              <a:ext cx="1712700" cy="703500"/>
            </a:xfrm>
            <a:prstGeom prst="roundRect">
              <a:avLst>
                <a:gd fmla="val 4485" name="adj"/>
              </a:avLst>
            </a:prstGeom>
            <a:solidFill>
              <a:srgbClr val="D9D9D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50" name="Google Shape;150;p15"/>
            <p:cNvSpPr/>
            <p:nvPr/>
          </p:nvSpPr>
          <p:spPr>
            <a:xfrm rot="10800000">
              <a:off x="6012570" y="1920663"/>
              <a:ext cx="90000" cy="67500"/>
            </a:xfrm>
            <a:prstGeom prst="triangle">
              <a:avLst>
                <a:gd fmla="val 50000" name="adj"/>
              </a:avLst>
            </a:prstGeom>
            <a:solidFill>
              <a:srgbClr val="D9D9D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51" name="Google Shape;151;p15"/>
            <p:cNvSpPr txBox="1"/>
            <p:nvPr/>
          </p:nvSpPr>
          <p:spPr>
            <a:xfrm>
              <a:off x="5245495" y="1258770"/>
              <a:ext cx="1624200" cy="482400"/>
            </a:xfrm>
            <a:prstGeom prst="rect">
              <a:avLst/>
            </a:prstGeom>
            <a:noFill/>
            <a:ln>
              <a:noFill/>
            </a:ln>
          </p:spPr>
          <p:txBody>
            <a:bodyPr anchorCtr="0" anchor="t" bIns="121900" lIns="121900" spcFirstLastPara="1" rIns="121900" wrap="square" tIns="121900">
              <a:spAutoFit/>
            </a:bodyPr>
            <a:lstStyle/>
            <a:p>
              <a:pPr indent="0" lvl="0" marL="0" marR="0" rtl="0" algn="ctr">
                <a:lnSpc>
                  <a:spcPct val="115000"/>
                </a:lnSpc>
                <a:spcBef>
                  <a:spcPts val="0"/>
                </a:spcBef>
                <a:spcAft>
                  <a:spcPts val="2100"/>
                </a:spcAft>
                <a:buClr>
                  <a:srgbClr val="000000"/>
                </a:buClr>
                <a:buSzPts val="1200"/>
                <a:buFont typeface="Arial"/>
                <a:buNone/>
              </a:pPr>
              <a:r>
                <a:rPr b="1" i="0" lang="en-US" sz="1200" u="none" cap="none" strike="noStrike">
                  <a:solidFill>
                    <a:srgbClr val="5E5E5E"/>
                  </a:solidFill>
                  <a:latin typeface="Arial"/>
                  <a:ea typeface="Arial"/>
                  <a:cs typeface="Arial"/>
                  <a:sym typeface="Arial"/>
                </a:rPr>
                <a:t>Model Comparison and Evaluation</a:t>
              </a:r>
              <a:endParaRPr b="1" i="0" sz="1200" u="none" cap="none" strike="noStrike">
                <a:solidFill>
                  <a:srgbClr val="5E5E5E"/>
                </a:solidFill>
                <a:latin typeface="Arial"/>
                <a:ea typeface="Arial"/>
                <a:cs typeface="Arial"/>
                <a:sym typeface="Arial"/>
              </a:endParaRPr>
            </a:p>
          </p:txBody>
        </p:sp>
      </p:grpSp>
      <p:grpSp>
        <p:nvGrpSpPr>
          <p:cNvPr id="152" name="Google Shape;152;p15"/>
          <p:cNvGrpSpPr/>
          <p:nvPr/>
        </p:nvGrpSpPr>
        <p:grpSpPr>
          <a:xfrm>
            <a:off x="7692404" y="4108889"/>
            <a:ext cx="2283543" cy="1665312"/>
            <a:chOff x="6282830" y="2543425"/>
            <a:chExt cx="1712700" cy="1249015"/>
          </a:xfrm>
        </p:grpSpPr>
        <p:sp>
          <p:nvSpPr>
            <p:cNvPr id="153" name="Google Shape;153;p15"/>
            <p:cNvSpPr/>
            <p:nvPr/>
          </p:nvSpPr>
          <p:spPr>
            <a:xfrm rot="-1789476">
              <a:off x="7058947" y="2572699"/>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54" name="Google Shape;154;p15"/>
            <p:cNvSpPr txBox="1"/>
            <p:nvPr/>
          </p:nvSpPr>
          <p:spPr>
            <a:xfrm>
              <a:off x="6782819" y="2737212"/>
              <a:ext cx="696900" cy="2760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1200"/>
                <a:buFont typeface="Arial"/>
                <a:buNone/>
              </a:pPr>
              <a:r>
                <a:rPr b="1" i="0" lang="en-US" sz="1200" u="none" cap="none" strike="noStrike">
                  <a:solidFill>
                    <a:srgbClr val="5E5E5E"/>
                  </a:solidFill>
                  <a:latin typeface="Arial"/>
                  <a:ea typeface="Arial"/>
                  <a:cs typeface="Arial"/>
                  <a:sym typeface="Arial"/>
                </a:rPr>
                <a:t>Step </a:t>
              </a:r>
              <a:r>
                <a:rPr b="1" lang="en-US" sz="1200">
                  <a:solidFill>
                    <a:srgbClr val="5E5E5E"/>
                  </a:solidFill>
                </a:rPr>
                <a:t>6</a:t>
              </a:r>
              <a:endParaRPr b="1" i="0" sz="1200" u="none" cap="none" strike="noStrike">
                <a:solidFill>
                  <a:srgbClr val="5E5E5E"/>
                </a:solidFill>
                <a:latin typeface="Arial"/>
                <a:ea typeface="Arial"/>
                <a:cs typeface="Arial"/>
                <a:sym typeface="Arial"/>
              </a:endParaRPr>
            </a:p>
          </p:txBody>
        </p:sp>
        <p:sp>
          <p:nvSpPr>
            <p:cNvPr id="155" name="Google Shape;155;p15"/>
            <p:cNvSpPr/>
            <p:nvPr/>
          </p:nvSpPr>
          <p:spPr>
            <a:xfrm>
              <a:off x="6282830" y="3070640"/>
              <a:ext cx="1712700" cy="703500"/>
            </a:xfrm>
            <a:prstGeom prst="roundRect">
              <a:avLst>
                <a:gd fmla="val 4485" name="adj"/>
              </a:avLst>
            </a:prstGeom>
            <a:solidFill>
              <a:srgbClr val="D9D9D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56" name="Google Shape;156;p15"/>
            <p:cNvSpPr txBox="1"/>
            <p:nvPr/>
          </p:nvSpPr>
          <p:spPr>
            <a:xfrm>
              <a:off x="6327080" y="3107840"/>
              <a:ext cx="1624200" cy="684600"/>
            </a:xfrm>
            <a:prstGeom prst="rect">
              <a:avLst/>
            </a:prstGeom>
            <a:noFill/>
            <a:ln>
              <a:noFill/>
            </a:ln>
          </p:spPr>
          <p:txBody>
            <a:bodyPr anchorCtr="0" anchor="t" bIns="121900" lIns="121900" spcFirstLastPara="1" rIns="121900" wrap="square" tIns="121900">
              <a:spAutoFit/>
            </a:bodyPr>
            <a:lstStyle/>
            <a:p>
              <a:pPr indent="0" lvl="0" marL="0" marR="0" rtl="0" algn="ctr">
                <a:lnSpc>
                  <a:spcPct val="115000"/>
                </a:lnSpc>
                <a:spcBef>
                  <a:spcPts val="0"/>
                </a:spcBef>
                <a:spcAft>
                  <a:spcPts val="0"/>
                </a:spcAft>
                <a:buClr>
                  <a:srgbClr val="000000"/>
                </a:buClr>
                <a:buSzPts val="1200"/>
                <a:buFont typeface="Arial"/>
                <a:buNone/>
              </a:pPr>
              <a:r>
                <a:rPr b="1" i="0" lang="en-US" sz="1200" u="none" cap="none" strike="noStrike">
                  <a:solidFill>
                    <a:srgbClr val="5E5E5E"/>
                  </a:solidFill>
                  <a:latin typeface="Arial"/>
                  <a:ea typeface="Arial"/>
                  <a:cs typeface="Arial"/>
                  <a:sym typeface="Arial"/>
                </a:rPr>
                <a:t>Improve Model</a:t>
              </a:r>
              <a:endParaRPr b="1" i="0" sz="1200" u="none" cap="none" strike="noStrike">
                <a:solidFill>
                  <a:srgbClr val="5E5E5E"/>
                </a:solidFill>
                <a:latin typeface="Arial"/>
                <a:ea typeface="Arial"/>
                <a:cs typeface="Arial"/>
                <a:sym typeface="Arial"/>
              </a:endParaRPr>
            </a:p>
            <a:p>
              <a:pPr indent="0" lvl="0" marL="0" marR="0" rtl="0" algn="ctr">
                <a:lnSpc>
                  <a:spcPct val="115000"/>
                </a:lnSpc>
                <a:spcBef>
                  <a:spcPts val="2100"/>
                </a:spcBef>
                <a:spcAft>
                  <a:spcPts val="2100"/>
                </a:spcAft>
                <a:buClr>
                  <a:srgbClr val="000000"/>
                </a:buClr>
                <a:buSzPts val="1200"/>
                <a:buFont typeface="Arial"/>
                <a:buNone/>
              </a:pPr>
              <a:r>
                <a:rPr b="1" i="0" lang="en-US" sz="1200" u="none" cap="none" strike="noStrike">
                  <a:solidFill>
                    <a:srgbClr val="5E5E5E"/>
                  </a:solidFill>
                  <a:latin typeface="Arial"/>
                  <a:ea typeface="Arial"/>
                  <a:cs typeface="Arial"/>
                  <a:sym typeface="Arial"/>
                </a:rPr>
                <a:t>Hyperparameter Tuning</a:t>
              </a:r>
              <a:endParaRPr b="1" i="0" sz="1200" u="none" cap="none" strike="noStrike">
                <a:solidFill>
                  <a:srgbClr val="5E5E5E"/>
                </a:solidFill>
                <a:latin typeface="Arial"/>
                <a:ea typeface="Arial"/>
                <a:cs typeface="Arial"/>
                <a:sym typeface="Arial"/>
              </a:endParaRPr>
            </a:p>
          </p:txBody>
        </p:sp>
        <p:sp>
          <p:nvSpPr>
            <p:cNvPr id="157" name="Google Shape;157;p15"/>
            <p:cNvSpPr/>
            <p:nvPr/>
          </p:nvSpPr>
          <p:spPr>
            <a:xfrm>
              <a:off x="7094180" y="3005991"/>
              <a:ext cx="90000" cy="67500"/>
            </a:xfrm>
            <a:prstGeom prst="triangle">
              <a:avLst>
                <a:gd fmla="val 50000" name="adj"/>
              </a:avLst>
            </a:prstGeom>
            <a:solidFill>
              <a:srgbClr val="D9D9D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grpSp>
      <p:sp>
        <p:nvSpPr>
          <p:cNvPr id="158" name="Google Shape;158;p15"/>
          <p:cNvSpPr/>
          <p:nvPr/>
        </p:nvSpPr>
        <p:spPr>
          <a:xfrm>
            <a:off x="10447400" y="3247200"/>
            <a:ext cx="1142100" cy="1142100"/>
          </a:xfrm>
          <a:prstGeom prst="ellipse">
            <a:avLst/>
          </a:prstGeom>
          <a:gradFill>
            <a:gsLst>
              <a:gs pos="0">
                <a:srgbClr val="51AB2A"/>
              </a:gs>
              <a:gs pos="100000">
                <a:srgbClr val="203E13"/>
              </a:gs>
            </a:gsLst>
            <a:lin ang="5400012" scaled="0"/>
          </a:gra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Output</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a:solidFill>
                  <a:schemeClr val="dk1"/>
                </a:solidFill>
                <a:highlight>
                  <a:srgbClr val="F1C232"/>
                </a:highlight>
                <a:latin typeface="Arial"/>
                <a:ea typeface="Arial"/>
                <a:cs typeface="Arial"/>
                <a:sym typeface="Arial"/>
              </a:rPr>
              <a:t>Problem statement</a:t>
            </a:r>
            <a:endParaRPr b="1">
              <a:solidFill>
                <a:schemeClr val="dk1"/>
              </a:solidFill>
              <a:highlight>
                <a:srgbClr val="F1C232"/>
              </a:highlight>
              <a:latin typeface="Arial"/>
              <a:ea typeface="Arial"/>
              <a:cs typeface="Arial"/>
              <a:sym typeface="Arial"/>
            </a:endParaRPr>
          </a:p>
        </p:txBody>
      </p:sp>
      <p:sp>
        <p:nvSpPr>
          <p:cNvPr id="164" name="Google Shape;164;p16"/>
          <p:cNvSpPr txBox="1"/>
          <p:nvPr>
            <p:ph idx="1" type="body"/>
          </p:nvPr>
        </p:nvSpPr>
        <p:spPr>
          <a:xfrm>
            <a:off x="581200" y="2245175"/>
            <a:ext cx="5718900" cy="35379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2193"/>
              </a:spcBef>
              <a:spcAft>
                <a:spcPts val="0"/>
              </a:spcAft>
              <a:buClr>
                <a:schemeClr val="dk1"/>
              </a:buClr>
              <a:buSzPts val="358"/>
              <a:buFont typeface="Arial"/>
              <a:buNone/>
            </a:pPr>
            <a:r>
              <a:rPr lang="en-US" sz="2560">
                <a:solidFill>
                  <a:srgbClr val="134F5C"/>
                </a:solidFill>
                <a:latin typeface="Arial"/>
                <a:ea typeface="Arial"/>
                <a:cs typeface="Arial"/>
                <a:sym typeface="Arial"/>
              </a:rPr>
              <a:t>The objective of the project is to  come up with the machine  learning model to predict whether  a patient has 10-year risk of  developing coronary heart  disease (CHD) using the residents  of the town of Framingham, Massachusetts dataset.</a:t>
            </a:r>
            <a:endParaRPr sz="1760"/>
          </a:p>
        </p:txBody>
      </p:sp>
      <p:sp>
        <p:nvSpPr>
          <p:cNvPr id="165" name="Google Shape;165;p16"/>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66" name="Google Shape;166;p16"/>
          <p:cNvPicPr preferRelativeResize="0"/>
          <p:nvPr/>
        </p:nvPicPr>
        <p:blipFill>
          <a:blip r:embed="rId3">
            <a:alphaModFix/>
          </a:blip>
          <a:stretch>
            <a:fillRect/>
          </a:stretch>
        </p:blipFill>
        <p:spPr>
          <a:xfrm>
            <a:off x="7092050" y="2245175"/>
            <a:ext cx="4518650" cy="2992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7"/>
          <p:cNvSpPr txBox="1"/>
          <p:nvPr>
            <p:ph type="title"/>
          </p:nvPr>
        </p:nvSpPr>
        <p:spPr>
          <a:xfrm>
            <a:off x="581192" y="702156"/>
            <a:ext cx="11029616" cy="102031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a:solidFill>
                  <a:schemeClr val="dk1"/>
                </a:solidFill>
                <a:highlight>
                  <a:srgbClr val="F1C232"/>
                </a:highlight>
                <a:latin typeface="Arial"/>
                <a:ea typeface="Arial"/>
                <a:cs typeface="Arial"/>
                <a:sym typeface="Arial"/>
              </a:rPr>
              <a:t>Data Summary</a:t>
            </a:r>
            <a:r>
              <a:rPr b="1" lang="en-US">
                <a:solidFill>
                  <a:schemeClr val="dk1"/>
                </a:solidFill>
                <a:highlight>
                  <a:srgbClr val="F1C232"/>
                </a:highlight>
                <a:latin typeface="Arial"/>
                <a:ea typeface="Arial"/>
                <a:cs typeface="Arial"/>
                <a:sym typeface="Arial"/>
              </a:rPr>
              <a:t>: </a:t>
            </a:r>
            <a:endParaRPr b="1">
              <a:solidFill>
                <a:schemeClr val="dk1"/>
              </a:solidFill>
              <a:highlight>
                <a:srgbClr val="F1C232"/>
              </a:highlight>
            </a:endParaRPr>
          </a:p>
        </p:txBody>
      </p:sp>
      <p:sp>
        <p:nvSpPr>
          <p:cNvPr id="172" name="Google Shape;172;p17"/>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73" name="Google Shape;173;p17"/>
          <p:cNvSpPr txBox="1"/>
          <p:nvPr/>
        </p:nvSpPr>
        <p:spPr>
          <a:xfrm>
            <a:off x="707550" y="1931650"/>
            <a:ext cx="10191900" cy="4426500"/>
          </a:xfrm>
          <a:prstGeom prst="rect">
            <a:avLst/>
          </a:prstGeom>
          <a:noFill/>
          <a:ln>
            <a:noFill/>
          </a:ln>
        </p:spPr>
        <p:txBody>
          <a:bodyPr anchorCtr="0" anchor="t" bIns="91425" lIns="91425" spcFirstLastPara="1" rIns="91425" wrap="square" tIns="91425">
            <a:spAutoFit/>
          </a:bodyPr>
          <a:lstStyle/>
          <a:p>
            <a:pPr indent="0" lvl="0" marL="0" rtl="0" algn="just">
              <a:spcBef>
                <a:spcPts val="2276"/>
              </a:spcBef>
              <a:spcAft>
                <a:spcPts val="0"/>
              </a:spcAft>
              <a:buClr>
                <a:schemeClr val="dk1"/>
              </a:buClr>
              <a:buSzPts val="1100"/>
              <a:buFont typeface="Arial"/>
              <a:buNone/>
            </a:pPr>
            <a:r>
              <a:rPr lang="en-US" sz="1795">
                <a:solidFill>
                  <a:srgbClr val="134F5C"/>
                </a:solidFill>
              </a:rPr>
              <a:t>The dataset provides the patients’ information. It includes over </a:t>
            </a:r>
            <a:r>
              <a:rPr b="1" lang="en-US" sz="1795">
                <a:solidFill>
                  <a:srgbClr val="134F5C"/>
                </a:solidFill>
              </a:rPr>
              <a:t>4,000 </a:t>
            </a:r>
            <a:r>
              <a:rPr lang="en-US" sz="1795">
                <a:solidFill>
                  <a:srgbClr val="134F5C"/>
                </a:solidFill>
              </a:rPr>
              <a:t>records and </a:t>
            </a:r>
            <a:r>
              <a:rPr b="1" lang="en-US" sz="1795">
                <a:solidFill>
                  <a:srgbClr val="134F5C"/>
                </a:solidFill>
              </a:rPr>
              <a:t>15 </a:t>
            </a:r>
            <a:r>
              <a:rPr lang="en-US" sz="1795">
                <a:solidFill>
                  <a:srgbClr val="134F5C"/>
                </a:solidFill>
              </a:rPr>
              <a:t>attributes. </a:t>
            </a:r>
            <a:endParaRPr sz="1795">
              <a:solidFill>
                <a:srgbClr val="134F5C"/>
              </a:solidFill>
            </a:endParaRPr>
          </a:p>
          <a:p>
            <a:pPr indent="0" lvl="0" marL="0" marR="1365791" rtl="0" algn="just">
              <a:lnSpc>
                <a:spcPct val="115242"/>
              </a:lnSpc>
              <a:spcBef>
                <a:spcPts val="347"/>
              </a:spcBef>
              <a:spcAft>
                <a:spcPts val="0"/>
              </a:spcAft>
              <a:buClr>
                <a:schemeClr val="dk1"/>
              </a:buClr>
              <a:buSzPts val="1100"/>
              <a:buFont typeface="Arial"/>
              <a:buNone/>
            </a:pPr>
            <a:r>
              <a:rPr lang="en-US" sz="1795">
                <a:solidFill>
                  <a:srgbClr val="134F5C"/>
                </a:solidFill>
              </a:rPr>
              <a:t>Variables Each attribute is a potential risk factor. There are both demographic, behavioral and medical risk factors. </a:t>
            </a:r>
            <a:endParaRPr sz="1795">
              <a:solidFill>
                <a:srgbClr val="134F5C"/>
              </a:solidFill>
            </a:endParaRPr>
          </a:p>
          <a:p>
            <a:pPr indent="0" lvl="0" marL="755083" rtl="0" algn="l">
              <a:spcBef>
                <a:spcPts val="102"/>
              </a:spcBef>
              <a:spcAft>
                <a:spcPts val="0"/>
              </a:spcAft>
              <a:buNone/>
            </a:pPr>
            <a:r>
              <a:t/>
            </a:r>
            <a:endParaRPr sz="1795" u="sng">
              <a:solidFill>
                <a:srgbClr val="CC0000"/>
              </a:solidFill>
            </a:endParaRPr>
          </a:p>
          <a:p>
            <a:pPr indent="0" lvl="0" marL="0" rtl="0" algn="l">
              <a:spcBef>
                <a:spcPts val="102"/>
              </a:spcBef>
              <a:spcAft>
                <a:spcPts val="0"/>
              </a:spcAft>
              <a:buClr>
                <a:schemeClr val="dk1"/>
              </a:buClr>
              <a:buSzPts val="1100"/>
              <a:buFont typeface="Arial"/>
              <a:buNone/>
            </a:pPr>
            <a:r>
              <a:rPr b="1" lang="en-US" sz="1795" u="sng">
                <a:solidFill>
                  <a:schemeClr val="dk1"/>
                </a:solidFill>
              </a:rPr>
              <a:t>Attributes:</a:t>
            </a:r>
            <a:r>
              <a:rPr b="1" lang="en-US" sz="1795">
                <a:solidFill>
                  <a:schemeClr val="dk1"/>
                </a:solidFill>
              </a:rPr>
              <a:t> </a:t>
            </a:r>
            <a:endParaRPr b="1" sz="1795">
              <a:solidFill>
                <a:schemeClr val="dk1"/>
              </a:solidFill>
            </a:endParaRPr>
          </a:p>
          <a:p>
            <a:pPr indent="0" lvl="0" marL="767651" rtl="0" algn="l">
              <a:spcBef>
                <a:spcPts val="345"/>
              </a:spcBef>
              <a:spcAft>
                <a:spcPts val="0"/>
              </a:spcAft>
              <a:buNone/>
            </a:pPr>
            <a:r>
              <a:t/>
            </a:r>
            <a:endParaRPr b="1" sz="1795">
              <a:solidFill>
                <a:srgbClr val="134F5C"/>
              </a:solidFill>
            </a:endParaRPr>
          </a:p>
          <a:p>
            <a:pPr indent="0" lvl="0" marL="0" rtl="0" algn="l">
              <a:spcBef>
                <a:spcPts val="345"/>
              </a:spcBef>
              <a:spcAft>
                <a:spcPts val="0"/>
              </a:spcAft>
              <a:buClr>
                <a:schemeClr val="dk1"/>
              </a:buClr>
              <a:buSzPts val="1100"/>
              <a:buFont typeface="Arial"/>
              <a:buNone/>
            </a:pPr>
            <a:r>
              <a:rPr b="1" lang="en-US" sz="1795">
                <a:solidFill>
                  <a:schemeClr val="dk1"/>
                </a:solidFill>
              </a:rPr>
              <a:t>Demographic: </a:t>
            </a:r>
            <a:endParaRPr b="1" sz="1795">
              <a:solidFill>
                <a:schemeClr val="dk1"/>
              </a:solidFill>
            </a:endParaRPr>
          </a:p>
          <a:p>
            <a:pPr indent="-317500" lvl="0" marL="457200" rtl="0" algn="just">
              <a:spcBef>
                <a:spcPts val="142"/>
              </a:spcBef>
              <a:spcAft>
                <a:spcPts val="0"/>
              </a:spcAft>
              <a:buClr>
                <a:srgbClr val="134F5C"/>
              </a:buClr>
              <a:buSzPts val="1400"/>
              <a:buChar char="●"/>
            </a:pPr>
            <a:r>
              <a:rPr lang="en-US" sz="1798">
                <a:solidFill>
                  <a:srgbClr val="134F5C"/>
                </a:solidFill>
              </a:rPr>
              <a:t>Sex: male or female("M" or "F")(Nominal) </a:t>
            </a:r>
            <a:endParaRPr sz="1798">
              <a:solidFill>
                <a:srgbClr val="134F5C"/>
              </a:solidFill>
            </a:endParaRPr>
          </a:p>
          <a:p>
            <a:pPr indent="-317500" lvl="0" marL="457200" rtl="0" algn="just">
              <a:spcBef>
                <a:spcPts val="0"/>
              </a:spcBef>
              <a:spcAft>
                <a:spcPts val="0"/>
              </a:spcAft>
              <a:buClr>
                <a:srgbClr val="134F5C"/>
              </a:buClr>
              <a:buSzPts val="1400"/>
              <a:buChar char="●"/>
            </a:pPr>
            <a:r>
              <a:rPr lang="en-US" sz="1795">
                <a:solidFill>
                  <a:srgbClr val="134F5C"/>
                </a:solidFill>
              </a:rPr>
              <a:t>Age: Age of the patient(Continuous) </a:t>
            </a:r>
            <a:endParaRPr sz="1795">
              <a:solidFill>
                <a:srgbClr val="134F5C"/>
              </a:solidFill>
            </a:endParaRPr>
          </a:p>
          <a:p>
            <a:pPr indent="0" lvl="0" marL="0" rtl="0" algn="l">
              <a:spcBef>
                <a:spcPts val="311"/>
              </a:spcBef>
              <a:spcAft>
                <a:spcPts val="0"/>
              </a:spcAft>
              <a:buClr>
                <a:schemeClr val="dk1"/>
              </a:buClr>
              <a:buSzPts val="1100"/>
              <a:buFont typeface="Arial"/>
              <a:buNone/>
            </a:pPr>
            <a:r>
              <a:rPr b="1" lang="en-US" sz="1795">
                <a:solidFill>
                  <a:schemeClr val="dk1"/>
                </a:solidFill>
              </a:rPr>
              <a:t>Behavioral: </a:t>
            </a:r>
            <a:endParaRPr b="1" sz="1795">
              <a:solidFill>
                <a:schemeClr val="dk1"/>
              </a:solidFill>
            </a:endParaRPr>
          </a:p>
          <a:p>
            <a:pPr indent="-317500" lvl="0" marL="457200" marR="393649" rtl="0" algn="l">
              <a:lnSpc>
                <a:spcPct val="111612"/>
              </a:lnSpc>
              <a:spcBef>
                <a:spcPts val="141"/>
              </a:spcBef>
              <a:spcAft>
                <a:spcPts val="0"/>
              </a:spcAft>
              <a:buClr>
                <a:srgbClr val="134F5C"/>
              </a:buClr>
              <a:buSzPts val="1400"/>
              <a:buChar char="●"/>
            </a:pPr>
            <a:r>
              <a:rPr lang="en-US" sz="1795">
                <a:solidFill>
                  <a:srgbClr val="134F5C"/>
                </a:solidFill>
              </a:rPr>
              <a:t>is_smoking: Whether or not the patient is a current smoker ("YES" or "NO") </a:t>
            </a:r>
            <a:r>
              <a:rPr lang="en-US" sz="1798">
                <a:solidFill>
                  <a:srgbClr val="134F5C"/>
                </a:solidFill>
              </a:rPr>
              <a:t>(Nominal) </a:t>
            </a:r>
            <a:endParaRPr sz="1798">
              <a:solidFill>
                <a:srgbClr val="134F5C"/>
              </a:solidFill>
            </a:endParaRPr>
          </a:p>
          <a:p>
            <a:pPr indent="-317500" lvl="0" marL="457200" marR="394120" rtl="0" algn="l">
              <a:lnSpc>
                <a:spcPct val="111622"/>
              </a:lnSpc>
              <a:spcBef>
                <a:spcPts val="0"/>
              </a:spcBef>
              <a:spcAft>
                <a:spcPts val="0"/>
              </a:spcAft>
              <a:buClr>
                <a:srgbClr val="134F5C"/>
              </a:buClr>
              <a:buSzPts val="1400"/>
              <a:buChar char="●"/>
            </a:pPr>
            <a:r>
              <a:rPr lang="en-US" sz="1795">
                <a:solidFill>
                  <a:srgbClr val="134F5C"/>
                </a:solidFill>
              </a:rPr>
              <a:t>cigs Per Day : the number of cigarettes that the person smoked on average in one day. (Continuous)</a:t>
            </a:r>
            <a:endParaRPr sz="1795">
              <a:solidFill>
                <a:srgbClr val="134F5C"/>
              </a:solidFill>
            </a:endParaRPr>
          </a:p>
          <a:p>
            <a:pPr indent="0" lvl="0" marL="0" rtl="0" algn="l">
              <a:spcBef>
                <a:spcPts val="0"/>
              </a:spcBef>
              <a:spcAft>
                <a:spcPts val="0"/>
              </a:spcAft>
              <a:buNone/>
            </a:pPr>
            <a:r>
              <a:t/>
            </a:r>
            <a:endParaRPr sz="1500">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txBox="1"/>
          <p:nvPr>
            <p:ph type="title"/>
          </p:nvPr>
        </p:nvSpPr>
        <p:spPr>
          <a:xfrm>
            <a:off x="581250" y="702152"/>
            <a:ext cx="11029500" cy="727200"/>
          </a:xfrm>
          <a:prstGeom prst="rect">
            <a:avLst/>
          </a:prstGeom>
        </p:spPr>
        <p:txBody>
          <a:bodyPr anchorCtr="0" anchor="b" bIns="45700" lIns="91425" spcFirstLastPara="1" rIns="91425" wrap="square" tIns="45700">
            <a:normAutofit/>
          </a:bodyPr>
          <a:lstStyle/>
          <a:p>
            <a:pPr indent="0" lvl="0" marL="303049" rtl="0" algn="l">
              <a:spcBef>
                <a:spcPts val="0"/>
              </a:spcBef>
              <a:spcAft>
                <a:spcPts val="0"/>
              </a:spcAft>
              <a:buClr>
                <a:schemeClr val="dk1"/>
              </a:buClr>
              <a:buSzPts val="1100"/>
              <a:buFont typeface="Arial"/>
              <a:buNone/>
            </a:pPr>
            <a:r>
              <a:rPr b="1" lang="en-US">
                <a:solidFill>
                  <a:schemeClr val="dk1"/>
                </a:solidFill>
                <a:highlight>
                  <a:srgbClr val="F1C232"/>
                </a:highlight>
                <a:latin typeface="Arial"/>
                <a:ea typeface="Arial"/>
                <a:cs typeface="Arial"/>
                <a:sym typeface="Arial"/>
              </a:rPr>
              <a:t>Contd..</a:t>
            </a:r>
            <a:endParaRPr b="1">
              <a:solidFill>
                <a:schemeClr val="dk1"/>
              </a:solidFill>
              <a:highlight>
                <a:srgbClr val="F1C232"/>
              </a:highlight>
              <a:latin typeface="Arial"/>
              <a:ea typeface="Arial"/>
              <a:cs typeface="Arial"/>
              <a:sym typeface="Arial"/>
            </a:endParaRPr>
          </a:p>
        </p:txBody>
      </p:sp>
      <p:sp>
        <p:nvSpPr>
          <p:cNvPr id="179" name="Google Shape;179;p18"/>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80" name="Google Shape;180;p18"/>
          <p:cNvSpPr txBox="1"/>
          <p:nvPr/>
        </p:nvSpPr>
        <p:spPr>
          <a:xfrm>
            <a:off x="503475" y="2286000"/>
            <a:ext cx="10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181" name="Google Shape;181;p18"/>
          <p:cNvSpPr txBox="1"/>
          <p:nvPr/>
        </p:nvSpPr>
        <p:spPr>
          <a:xfrm>
            <a:off x="938925" y="1605650"/>
            <a:ext cx="10912800" cy="5116200"/>
          </a:xfrm>
          <a:prstGeom prst="rect">
            <a:avLst/>
          </a:prstGeom>
          <a:noFill/>
          <a:ln>
            <a:noFill/>
          </a:ln>
        </p:spPr>
        <p:txBody>
          <a:bodyPr anchorCtr="0" anchor="t" bIns="91425" lIns="91425" spcFirstLastPara="1" rIns="91425" wrap="square" tIns="91425">
            <a:noAutofit/>
          </a:bodyPr>
          <a:lstStyle/>
          <a:p>
            <a:pPr indent="0" lvl="0" marL="0" rtl="0" algn="l">
              <a:spcBef>
                <a:spcPts val="1117"/>
              </a:spcBef>
              <a:spcAft>
                <a:spcPts val="0"/>
              </a:spcAft>
              <a:buClr>
                <a:schemeClr val="dk1"/>
              </a:buClr>
              <a:buSzPts val="1100"/>
              <a:buFont typeface="Arial"/>
              <a:buNone/>
            </a:pPr>
            <a:r>
              <a:rPr b="1" lang="en-US" sz="1800">
                <a:solidFill>
                  <a:schemeClr val="dk1"/>
                </a:solidFill>
              </a:rPr>
              <a:t>Medical(history): </a:t>
            </a:r>
            <a:endParaRPr b="1" sz="1800">
              <a:solidFill>
                <a:schemeClr val="dk1"/>
              </a:solidFill>
            </a:endParaRPr>
          </a:p>
          <a:p>
            <a:pPr indent="-317500" lvl="0" marL="457200" marR="1101694" rtl="0" algn="just">
              <a:lnSpc>
                <a:spcPct val="102182"/>
              </a:lnSpc>
              <a:spcBef>
                <a:spcPts val="179"/>
              </a:spcBef>
              <a:spcAft>
                <a:spcPts val="0"/>
              </a:spcAft>
              <a:buClr>
                <a:srgbClr val="134F5C"/>
              </a:buClr>
              <a:buSzPts val="1400"/>
              <a:buChar char="●"/>
            </a:pPr>
            <a:r>
              <a:rPr lang="en-US" sz="1596">
                <a:solidFill>
                  <a:srgbClr val="134F5C"/>
                </a:solidFill>
              </a:rPr>
              <a:t>BPm</a:t>
            </a:r>
            <a:r>
              <a:rPr lang="en-US" sz="1596">
                <a:solidFill>
                  <a:srgbClr val="134F5C"/>
                </a:solidFill>
              </a:rPr>
              <a:t>eds : whether or not the patient was on blood pressure medication (Nominal) </a:t>
            </a:r>
            <a:endParaRPr sz="1596">
              <a:solidFill>
                <a:srgbClr val="134F5C"/>
              </a:solidFill>
            </a:endParaRPr>
          </a:p>
          <a:p>
            <a:pPr indent="-317500" lvl="0" marL="457200" marR="1101694" rtl="0" algn="just">
              <a:lnSpc>
                <a:spcPct val="102182"/>
              </a:lnSpc>
              <a:spcBef>
                <a:spcPts val="0"/>
              </a:spcBef>
              <a:spcAft>
                <a:spcPts val="0"/>
              </a:spcAft>
              <a:buClr>
                <a:srgbClr val="134F5C"/>
              </a:buClr>
              <a:buSzPts val="1400"/>
              <a:buChar char="●"/>
            </a:pPr>
            <a:r>
              <a:rPr lang="en-US" sz="1596">
                <a:solidFill>
                  <a:srgbClr val="134F5C"/>
                </a:solidFill>
              </a:rPr>
              <a:t>prevalentStroke : whether or not the patient had previously had a stroke (Nominal) </a:t>
            </a:r>
            <a:endParaRPr sz="1596">
              <a:solidFill>
                <a:srgbClr val="134F5C"/>
              </a:solidFill>
            </a:endParaRPr>
          </a:p>
          <a:p>
            <a:pPr indent="-317500" lvl="0" marL="457200" marR="1101694" rtl="0" algn="just">
              <a:lnSpc>
                <a:spcPct val="102182"/>
              </a:lnSpc>
              <a:spcBef>
                <a:spcPts val="0"/>
              </a:spcBef>
              <a:spcAft>
                <a:spcPts val="0"/>
              </a:spcAft>
              <a:buClr>
                <a:srgbClr val="134F5C"/>
              </a:buClr>
              <a:buSzPts val="1400"/>
              <a:buChar char="●"/>
            </a:pPr>
            <a:r>
              <a:rPr lang="en-US" sz="1596">
                <a:solidFill>
                  <a:srgbClr val="134F5C"/>
                </a:solidFill>
              </a:rPr>
              <a:t>prevalentHyp : whether or not the patient was hypertensive (Nominal) </a:t>
            </a:r>
            <a:endParaRPr sz="1596">
              <a:solidFill>
                <a:srgbClr val="134F5C"/>
              </a:solidFill>
            </a:endParaRPr>
          </a:p>
          <a:p>
            <a:pPr indent="-317500" lvl="0" marL="457200" marR="1101694" rtl="0" algn="just">
              <a:lnSpc>
                <a:spcPct val="102182"/>
              </a:lnSpc>
              <a:spcBef>
                <a:spcPts val="0"/>
              </a:spcBef>
              <a:spcAft>
                <a:spcPts val="0"/>
              </a:spcAft>
              <a:buClr>
                <a:srgbClr val="134F5C"/>
              </a:buClr>
              <a:buSzPts val="1400"/>
              <a:buChar char="●"/>
            </a:pPr>
            <a:r>
              <a:rPr lang="en-US" sz="1596">
                <a:solidFill>
                  <a:srgbClr val="134F5C"/>
                </a:solidFill>
              </a:rPr>
              <a:t>diabetes: whether or not the patient had diabetes (Nominal) </a:t>
            </a:r>
            <a:endParaRPr sz="1596">
              <a:solidFill>
                <a:srgbClr val="134F5C"/>
              </a:solidFill>
            </a:endParaRPr>
          </a:p>
          <a:p>
            <a:pPr indent="0" lvl="0" marL="394680" rtl="0" algn="l">
              <a:spcBef>
                <a:spcPts val="272"/>
              </a:spcBef>
              <a:spcAft>
                <a:spcPts val="0"/>
              </a:spcAft>
              <a:buNone/>
            </a:pPr>
            <a:r>
              <a:t/>
            </a:r>
            <a:endParaRPr b="1" sz="1596">
              <a:solidFill>
                <a:srgbClr val="134F5C"/>
              </a:solidFill>
            </a:endParaRPr>
          </a:p>
          <a:p>
            <a:pPr indent="0" lvl="0" marL="0" rtl="0" algn="l">
              <a:spcBef>
                <a:spcPts val="272"/>
              </a:spcBef>
              <a:spcAft>
                <a:spcPts val="0"/>
              </a:spcAft>
              <a:buClr>
                <a:schemeClr val="dk1"/>
              </a:buClr>
              <a:buSzPts val="1100"/>
              <a:buFont typeface="Arial"/>
              <a:buNone/>
            </a:pPr>
            <a:r>
              <a:rPr b="1" lang="en-US" sz="1596">
                <a:solidFill>
                  <a:schemeClr val="dk1"/>
                </a:solidFill>
              </a:rPr>
              <a:t>Medical(current) </a:t>
            </a:r>
            <a:endParaRPr b="1" sz="1596">
              <a:solidFill>
                <a:schemeClr val="dk1"/>
              </a:solidFill>
            </a:endParaRPr>
          </a:p>
          <a:p>
            <a:pPr indent="-317500" lvl="0" marL="457200" rtl="0" algn="l">
              <a:spcBef>
                <a:spcPts val="141"/>
              </a:spcBef>
              <a:spcAft>
                <a:spcPts val="0"/>
              </a:spcAft>
              <a:buClr>
                <a:srgbClr val="134F5C"/>
              </a:buClr>
              <a:buSzPts val="1400"/>
              <a:buChar char="●"/>
            </a:pPr>
            <a:r>
              <a:rPr lang="en-US" sz="1596">
                <a:solidFill>
                  <a:srgbClr val="134F5C"/>
                </a:solidFill>
              </a:rPr>
              <a:t>totChol: total cholesterol level (Continuous) </a:t>
            </a:r>
            <a:endParaRPr sz="1596">
              <a:solidFill>
                <a:srgbClr val="134F5C"/>
              </a:solidFill>
            </a:endParaRPr>
          </a:p>
          <a:p>
            <a:pPr indent="-317500" lvl="0" marL="457200" rtl="0" algn="l">
              <a:spcBef>
                <a:spcPts val="0"/>
              </a:spcBef>
              <a:spcAft>
                <a:spcPts val="0"/>
              </a:spcAft>
              <a:buClr>
                <a:srgbClr val="134F5C"/>
              </a:buClr>
              <a:buSzPts val="1400"/>
              <a:buChar char="●"/>
            </a:pPr>
            <a:r>
              <a:rPr lang="en-US" sz="1596">
                <a:solidFill>
                  <a:srgbClr val="134F5C"/>
                </a:solidFill>
              </a:rPr>
              <a:t>sysBP: systolic blood pressure (Continuous) </a:t>
            </a:r>
            <a:endParaRPr sz="1596">
              <a:solidFill>
                <a:srgbClr val="134F5C"/>
              </a:solidFill>
            </a:endParaRPr>
          </a:p>
          <a:p>
            <a:pPr indent="-317500" lvl="0" marL="457200" rtl="0" algn="l">
              <a:spcBef>
                <a:spcPts val="0"/>
              </a:spcBef>
              <a:spcAft>
                <a:spcPts val="0"/>
              </a:spcAft>
              <a:buClr>
                <a:srgbClr val="134F5C"/>
              </a:buClr>
              <a:buSzPts val="1400"/>
              <a:buChar char="●"/>
            </a:pPr>
            <a:r>
              <a:rPr lang="en-US" sz="1596">
                <a:solidFill>
                  <a:srgbClr val="134F5C"/>
                </a:solidFill>
              </a:rPr>
              <a:t>diaBP: diastolic blood pressure (Continuous) </a:t>
            </a:r>
            <a:endParaRPr sz="1596">
              <a:solidFill>
                <a:srgbClr val="134F5C"/>
              </a:solidFill>
            </a:endParaRPr>
          </a:p>
          <a:p>
            <a:pPr indent="-317500" lvl="0" marL="457200" rtl="0" algn="l">
              <a:spcBef>
                <a:spcPts val="0"/>
              </a:spcBef>
              <a:spcAft>
                <a:spcPts val="0"/>
              </a:spcAft>
              <a:buClr>
                <a:srgbClr val="134F5C"/>
              </a:buClr>
              <a:buSzPts val="1400"/>
              <a:buChar char="●"/>
            </a:pPr>
            <a:r>
              <a:rPr lang="en-US" sz="1596">
                <a:solidFill>
                  <a:srgbClr val="134F5C"/>
                </a:solidFill>
              </a:rPr>
              <a:t>BMI: Body Mass Index (Continuous) </a:t>
            </a:r>
            <a:endParaRPr sz="1596">
              <a:solidFill>
                <a:srgbClr val="134F5C"/>
              </a:solidFill>
            </a:endParaRPr>
          </a:p>
          <a:p>
            <a:pPr indent="-317500" lvl="0" marL="457200" rtl="0" algn="l">
              <a:spcBef>
                <a:spcPts val="0"/>
              </a:spcBef>
              <a:spcAft>
                <a:spcPts val="0"/>
              </a:spcAft>
              <a:buClr>
                <a:srgbClr val="134F5C"/>
              </a:buClr>
              <a:buSzPts val="1400"/>
              <a:buChar char="●"/>
            </a:pPr>
            <a:r>
              <a:rPr lang="en-US" sz="1596">
                <a:solidFill>
                  <a:srgbClr val="134F5C"/>
                </a:solidFill>
              </a:rPr>
              <a:t>heartRate: heart rate (Continuous) </a:t>
            </a:r>
            <a:endParaRPr sz="1596">
              <a:solidFill>
                <a:srgbClr val="134F5C"/>
              </a:solidFill>
            </a:endParaRPr>
          </a:p>
          <a:p>
            <a:pPr indent="-317500" lvl="0" marL="457200" rtl="0" algn="l">
              <a:spcBef>
                <a:spcPts val="0"/>
              </a:spcBef>
              <a:spcAft>
                <a:spcPts val="0"/>
              </a:spcAft>
              <a:buClr>
                <a:srgbClr val="134F5C"/>
              </a:buClr>
              <a:buSzPts val="1400"/>
              <a:buChar char="●"/>
            </a:pPr>
            <a:r>
              <a:rPr lang="en-US" sz="1598">
                <a:solidFill>
                  <a:srgbClr val="134F5C"/>
                </a:solidFill>
              </a:rPr>
              <a:t>glucose: glucose level (Continuous) </a:t>
            </a:r>
            <a:endParaRPr sz="1598">
              <a:solidFill>
                <a:srgbClr val="134F5C"/>
              </a:solidFill>
            </a:endParaRPr>
          </a:p>
          <a:p>
            <a:pPr indent="0" lvl="0" marL="396100" rtl="0" algn="l">
              <a:spcBef>
                <a:spcPts val="311"/>
              </a:spcBef>
              <a:spcAft>
                <a:spcPts val="0"/>
              </a:spcAft>
              <a:buNone/>
            </a:pPr>
            <a:r>
              <a:t/>
            </a:r>
            <a:endParaRPr b="1" sz="1596">
              <a:solidFill>
                <a:srgbClr val="134F5C"/>
              </a:solidFill>
            </a:endParaRPr>
          </a:p>
          <a:p>
            <a:pPr indent="0" lvl="0" marL="0" rtl="0" algn="l">
              <a:spcBef>
                <a:spcPts val="311"/>
              </a:spcBef>
              <a:spcAft>
                <a:spcPts val="0"/>
              </a:spcAft>
              <a:buClr>
                <a:schemeClr val="dk1"/>
              </a:buClr>
              <a:buSzPts val="1100"/>
              <a:buFont typeface="Arial"/>
              <a:buNone/>
            </a:pPr>
            <a:r>
              <a:rPr b="1" lang="en-US" sz="1596">
                <a:solidFill>
                  <a:schemeClr val="dk1"/>
                </a:solidFill>
              </a:rPr>
              <a:t>Predict variable (desired target):</a:t>
            </a:r>
            <a:r>
              <a:rPr b="1" lang="en-US" sz="1596">
                <a:solidFill>
                  <a:srgbClr val="134F5C"/>
                </a:solidFill>
              </a:rPr>
              <a:t> </a:t>
            </a:r>
            <a:endParaRPr b="1" sz="1596">
              <a:solidFill>
                <a:srgbClr val="134F5C"/>
              </a:solidFill>
            </a:endParaRPr>
          </a:p>
          <a:p>
            <a:pPr indent="-317500" lvl="0" marL="457200" marR="539797" rtl="0" algn="l">
              <a:lnSpc>
                <a:spcPct val="111622"/>
              </a:lnSpc>
              <a:spcBef>
                <a:spcPts val="141"/>
              </a:spcBef>
              <a:spcAft>
                <a:spcPts val="0"/>
              </a:spcAft>
              <a:buClr>
                <a:srgbClr val="134F5C"/>
              </a:buClr>
              <a:buSzPts val="1400"/>
              <a:buChar char="●"/>
            </a:pPr>
            <a:r>
              <a:rPr b="1" lang="en-US" sz="1596">
                <a:solidFill>
                  <a:srgbClr val="134F5C"/>
                </a:solidFill>
              </a:rPr>
              <a:t>TenYearCHD:</a:t>
            </a:r>
            <a:r>
              <a:rPr lang="en-US" sz="1596">
                <a:solidFill>
                  <a:srgbClr val="134F5C"/>
                </a:solidFill>
              </a:rPr>
              <a:t>10-year risk of coronary heart disease CHD(binary: “1”, means “Yes”, “0”  means “No”) –Discrete variable</a:t>
            </a:r>
            <a:endParaRPr sz="1596">
              <a:solidFill>
                <a:srgbClr val="134F5C"/>
              </a:solidFill>
            </a:endParaRPr>
          </a:p>
          <a:p>
            <a:pPr indent="0" lvl="0" marL="546100" rtl="0" algn="l">
              <a:lnSpc>
                <a:spcPct val="115000"/>
              </a:lnSpc>
              <a:spcBef>
                <a:spcPts val="0"/>
              </a:spcBef>
              <a:spcAft>
                <a:spcPts val="0"/>
              </a:spcAft>
              <a:buNone/>
            </a:pPr>
            <a:r>
              <a:t/>
            </a:r>
            <a:endParaRPr sz="1600">
              <a:solidFill>
                <a:srgbClr val="134F5C"/>
              </a:solidFill>
            </a:endParaRPr>
          </a:p>
          <a:p>
            <a:pPr indent="0" lvl="0" marL="546100" rtl="0" algn="l">
              <a:lnSpc>
                <a:spcPct val="115000"/>
              </a:lnSpc>
              <a:spcBef>
                <a:spcPts val="200"/>
              </a:spcBef>
              <a:spcAft>
                <a:spcPts val="0"/>
              </a:spcAft>
              <a:buClr>
                <a:schemeClr val="dk1"/>
              </a:buClr>
              <a:buSzPts val="1100"/>
              <a:buFont typeface="Arial"/>
              <a:buNone/>
            </a:pPr>
            <a:r>
              <a:t/>
            </a:r>
            <a:endParaRPr sz="1600">
              <a:solidFill>
                <a:srgbClr val="CC0000"/>
              </a:solidFill>
            </a:endParaRPr>
          </a:p>
          <a:p>
            <a:pPr indent="0" lvl="0" marL="0" rtl="0" algn="l">
              <a:spcBef>
                <a:spcPts val="20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581250" y="702150"/>
            <a:ext cx="8032200" cy="727200"/>
          </a:xfrm>
          <a:prstGeom prst="rect">
            <a:avLst/>
          </a:prstGeom>
        </p:spPr>
        <p:txBody>
          <a:bodyPr anchorCtr="0" anchor="b" bIns="45700" lIns="91425" spcFirstLastPara="1" rIns="91425" wrap="square" tIns="45700">
            <a:normAutofit/>
          </a:bodyPr>
          <a:lstStyle/>
          <a:p>
            <a:pPr indent="0" lvl="0" marL="0" rtl="0" algn="l">
              <a:lnSpc>
                <a:spcPct val="128606"/>
              </a:lnSpc>
              <a:spcBef>
                <a:spcPts val="0"/>
              </a:spcBef>
              <a:spcAft>
                <a:spcPts val="0"/>
              </a:spcAft>
              <a:buClr>
                <a:schemeClr val="dk1"/>
              </a:buClr>
              <a:buSzPts val="1100"/>
              <a:buFont typeface="Arial"/>
              <a:buNone/>
            </a:pPr>
            <a:r>
              <a:rPr b="1" lang="en-US">
                <a:solidFill>
                  <a:schemeClr val="dk1"/>
                </a:solidFill>
                <a:highlight>
                  <a:srgbClr val="F1C232"/>
                </a:highlight>
                <a:latin typeface="Arial"/>
                <a:ea typeface="Arial"/>
                <a:cs typeface="Arial"/>
                <a:sym typeface="Arial"/>
              </a:rPr>
              <a:t>Missing Value Treatment :</a:t>
            </a:r>
            <a:endParaRPr b="1" sz="3200">
              <a:solidFill>
                <a:schemeClr val="dk1"/>
              </a:solidFill>
              <a:highlight>
                <a:srgbClr val="F1C232"/>
              </a:highlight>
              <a:latin typeface="Arial"/>
              <a:ea typeface="Arial"/>
              <a:cs typeface="Arial"/>
              <a:sym typeface="Arial"/>
            </a:endParaRPr>
          </a:p>
        </p:txBody>
      </p:sp>
      <p:sp>
        <p:nvSpPr>
          <p:cNvPr id="187" name="Google Shape;187;p19"/>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88" name="Google Shape;188;p19"/>
          <p:cNvPicPr preferRelativeResize="0"/>
          <p:nvPr/>
        </p:nvPicPr>
        <p:blipFill rotWithShape="1">
          <a:blip r:embed="rId3">
            <a:alphaModFix/>
          </a:blip>
          <a:srcRect b="20133" l="25663" r="37737" t="22507"/>
          <a:stretch/>
        </p:blipFill>
        <p:spPr>
          <a:xfrm>
            <a:off x="581250" y="1755325"/>
            <a:ext cx="5295389" cy="4668600"/>
          </a:xfrm>
          <a:prstGeom prst="rect">
            <a:avLst/>
          </a:prstGeom>
          <a:noFill/>
          <a:ln>
            <a:noFill/>
          </a:ln>
        </p:spPr>
      </p:pic>
      <p:pic>
        <p:nvPicPr>
          <p:cNvPr id="189" name="Google Shape;189;p19"/>
          <p:cNvPicPr preferRelativeResize="0"/>
          <p:nvPr/>
        </p:nvPicPr>
        <p:blipFill>
          <a:blip r:embed="rId4">
            <a:alphaModFix/>
          </a:blip>
          <a:stretch>
            <a:fillRect/>
          </a:stretch>
        </p:blipFill>
        <p:spPr>
          <a:xfrm>
            <a:off x="7556289" y="1028015"/>
            <a:ext cx="2952750" cy="3114675"/>
          </a:xfrm>
          <a:prstGeom prst="rect">
            <a:avLst/>
          </a:prstGeom>
          <a:noFill/>
          <a:ln>
            <a:noFill/>
          </a:ln>
        </p:spPr>
      </p:pic>
      <p:sp>
        <p:nvSpPr>
          <p:cNvPr id="190" name="Google Shape;190;p19"/>
          <p:cNvSpPr txBox="1"/>
          <p:nvPr/>
        </p:nvSpPr>
        <p:spPr>
          <a:xfrm>
            <a:off x="5954975" y="4252425"/>
            <a:ext cx="6155400" cy="2159100"/>
          </a:xfrm>
          <a:prstGeom prst="rect">
            <a:avLst/>
          </a:prstGeom>
          <a:noFill/>
          <a:ln>
            <a:noFill/>
          </a:ln>
        </p:spPr>
        <p:txBody>
          <a:bodyPr anchorCtr="0" anchor="t" bIns="91425" lIns="91425" spcFirstLastPara="1" rIns="91425" wrap="square" tIns="91425">
            <a:spAutoFit/>
          </a:bodyPr>
          <a:lstStyle/>
          <a:p>
            <a:pPr indent="-317500" lvl="0" marL="457200" marR="245846" rtl="0" algn="just">
              <a:lnSpc>
                <a:spcPct val="114949"/>
              </a:lnSpc>
              <a:spcBef>
                <a:spcPts val="5825"/>
              </a:spcBef>
              <a:spcAft>
                <a:spcPts val="0"/>
              </a:spcAft>
              <a:buClr>
                <a:srgbClr val="134F5C"/>
              </a:buClr>
              <a:buSzPts val="1400"/>
              <a:buChar char="●"/>
            </a:pPr>
            <a:r>
              <a:rPr lang="en-US" sz="1900">
                <a:solidFill>
                  <a:srgbClr val="134F5C"/>
                </a:solidFill>
              </a:rPr>
              <a:t>At </a:t>
            </a:r>
            <a:r>
              <a:rPr b="1" lang="en-US" sz="1900">
                <a:solidFill>
                  <a:srgbClr val="134F5C"/>
                </a:solidFill>
              </a:rPr>
              <a:t>8.97%</a:t>
            </a:r>
            <a:r>
              <a:rPr lang="en-US" sz="1900">
                <a:solidFill>
                  <a:srgbClr val="134F5C"/>
                </a:solidFill>
              </a:rPr>
              <a:t>, the blood glucose entry has the highest percentage of </a:t>
            </a:r>
            <a:r>
              <a:rPr lang="en-US" sz="1902">
                <a:solidFill>
                  <a:srgbClr val="134F5C"/>
                </a:solidFill>
              </a:rPr>
              <a:t>missing data. The other features </a:t>
            </a:r>
            <a:r>
              <a:rPr lang="en-US" sz="1900">
                <a:solidFill>
                  <a:srgbClr val="134F5C"/>
                </a:solidFill>
              </a:rPr>
              <a:t>have very few missing entries. </a:t>
            </a:r>
            <a:endParaRPr sz="1900">
              <a:solidFill>
                <a:srgbClr val="134F5C"/>
              </a:solidFill>
            </a:endParaRPr>
          </a:p>
          <a:p>
            <a:pPr indent="-349250" lvl="0" marL="457200" marR="259410" rtl="0" algn="just">
              <a:lnSpc>
                <a:spcPct val="114987"/>
              </a:lnSpc>
              <a:spcBef>
                <a:spcPts val="0"/>
              </a:spcBef>
              <a:spcAft>
                <a:spcPts val="0"/>
              </a:spcAft>
              <a:buClr>
                <a:srgbClr val="134F5C"/>
              </a:buClr>
              <a:buSzPts val="1900"/>
              <a:buChar char="●"/>
            </a:pPr>
            <a:r>
              <a:rPr lang="en-US" sz="1900">
                <a:solidFill>
                  <a:srgbClr val="134F5C"/>
                </a:solidFill>
              </a:rPr>
              <a:t>Since the missing entries account for only </a:t>
            </a:r>
            <a:r>
              <a:rPr b="1" lang="en-US" sz="1900">
                <a:solidFill>
                  <a:srgbClr val="134F5C"/>
                </a:solidFill>
              </a:rPr>
              <a:t>11% </a:t>
            </a:r>
            <a:r>
              <a:rPr lang="en-US" sz="1900">
                <a:solidFill>
                  <a:srgbClr val="134F5C"/>
                </a:solidFill>
              </a:rPr>
              <a:t>of the total data, we can exclude these entries without losing most of the data.</a:t>
            </a:r>
            <a:endParaRPr>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ph type="title"/>
          </p:nvPr>
        </p:nvSpPr>
        <p:spPr>
          <a:xfrm>
            <a:off x="581250" y="702152"/>
            <a:ext cx="11029500" cy="727200"/>
          </a:xfrm>
          <a:prstGeom prst="rect">
            <a:avLst/>
          </a:prstGeom>
        </p:spPr>
        <p:txBody>
          <a:bodyPr anchorCtr="0" anchor="b" bIns="45700" lIns="91425" spcFirstLastPara="1" rIns="91425" wrap="square" tIns="45700">
            <a:normAutofit/>
          </a:bodyPr>
          <a:lstStyle/>
          <a:p>
            <a:pPr indent="0" lvl="0" marL="0" rtl="0" algn="l">
              <a:spcBef>
                <a:spcPts val="1738"/>
              </a:spcBef>
              <a:spcAft>
                <a:spcPts val="0"/>
              </a:spcAft>
              <a:buClr>
                <a:schemeClr val="dk1"/>
              </a:buClr>
              <a:buSzPts val="1100"/>
              <a:buFont typeface="Arial"/>
              <a:buNone/>
            </a:pPr>
            <a:r>
              <a:rPr b="1" lang="en-US">
                <a:solidFill>
                  <a:schemeClr val="dk1"/>
                </a:solidFill>
                <a:highlight>
                  <a:srgbClr val="F1C232"/>
                </a:highlight>
                <a:latin typeface="Arial"/>
                <a:ea typeface="Arial"/>
                <a:cs typeface="Arial"/>
                <a:sym typeface="Arial"/>
              </a:rPr>
              <a:t>Exploratory Data Analysis</a:t>
            </a:r>
            <a:endParaRPr b="1">
              <a:solidFill>
                <a:schemeClr val="dk1"/>
              </a:solidFill>
              <a:highlight>
                <a:srgbClr val="F1C232"/>
              </a:highlight>
              <a:latin typeface="Arial"/>
              <a:ea typeface="Arial"/>
              <a:cs typeface="Arial"/>
              <a:sym typeface="Arial"/>
            </a:endParaRPr>
          </a:p>
        </p:txBody>
      </p:sp>
      <p:sp>
        <p:nvSpPr>
          <p:cNvPr id="196" name="Google Shape;196;p20"/>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97" name="Google Shape;197;p20"/>
          <p:cNvSpPr txBox="1"/>
          <p:nvPr/>
        </p:nvSpPr>
        <p:spPr>
          <a:xfrm>
            <a:off x="581250" y="1429350"/>
            <a:ext cx="10817700" cy="5398200"/>
          </a:xfrm>
          <a:prstGeom prst="rect">
            <a:avLst/>
          </a:prstGeom>
          <a:noFill/>
          <a:ln>
            <a:noFill/>
          </a:ln>
        </p:spPr>
        <p:txBody>
          <a:bodyPr anchorCtr="0" anchor="t" bIns="91425" lIns="91425" spcFirstLastPara="1" rIns="91425" wrap="square" tIns="91425">
            <a:spAutoFit/>
          </a:bodyPr>
          <a:lstStyle/>
          <a:p>
            <a:pPr indent="0" lvl="0" marL="457200" marR="394120" rtl="0" algn="l">
              <a:lnSpc>
                <a:spcPct val="111622"/>
              </a:lnSpc>
              <a:spcBef>
                <a:spcPts val="0"/>
              </a:spcBef>
              <a:spcAft>
                <a:spcPts val="0"/>
              </a:spcAft>
              <a:buNone/>
            </a:pPr>
            <a:r>
              <a:rPr lang="en-US" sz="1795">
                <a:solidFill>
                  <a:srgbClr val="134F5C"/>
                </a:solidFill>
              </a:rPr>
              <a:t>The EDA for this dataset is done with the help of DataPrep Library. </a:t>
            </a:r>
            <a:endParaRPr sz="1795">
              <a:solidFill>
                <a:srgbClr val="134F5C"/>
              </a:solidFill>
            </a:endParaRPr>
          </a:p>
          <a:p>
            <a:pPr indent="0" lvl="0" marL="457200" marR="394120" rtl="0" algn="l">
              <a:lnSpc>
                <a:spcPct val="111622"/>
              </a:lnSpc>
              <a:spcBef>
                <a:spcPts val="0"/>
              </a:spcBef>
              <a:spcAft>
                <a:spcPts val="0"/>
              </a:spcAft>
              <a:buNone/>
            </a:pPr>
            <a:r>
              <a:t/>
            </a:r>
            <a:endParaRPr sz="1795">
              <a:solidFill>
                <a:srgbClr val="134F5C"/>
              </a:solidFill>
            </a:endParaRPr>
          </a:p>
          <a:p>
            <a:pPr indent="0" lvl="0" marL="457200" marR="394120" rtl="0" algn="l">
              <a:lnSpc>
                <a:spcPct val="111622"/>
              </a:lnSpc>
              <a:spcBef>
                <a:spcPts val="0"/>
              </a:spcBef>
              <a:spcAft>
                <a:spcPts val="0"/>
              </a:spcAft>
              <a:buNone/>
            </a:pPr>
            <a:r>
              <a:rPr lang="en-US" sz="1795">
                <a:solidFill>
                  <a:srgbClr val="134F5C"/>
                </a:solidFill>
              </a:rPr>
              <a:t>The goal of create_report is to generate profile reports from a pandas DataFrame. create_report utilises the functionalities and formats the plots from dataprep. It provides the following information:</a:t>
            </a:r>
            <a:endParaRPr sz="1795">
              <a:solidFill>
                <a:srgbClr val="134F5C"/>
              </a:solidFill>
            </a:endParaRPr>
          </a:p>
          <a:p>
            <a:pPr indent="0" lvl="0" marL="457200" marR="394120" rtl="0" algn="l">
              <a:lnSpc>
                <a:spcPct val="111622"/>
              </a:lnSpc>
              <a:spcBef>
                <a:spcPts val="0"/>
              </a:spcBef>
              <a:spcAft>
                <a:spcPts val="0"/>
              </a:spcAft>
              <a:buClr>
                <a:schemeClr val="dk1"/>
              </a:buClr>
              <a:buSzPts val="1100"/>
              <a:buFont typeface="Arial"/>
              <a:buNone/>
            </a:pPr>
            <a:r>
              <a:t/>
            </a:r>
            <a:endParaRPr sz="1795">
              <a:solidFill>
                <a:srgbClr val="134F5C"/>
              </a:solidFill>
            </a:endParaRPr>
          </a:p>
          <a:p>
            <a:pPr indent="-342646" lvl="0" marL="457200" marR="394120" rtl="0" algn="l">
              <a:lnSpc>
                <a:spcPct val="111622"/>
              </a:lnSpc>
              <a:spcBef>
                <a:spcPts val="0"/>
              </a:spcBef>
              <a:spcAft>
                <a:spcPts val="0"/>
              </a:spcAft>
              <a:buClr>
                <a:srgbClr val="134F5C"/>
              </a:buClr>
              <a:buSzPts val="1796"/>
              <a:buChar char="➔"/>
            </a:pPr>
            <a:r>
              <a:rPr b="1" lang="en-US" sz="1795">
                <a:solidFill>
                  <a:srgbClr val="134F5C"/>
                </a:solidFill>
              </a:rPr>
              <a:t>Overview</a:t>
            </a:r>
            <a:r>
              <a:rPr lang="en-US" sz="1795">
                <a:solidFill>
                  <a:srgbClr val="134F5C"/>
                </a:solidFill>
              </a:rPr>
              <a:t>: detect the types of columns in a dataframe</a:t>
            </a:r>
            <a:endParaRPr sz="1795">
              <a:solidFill>
                <a:srgbClr val="134F5C"/>
              </a:solidFill>
            </a:endParaRPr>
          </a:p>
          <a:p>
            <a:pPr indent="-342646" lvl="0" marL="457200" marR="394120" rtl="0" algn="l">
              <a:lnSpc>
                <a:spcPct val="111622"/>
              </a:lnSpc>
              <a:spcBef>
                <a:spcPts val="0"/>
              </a:spcBef>
              <a:spcAft>
                <a:spcPts val="0"/>
              </a:spcAft>
              <a:buClr>
                <a:srgbClr val="134F5C"/>
              </a:buClr>
              <a:buSzPts val="1796"/>
              <a:buChar char="➔"/>
            </a:pPr>
            <a:r>
              <a:rPr b="1" lang="en-US" sz="1795">
                <a:solidFill>
                  <a:srgbClr val="134F5C"/>
                </a:solidFill>
              </a:rPr>
              <a:t>Variables</a:t>
            </a:r>
            <a:r>
              <a:rPr lang="en-US" sz="1795">
                <a:solidFill>
                  <a:srgbClr val="134F5C"/>
                </a:solidFill>
              </a:rPr>
              <a:t>: variable type, unique values, distinct count, missing values</a:t>
            </a:r>
            <a:endParaRPr sz="1795">
              <a:solidFill>
                <a:srgbClr val="134F5C"/>
              </a:solidFill>
            </a:endParaRPr>
          </a:p>
          <a:p>
            <a:pPr indent="-342646" lvl="0" marL="457200" marR="394120" rtl="0" algn="l">
              <a:lnSpc>
                <a:spcPct val="111622"/>
              </a:lnSpc>
              <a:spcBef>
                <a:spcPts val="0"/>
              </a:spcBef>
              <a:spcAft>
                <a:spcPts val="0"/>
              </a:spcAft>
              <a:buClr>
                <a:srgbClr val="134F5C"/>
              </a:buClr>
              <a:buSzPts val="1796"/>
              <a:buChar char="➔"/>
            </a:pPr>
            <a:r>
              <a:rPr b="1" lang="en-US" sz="1795">
                <a:solidFill>
                  <a:srgbClr val="134F5C"/>
                </a:solidFill>
              </a:rPr>
              <a:t>Quantile statistics</a:t>
            </a:r>
            <a:r>
              <a:rPr lang="en-US" sz="1795">
                <a:solidFill>
                  <a:srgbClr val="134F5C"/>
                </a:solidFill>
              </a:rPr>
              <a:t> like minimum value, Q1, median, Q3, maximum, range, interquartile range</a:t>
            </a:r>
            <a:endParaRPr sz="1795">
              <a:solidFill>
                <a:srgbClr val="134F5C"/>
              </a:solidFill>
            </a:endParaRPr>
          </a:p>
          <a:p>
            <a:pPr indent="-342646" lvl="0" marL="457200" marR="394120" rtl="0" algn="l">
              <a:lnSpc>
                <a:spcPct val="111622"/>
              </a:lnSpc>
              <a:spcBef>
                <a:spcPts val="0"/>
              </a:spcBef>
              <a:spcAft>
                <a:spcPts val="0"/>
              </a:spcAft>
              <a:buClr>
                <a:srgbClr val="134F5C"/>
              </a:buClr>
              <a:buSzPts val="1796"/>
              <a:buChar char="➔"/>
            </a:pPr>
            <a:r>
              <a:rPr b="1" lang="en-US" sz="1795">
                <a:solidFill>
                  <a:srgbClr val="134F5C"/>
                </a:solidFill>
              </a:rPr>
              <a:t>Descriptive statistics</a:t>
            </a:r>
            <a:r>
              <a:rPr lang="en-US" sz="1795">
                <a:solidFill>
                  <a:srgbClr val="134F5C"/>
                </a:solidFill>
              </a:rPr>
              <a:t> like mean, mode, standard deviation, sum, median absolute deviation, coefficient of variation, kurtosis, skewness</a:t>
            </a:r>
            <a:endParaRPr sz="1795">
              <a:solidFill>
                <a:srgbClr val="134F5C"/>
              </a:solidFill>
            </a:endParaRPr>
          </a:p>
          <a:p>
            <a:pPr indent="-342646" lvl="0" marL="457200" marR="394120" rtl="0" algn="l">
              <a:lnSpc>
                <a:spcPct val="111622"/>
              </a:lnSpc>
              <a:spcBef>
                <a:spcPts val="0"/>
              </a:spcBef>
              <a:spcAft>
                <a:spcPts val="0"/>
              </a:spcAft>
              <a:buClr>
                <a:srgbClr val="134F5C"/>
              </a:buClr>
              <a:buSzPts val="1796"/>
              <a:buChar char="➔"/>
            </a:pPr>
            <a:r>
              <a:rPr b="1" lang="en-US" sz="1795">
                <a:solidFill>
                  <a:srgbClr val="134F5C"/>
                </a:solidFill>
              </a:rPr>
              <a:t>Text analysis</a:t>
            </a:r>
            <a:r>
              <a:rPr lang="en-US" sz="1795">
                <a:solidFill>
                  <a:srgbClr val="134F5C"/>
                </a:solidFill>
              </a:rPr>
              <a:t> for length, sample and letter</a:t>
            </a:r>
            <a:endParaRPr sz="1795">
              <a:solidFill>
                <a:srgbClr val="134F5C"/>
              </a:solidFill>
            </a:endParaRPr>
          </a:p>
          <a:p>
            <a:pPr indent="-342646" lvl="0" marL="457200" marR="394120" rtl="0" algn="l">
              <a:lnSpc>
                <a:spcPct val="111622"/>
              </a:lnSpc>
              <a:spcBef>
                <a:spcPts val="0"/>
              </a:spcBef>
              <a:spcAft>
                <a:spcPts val="0"/>
              </a:spcAft>
              <a:buClr>
                <a:srgbClr val="134F5C"/>
              </a:buClr>
              <a:buSzPts val="1796"/>
              <a:buChar char="➔"/>
            </a:pPr>
            <a:r>
              <a:rPr b="1" lang="en-US" sz="1795">
                <a:solidFill>
                  <a:srgbClr val="134F5C"/>
                </a:solidFill>
              </a:rPr>
              <a:t>Correlations</a:t>
            </a:r>
            <a:r>
              <a:rPr lang="en-US" sz="1795">
                <a:solidFill>
                  <a:srgbClr val="134F5C"/>
                </a:solidFill>
              </a:rPr>
              <a:t>: highlighting of highly correlated variables, Spearman, Pearson and Kendall matrices</a:t>
            </a:r>
            <a:endParaRPr sz="1795">
              <a:solidFill>
                <a:srgbClr val="134F5C"/>
              </a:solidFill>
            </a:endParaRPr>
          </a:p>
          <a:p>
            <a:pPr indent="-342646" lvl="0" marL="457200" marR="394120" rtl="0" algn="l">
              <a:lnSpc>
                <a:spcPct val="111622"/>
              </a:lnSpc>
              <a:spcBef>
                <a:spcPts val="0"/>
              </a:spcBef>
              <a:spcAft>
                <a:spcPts val="0"/>
              </a:spcAft>
              <a:buClr>
                <a:srgbClr val="134F5C"/>
              </a:buClr>
              <a:buSzPts val="1796"/>
              <a:buChar char="➔"/>
            </a:pPr>
            <a:r>
              <a:rPr b="1" lang="en-US" sz="1795">
                <a:solidFill>
                  <a:srgbClr val="134F5C"/>
                </a:solidFill>
              </a:rPr>
              <a:t>Missing Values</a:t>
            </a:r>
            <a:r>
              <a:rPr lang="en-US" sz="1795">
                <a:solidFill>
                  <a:srgbClr val="134F5C"/>
                </a:solidFill>
              </a:rPr>
              <a:t>: bar chart, heatmap and spectrum of missing values</a:t>
            </a:r>
            <a:endParaRPr sz="1795">
              <a:solidFill>
                <a:srgbClr val="134F5C"/>
              </a:solidFill>
            </a:endParaRPr>
          </a:p>
          <a:p>
            <a:pPr indent="-342646" lvl="0" marL="457200" marR="394120" rtl="0" algn="l">
              <a:lnSpc>
                <a:spcPct val="111622"/>
              </a:lnSpc>
              <a:spcBef>
                <a:spcPts val="0"/>
              </a:spcBef>
              <a:spcAft>
                <a:spcPts val="0"/>
              </a:spcAft>
              <a:buClr>
                <a:srgbClr val="134F5C"/>
              </a:buClr>
              <a:buSzPts val="1796"/>
              <a:buChar char="➔"/>
            </a:pPr>
            <a:r>
              <a:rPr lang="en-US" sz="1795">
                <a:solidFill>
                  <a:srgbClr val="134F5C"/>
                </a:solidFill>
              </a:rPr>
              <a:t>In the following, we break down the report into different sections to demonstrate each part of the report.</a:t>
            </a:r>
            <a:endParaRPr sz="1795">
              <a:solidFill>
                <a:srgbClr val="134F5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581250" y="702152"/>
            <a:ext cx="11029500" cy="727200"/>
          </a:xfrm>
          <a:prstGeom prst="rect">
            <a:avLst/>
          </a:prstGeom>
        </p:spPr>
        <p:txBody>
          <a:bodyPr anchorCtr="0" anchor="b" bIns="45700" lIns="91425" spcFirstLastPara="1" rIns="91425" wrap="square" tIns="45700">
            <a:normAutofit/>
          </a:bodyPr>
          <a:lstStyle/>
          <a:p>
            <a:pPr indent="0" lvl="0" marL="0" rtl="0" algn="l">
              <a:spcBef>
                <a:spcPts val="1738"/>
              </a:spcBef>
              <a:spcAft>
                <a:spcPts val="0"/>
              </a:spcAft>
              <a:buClr>
                <a:schemeClr val="dk1"/>
              </a:buClr>
              <a:buSzPts val="1100"/>
              <a:buFont typeface="Arial"/>
              <a:buNone/>
            </a:pPr>
            <a:r>
              <a:rPr b="1" lang="en-US">
                <a:solidFill>
                  <a:schemeClr val="dk1"/>
                </a:solidFill>
                <a:highlight>
                  <a:srgbClr val="F1C232"/>
                </a:highlight>
                <a:latin typeface="Arial"/>
                <a:ea typeface="Arial"/>
                <a:cs typeface="Arial"/>
                <a:sym typeface="Arial"/>
              </a:rPr>
              <a:t>Integer Treatment</a:t>
            </a:r>
            <a:endParaRPr b="1">
              <a:solidFill>
                <a:schemeClr val="dk1"/>
              </a:solidFill>
              <a:highlight>
                <a:srgbClr val="F1C232"/>
              </a:highlight>
              <a:latin typeface="Arial"/>
              <a:ea typeface="Arial"/>
              <a:cs typeface="Arial"/>
              <a:sym typeface="Arial"/>
            </a:endParaRPr>
          </a:p>
        </p:txBody>
      </p:sp>
      <p:sp>
        <p:nvSpPr>
          <p:cNvPr id="203" name="Google Shape;203;p21"/>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04" name="Google Shape;204;p21"/>
          <p:cNvSpPr txBox="1"/>
          <p:nvPr/>
        </p:nvSpPr>
        <p:spPr>
          <a:xfrm>
            <a:off x="707550" y="1931650"/>
            <a:ext cx="10191900" cy="1386900"/>
          </a:xfrm>
          <a:prstGeom prst="rect">
            <a:avLst/>
          </a:prstGeom>
          <a:noFill/>
          <a:ln>
            <a:noFill/>
          </a:ln>
        </p:spPr>
        <p:txBody>
          <a:bodyPr anchorCtr="0" anchor="t" bIns="91425" lIns="91425" spcFirstLastPara="1" rIns="91425" wrap="square" tIns="91425">
            <a:spAutoFit/>
          </a:bodyPr>
          <a:lstStyle/>
          <a:p>
            <a:pPr indent="0" lvl="0" marL="457200" marR="394120" rtl="0" algn="l">
              <a:lnSpc>
                <a:spcPct val="111622"/>
              </a:lnSpc>
              <a:spcBef>
                <a:spcPts val="0"/>
              </a:spcBef>
              <a:spcAft>
                <a:spcPts val="0"/>
              </a:spcAft>
              <a:buNone/>
            </a:pPr>
            <a:r>
              <a:rPr lang="en-US" sz="1795">
                <a:solidFill>
                  <a:srgbClr val="134F5C"/>
                </a:solidFill>
              </a:rPr>
              <a:t>Before we go ahead, an important step to do is to convert our string feature  into an integer.</a:t>
            </a:r>
            <a:endParaRPr sz="1795">
              <a:solidFill>
                <a:srgbClr val="134F5C"/>
              </a:solidFill>
            </a:endParaRPr>
          </a:p>
          <a:p>
            <a:pPr indent="-342646" lvl="0" marL="457200" marR="394120" rtl="0" algn="l">
              <a:lnSpc>
                <a:spcPct val="111622"/>
              </a:lnSpc>
              <a:spcBef>
                <a:spcPts val="0"/>
              </a:spcBef>
              <a:spcAft>
                <a:spcPts val="0"/>
              </a:spcAft>
              <a:buClr>
                <a:srgbClr val="134F5C"/>
              </a:buClr>
              <a:buSzPts val="1796"/>
              <a:buChar char="➔"/>
            </a:pPr>
            <a:r>
              <a:rPr lang="en-US" sz="1795">
                <a:solidFill>
                  <a:srgbClr val="134F5C"/>
                </a:solidFill>
              </a:rPr>
              <a:t>In sex feature  M will be converted to 1 and F will be converted to 0 .</a:t>
            </a:r>
            <a:endParaRPr sz="1795">
              <a:solidFill>
                <a:srgbClr val="134F5C"/>
              </a:solidFill>
            </a:endParaRPr>
          </a:p>
          <a:p>
            <a:pPr indent="-342646" lvl="0" marL="457200" marR="394120" rtl="0" algn="l">
              <a:lnSpc>
                <a:spcPct val="111622"/>
              </a:lnSpc>
              <a:spcBef>
                <a:spcPts val="0"/>
              </a:spcBef>
              <a:spcAft>
                <a:spcPts val="0"/>
              </a:spcAft>
              <a:buClr>
                <a:srgbClr val="134F5C"/>
              </a:buClr>
              <a:buSzPts val="1796"/>
              <a:buChar char="➔"/>
            </a:pPr>
            <a:r>
              <a:rPr lang="en-US" sz="1795">
                <a:solidFill>
                  <a:srgbClr val="134F5C"/>
                </a:solidFill>
              </a:rPr>
              <a:t>In is_smoking feature YES will be converted to 1 and NO will be converted to 0 .</a:t>
            </a:r>
            <a:endParaRPr sz="1500">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