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8" r:id="rId2"/>
    <p:sldId id="256" r:id="rId3"/>
    <p:sldId id="268" r:id="rId4"/>
    <p:sldId id="311" r:id="rId5"/>
    <p:sldId id="312" r:id="rId6"/>
    <p:sldId id="313" r:id="rId7"/>
    <p:sldId id="314" r:id="rId8"/>
    <p:sldId id="315" r:id="rId9"/>
    <p:sldId id="316" r:id="rId10"/>
    <p:sldId id="317" r:id="rId11"/>
    <p:sldId id="328" r:id="rId12"/>
    <p:sldId id="329" r:id="rId13"/>
    <p:sldId id="321" r:id="rId14"/>
    <p:sldId id="322" r:id="rId15"/>
    <p:sldId id="323" r:id="rId16"/>
    <p:sldId id="324" r:id="rId17"/>
    <p:sldId id="325" r:id="rId18"/>
    <p:sldId id="327" r:id="rId19"/>
    <p:sldId id="326" r:id="rId20"/>
  </p:sldIdLst>
  <p:sldSz cx="18288000" cy="10287000"/>
  <p:notesSz cx="6858000" cy="9144000"/>
  <p:embeddedFontLst>
    <p:embeddedFont>
      <p:font typeface="Arial Bold" panose="020B0704020202020204" pitchFamily="34" charset="0"/>
      <p:regular r:id="rId22"/>
      <p:bold r:id="rId23"/>
    </p:embeddedFont>
    <p:embeddedFont>
      <p:font typeface="Bell MT" panose="02020503060305020303" pitchFamily="18" charset="0"/>
      <p:regular r:id="rId24"/>
      <p:bold r:id="rId25"/>
      <p:italic r:id="rId26"/>
    </p:embeddedFont>
    <p:embeddedFont>
      <p:font typeface="PT Serif" panose="020A0603040505020204" pitchFamily="18"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216" autoAdjust="0"/>
  </p:normalViewPr>
  <p:slideViewPr>
    <p:cSldViewPr>
      <p:cViewPr>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E6028-5F7B-49F9-9D16-BA388AA5469F}"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601B3-420C-4C5C-9D46-DFC329858503}" type="slidenum">
              <a:rPr lang="en-IN" smtClean="0"/>
              <a:t>‹#›</a:t>
            </a:fld>
            <a:endParaRPr lang="en-IN"/>
          </a:p>
        </p:txBody>
      </p:sp>
    </p:spTree>
    <p:extLst>
      <p:ext uri="{BB962C8B-B14F-4D97-AF65-F5344CB8AC3E}">
        <p14:creationId xmlns:p14="http://schemas.microsoft.com/office/powerpoint/2010/main" val="74788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434993-0A6A-43C4-86F6-BFC7B8DCC390}" type="slidenum">
              <a:rPr lang="en-IN" smtClean="0"/>
              <a:t>4</a:t>
            </a:fld>
            <a:endParaRPr lang="en-IN"/>
          </a:p>
        </p:txBody>
      </p:sp>
    </p:spTree>
    <p:extLst>
      <p:ext uri="{BB962C8B-B14F-4D97-AF65-F5344CB8AC3E}">
        <p14:creationId xmlns:p14="http://schemas.microsoft.com/office/powerpoint/2010/main" val="245233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DIABETES PREDICTION</a:t>
            </a:r>
            <a:endParaRPr lang="en-IN" dirty="0"/>
          </a:p>
        </p:txBody>
      </p:sp>
      <p:sp>
        <p:nvSpPr>
          <p:cNvPr id="4" name="Slide Number Placeholder 3"/>
          <p:cNvSpPr>
            <a:spLocks noGrp="1"/>
          </p:cNvSpPr>
          <p:nvPr>
            <p:ph type="sldNum" sz="quarter" idx="5"/>
          </p:nvPr>
        </p:nvSpPr>
        <p:spPr/>
        <p:txBody>
          <a:bodyPr/>
          <a:lstStyle/>
          <a:p>
            <a:fld id="{00B601B3-420C-4C5C-9D46-DFC329858503}" type="slidenum">
              <a:rPr lang="en-IN" smtClean="0"/>
              <a:t>10</a:t>
            </a:fld>
            <a:endParaRPr lang="en-IN"/>
          </a:p>
        </p:txBody>
      </p:sp>
    </p:spTree>
    <p:extLst>
      <p:ext uri="{BB962C8B-B14F-4D97-AF65-F5344CB8AC3E}">
        <p14:creationId xmlns:p14="http://schemas.microsoft.com/office/powerpoint/2010/main" val="49016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B601B3-420C-4C5C-9D46-DFC329858503}" type="slidenum">
              <a:rPr lang="en-IN" smtClean="0"/>
              <a:t>11</a:t>
            </a:fld>
            <a:endParaRPr lang="en-IN"/>
          </a:p>
        </p:txBody>
      </p:sp>
    </p:spTree>
    <p:extLst>
      <p:ext uri="{BB962C8B-B14F-4D97-AF65-F5344CB8AC3E}">
        <p14:creationId xmlns:p14="http://schemas.microsoft.com/office/powerpoint/2010/main" val="338241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PARKINSONS PREDICTION</a:t>
            </a:r>
            <a:endParaRPr lang="en-IN" dirty="0"/>
          </a:p>
        </p:txBody>
      </p:sp>
      <p:sp>
        <p:nvSpPr>
          <p:cNvPr id="4" name="Slide Number Placeholder 3"/>
          <p:cNvSpPr>
            <a:spLocks noGrp="1"/>
          </p:cNvSpPr>
          <p:nvPr>
            <p:ph type="sldNum" sz="quarter" idx="5"/>
          </p:nvPr>
        </p:nvSpPr>
        <p:spPr/>
        <p:txBody>
          <a:bodyPr/>
          <a:lstStyle/>
          <a:p>
            <a:fld id="{00B601B3-420C-4C5C-9D46-DFC329858503}" type="slidenum">
              <a:rPr lang="en-IN" smtClean="0"/>
              <a:t>12</a:t>
            </a:fld>
            <a:endParaRPr lang="en-IN"/>
          </a:p>
        </p:txBody>
      </p:sp>
    </p:spTree>
    <p:extLst>
      <p:ext uri="{BB962C8B-B14F-4D97-AF65-F5344CB8AC3E}">
        <p14:creationId xmlns:p14="http://schemas.microsoft.com/office/powerpoint/2010/main" val="91373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0B5C-8AF9-5D8C-9778-F1E7B66E674B}"/>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144F4D81-639C-F62B-2E7F-EC560A3D802D}"/>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CBC203-3CB2-F7E2-E54F-64A0C52DDE7B}"/>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a:extLst>
              <a:ext uri="{FF2B5EF4-FFF2-40B4-BE49-F238E27FC236}">
                <a16:creationId xmlns:a16="http://schemas.microsoft.com/office/drawing/2014/main" id="{A02F3AAF-B643-9E98-B8B2-8E8FCA395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EC4DC-EEE8-BF66-8791-51733A58D7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297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F833-D55F-200A-6474-3A649CEA30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3FE6CF-EB6A-5768-0FBC-C9D2421A9D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96170-0D14-07F9-D909-1E95E041A26B}"/>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a:extLst>
              <a:ext uri="{FF2B5EF4-FFF2-40B4-BE49-F238E27FC236}">
                <a16:creationId xmlns:a16="http://schemas.microsoft.com/office/drawing/2014/main" id="{DE7BB3F7-82FC-03DB-488C-E0BBB617D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B2447-0BE9-796D-CF41-10C307A38FF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127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90328A-D41B-B22E-6384-4903E11BBE6F}"/>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65C227-A652-5E85-459A-D32EEA36C9ED}"/>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CA4FC-82FB-1984-3370-9F871BBCBA58}"/>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a:extLst>
              <a:ext uri="{FF2B5EF4-FFF2-40B4-BE49-F238E27FC236}">
                <a16:creationId xmlns:a16="http://schemas.microsoft.com/office/drawing/2014/main" id="{D4C0BD9E-E614-858B-B0A3-48F1093EB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22E00-1F34-14EF-489C-6D2D1506858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33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FB87-9CC8-9BBF-137B-F6C569DFE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644EF-0782-651B-3D5E-CAB30F32C7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A5B18-A980-FC0A-41AC-36E8794E6150}"/>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a:extLst>
              <a:ext uri="{FF2B5EF4-FFF2-40B4-BE49-F238E27FC236}">
                <a16:creationId xmlns:a16="http://schemas.microsoft.com/office/drawing/2014/main" id="{FC915CCD-9451-EE92-1E46-452D91FF5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32EED-DBED-7BD0-CA11-87C1169B496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269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77A0-61C9-875B-0F62-0AD21CE241EC}"/>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7A4AC8-64FC-3BE8-B66D-EE642B7844B0}"/>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D4B53-A588-B0D0-22FD-37F8C9E316C8}"/>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a:extLst>
              <a:ext uri="{FF2B5EF4-FFF2-40B4-BE49-F238E27FC236}">
                <a16:creationId xmlns:a16="http://schemas.microsoft.com/office/drawing/2014/main" id="{4CA40F6D-7DB9-88DC-815C-598A4992A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DCF1B-41EE-2FEA-56E2-82B2CB10CBC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784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8731-7185-4574-8DF0-E3FCB4232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066303-1F9B-6E35-A86F-890541E37E09}"/>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103E54-A931-0CE1-4D38-9206E3E9CE4D}"/>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B2774E-42DD-F68F-C2FA-920F50168767}"/>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a:extLst>
              <a:ext uri="{FF2B5EF4-FFF2-40B4-BE49-F238E27FC236}">
                <a16:creationId xmlns:a16="http://schemas.microsoft.com/office/drawing/2014/main" id="{F1F0530A-E159-CD38-99DF-1707E6DC6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86D81-3E1F-2D2C-27AA-601099B2356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036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3BA8-32DD-8273-4022-9734A97C250D}"/>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0FE99D-AE2C-48B4-A980-B2764748CC04}"/>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D1967-8264-F406-6730-AF9DAC961E3E}"/>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7855DD-8F8F-A0FB-79DE-1A88585DC048}"/>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EC09D-0398-578F-C1A0-47335A024CB5}"/>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476D20-14E7-A99B-B96A-9463D5BFC113}"/>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8" name="Footer Placeholder 7">
            <a:extLst>
              <a:ext uri="{FF2B5EF4-FFF2-40B4-BE49-F238E27FC236}">
                <a16:creationId xmlns:a16="http://schemas.microsoft.com/office/drawing/2014/main" id="{3EB31641-12C2-DB06-AD86-EDC2AB6D25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F3277E-0EF9-325F-4661-D540DA6F309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26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8AD5-6550-C288-2A89-5F1AC9CF6D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9A9093-BE65-ED14-1F77-950FAA89BD93}"/>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4" name="Footer Placeholder 3">
            <a:extLst>
              <a:ext uri="{FF2B5EF4-FFF2-40B4-BE49-F238E27FC236}">
                <a16:creationId xmlns:a16="http://schemas.microsoft.com/office/drawing/2014/main" id="{2CFE8D8D-AEC3-95DB-4739-DA1E156B4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96580-FB27-FCF8-9F68-EFDF3540A43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055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E3BAF-BD00-EBAF-A6F3-F0210FC5E709}"/>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3" name="Footer Placeholder 2">
            <a:extLst>
              <a:ext uri="{FF2B5EF4-FFF2-40B4-BE49-F238E27FC236}">
                <a16:creationId xmlns:a16="http://schemas.microsoft.com/office/drawing/2014/main" id="{D2B57F1C-1D64-475A-FDC7-6A897B4AC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C95A31-B383-461C-DBA2-9F4610EC09D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402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B8E9-59D2-262D-6561-3C32FA0F8A9C}"/>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F397AB-766C-3DF1-8557-403F4147F460}"/>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B6ACE7-DE0F-B541-0C66-C10B5CD65BD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ABD5A985-DB71-757D-5049-0A4BDDE7941E}"/>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a:extLst>
              <a:ext uri="{FF2B5EF4-FFF2-40B4-BE49-F238E27FC236}">
                <a16:creationId xmlns:a16="http://schemas.microsoft.com/office/drawing/2014/main" id="{559DAFB8-D096-68E0-D4AD-ECE234E6D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99AE8-DCF5-5F2F-4294-6089578C445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542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3187-1E78-3389-BF8F-93AF8B008B8B}"/>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6FD259-1EAB-CF0E-8E7F-DA5B532130C4}"/>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168B2159-3436-A349-8CB8-53CF4B70871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47340988-3224-CE43-F655-97705BA0E72F}"/>
              </a:ext>
            </a:extLst>
          </p:cNvPr>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a:extLst>
              <a:ext uri="{FF2B5EF4-FFF2-40B4-BE49-F238E27FC236}">
                <a16:creationId xmlns:a16="http://schemas.microsoft.com/office/drawing/2014/main" id="{BC0537B2-DA0C-572A-C789-453532E78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9728D-19BE-F217-386F-42E4EB0A875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948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73045-A2F1-36BB-0923-6B7CE55BF53F}"/>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1DFE41-7B4B-5251-EC87-DCF62CF4E869}"/>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E7F20-B3D5-E414-77E2-C4A7E56E28C3}"/>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12/15/2024</a:t>
            </a:fld>
            <a:endParaRPr lang="en-US"/>
          </a:p>
        </p:txBody>
      </p:sp>
      <p:sp>
        <p:nvSpPr>
          <p:cNvPr id="5" name="Footer Placeholder 4">
            <a:extLst>
              <a:ext uri="{FF2B5EF4-FFF2-40B4-BE49-F238E27FC236}">
                <a16:creationId xmlns:a16="http://schemas.microsoft.com/office/drawing/2014/main" id="{7257A994-E381-901E-862E-4A22871C98AA}"/>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450A0-1B67-D216-CDCC-AC447BF0AAB8}"/>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4457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EDF0"/>
        </a:solidFill>
        <a:effectLst/>
      </p:bgPr>
    </p:bg>
    <p:spTree>
      <p:nvGrpSpPr>
        <p:cNvPr id="1" name=""/>
        <p:cNvGrpSpPr/>
        <p:nvPr/>
      </p:nvGrpSpPr>
      <p:grpSpPr>
        <a:xfrm>
          <a:off x="0" y="0"/>
          <a:ext cx="0" cy="0"/>
          <a:chOff x="0" y="0"/>
          <a:chExt cx="0" cy="0"/>
        </a:xfrm>
      </p:grpSpPr>
      <p:grpSp>
        <p:nvGrpSpPr>
          <p:cNvPr id="2" name="Group 2"/>
          <p:cNvGrpSpPr/>
          <p:nvPr/>
        </p:nvGrpSpPr>
        <p:grpSpPr>
          <a:xfrm>
            <a:off x="1799184" y="2607448"/>
            <a:ext cx="5040000" cy="5040000"/>
            <a:chOff x="0" y="0"/>
            <a:chExt cx="6720000" cy="6720000"/>
          </a:xfrm>
        </p:grpSpPr>
        <p:sp>
          <p:nvSpPr>
            <p:cNvPr id="3" name="Freeform 3"/>
            <p:cNvSpPr/>
            <p:nvPr/>
          </p:nvSpPr>
          <p:spPr>
            <a:xfrm>
              <a:off x="0" y="0"/>
              <a:ext cx="6719951" cy="6719951"/>
            </a:xfrm>
            <a:custGeom>
              <a:avLst/>
              <a:gdLst/>
              <a:ahLst/>
              <a:cxnLst/>
              <a:rect l="l" t="t" r="r" b="b"/>
              <a:pathLst>
                <a:path w="6719951" h="6719951">
                  <a:moveTo>
                    <a:pt x="0" y="3360039"/>
                  </a:moveTo>
                  <a:cubicBezTo>
                    <a:pt x="0" y="1504315"/>
                    <a:pt x="1504315" y="0"/>
                    <a:pt x="3360039" y="0"/>
                  </a:cubicBezTo>
                  <a:cubicBezTo>
                    <a:pt x="5215763" y="0"/>
                    <a:pt x="6719951" y="1504315"/>
                    <a:pt x="6719951" y="3360039"/>
                  </a:cubicBezTo>
                  <a:cubicBezTo>
                    <a:pt x="6719951" y="5215763"/>
                    <a:pt x="5215636" y="6719951"/>
                    <a:pt x="3360039" y="6719951"/>
                  </a:cubicBezTo>
                  <a:cubicBezTo>
                    <a:pt x="1504442" y="6719951"/>
                    <a:pt x="0" y="5215636"/>
                    <a:pt x="0" y="3360039"/>
                  </a:cubicBezTo>
                  <a:close/>
                </a:path>
              </a:pathLst>
            </a:custGeom>
            <a:solidFill>
              <a:srgbClr val="FEB856"/>
            </a:solidFill>
          </p:spPr>
        </p:sp>
      </p:grpSp>
      <p:sp>
        <p:nvSpPr>
          <p:cNvPr id="4" name="TextBox 4"/>
          <p:cNvSpPr txBox="1"/>
          <p:nvPr/>
        </p:nvSpPr>
        <p:spPr>
          <a:xfrm>
            <a:off x="8784574" y="4053796"/>
            <a:ext cx="8156164" cy="2882649"/>
          </a:xfrm>
          <a:prstGeom prst="rect">
            <a:avLst/>
          </a:prstGeom>
        </p:spPr>
        <p:txBody>
          <a:bodyPr lIns="0" tIns="0" rIns="0" bIns="0" rtlCol="0" anchor="t">
            <a:spAutoFit/>
          </a:bodyPr>
          <a:lstStyle/>
          <a:p>
            <a:pPr algn="l">
              <a:lnSpc>
                <a:spcPts val="5760"/>
              </a:lnSpc>
            </a:pPr>
            <a:r>
              <a:rPr lang="en-US" sz="3200" dirty="0">
                <a:solidFill>
                  <a:srgbClr val="404040"/>
                </a:solidFill>
                <a:latin typeface="Arial Bold"/>
                <a:ea typeface="Arial Bold"/>
                <a:cs typeface="Arial Bold"/>
                <a:sym typeface="Arial Bold"/>
              </a:rPr>
              <a:t>Course</a:t>
            </a:r>
            <a:r>
              <a:rPr lang="en-US" sz="3200" dirty="0">
                <a:solidFill>
                  <a:srgbClr val="404040"/>
                </a:solidFill>
                <a:latin typeface="Arial"/>
                <a:ea typeface="Arial"/>
                <a:cs typeface="Arial"/>
                <a:sym typeface="Arial"/>
              </a:rPr>
              <a:t>: B.Tech. in Computer Science &amp; Engineering</a:t>
            </a:r>
          </a:p>
          <a:p>
            <a:pPr algn="l">
              <a:lnSpc>
                <a:spcPts val="5760"/>
              </a:lnSpc>
            </a:pPr>
            <a:r>
              <a:rPr lang="en-US" sz="3200" dirty="0">
                <a:solidFill>
                  <a:srgbClr val="404040"/>
                </a:solidFill>
                <a:latin typeface="Arial Bold"/>
                <a:ea typeface="Arial Bold"/>
                <a:cs typeface="Arial Bold"/>
                <a:sym typeface="Arial Bold"/>
              </a:rPr>
              <a:t>College</a:t>
            </a:r>
            <a:r>
              <a:rPr lang="en-US" sz="3200" dirty="0">
                <a:solidFill>
                  <a:srgbClr val="404040"/>
                </a:solidFill>
                <a:latin typeface="Arial"/>
                <a:ea typeface="Arial"/>
                <a:cs typeface="Arial"/>
                <a:sym typeface="Arial"/>
              </a:rPr>
              <a:t>: Krishna Engineering College, Ghaziabad</a:t>
            </a:r>
          </a:p>
        </p:txBody>
      </p:sp>
      <p:sp>
        <p:nvSpPr>
          <p:cNvPr id="5" name="TextBox 5"/>
          <p:cNvSpPr txBox="1"/>
          <p:nvPr/>
        </p:nvSpPr>
        <p:spPr>
          <a:xfrm>
            <a:off x="7862440" y="2950930"/>
            <a:ext cx="10000432" cy="1102866"/>
          </a:xfrm>
          <a:prstGeom prst="rect">
            <a:avLst/>
          </a:prstGeom>
        </p:spPr>
        <p:txBody>
          <a:bodyPr wrap="square" lIns="0" tIns="0" rIns="0" bIns="0" rtlCol="0" anchor="t">
            <a:spAutoFit/>
          </a:bodyPr>
          <a:lstStyle/>
          <a:p>
            <a:pPr algn="l">
              <a:lnSpc>
                <a:spcPts val="8640"/>
              </a:lnSpc>
            </a:pPr>
            <a:r>
              <a:rPr lang="en-US" sz="7200" dirty="0">
                <a:solidFill>
                  <a:srgbClr val="404040"/>
                </a:solidFill>
                <a:latin typeface="Arial Bold"/>
                <a:ea typeface="Arial Bold"/>
                <a:cs typeface="Arial Bold"/>
                <a:sym typeface="Arial Bold"/>
              </a:rPr>
              <a:t>   Aman Kumar Baghel</a:t>
            </a:r>
          </a:p>
        </p:txBody>
      </p:sp>
      <p:sp>
        <p:nvSpPr>
          <p:cNvPr id="7" name="TextBox 7"/>
          <p:cNvSpPr txBox="1"/>
          <p:nvPr/>
        </p:nvSpPr>
        <p:spPr>
          <a:xfrm>
            <a:off x="738496" y="363322"/>
            <a:ext cx="8602096" cy="1069300"/>
          </a:xfrm>
          <a:prstGeom prst="rect">
            <a:avLst/>
          </a:prstGeom>
        </p:spPr>
        <p:txBody>
          <a:bodyPr lIns="0" tIns="0" rIns="0" bIns="0" rtlCol="0" anchor="t">
            <a:spAutoFit/>
          </a:bodyPr>
          <a:lstStyle/>
          <a:p>
            <a:pPr algn="l">
              <a:lnSpc>
                <a:spcPts val="6719"/>
              </a:lnSpc>
            </a:pPr>
            <a:r>
              <a:rPr lang="en-US" sz="5599" dirty="0">
                <a:solidFill>
                  <a:srgbClr val="000000"/>
                </a:solidFill>
                <a:latin typeface="Arial Bold"/>
                <a:ea typeface="Arial Bold"/>
                <a:cs typeface="Arial Bold"/>
                <a:sym typeface="Arial Bold"/>
              </a:rPr>
              <a:t>Self Introduction</a:t>
            </a:r>
          </a:p>
        </p:txBody>
      </p:sp>
      <p:pic>
        <p:nvPicPr>
          <p:cNvPr id="10" name="Picture 9">
            <a:extLst>
              <a:ext uri="{FF2B5EF4-FFF2-40B4-BE49-F238E27FC236}">
                <a16:creationId xmlns:a16="http://schemas.microsoft.com/office/drawing/2014/main" id="{DD9BF329-1DC2-6679-B888-84B96513D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140" y="1790700"/>
            <a:ext cx="5310007" cy="6936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3"/>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81000" y="1409700"/>
            <a:ext cx="1752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Flowchart: Process 5">
            <a:extLst>
              <a:ext uri="{FF2B5EF4-FFF2-40B4-BE49-F238E27FC236}">
                <a16:creationId xmlns:a16="http://schemas.microsoft.com/office/drawing/2014/main" id="{2626E633-8A8B-5808-FA4A-DE6348A7CBB0}"/>
              </a:ext>
            </a:extLst>
          </p:cNvPr>
          <p:cNvSpPr/>
          <p:nvPr/>
        </p:nvSpPr>
        <p:spPr>
          <a:xfrm>
            <a:off x="6172200" y="1549140"/>
            <a:ext cx="6209066"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View of Health Guard</a:t>
            </a:r>
            <a:endParaRPr lang="en-IN" sz="3600" dirty="0">
              <a:solidFill>
                <a:schemeClr val="tx1"/>
              </a:solidFill>
            </a:endParaRPr>
          </a:p>
        </p:txBody>
      </p:sp>
      <p:pic>
        <p:nvPicPr>
          <p:cNvPr id="17" name="Picture 16">
            <a:extLst>
              <a:ext uri="{FF2B5EF4-FFF2-40B4-BE49-F238E27FC236}">
                <a16:creationId xmlns:a16="http://schemas.microsoft.com/office/drawing/2014/main" id="{2C8EB25F-2367-A100-BAEB-25D6FC086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 y="3907736"/>
            <a:ext cx="18288000" cy="7536591"/>
          </a:xfrm>
          <a:prstGeom prst="rect">
            <a:avLst/>
          </a:prstGeom>
        </p:spPr>
      </p:pic>
      <p:sp>
        <p:nvSpPr>
          <p:cNvPr id="20" name="TextBox 19">
            <a:extLst>
              <a:ext uri="{FF2B5EF4-FFF2-40B4-BE49-F238E27FC236}">
                <a16:creationId xmlns:a16="http://schemas.microsoft.com/office/drawing/2014/main" id="{41656EAE-2D4F-DD8D-6BC2-509C8B3F0062}"/>
              </a:ext>
            </a:extLst>
          </p:cNvPr>
          <p:cNvSpPr txBox="1"/>
          <p:nvPr/>
        </p:nvSpPr>
        <p:spPr>
          <a:xfrm>
            <a:off x="6096000" y="2936187"/>
            <a:ext cx="6285266" cy="646331"/>
          </a:xfrm>
          <a:prstGeom prst="rect">
            <a:avLst/>
          </a:prstGeom>
          <a:noFill/>
        </p:spPr>
        <p:txBody>
          <a:bodyPr wrap="square">
            <a:spAutoFit/>
          </a:bodyPr>
          <a:lstStyle/>
          <a:p>
            <a:r>
              <a:rPr lang="en-US" sz="3600" dirty="0"/>
              <a:t>          </a:t>
            </a:r>
            <a:r>
              <a:rPr lang="en-US" sz="3600" b="1" dirty="0"/>
              <a:t>DIABETES PREDICTION</a:t>
            </a:r>
            <a:endParaRPr lang="en-IN" sz="3600" b="1" dirty="0"/>
          </a:p>
        </p:txBody>
      </p:sp>
    </p:spTree>
    <p:extLst>
      <p:ext uri="{BB962C8B-B14F-4D97-AF65-F5344CB8AC3E}">
        <p14:creationId xmlns:p14="http://schemas.microsoft.com/office/powerpoint/2010/main" val="1574002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3"/>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04800" y="1333500"/>
            <a:ext cx="17754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54ACFB-0619-89DB-D937-FE7D982711A2}"/>
              </a:ext>
            </a:extLst>
          </p:cNvPr>
          <p:cNvSpPr txBox="1"/>
          <p:nvPr/>
        </p:nvSpPr>
        <p:spPr>
          <a:xfrm>
            <a:off x="4114800" y="1742995"/>
            <a:ext cx="9906000" cy="646331"/>
          </a:xfrm>
          <a:prstGeom prst="rect">
            <a:avLst/>
          </a:prstGeom>
          <a:noFill/>
        </p:spPr>
        <p:txBody>
          <a:bodyPr wrap="square">
            <a:spAutoFit/>
          </a:bodyPr>
          <a:lstStyle/>
          <a:p>
            <a:r>
              <a:rPr lang="en-US" dirty="0"/>
              <a:t>                                          </a:t>
            </a:r>
            <a:r>
              <a:rPr lang="en-US" sz="3600" b="1" dirty="0"/>
              <a:t>HEART DISEASE PREDICTION</a:t>
            </a:r>
          </a:p>
        </p:txBody>
      </p:sp>
      <p:pic>
        <p:nvPicPr>
          <p:cNvPr id="11" name="Picture 10">
            <a:extLst>
              <a:ext uri="{FF2B5EF4-FFF2-40B4-BE49-F238E27FC236}">
                <a16:creationId xmlns:a16="http://schemas.microsoft.com/office/drawing/2014/main" id="{73A43A36-5ACB-3869-7918-D35900C5A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8" y="2548255"/>
            <a:ext cx="18288000" cy="7738745"/>
          </a:xfrm>
          <a:prstGeom prst="rect">
            <a:avLst/>
          </a:prstGeom>
        </p:spPr>
      </p:pic>
    </p:spTree>
    <p:extLst>
      <p:ext uri="{BB962C8B-B14F-4D97-AF65-F5344CB8AC3E}">
        <p14:creationId xmlns:p14="http://schemas.microsoft.com/office/powerpoint/2010/main" val="3675325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3"/>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457199" y="1409700"/>
            <a:ext cx="1737360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F1ED44-AA27-053B-C7BB-4C366B8AD0E7}"/>
              </a:ext>
            </a:extLst>
          </p:cNvPr>
          <p:cNvSpPr txBox="1"/>
          <p:nvPr/>
        </p:nvSpPr>
        <p:spPr>
          <a:xfrm>
            <a:off x="5257800" y="1549141"/>
            <a:ext cx="7467600" cy="646331"/>
          </a:xfrm>
          <a:prstGeom prst="rect">
            <a:avLst/>
          </a:prstGeom>
          <a:noFill/>
        </p:spPr>
        <p:txBody>
          <a:bodyPr wrap="square">
            <a:spAutoFit/>
          </a:bodyPr>
          <a:lstStyle/>
          <a:p>
            <a:r>
              <a:rPr lang="en-US" sz="3600" b="1" dirty="0"/>
              <a:t>           PARKINSONS PREDICTION</a:t>
            </a:r>
            <a:endParaRPr lang="en-IN" sz="3600" b="1" dirty="0"/>
          </a:p>
        </p:txBody>
      </p:sp>
      <p:pic>
        <p:nvPicPr>
          <p:cNvPr id="18" name="Picture 17">
            <a:extLst>
              <a:ext uri="{FF2B5EF4-FFF2-40B4-BE49-F238E27FC236}">
                <a16:creationId xmlns:a16="http://schemas.microsoft.com/office/drawing/2014/main" id="{EACB9548-F09C-8E75-67E0-85241F27D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4912"/>
            <a:ext cx="18288000" cy="9169849"/>
          </a:xfrm>
          <a:prstGeom prst="rect">
            <a:avLst/>
          </a:prstGeom>
        </p:spPr>
      </p:pic>
    </p:spTree>
    <p:extLst>
      <p:ext uri="{BB962C8B-B14F-4D97-AF65-F5344CB8AC3E}">
        <p14:creationId xmlns:p14="http://schemas.microsoft.com/office/powerpoint/2010/main" val="848142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14633" y="1409700"/>
            <a:ext cx="176685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Flowchart: Process 4">
            <a:extLst>
              <a:ext uri="{FF2B5EF4-FFF2-40B4-BE49-F238E27FC236}">
                <a16:creationId xmlns:a16="http://schemas.microsoft.com/office/drawing/2014/main" id="{487CCDE0-55D5-575F-F692-4AA4BBAA54FF}"/>
              </a:ext>
            </a:extLst>
          </p:cNvPr>
          <p:cNvSpPr/>
          <p:nvPr/>
        </p:nvSpPr>
        <p:spPr>
          <a:xfrm>
            <a:off x="5551877" y="1583345"/>
            <a:ext cx="6847388"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Machine Learning Algorithm Used</a:t>
            </a:r>
            <a:endParaRPr lang="en-IN" sz="3600" dirty="0">
              <a:solidFill>
                <a:schemeClr val="tx1"/>
              </a:solidFill>
            </a:endParaRPr>
          </a:p>
        </p:txBody>
      </p:sp>
      <p:sp>
        <p:nvSpPr>
          <p:cNvPr id="6" name="TextBox 5">
            <a:extLst>
              <a:ext uri="{FF2B5EF4-FFF2-40B4-BE49-F238E27FC236}">
                <a16:creationId xmlns:a16="http://schemas.microsoft.com/office/drawing/2014/main" id="{4CBE3CD7-76A1-BF00-CC09-78399E4AB6ED}"/>
              </a:ext>
            </a:extLst>
          </p:cNvPr>
          <p:cNvSpPr txBox="1"/>
          <p:nvPr/>
        </p:nvSpPr>
        <p:spPr>
          <a:xfrm>
            <a:off x="2114550" y="3004721"/>
            <a:ext cx="14058900" cy="5447645"/>
          </a:xfrm>
          <a:prstGeom prst="rect">
            <a:avLst/>
          </a:prstGeom>
          <a:noFill/>
        </p:spPr>
        <p:txBody>
          <a:bodyPr wrap="square" rtlCol="0">
            <a:spAutoFit/>
          </a:bodyPr>
          <a:lstStyle/>
          <a:p>
            <a:r>
              <a:rPr lang="en-US" sz="3000" dirty="0"/>
              <a:t>In this Health Guard application (Multiple Disease Prediction System), I have included three disease prediction systems based on user input (symptoms):</a:t>
            </a:r>
          </a:p>
          <a:p>
            <a:endParaRPr lang="en-US" sz="3000" dirty="0"/>
          </a:p>
          <a:p>
            <a:pPr lvl="1">
              <a:buFont typeface="+mj-lt"/>
              <a:buAutoNum type="arabicPeriod"/>
            </a:pPr>
            <a:r>
              <a:rPr lang="en-US" sz="3000" dirty="0"/>
              <a:t>Diabetes Prediction System</a:t>
            </a:r>
          </a:p>
          <a:p>
            <a:pPr lvl="1">
              <a:buFont typeface="+mj-lt"/>
              <a:buAutoNum type="arabicPeriod"/>
            </a:pPr>
            <a:r>
              <a:rPr lang="en-US" sz="3000" dirty="0"/>
              <a:t>Heart Disease Prediction System</a:t>
            </a:r>
          </a:p>
          <a:p>
            <a:endParaRPr lang="en-US" sz="2700" dirty="0"/>
          </a:p>
          <a:p>
            <a:pPr marL="514350" indent="-514350">
              <a:buAutoNum type="arabicParenR"/>
            </a:pPr>
            <a:r>
              <a:rPr lang="en-US" sz="3600" b="1" dirty="0"/>
              <a:t>Diabetes Prediction system</a:t>
            </a:r>
          </a:p>
          <a:p>
            <a:pPr lvl="1"/>
            <a:r>
              <a:rPr lang="en-US" sz="2700" dirty="0"/>
              <a:t>A diabetes prediction system using SVM classifies patients as diabetic or non-diabetic by finding the optimal hyperplane that separates these classes based on health metrics(e.g., glucose levels, BMI, age). The model is trained on patient data and then predicts diabetes risk for new inputs. SVM is effective for accurate classification in high-dimensional data.</a:t>
            </a:r>
          </a:p>
          <a:p>
            <a:endParaRPr lang="en-IN" sz="2700" dirty="0"/>
          </a:p>
        </p:txBody>
      </p:sp>
    </p:spTree>
    <p:extLst>
      <p:ext uri="{BB962C8B-B14F-4D97-AF65-F5344CB8AC3E}">
        <p14:creationId xmlns:p14="http://schemas.microsoft.com/office/powerpoint/2010/main" val="2665417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484634" y="1513536"/>
            <a:ext cx="1742934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1125067-B296-CC57-8176-0810221E8884}"/>
              </a:ext>
            </a:extLst>
          </p:cNvPr>
          <p:cNvSpPr txBox="1"/>
          <p:nvPr/>
        </p:nvSpPr>
        <p:spPr>
          <a:xfrm>
            <a:off x="5815584" y="1772920"/>
            <a:ext cx="11151108" cy="3554819"/>
          </a:xfrm>
          <a:prstGeom prst="rect">
            <a:avLst/>
          </a:prstGeom>
          <a:noFill/>
        </p:spPr>
        <p:txBody>
          <a:bodyPr wrap="square" rtlCol="0">
            <a:spAutoFit/>
          </a:bodyPr>
          <a:lstStyle/>
          <a:p>
            <a:pPr lvl="1"/>
            <a:r>
              <a:rPr lang="en-US" sz="3600" b="1" dirty="0"/>
              <a:t>2)Heart Disease Prediction System</a:t>
            </a:r>
          </a:p>
          <a:p>
            <a:pPr lvl="2" algn="just"/>
            <a:r>
              <a:rPr lang="en-US" sz="2700" dirty="0"/>
              <a:t>The Heart Disease Prediction System uses a </a:t>
            </a:r>
            <a:r>
              <a:rPr lang="en-US" sz="2700" b="1" i="1" dirty="0"/>
              <a:t>Logistic Regression model </a:t>
            </a:r>
            <a:r>
              <a:rPr lang="en-US" sz="2700" dirty="0"/>
              <a:t>to analyze patient data, identifying the probability of heart disease based on factors like age, blood pressure, and cholesterol levels. The model is trained to classify patients into risk categories, enabling early detection and intervention. This statistical approach is effective for binary classification problems like predicting the presence or absence of heart disease.</a:t>
            </a:r>
            <a:endParaRPr lang="en-US" sz="2700" b="1" dirty="0"/>
          </a:p>
        </p:txBody>
      </p:sp>
      <p:pic>
        <p:nvPicPr>
          <p:cNvPr id="8" name="Picture 7">
            <a:extLst>
              <a:ext uri="{FF2B5EF4-FFF2-40B4-BE49-F238E27FC236}">
                <a16:creationId xmlns:a16="http://schemas.microsoft.com/office/drawing/2014/main" id="{C703FC81-691F-ECB4-304C-824EAF4567C6}"/>
              </a:ext>
            </a:extLst>
          </p:cNvPr>
          <p:cNvPicPr>
            <a:picLocks noChangeAspect="1"/>
          </p:cNvPicPr>
          <p:nvPr/>
        </p:nvPicPr>
        <p:blipFill>
          <a:blip r:embed="rId3"/>
          <a:stretch>
            <a:fillRect/>
          </a:stretch>
        </p:blipFill>
        <p:spPr>
          <a:xfrm>
            <a:off x="484634" y="2016196"/>
            <a:ext cx="5728715" cy="7063472"/>
          </a:xfrm>
          <a:prstGeom prst="rect">
            <a:avLst/>
          </a:prstGeom>
        </p:spPr>
      </p:pic>
      <p:sp>
        <p:nvSpPr>
          <p:cNvPr id="14" name="TextBox 13">
            <a:extLst>
              <a:ext uri="{FF2B5EF4-FFF2-40B4-BE49-F238E27FC236}">
                <a16:creationId xmlns:a16="http://schemas.microsoft.com/office/drawing/2014/main" id="{AB5800C7-E92B-D87D-4556-C34DC8E57FAA}"/>
              </a:ext>
            </a:extLst>
          </p:cNvPr>
          <p:cNvSpPr txBox="1"/>
          <p:nvPr/>
        </p:nvSpPr>
        <p:spPr>
          <a:xfrm>
            <a:off x="6477000" y="5448299"/>
            <a:ext cx="11151108" cy="2800767"/>
          </a:xfrm>
          <a:prstGeom prst="rect">
            <a:avLst/>
          </a:prstGeom>
          <a:noFill/>
        </p:spPr>
        <p:txBody>
          <a:bodyPr wrap="square">
            <a:spAutoFit/>
          </a:bodyPr>
          <a:lstStyle/>
          <a:p>
            <a:r>
              <a:rPr lang="en-IN" sz="3600" b="1" dirty="0"/>
              <a:t>3) </a:t>
            </a:r>
            <a:r>
              <a:rPr lang="en-US" sz="3600" b="1" dirty="0"/>
              <a:t>Parkinson's Disease Prediction System</a:t>
            </a:r>
          </a:p>
          <a:p>
            <a:pPr lvl="1"/>
            <a:r>
              <a:rPr lang="en-US" sz="2800" dirty="0"/>
              <a:t>The Parkinson's Disease Prediction System uses a </a:t>
            </a:r>
            <a:r>
              <a:rPr lang="en-US" sz="2800" b="1" i="1" dirty="0"/>
              <a:t>Support Vector Machine (SVM) model </a:t>
            </a:r>
            <a:r>
              <a:rPr lang="en-US" sz="2800" dirty="0"/>
              <a:t>to classify patient data and predict the likelihood of Parkinson's disease based on various clinical features. This approach ensures accurate identification of the disease by finding the optimal decision boundary between healthy and affected individuals.</a:t>
            </a:r>
            <a:endParaRPr lang="en-US" sz="2800" b="1" dirty="0"/>
          </a:p>
        </p:txBody>
      </p:sp>
    </p:spTree>
    <p:extLst>
      <p:ext uri="{BB962C8B-B14F-4D97-AF65-F5344CB8AC3E}">
        <p14:creationId xmlns:p14="http://schemas.microsoft.com/office/powerpoint/2010/main" val="1106299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85425" y="1409700"/>
            <a:ext cx="1751714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0D7381-B7EC-AE13-85D7-35D5BD13D7E5}"/>
              </a:ext>
            </a:extLst>
          </p:cNvPr>
          <p:cNvSpPr/>
          <p:nvPr/>
        </p:nvSpPr>
        <p:spPr>
          <a:xfrm>
            <a:off x="0" y="1851660"/>
            <a:ext cx="6515100" cy="96012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600" b="1" dirty="0">
                <a:solidFill>
                  <a:schemeClr val="tx1"/>
                </a:solidFill>
              </a:rPr>
              <a:t>SVM (Support Vector Machine)</a:t>
            </a:r>
          </a:p>
        </p:txBody>
      </p:sp>
      <p:sp>
        <p:nvSpPr>
          <p:cNvPr id="9" name="TextBox 8">
            <a:extLst>
              <a:ext uri="{FF2B5EF4-FFF2-40B4-BE49-F238E27FC236}">
                <a16:creationId xmlns:a16="http://schemas.microsoft.com/office/drawing/2014/main" id="{614ED422-D97A-38B6-659B-1FB0057C305B}"/>
              </a:ext>
            </a:extLst>
          </p:cNvPr>
          <p:cNvSpPr txBox="1"/>
          <p:nvPr/>
        </p:nvSpPr>
        <p:spPr>
          <a:xfrm>
            <a:off x="690299" y="2848603"/>
            <a:ext cx="16656681" cy="6740307"/>
          </a:xfrm>
          <a:prstGeom prst="rect">
            <a:avLst/>
          </a:prstGeom>
          <a:noFill/>
        </p:spPr>
        <p:txBody>
          <a:bodyPr wrap="square" rtlCol="0">
            <a:spAutoFit/>
          </a:bodyPr>
          <a:lstStyle/>
          <a:p>
            <a:pPr marL="428625" indent="-428625">
              <a:lnSpc>
                <a:spcPct val="150000"/>
              </a:lnSpc>
              <a:buFont typeface="Arial" panose="020B0604020202020204" pitchFamily="34" charset="0"/>
              <a:buChar char="•"/>
            </a:pPr>
            <a:r>
              <a:rPr lang="en-US" sz="2700" dirty="0"/>
              <a:t>Support Vector Machine or SVM is one of the most popular Supervised Learning algorithms, which is used for Classification as well as Regression problems. However, primarily, it is used for Classification problems in Machine Learning.</a:t>
            </a:r>
          </a:p>
          <a:p>
            <a:pPr marL="428625" indent="-428625">
              <a:lnSpc>
                <a:spcPct val="150000"/>
              </a:lnSpc>
              <a:buFont typeface="Arial" panose="020B0604020202020204" pitchFamily="34" charset="0"/>
              <a:buChar char="•"/>
            </a:pPr>
            <a:r>
              <a:rPr lang="en-US" sz="2700" dirty="0"/>
              <a:t>The goal of the SVM algorithm is to create the best line or decision boundary that can segregate </a:t>
            </a:r>
          </a:p>
          <a:p>
            <a:pPr marL="428625" indent="-428625">
              <a:lnSpc>
                <a:spcPct val="150000"/>
              </a:lnSpc>
              <a:buFont typeface="Arial" panose="020B0604020202020204" pitchFamily="34" charset="0"/>
              <a:buChar char="•"/>
            </a:pPr>
            <a:r>
              <a:rPr lang="en-US" sz="2700" dirty="0"/>
              <a:t>n-dimensional space into classes so that we can easily put the new data point in the correct category in the future. This best decision boundary is called a hyperplane.</a:t>
            </a:r>
          </a:p>
          <a:p>
            <a:pPr marL="428625" indent="-428625">
              <a:lnSpc>
                <a:spcPct val="150000"/>
              </a:lnSpc>
              <a:buFont typeface="Arial" panose="020B0604020202020204" pitchFamily="34" charset="0"/>
              <a:buChar char="•"/>
            </a:pPr>
            <a:r>
              <a:rPr lang="en-US" sz="2700" dirty="0"/>
              <a:t>SVM chooses the extreme points/vectors that help in creating the hyperplane. These extreme cases are called as support vectors, and hence algorithm is termed as Support Vector Machine.</a:t>
            </a:r>
          </a:p>
          <a:p>
            <a:pPr marL="428625" indent="-428625">
              <a:lnSpc>
                <a:spcPct val="150000"/>
              </a:lnSpc>
              <a:buFont typeface="Arial" panose="020B0604020202020204" pitchFamily="34" charset="0"/>
              <a:buChar char="•"/>
            </a:pPr>
            <a:r>
              <a:rPr lang="en-US" sz="2700" dirty="0">
                <a:latin typeface="Times New Roman" pitchFamily="18" charset="0"/>
                <a:cs typeface="Times New Roman" pitchFamily="18" charset="0"/>
              </a:rPr>
              <a:t>There are two types of SVM:</a:t>
            </a:r>
          </a:p>
          <a:p>
            <a:pPr>
              <a:lnSpc>
                <a:spcPct val="150000"/>
              </a:lnSpc>
            </a:pPr>
            <a:r>
              <a:rPr lang="en-US" sz="2700" dirty="0">
                <a:latin typeface="Times New Roman" pitchFamily="18" charset="0"/>
                <a:cs typeface="Times New Roman" pitchFamily="18" charset="0"/>
              </a:rPr>
              <a:t>	</a:t>
            </a:r>
            <a:r>
              <a:rPr lang="en-US" sz="2700" b="1" dirty="0">
                <a:latin typeface="Times New Roman" pitchFamily="18" charset="0"/>
                <a:cs typeface="Times New Roman" pitchFamily="18" charset="0"/>
              </a:rPr>
              <a:t>1) </a:t>
            </a:r>
            <a:r>
              <a:rPr lang="en-US" sz="2700" b="1" dirty="0"/>
              <a:t>Linear SVM			2) Non-Linear SVM</a:t>
            </a:r>
            <a:endParaRPr lang="en-US" sz="2700" dirty="0">
              <a:latin typeface="Times New Roman" pitchFamily="18" charset="0"/>
              <a:cs typeface="Times New Roman" pitchFamily="18" charset="0"/>
            </a:endParaRPr>
          </a:p>
          <a:p>
            <a:r>
              <a:rPr lang="en-IN" sz="2700" dirty="0"/>
              <a:t>					</a:t>
            </a:r>
          </a:p>
        </p:txBody>
      </p:sp>
    </p:spTree>
    <p:extLst>
      <p:ext uri="{BB962C8B-B14F-4D97-AF65-F5344CB8AC3E}">
        <p14:creationId xmlns:p14="http://schemas.microsoft.com/office/powerpoint/2010/main" val="110818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457200" y="1403534"/>
            <a:ext cx="17255614"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A332F7A-3200-ED09-9B47-51F111E82A43}"/>
              </a:ext>
            </a:extLst>
          </p:cNvPr>
          <p:cNvPicPr>
            <a:picLocks noChangeAspect="1"/>
          </p:cNvPicPr>
          <p:nvPr/>
        </p:nvPicPr>
        <p:blipFill>
          <a:blip r:embed="rId3" cstate="print"/>
          <a:stretch>
            <a:fillRect/>
          </a:stretch>
        </p:blipFill>
        <p:spPr>
          <a:xfrm>
            <a:off x="0" y="2208275"/>
            <a:ext cx="7845552" cy="5321810"/>
          </a:xfrm>
          <a:prstGeom prst="rect">
            <a:avLst/>
          </a:prstGeom>
        </p:spPr>
      </p:pic>
      <p:pic>
        <p:nvPicPr>
          <p:cNvPr id="6" name="Picture 5">
            <a:extLst>
              <a:ext uri="{FF2B5EF4-FFF2-40B4-BE49-F238E27FC236}">
                <a16:creationId xmlns:a16="http://schemas.microsoft.com/office/drawing/2014/main" id="{0642A36A-6889-826A-5875-3D38A3AFF45A}"/>
              </a:ext>
            </a:extLst>
          </p:cNvPr>
          <p:cNvPicPr>
            <a:picLocks noChangeAspect="1"/>
          </p:cNvPicPr>
          <p:nvPr/>
        </p:nvPicPr>
        <p:blipFill>
          <a:blip r:embed="rId4" cstate="print"/>
          <a:stretch>
            <a:fillRect/>
          </a:stretch>
        </p:blipFill>
        <p:spPr>
          <a:xfrm>
            <a:off x="7991857" y="1526802"/>
            <a:ext cx="5144969" cy="4837422"/>
          </a:xfrm>
          <a:prstGeom prst="rect">
            <a:avLst/>
          </a:prstGeom>
        </p:spPr>
      </p:pic>
      <p:pic>
        <p:nvPicPr>
          <p:cNvPr id="8" name="Picture 7">
            <a:extLst>
              <a:ext uri="{FF2B5EF4-FFF2-40B4-BE49-F238E27FC236}">
                <a16:creationId xmlns:a16="http://schemas.microsoft.com/office/drawing/2014/main" id="{9939BF47-57D5-F606-FBB3-53F182C61C08}"/>
              </a:ext>
            </a:extLst>
          </p:cNvPr>
          <p:cNvPicPr>
            <a:picLocks noChangeAspect="1"/>
          </p:cNvPicPr>
          <p:nvPr/>
        </p:nvPicPr>
        <p:blipFill>
          <a:blip r:embed="rId5" cstate="print"/>
          <a:stretch>
            <a:fillRect/>
          </a:stretch>
        </p:blipFill>
        <p:spPr>
          <a:xfrm>
            <a:off x="13418820" y="1726802"/>
            <a:ext cx="4869180" cy="4637423"/>
          </a:xfrm>
          <a:prstGeom prst="rect">
            <a:avLst/>
          </a:prstGeom>
        </p:spPr>
      </p:pic>
      <p:cxnSp>
        <p:nvCxnSpPr>
          <p:cNvPr id="11" name="Straight Connector 10">
            <a:extLst>
              <a:ext uri="{FF2B5EF4-FFF2-40B4-BE49-F238E27FC236}">
                <a16:creationId xmlns:a16="http://schemas.microsoft.com/office/drawing/2014/main" id="{33D9D4BC-2035-228B-57D0-DAB6352188B5}"/>
              </a:ext>
            </a:extLst>
          </p:cNvPr>
          <p:cNvCxnSpPr>
            <a:cxnSpLocks/>
          </p:cNvCxnSpPr>
          <p:nvPr/>
        </p:nvCxnSpPr>
        <p:spPr>
          <a:xfrm>
            <a:off x="7888986" y="1422323"/>
            <a:ext cx="205740" cy="820631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B5FEC67-1C9C-E951-BB5E-7B472EA3D338}"/>
              </a:ext>
            </a:extLst>
          </p:cNvPr>
          <p:cNvSpPr txBox="1"/>
          <p:nvPr/>
        </p:nvSpPr>
        <p:spPr>
          <a:xfrm>
            <a:off x="1069848" y="8078726"/>
            <a:ext cx="5623560" cy="646331"/>
          </a:xfrm>
          <a:prstGeom prst="rect">
            <a:avLst/>
          </a:prstGeom>
          <a:noFill/>
        </p:spPr>
        <p:txBody>
          <a:bodyPr wrap="square" rtlCol="0">
            <a:spAutoFit/>
          </a:bodyPr>
          <a:lstStyle/>
          <a:p>
            <a:r>
              <a:rPr lang="en-US" sz="2700" b="1" dirty="0"/>
              <a:t>              </a:t>
            </a:r>
            <a:r>
              <a:rPr lang="en-US" sz="3600" b="1" dirty="0"/>
              <a:t>Linear SVM</a:t>
            </a:r>
            <a:endParaRPr lang="en-IN" sz="3600" dirty="0"/>
          </a:p>
        </p:txBody>
      </p:sp>
      <p:sp>
        <p:nvSpPr>
          <p:cNvPr id="14" name="TextBox 13">
            <a:extLst>
              <a:ext uri="{FF2B5EF4-FFF2-40B4-BE49-F238E27FC236}">
                <a16:creationId xmlns:a16="http://schemas.microsoft.com/office/drawing/2014/main" id="{AC62EEEE-C618-0A99-A8BA-86E5987B3599}"/>
              </a:ext>
            </a:extLst>
          </p:cNvPr>
          <p:cNvSpPr txBox="1"/>
          <p:nvPr/>
        </p:nvSpPr>
        <p:spPr>
          <a:xfrm>
            <a:off x="11401751" y="8613949"/>
            <a:ext cx="3470148" cy="646331"/>
          </a:xfrm>
          <a:prstGeom prst="rect">
            <a:avLst/>
          </a:prstGeom>
          <a:noFill/>
        </p:spPr>
        <p:txBody>
          <a:bodyPr wrap="square" rtlCol="0">
            <a:spAutoFit/>
          </a:bodyPr>
          <a:lstStyle/>
          <a:p>
            <a:r>
              <a:rPr lang="en-US" sz="3600" b="1" dirty="0"/>
              <a:t>Non-Linear SVM</a:t>
            </a:r>
            <a:endParaRPr lang="en-IN" sz="3600" dirty="0"/>
          </a:p>
        </p:txBody>
      </p:sp>
      <p:sp>
        <p:nvSpPr>
          <p:cNvPr id="15" name="TextBox 14">
            <a:extLst>
              <a:ext uri="{FF2B5EF4-FFF2-40B4-BE49-F238E27FC236}">
                <a16:creationId xmlns:a16="http://schemas.microsoft.com/office/drawing/2014/main" id="{7FB1C848-B2F3-8FD8-8BF1-2460A8D005D7}"/>
              </a:ext>
            </a:extLst>
          </p:cNvPr>
          <p:cNvSpPr txBox="1"/>
          <p:nvPr/>
        </p:nvSpPr>
        <p:spPr>
          <a:xfrm>
            <a:off x="10690064" y="6564224"/>
            <a:ext cx="4720010" cy="1338828"/>
          </a:xfrm>
          <a:prstGeom prst="rect">
            <a:avLst/>
          </a:prstGeom>
          <a:noFill/>
        </p:spPr>
        <p:txBody>
          <a:bodyPr wrap="square" rtlCol="0">
            <a:spAutoFit/>
          </a:bodyPr>
          <a:lstStyle/>
          <a:p>
            <a:r>
              <a:rPr lang="en-IN" sz="2700" dirty="0"/>
              <a:t>For Non-Linear dataset  </a:t>
            </a:r>
            <a:r>
              <a:rPr lang="en-US" sz="2700" dirty="0"/>
              <a:t>we will add a third dimension z</a:t>
            </a:r>
            <a:r>
              <a:rPr lang="en-IN" sz="2700" dirty="0"/>
              <a:t>, </a:t>
            </a:r>
          </a:p>
          <a:p>
            <a:r>
              <a:rPr lang="en-IN" sz="2700" dirty="0"/>
              <a:t>where;      </a:t>
            </a:r>
            <a:r>
              <a:rPr lang="en-US" sz="2700" b="1" dirty="0"/>
              <a:t>z=x</a:t>
            </a:r>
            <a:r>
              <a:rPr lang="en-US" sz="2700" b="1" baseline="30000" dirty="0"/>
              <a:t>2</a:t>
            </a:r>
            <a:r>
              <a:rPr lang="en-US" sz="2700" b="1" dirty="0"/>
              <a:t> +y</a:t>
            </a:r>
            <a:r>
              <a:rPr lang="en-US" sz="2700" b="1" baseline="30000" dirty="0"/>
              <a:t>2</a:t>
            </a:r>
          </a:p>
        </p:txBody>
      </p:sp>
    </p:spTree>
    <p:extLst>
      <p:ext uri="{BB962C8B-B14F-4D97-AF65-F5344CB8AC3E}">
        <p14:creationId xmlns:p14="http://schemas.microsoft.com/office/powerpoint/2010/main" val="547832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457200" y="1426078"/>
            <a:ext cx="17255614" cy="4225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2C85CD3-5D38-EAE4-B69A-A84D54431F4B}"/>
              </a:ext>
            </a:extLst>
          </p:cNvPr>
          <p:cNvSpPr/>
          <p:nvPr/>
        </p:nvSpPr>
        <p:spPr>
          <a:xfrm>
            <a:off x="0" y="1783081"/>
            <a:ext cx="5362956" cy="918464"/>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b="1" dirty="0">
                <a:solidFill>
                  <a:schemeClr val="tx1"/>
                </a:solidFill>
              </a:rPr>
              <a:t>Logistic Regression</a:t>
            </a:r>
            <a:endParaRPr lang="en-IN" sz="3600" dirty="0">
              <a:solidFill>
                <a:schemeClr val="tx1"/>
              </a:solidFill>
            </a:endParaRPr>
          </a:p>
        </p:txBody>
      </p:sp>
      <p:sp>
        <p:nvSpPr>
          <p:cNvPr id="10" name="TextBox 9">
            <a:extLst>
              <a:ext uri="{FF2B5EF4-FFF2-40B4-BE49-F238E27FC236}">
                <a16:creationId xmlns:a16="http://schemas.microsoft.com/office/drawing/2014/main" id="{B67B6D36-E512-717B-0A2D-CD105A6F715C}"/>
              </a:ext>
            </a:extLst>
          </p:cNvPr>
          <p:cNvSpPr txBox="1"/>
          <p:nvPr/>
        </p:nvSpPr>
        <p:spPr>
          <a:xfrm>
            <a:off x="809244" y="2952987"/>
            <a:ext cx="15814548" cy="1897635"/>
          </a:xfrm>
          <a:prstGeom prst="rect">
            <a:avLst/>
          </a:prstGeom>
          <a:noFill/>
        </p:spPr>
        <p:txBody>
          <a:bodyPr wrap="square" rtlCol="0">
            <a:spAutoFit/>
          </a:bodyPr>
          <a:lstStyle/>
          <a:p>
            <a:pPr>
              <a:lnSpc>
                <a:spcPct val="150000"/>
              </a:lnSpc>
            </a:pPr>
            <a:r>
              <a:rPr lang="en-US" sz="2700" dirty="0">
                <a:solidFill>
                  <a:srgbClr val="080809"/>
                </a:solidFill>
                <a:highlight>
                  <a:srgbClr val="FFFFFF"/>
                </a:highlight>
                <a:latin typeface="PT Serif" panose="020F0502020204030204" pitchFamily="18" charset="0"/>
              </a:rPr>
              <a:t>Logistic regression is a supervised machine learning algorithm that accomplishes binary classification tasks by predicting the probability of an outcome, event, or observation. The model delivers a binary or dichotomous outcome limited to two possible outcomes: yes/no, 0/1, or true/false.</a:t>
            </a:r>
            <a:endParaRPr lang="en-IN" sz="2700" dirty="0"/>
          </a:p>
        </p:txBody>
      </p:sp>
      <p:pic>
        <p:nvPicPr>
          <p:cNvPr id="16" name="Picture 15">
            <a:extLst>
              <a:ext uri="{FF2B5EF4-FFF2-40B4-BE49-F238E27FC236}">
                <a16:creationId xmlns:a16="http://schemas.microsoft.com/office/drawing/2014/main" id="{22E027A2-D0E7-F6A6-2229-BFFB87C566F7}"/>
              </a:ext>
            </a:extLst>
          </p:cNvPr>
          <p:cNvPicPr>
            <a:picLocks noChangeAspect="1"/>
          </p:cNvPicPr>
          <p:nvPr/>
        </p:nvPicPr>
        <p:blipFill>
          <a:blip r:embed="rId3"/>
          <a:stretch>
            <a:fillRect/>
          </a:stretch>
        </p:blipFill>
        <p:spPr>
          <a:xfrm>
            <a:off x="324466" y="4893038"/>
            <a:ext cx="7818122" cy="4433918"/>
          </a:xfrm>
          <a:prstGeom prst="rect">
            <a:avLst/>
          </a:prstGeom>
        </p:spPr>
      </p:pic>
      <p:pic>
        <p:nvPicPr>
          <p:cNvPr id="19" name="Picture 18">
            <a:extLst>
              <a:ext uri="{FF2B5EF4-FFF2-40B4-BE49-F238E27FC236}">
                <a16:creationId xmlns:a16="http://schemas.microsoft.com/office/drawing/2014/main" id="{94391FF9-381D-B1D3-8AFE-94DD148AD5F1}"/>
              </a:ext>
            </a:extLst>
          </p:cNvPr>
          <p:cNvPicPr>
            <a:picLocks noChangeAspect="1"/>
          </p:cNvPicPr>
          <p:nvPr/>
        </p:nvPicPr>
        <p:blipFill>
          <a:blip r:embed="rId4"/>
          <a:stretch>
            <a:fillRect/>
          </a:stretch>
        </p:blipFill>
        <p:spPr>
          <a:xfrm>
            <a:off x="8482082" y="5283235"/>
            <a:ext cx="3560567" cy="1771898"/>
          </a:xfrm>
          <a:prstGeom prst="rect">
            <a:avLst/>
          </a:prstGeom>
        </p:spPr>
      </p:pic>
      <p:sp>
        <p:nvSpPr>
          <p:cNvPr id="20" name="Rectangle 19">
            <a:extLst>
              <a:ext uri="{FF2B5EF4-FFF2-40B4-BE49-F238E27FC236}">
                <a16:creationId xmlns:a16="http://schemas.microsoft.com/office/drawing/2014/main" id="{B54E31B8-A5E4-F827-88E3-D7BBB9BF7009}"/>
              </a:ext>
            </a:extLst>
          </p:cNvPr>
          <p:cNvSpPr/>
          <p:nvPr/>
        </p:nvSpPr>
        <p:spPr>
          <a:xfrm>
            <a:off x="8482082" y="5717034"/>
            <a:ext cx="410462" cy="9286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Y</a:t>
            </a:r>
          </a:p>
        </p:txBody>
      </p:sp>
      <p:sp>
        <p:nvSpPr>
          <p:cNvPr id="21" name="Rectangle 20">
            <a:extLst>
              <a:ext uri="{FF2B5EF4-FFF2-40B4-BE49-F238E27FC236}">
                <a16:creationId xmlns:a16="http://schemas.microsoft.com/office/drawing/2014/main" id="{CC83FA0E-D996-0127-BE83-8FD865AF3DBD}"/>
              </a:ext>
            </a:extLst>
          </p:cNvPr>
          <p:cNvSpPr/>
          <p:nvPr/>
        </p:nvSpPr>
        <p:spPr>
          <a:xfrm>
            <a:off x="8892542" y="5143500"/>
            <a:ext cx="339497" cy="672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700"/>
          </a:p>
        </p:txBody>
      </p:sp>
      <p:pic>
        <p:nvPicPr>
          <p:cNvPr id="23" name="Picture 22">
            <a:extLst>
              <a:ext uri="{FF2B5EF4-FFF2-40B4-BE49-F238E27FC236}">
                <a16:creationId xmlns:a16="http://schemas.microsoft.com/office/drawing/2014/main" id="{9B13AA91-856D-738A-D92A-B5886B3375CC}"/>
              </a:ext>
            </a:extLst>
          </p:cNvPr>
          <p:cNvPicPr>
            <a:picLocks noChangeAspect="1"/>
          </p:cNvPicPr>
          <p:nvPr/>
        </p:nvPicPr>
        <p:blipFill>
          <a:blip r:embed="rId5"/>
          <a:stretch>
            <a:fillRect/>
          </a:stretch>
        </p:blipFill>
        <p:spPr>
          <a:xfrm>
            <a:off x="12970525" y="5393964"/>
            <a:ext cx="2643557" cy="1371792"/>
          </a:xfrm>
          <a:prstGeom prst="rect">
            <a:avLst/>
          </a:prstGeom>
        </p:spPr>
      </p:pic>
      <p:sp>
        <p:nvSpPr>
          <p:cNvPr id="24" name="Oval 23">
            <a:extLst>
              <a:ext uri="{FF2B5EF4-FFF2-40B4-BE49-F238E27FC236}">
                <a16:creationId xmlns:a16="http://schemas.microsoft.com/office/drawing/2014/main" id="{EDF9EC68-82E4-A48F-CD84-0D463BC37142}"/>
              </a:ext>
            </a:extLst>
          </p:cNvPr>
          <p:cNvSpPr/>
          <p:nvPr/>
        </p:nvSpPr>
        <p:spPr>
          <a:xfrm>
            <a:off x="12970525" y="5815584"/>
            <a:ext cx="728906" cy="83009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rPr>
              <a:t>Y</a:t>
            </a:r>
          </a:p>
        </p:txBody>
      </p:sp>
      <p:sp>
        <p:nvSpPr>
          <p:cNvPr id="25" name="TextBox 24">
            <a:extLst>
              <a:ext uri="{FF2B5EF4-FFF2-40B4-BE49-F238E27FC236}">
                <a16:creationId xmlns:a16="http://schemas.microsoft.com/office/drawing/2014/main" id="{A55EAD73-E26D-5C94-7745-25DB67AF9AE4}"/>
              </a:ext>
            </a:extLst>
          </p:cNvPr>
          <p:cNvSpPr txBox="1"/>
          <p:nvPr/>
        </p:nvSpPr>
        <p:spPr>
          <a:xfrm>
            <a:off x="8495798" y="7055132"/>
            <a:ext cx="3656579" cy="1615827"/>
          </a:xfrm>
          <a:prstGeom prst="rect">
            <a:avLst/>
          </a:prstGeom>
          <a:noFill/>
        </p:spPr>
        <p:txBody>
          <a:bodyPr wrap="square" rtlCol="0">
            <a:spAutoFit/>
          </a:bodyPr>
          <a:lstStyle/>
          <a:p>
            <a:r>
              <a:rPr lang="en-IN" sz="3600" dirty="0" err="1"/>
              <a:t>b</a:t>
            </a:r>
            <a:r>
              <a:rPr lang="en-IN" sz="2700" dirty="0" err="1"/>
              <a:t>o</a:t>
            </a:r>
            <a:r>
              <a:rPr lang="en-IN" sz="2700" dirty="0"/>
              <a:t>= </a:t>
            </a:r>
            <a:r>
              <a:rPr lang="en-IN" sz="2700" dirty="0" err="1"/>
              <a:t>Intersecpt</a:t>
            </a:r>
            <a:endParaRPr lang="en-IN" sz="2700" dirty="0"/>
          </a:p>
          <a:p>
            <a:r>
              <a:rPr lang="en-IN" sz="3600" dirty="0"/>
              <a:t>b</a:t>
            </a:r>
            <a:r>
              <a:rPr lang="en-IN" sz="2100" dirty="0"/>
              <a:t>1= </a:t>
            </a:r>
            <a:r>
              <a:rPr lang="en-IN" sz="2700" dirty="0"/>
              <a:t>Coefficient</a:t>
            </a:r>
          </a:p>
          <a:p>
            <a:endParaRPr lang="en-IN" sz="2700" dirty="0"/>
          </a:p>
        </p:txBody>
      </p:sp>
      <p:sp>
        <p:nvSpPr>
          <p:cNvPr id="26" name="TextBox 25">
            <a:extLst>
              <a:ext uri="{FF2B5EF4-FFF2-40B4-BE49-F238E27FC236}">
                <a16:creationId xmlns:a16="http://schemas.microsoft.com/office/drawing/2014/main" id="{6A6800C5-35CB-4250-2648-6494A4B4F6B9}"/>
              </a:ext>
            </a:extLst>
          </p:cNvPr>
          <p:cNvSpPr txBox="1"/>
          <p:nvPr/>
        </p:nvSpPr>
        <p:spPr>
          <a:xfrm>
            <a:off x="13417825" y="7332131"/>
            <a:ext cx="3461705" cy="507831"/>
          </a:xfrm>
          <a:prstGeom prst="rect">
            <a:avLst/>
          </a:prstGeom>
          <a:noFill/>
        </p:spPr>
        <p:txBody>
          <a:bodyPr wrap="square" rtlCol="0">
            <a:spAutoFit/>
          </a:bodyPr>
          <a:lstStyle/>
          <a:p>
            <a:r>
              <a:rPr lang="en-IN" sz="2700" dirty="0"/>
              <a:t>-beta = Coefficient</a:t>
            </a:r>
          </a:p>
        </p:txBody>
      </p:sp>
      <p:sp>
        <p:nvSpPr>
          <p:cNvPr id="27" name="TextBox 26">
            <a:extLst>
              <a:ext uri="{FF2B5EF4-FFF2-40B4-BE49-F238E27FC236}">
                <a16:creationId xmlns:a16="http://schemas.microsoft.com/office/drawing/2014/main" id="{2886BE22-69B0-6154-0D07-AA784F0E270E}"/>
              </a:ext>
            </a:extLst>
          </p:cNvPr>
          <p:cNvSpPr txBox="1"/>
          <p:nvPr/>
        </p:nvSpPr>
        <p:spPr>
          <a:xfrm>
            <a:off x="12042648" y="6364224"/>
            <a:ext cx="781812" cy="507831"/>
          </a:xfrm>
          <a:prstGeom prst="rect">
            <a:avLst/>
          </a:prstGeom>
          <a:noFill/>
        </p:spPr>
        <p:txBody>
          <a:bodyPr wrap="square" rtlCol="0">
            <a:spAutoFit/>
          </a:bodyPr>
          <a:lstStyle/>
          <a:p>
            <a:r>
              <a:rPr lang="en-IN" sz="2700" dirty="0"/>
              <a:t>OR</a:t>
            </a:r>
          </a:p>
        </p:txBody>
      </p:sp>
    </p:spTree>
    <p:extLst>
      <p:ext uri="{BB962C8B-B14F-4D97-AF65-F5344CB8AC3E}">
        <p14:creationId xmlns:p14="http://schemas.microsoft.com/office/powerpoint/2010/main" val="2494149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81000" y="1495707"/>
            <a:ext cx="173318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Flowchart: Process 4">
            <a:extLst>
              <a:ext uri="{FF2B5EF4-FFF2-40B4-BE49-F238E27FC236}">
                <a16:creationId xmlns:a16="http://schemas.microsoft.com/office/drawing/2014/main" id="{AA7B3A2A-0289-2E79-071A-508A7A169736}"/>
              </a:ext>
            </a:extLst>
          </p:cNvPr>
          <p:cNvSpPr/>
          <p:nvPr/>
        </p:nvSpPr>
        <p:spPr>
          <a:xfrm>
            <a:off x="2" y="1812395"/>
            <a:ext cx="4430268" cy="88914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 Future Planning</a:t>
            </a:r>
            <a:endParaRPr lang="en-IN" sz="3600" dirty="0">
              <a:solidFill>
                <a:schemeClr val="tx1"/>
              </a:solidFill>
            </a:endParaRPr>
          </a:p>
        </p:txBody>
      </p:sp>
      <p:sp>
        <p:nvSpPr>
          <p:cNvPr id="6" name="TextBox 5">
            <a:extLst>
              <a:ext uri="{FF2B5EF4-FFF2-40B4-BE49-F238E27FC236}">
                <a16:creationId xmlns:a16="http://schemas.microsoft.com/office/drawing/2014/main" id="{8C6FC769-441C-F5E1-F13D-27B144310F12}"/>
              </a:ext>
            </a:extLst>
          </p:cNvPr>
          <p:cNvSpPr txBox="1"/>
          <p:nvPr/>
        </p:nvSpPr>
        <p:spPr>
          <a:xfrm>
            <a:off x="768914" y="2926991"/>
            <a:ext cx="10569647" cy="1938992"/>
          </a:xfrm>
          <a:prstGeom prst="rect">
            <a:avLst/>
          </a:prstGeom>
          <a:noFill/>
        </p:spPr>
        <p:txBody>
          <a:bodyPr wrap="square" rtlCol="0">
            <a:spAutoFit/>
          </a:bodyPr>
          <a:lstStyle/>
          <a:p>
            <a:pPr marL="428625" indent="-428625">
              <a:buFont typeface="Arial" panose="020B0604020202020204" pitchFamily="34" charset="0"/>
              <a:buChar char="•"/>
            </a:pPr>
            <a:r>
              <a:rPr lang="en-US" sz="3000" dirty="0"/>
              <a:t>In future we will try to implement this system which prescribe medicine from the past history.</a:t>
            </a:r>
          </a:p>
          <a:p>
            <a:pPr marL="428625" indent="-428625">
              <a:buFont typeface="Arial" panose="020B0604020202020204" pitchFamily="34" charset="0"/>
              <a:buChar char="•"/>
            </a:pPr>
            <a:r>
              <a:rPr lang="en-US" sz="3000" dirty="0"/>
              <a:t>We will arrange the video conferencing for talking to doctors at any time of the day, wherever we are.</a:t>
            </a:r>
            <a:endParaRPr lang="en-IN" sz="3000" dirty="0"/>
          </a:p>
        </p:txBody>
      </p:sp>
      <p:sp>
        <p:nvSpPr>
          <p:cNvPr id="9" name="Flowchart: Process 8">
            <a:extLst>
              <a:ext uri="{FF2B5EF4-FFF2-40B4-BE49-F238E27FC236}">
                <a16:creationId xmlns:a16="http://schemas.microsoft.com/office/drawing/2014/main" id="{AEECB750-48F6-E812-3D12-FAB6C78E15E7}"/>
              </a:ext>
            </a:extLst>
          </p:cNvPr>
          <p:cNvSpPr/>
          <p:nvPr/>
        </p:nvSpPr>
        <p:spPr>
          <a:xfrm>
            <a:off x="1" y="5423189"/>
            <a:ext cx="4543514" cy="88914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 Conclusion</a:t>
            </a:r>
            <a:endParaRPr lang="en-IN" sz="3600" dirty="0">
              <a:solidFill>
                <a:schemeClr val="tx1"/>
              </a:solidFill>
            </a:endParaRPr>
          </a:p>
        </p:txBody>
      </p:sp>
      <p:sp>
        <p:nvSpPr>
          <p:cNvPr id="17" name="TextBox 16">
            <a:extLst>
              <a:ext uri="{FF2B5EF4-FFF2-40B4-BE49-F238E27FC236}">
                <a16:creationId xmlns:a16="http://schemas.microsoft.com/office/drawing/2014/main" id="{1EDE3CFC-9BD2-30B1-1D9F-AD7DC87795BD}"/>
              </a:ext>
            </a:extLst>
          </p:cNvPr>
          <p:cNvSpPr txBox="1"/>
          <p:nvPr/>
        </p:nvSpPr>
        <p:spPr>
          <a:xfrm>
            <a:off x="768914" y="6572318"/>
            <a:ext cx="13290804" cy="2098267"/>
          </a:xfrm>
          <a:prstGeom prst="rect">
            <a:avLst/>
          </a:prstGeom>
          <a:noFill/>
        </p:spPr>
        <p:txBody>
          <a:bodyPr wrap="square" rtlCol="0">
            <a:spAutoFit/>
          </a:bodyPr>
          <a:lstStyle/>
          <a:p>
            <a:pPr>
              <a:lnSpc>
                <a:spcPct val="150000"/>
              </a:lnSpc>
            </a:pPr>
            <a:r>
              <a:rPr lang="en-US" sz="3000" dirty="0"/>
              <a:t>1. Accurate disease prediction using machine learning models.</a:t>
            </a:r>
          </a:p>
          <a:p>
            <a:pPr>
              <a:lnSpc>
                <a:spcPct val="150000"/>
              </a:lnSpc>
            </a:pPr>
            <a:r>
              <a:rPr lang="en-US" sz="3000" dirty="0"/>
              <a:t>2. Facilitates early detection and timely intervention.</a:t>
            </a:r>
          </a:p>
          <a:p>
            <a:pPr>
              <a:lnSpc>
                <a:spcPct val="150000"/>
              </a:lnSpc>
            </a:pPr>
            <a:r>
              <a:rPr lang="en-US" sz="3000" dirty="0"/>
              <a:t>3. Provides a comprehensive, multi-disease diagnostic tool.</a:t>
            </a:r>
            <a:endParaRPr lang="en-IN" sz="2700" dirty="0"/>
          </a:p>
        </p:txBody>
      </p:sp>
    </p:spTree>
    <p:extLst>
      <p:ext uri="{BB962C8B-B14F-4D97-AF65-F5344CB8AC3E}">
        <p14:creationId xmlns:p14="http://schemas.microsoft.com/office/powerpoint/2010/main" val="3458817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152063"/>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81000" y="1539125"/>
            <a:ext cx="17331814"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26" name="Picture 2" descr="thanks for following me">
            <a:extLst>
              <a:ext uri="{FF2B5EF4-FFF2-40B4-BE49-F238E27FC236}">
                <a16:creationId xmlns:a16="http://schemas.microsoft.com/office/drawing/2014/main" id="{2981DA30-C2A6-F8CC-DA65-5DC7B33DF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773" y="1655989"/>
            <a:ext cx="14441474" cy="76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49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FEDF0"/>
        </a:solidFill>
        <a:effectLst/>
      </p:bgPr>
    </p:bg>
    <p:spTree>
      <p:nvGrpSpPr>
        <p:cNvPr id="1" name=""/>
        <p:cNvGrpSpPr/>
        <p:nvPr/>
      </p:nvGrpSpPr>
      <p:grpSpPr>
        <a:xfrm>
          <a:off x="0" y="0"/>
          <a:ext cx="0" cy="0"/>
          <a:chOff x="0" y="0"/>
          <a:chExt cx="0" cy="0"/>
        </a:xfrm>
      </p:grpSpPr>
      <p:sp>
        <p:nvSpPr>
          <p:cNvPr id="3" name="TextBox 3"/>
          <p:cNvSpPr txBox="1"/>
          <p:nvPr/>
        </p:nvSpPr>
        <p:spPr>
          <a:xfrm>
            <a:off x="108000" y="8940879"/>
            <a:ext cx="18088558" cy="615553"/>
          </a:xfrm>
          <a:prstGeom prst="rect">
            <a:avLst/>
          </a:prstGeom>
        </p:spPr>
        <p:txBody>
          <a:bodyPr lIns="0" tIns="0" rIns="0" bIns="0" rtlCol="0" anchor="t">
            <a:spAutoFit/>
          </a:bodyPr>
          <a:lstStyle/>
          <a:p>
            <a:pPr algn="ctr">
              <a:lnSpc>
                <a:spcPts val="4800"/>
              </a:lnSpc>
            </a:pPr>
            <a:r>
              <a:rPr lang="en-US" sz="4000" dirty="0">
                <a:solidFill>
                  <a:srgbClr val="404040"/>
                </a:solidFill>
                <a:latin typeface="Arial Bold"/>
                <a:ea typeface="Arial Bold"/>
                <a:cs typeface="Arial Bold"/>
                <a:sym typeface="Arial Bold"/>
              </a:rPr>
              <a:t>By : Aman Kumar </a:t>
            </a:r>
            <a:r>
              <a:rPr lang="en-US" sz="4000" dirty="0" err="1">
                <a:solidFill>
                  <a:srgbClr val="404040"/>
                </a:solidFill>
                <a:latin typeface="Arial Bold"/>
                <a:ea typeface="Arial Bold"/>
                <a:cs typeface="Arial Bold"/>
                <a:sym typeface="Arial Bold"/>
              </a:rPr>
              <a:t>Baghel</a:t>
            </a:r>
            <a:endParaRPr lang="en-US" sz="4000" dirty="0">
              <a:solidFill>
                <a:srgbClr val="404040"/>
              </a:solidFill>
              <a:latin typeface="Arial Bold"/>
              <a:ea typeface="Arial Bold"/>
              <a:cs typeface="Arial Bold"/>
              <a:sym typeface="Arial Bold"/>
            </a:endParaRPr>
          </a:p>
        </p:txBody>
      </p:sp>
      <p:sp>
        <p:nvSpPr>
          <p:cNvPr id="4" name="TextBox 4"/>
          <p:cNvSpPr txBox="1"/>
          <p:nvPr/>
        </p:nvSpPr>
        <p:spPr>
          <a:xfrm>
            <a:off x="91440" y="6737679"/>
            <a:ext cx="18105116" cy="3308598"/>
          </a:xfrm>
          <a:prstGeom prst="rect">
            <a:avLst/>
          </a:prstGeom>
        </p:spPr>
        <p:txBody>
          <a:bodyPr lIns="0" tIns="0" rIns="0" bIns="0" rtlCol="0" anchor="t">
            <a:spAutoFit/>
          </a:bodyPr>
          <a:lstStyle/>
          <a:p>
            <a:pPr algn="ctr">
              <a:lnSpc>
                <a:spcPts val="8640"/>
              </a:lnSpc>
            </a:pPr>
            <a:r>
              <a:rPr lang="en-US" sz="7200" dirty="0">
                <a:solidFill>
                  <a:srgbClr val="404040"/>
                </a:solidFill>
                <a:latin typeface="Arial Bold"/>
                <a:ea typeface="Arial Bold"/>
                <a:cs typeface="Arial Bold"/>
                <a:sym typeface="Arial Bold"/>
              </a:rPr>
              <a:t>Presentation:</a:t>
            </a:r>
          </a:p>
          <a:p>
            <a:pPr algn="ctr">
              <a:lnSpc>
                <a:spcPts val="8640"/>
              </a:lnSpc>
            </a:pPr>
            <a:r>
              <a:rPr lang="en-GB" sz="5400" b="1" dirty="0">
                <a:effectLst/>
                <a:latin typeface="Calibri" panose="020F0502020204030204" pitchFamily="34" charset="0"/>
                <a:ea typeface="Times New Roman" panose="02020603050405020304" pitchFamily="18" charset="0"/>
                <a:cs typeface="Calibri" panose="020F0502020204030204" pitchFamily="34" charset="0"/>
              </a:rPr>
              <a:t> “</a:t>
            </a:r>
            <a:r>
              <a:rPr lang="en-GB" sz="5400" b="1" dirty="0">
                <a:effectLst/>
                <a:latin typeface="Calibri" panose="020F0502020204030204" pitchFamily="34" charset="0"/>
                <a:ea typeface="Calibri" panose="020F0502020204030204" pitchFamily="34" charset="0"/>
                <a:cs typeface="Calibri" panose="020F0502020204030204" pitchFamily="34" charset="0"/>
              </a:rPr>
              <a:t>HEALTH GUARD: MULTIPLE DISEASE PREDICTION SYSTEM</a:t>
            </a:r>
            <a:r>
              <a:rPr lang="en-GB" sz="5400" b="1" dirty="0">
                <a:effectLst/>
                <a:latin typeface="Calibri" panose="020F0502020204030204" pitchFamily="34" charset="0"/>
                <a:ea typeface="Times New Roman" panose="02020603050405020304" pitchFamily="18" charset="0"/>
                <a:cs typeface="Calibri" panose="020F0502020204030204" pitchFamily="34" charset="0"/>
              </a:rPr>
              <a:t>”</a:t>
            </a:r>
            <a:endParaRPr lang="en-IN" sz="5400" b="1" dirty="0">
              <a:effectLst/>
              <a:latin typeface="Calibri" panose="020F0502020204030204" pitchFamily="34" charset="0"/>
              <a:ea typeface="Calibri" panose="020F0502020204030204" pitchFamily="34" charset="0"/>
              <a:cs typeface="Mangal" panose="020B0502040204020203" pitchFamily="18" charset="0"/>
            </a:endParaRPr>
          </a:p>
          <a:p>
            <a:pPr algn="ctr">
              <a:lnSpc>
                <a:spcPts val="8640"/>
              </a:lnSpc>
            </a:pPr>
            <a:r>
              <a:rPr lang="en-US" sz="7200" dirty="0">
                <a:solidFill>
                  <a:srgbClr val="404040"/>
                </a:solidFill>
                <a:latin typeface="Arial Bold"/>
                <a:ea typeface="Arial Bold"/>
                <a:cs typeface="Arial Bold"/>
                <a:sym typeface="Arial Bold"/>
              </a:rPr>
              <a:t> </a:t>
            </a:r>
          </a:p>
        </p:txBody>
      </p:sp>
      <p:pic>
        <p:nvPicPr>
          <p:cNvPr id="8" name="Picture 7">
            <a:extLst>
              <a:ext uri="{FF2B5EF4-FFF2-40B4-BE49-F238E27FC236}">
                <a16:creationId xmlns:a16="http://schemas.microsoft.com/office/drawing/2014/main" id="{13F0AF7F-A230-AF01-E793-C386E6C7F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982" y="730568"/>
            <a:ext cx="6656594" cy="58767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762000" y="3359604"/>
            <a:ext cx="8889749" cy="4313244"/>
          </a:xfrm>
        </p:spPr>
        <p:txBody>
          <a:bodyPr>
            <a:normAutofit/>
          </a:bodyPr>
          <a:lstStyle/>
          <a:p>
            <a:r>
              <a:rPr lang="en-US" sz="7200" dirty="0"/>
              <a:t>Multiple Diseases Prediction System Using M.L</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1015500" y="7770036"/>
            <a:ext cx="8454159" cy="1102656"/>
          </a:xfrm>
        </p:spPr>
        <p:txBody>
          <a:bodyPr>
            <a:normAutofit/>
          </a:bodyPr>
          <a:lstStyle/>
          <a:p>
            <a:r>
              <a:rPr lang="en-US" dirty="0">
                <a:solidFill>
                  <a:schemeClr val="tx1">
                    <a:lumMod val="85000"/>
                    <a:lumOff val="15000"/>
                  </a:schemeClr>
                </a:solidFill>
              </a:rPr>
              <a:t>Health Guard Application</a:t>
            </a:r>
            <a:endParaRPr lang="en-US" sz="3600" dirty="0">
              <a:solidFill>
                <a:schemeClr val="tx1">
                  <a:lumMod val="85000"/>
                  <a:lumOff val="15000"/>
                </a:schemeClr>
              </a:solidFill>
            </a:endParaRPr>
          </a:p>
        </p:txBody>
      </p:sp>
      <p:pic>
        <p:nvPicPr>
          <p:cNvPr id="5" name="Picture 4">
            <a:extLst>
              <a:ext uri="{FF2B5EF4-FFF2-40B4-BE49-F238E27FC236}">
                <a16:creationId xmlns:a16="http://schemas.microsoft.com/office/drawing/2014/main" id="{99DBD727-95D2-5E95-F9E6-D07567837107}"/>
              </a:ext>
            </a:extLst>
          </p:cNvPr>
          <p:cNvPicPr>
            <a:picLocks noChangeAspect="1"/>
          </p:cNvPicPr>
          <p:nvPr/>
        </p:nvPicPr>
        <p:blipFill>
          <a:blip r:embed="rId2"/>
          <a:stretch>
            <a:fillRect/>
          </a:stretch>
        </p:blipFill>
        <p:spPr>
          <a:xfrm>
            <a:off x="9833839" y="-2"/>
            <a:ext cx="8454161" cy="10287000"/>
          </a:xfrm>
          <a:prstGeom prst="rect">
            <a:avLst/>
          </a:prstGeom>
        </p:spPr>
      </p:pic>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D479834E-0356-553E-102C-2729EEFA098C}"/>
              </a:ext>
            </a:extLst>
          </p:cNvPr>
          <p:cNvPicPr>
            <a:picLocks noChangeAspect="1" noChangeArrowheads="1"/>
          </p:cNvPicPr>
          <p:nvPr/>
        </p:nvPicPr>
        <p:blipFill>
          <a:blip r:embed="rId3"/>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6FBFF933-2487-74BA-36BE-B8E459BD663A}"/>
              </a:ext>
            </a:extLst>
          </p:cNvPr>
          <p:cNvCxnSpPr>
            <a:cxnSpLocks/>
          </p:cNvCxnSpPr>
          <p:nvPr/>
        </p:nvCxnSpPr>
        <p:spPr>
          <a:xfrm flipV="1">
            <a:off x="324464" y="1423553"/>
            <a:ext cx="17388350" cy="4811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3D3CB80-7113-B657-C639-B4BDA453FCFE}"/>
              </a:ext>
            </a:extLst>
          </p:cNvPr>
          <p:cNvSpPr txBox="1"/>
          <p:nvPr/>
        </p:nvSpPr>
        <p:spPr>
          <a:xfrm>
            <a:off x="5203058" y="1805837"/>
            <a:ext cx="6625149" cy="1015663"/>
          </a:xfrm>
          <a:prstGeom prst="rect">
            <a:avLst/>
          </a:prstGeom>
          <a:noFill/>
        </p:spPr>
        <p:txBody>
          <a:bodyPr wrap="square" rtlCol="0">
            <a:spAutoFit/>
          </a:bodyPr>
          <a:lstStyle/>
          <a:p>
            <a:r>
              <a:rPr lang="en-IN" sz="6000" b="1" dirty="0">
                <a:solidFill>
                  <a:schemeClr val="tx2"/>
                </a:solidFill>
                <a:effectLst>
                  <a:outerShdw blurRad="38100" dist="38100" dir="2700000" algn="tl">
                    <a:srgbClr val="000000">
                      <a:alpha val="43137"/>
                    </a:srgbClr>
                  </a:outerShdw>
                </a:effectLst>
                <a:latin typeface="Bell MT" panose="02020503060305020303" pitchFamily="18" charset="0"/>
              </a:rPr>
              <a:t>Table Of Content</a:t>
            </a:r>
          </a:p>
        </p:txBody>
      </p:sp>
      <p:sp>
        <p:nvSpPr>
          <p:cNvPr id="25" name="Flowchart: Process 24">
            <a:extLst>
              <a:ext uri="{FF2B5EF4-FFF2-40B4-BE49-F238E27FC236}">
                <a16:creationId xmlns:a16="http://schemas.microsoft.com/office/drawing/2014/main" id="{6C91ACF6-ACAA-3471-1834-582ABF5896E4}"/>
              </a:ext>
            </a:extLst>
          </p:cNvPr>
          <p:cNvSpPr/>
          <p:nvPr/>
        </p:nvSpPr>
        <p:spPr>
          <a:xfrm>
            <a:off x="6813749" y="3193704"/>
            <a:ext cx="6209066"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5. Data Flow Diagram</a:t>
            </a:r>
            <a:endParaRPr lang="en-IN" sz="3600" dirty="0">
              <a:solidFill>
                <a:schemeClr val="tx1"/>
              </a:solidFill>
            </a:endParaRPr>
          </a:p>
        </p:txBody>
      </p:sp>
      <p:sp>
        <p:nvSpPr>
          <p:cNvPr id="26" name="Flowchart: Process 25">
            <a:extLst>
              <a:ext uri="{FF2B5EF4-FFF2-40B4-BE49-F238E27FC236}">
                <a16:creationId xmlns:a16="http://schemas.microsoft.com/office/drawing/2014/main" id="{B2698B11-2A29-9D5F-906C-31D607BD6B1D}"/>
              </a:ext>
            </a:extLst>
          </p:cNvPr>
          <p:cNvSpPr/>
          <p:nvPr/>
        </p:nvSpPr>
        <p:spPr>
          <a:xfrm>
            <a:off x="324464" y="7989663"/>
            <a:ext cx="6209066"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3600" dirty="0">
              <a:solidFill>
                <a:schemeClr val="tx1"/>
              </a:solidFill>
              <a:effectLst>
                <a:outerShdw blurRad="38100" dist="38100" dir="2700000" algn="tl">
                  <a:srgbClr val="000000">
                    <a:alpha val="43137"/>
                  </a:srgbClr>
                </a:outerShdw>
              </a:effectLst>
            </a:endParaRPr>
          </a:p>
          <a:p>
            <a:pPr algn="ctr"/>
            <a:r>
              <a:rPr lang="en-US" sz="3600" dirty="0">
                <a:solidFill>
                  <a:schemeClr val="tx1"/>
                </a:solidFill>
              </a:rPr>
              <a:t>4.</a:t>
            </a:r>
            <a:r>
              <a:rPr lang="en-IN" sz="3600" dirty="0">
                <a:solidFill>
                  <a:schemeClr val="tx1"/>
                </a:solidFill>
              </a:rPr>
              <a:t> Requirements Used</a:t>
            </a:r>
          </a:p>
          <a:p>
            <a:pPr algn="ctr"/>
            <a:endParaRPr lang="en-IN" sz="2700" dirty="0">
              <a:solidFill>
                <a:schemeClr val="tx1"/>
              </a:solidFill>
            </a:endParaRPr>
          </a:p>
        </p:txBody>
      </p:sp>
      <p:sp>
        <p:nvSpPr>
          <p:cNvPr id="27" name="Flowchart: Process 26">
            <a:extLst>
              <a:ext uri="{FF2B5EF4-FFF2-40B4-BE49-F238E27FC236}">
                <a16:creationId xmlns:a16="http://schemas.microsoft.com/office/drawing/2014/main" id="{F5B0F0F6-C2A3-359B-6EE9-E8C4BC219602}"/>
              </a:ext>
            </a:extLst>
          </p:cNvPr>
          <p:cNvSpPr/>
          <p:nvPr/>
        </p:nvSpPr>
        <p:spPr>
          <a:xfrm>
            <a:off x="324464" y="6462791"/>
            <a:ext cx="6209070"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3600" dirty="0">
                <a:solidFill>
                  <a:schemeClr val="tx1"/>
                </a:solidFill>
              </a:rPr>
              <a:t>3.</a:t>
            </a:r>
            <a:r>
              <a:rPr lang="en-IN" sz="3600" dirty="0">
                <a:solidFill>
                  <a:schemeClr val="tx1"/>
                </a:solidFill>
              </a:rPr>
              <a:t>Why we need Health Guard?</a:t>
            </a:r>
          </a:p>
        </p:txBody>
      </p:sp>
      <p:sp>
        <p:nvSpPr>
          <p:cNvPr id="28" name="Flowchart: Process 27">
            <a:extLst>
              <a:ext uri="{FF2B5EF4-FFF2-40B4-BE49-F238E27FC236}">
                <a16:creationId xmlns:a16="http://schemas.microsoft.com/office/drawing/2014/main" id="{D83CACC8-8FC9-5F71-A9CA-25AB16B68C3A}"/>
              </a:ext>
            </a:extLst>
          </p:cNvPr>
          <p:cNvSpPr/>
          <p:nvPr/>
        </p:nvSpPr>
        <p:spPr>
          <a:xfrm>
            <a:off x="324465" y="3155666"/>
            <a:ext cx="6209070"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sz="2700"/>
          </a:p>
        </p:txBody>
      </p:sp>
      <p:sp>
        <p:nvSpPr>
          <p:cNvPr id="33" name="TextBox 32">
            <a:extLst>
              <a:ext uri="{FF2B5EF4-FFF2-40B4-BE49-F238E27FC236}">
                <a16:creationId xmlns:a16="http://schemas.microsoft.com/office/drawing/2014/main" id="{7656C4D0-1498-F4BD-F7EC-81A62ACBE27D}"/>
              </a:ext>
            </a:extLst>
          </p:cNvPr>
          <p:cNvSpPr txBox="1"/>
          <p:nvPr/>
        </p:nvSpPr>
        <p:spPr>
          <a:xfrm>
            <a:off x="487695" y="3291724"/>
            <a:ext cx="6209070" cy="738664"/>
          </a:xfrm>
          <a:prstGeom prst="rect">
            <a:avLst/>
          </a:prstGeom>
          <a:noFill/>
        </p:spPr>
        <p:txBody>
          <a:bodyPr wrap="square" rtlCol="0">
            <a:spAutoFit/>
          </a:bodyPr>
          <a:lstStyle/>
          <a:p>
            <a:r>
              <a:rPr lang="en-US" sz="4200" dirty="0"/>
              <a:t>      1 . Introduction</a:t>
            </a:r>
            <a:endParaRPr lang="en-IN" sz="4200" dirty="0"/>
          </a:p>
        </p:txBody>
      </p:sp>
      <p:sp>
        <p:nvSpPr>
          <p:cNvPr id="36" name="Flowchart: Process 35">
            <a:extLst>
              <a:ext uri="{FF2B5EF4-FFF2-40B4-BE49-F238E27FC236}">
                <a16:creationId xmlns:a16="http://schemas.microsoft.com/office/drawing/2014/main" id="{AC5F14CB-D047-BE4A-D230-DB8B7CA11B12}"/>
              </a:ext>
            </a:extLst>
          </p:cNvPr>
          <p:cNvSpPr/>
          <p:nvPr/>
        </p:nvSpPr>
        <p:spPr>
          <a:xfrm>
            <a:off x="324464" y="4825538"/>
            <a:ext cx="6209066"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2.Role of M.L in Healthcare</a:t>
            </a:r>
            <a:endParaRPr lang="en-IN" sz="3600" dirty="0">
              <a:solidFill>
                <a:schemeClr val="tx1"/>
              </a:solidFill>
            </a:endParaRPr>
          </a:p>
        </p:txBody>
      </p:sp>
      <p:sp>
        <p:nvSpPr>
          <p:cNvPr id="37" name="Flowchart: Process 36">
            <a:extLst>
              <a:ext uri="{FF2B5EF4-FFF2-40B4-BE49-F238E27FC236}">
                <a16:creationId xmlns:a16="http://schemas.microsoft.com/office/drawing/2014/main" id="{1B0B6994-6C25-C1C9-EA25-2CD70A47EC16}"/>
              </a:ext>
            </a:extLst>
          </p:cNvPr>
          <p:cNvSpPr/>
          <p:nvPr/>
        </p:nvSpPr>
        <p:spPr>
          <a:xfrm>
            <a:off x="6813748" y="7989663"/>
            <a:ext cx="6209066"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8. Future Planning</a:t>
            </a:r>
            <a:endParaRPr lang="en-IN" sz="3600" dirty="0">
              <a:solidFill>
                <a:schemeClr val="tx1"/>
              </a:solidFill>
            </a:endParaRPr>
          </a:p>
        </p:txBody>
      </p:sp>
      <p:sp>
        <p:nvSpPr>
          <p:cNvPr id="38" name="Flowchart: Process 37">
            <a:extLst>
              <a:ext uri="{FF2B5EF4-FFF2-40B4-BE49-F238E27FC236}">
                <a16:creationId xmlns:a16="http://schemas.microsoft.com/office/drawing/2014/main" id="{5ABDE5C3-A738-01A4-42BA-E886B4BB3851}"/>
              </a:ext>
            </a:extLst>
          </p:cNvPr>
          <p:cNvSpPr/>
          <p:nvPr/>
        </p:nvSpPr>
        <p:spPr>
          <a:xfrm>
            <a:off x="6813749" y="6462791"/>
            <a:ext cx="6209066"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7.Machine Learning Algorithm</a:t>
            </a:r>
            <a:endParaRPr lang="en-IN" sz="3600" dirty="0">
              <a:solidFill>
                <a:schemeClr val="tx1"/>
              </a:solidFill>
            </a:endParaRPr>
          </a:p>
        </p:txBody>
      </p:sp>
      <p:sp>
        <p:nvSpPr>
          <p:cNvPr id="39" name="Flowchart: Process 38">
            <a:extLst>
              <a:ext uri="{FF2B5EF4-FFF2-40B4-BE49-F238E27FC236}">
                <a16:creationId xmlns:a16="http://schemas.microsoft.com/office/drawing/2014/main" id="{38939E50-98F8-ABEF-5FD8-A0CDE8A759D0}"/>
              </a:ext>
            </a:extLst>
          </p:cNvPr>
          <p:cNvSpPr/>
          <p:nvPr/>
        </p:nvSpPr>
        <p:spPr>
          <a:xfrm>
            <a:off x="6813751" y="4825538"/>
            <a:ext cx="6209066"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6.View of Health Guard</a:t>
            </a:r>
            <a:endParaRPr lang="en-IN" sz="3600" dirty="0">
              <a:solidFill>
                <a:schemeClr val="tx1"/>
              </a:solidFill>
            </a:endParaRPr>
          </a:p>
        </p:txBody>
      </p:sp>
      <p:sp>
        <p:nvSpPr>
          <p:cNvPr id="41" name="Flowchart: Process 40">
            <a:extLst>
              <a:ext uri="{FF2B5EF4-FFF2-40B4-BE49-F238E27FC236}">
                <a16:creationId xmlns:a16="http://schemas.microsoft.com/office/drawing/2014/main" id="{87156EBD-2773-1291-3EA9-5AA57554F060}"/>
              </a:ext>
            </a:extLst>
          </p:cNvPr>
          <p:cNvSpPr/>
          <p:nvPr/>
        </p:nvSpPr>
        <p:spPr>
          <a:xfrm>
            <a:off x="13303028" y="3193704"/>
            <a:ext cx="4543514"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9. Conclusion</a:t>
            </a:r>
            <a:endParaRPr lang="en-IN" sz="3600" dirty="0">
              <a:solidFill>
                <a:schemeClr val="tx1"/>
              </a:solidFill>
            </a:endParaRPr>
          </a:p>
        </p:txBody>
      </p:sp>
      <p:sp>
        <p:nvSpPr>
          <p:cNvPr id="42" name="Flowchart: Process 41">
            <a:extLst>
              <a:ext uri="{FF2B5EF4-FFF2-40B4-BE49-F238E27FC236}">
                <a16:creationId xmlns:a16="http://schemas.microsoft.com/office/drawing/2014/main" id="{73C73F56-6D84-0490-6833-DCADD0052B69}"/>
              </a:ext>
            </a:extLst>
          </p:cNvPr>
          <p:cNvSpPr/>
          <p:nvPr/>
        </p:nvSpPr>
        <p:spPr>
          <a:xfrm>
            <a:off x="13303031" y="4825538"/>
            <a:ext cx="4543514"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10.Thank you</a:t>
            </a:r>
            <a:endParaRPr lang="en-IN" sz="3600" dirty="0">
              <a:solidFill>
                <a:schemeClr val="tx1"/>
              </a:solidFill>
            </a:endParaRPr>
          </a:p>
        </p:txBody>
      </p:sp>
    </p:spTree>
    <p:extLst>
      <p:ext uri="{BB962C8B-B14F-4D97-AF65-F5344CB8AC3E}">
        <p14:creationId xmlns:p14="http://schemas.microsoft.com/office/powerpoint/2010/main" val="327983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81000" y="1485900"/>
            <a:ext cx="17526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Flowchart: Process 4">
            <a:extLst>
              <a:ext uri="{FF2B5EF4-FFF2-40B4-BE49-F238E27FC236}">
                <a16:creationId xmlns:a16="http://schemas.microsoft.com/office/drawing/2014/main" id="{88ACC45C-667E-AB19-D880-077BEC7AADA9}"/>
              </a:ext>
            </a:extLst>
          </p:cNvPr>
          <p:cNvSpPr/>
          <p:nvPr/>
        </p:nvSpPr>
        <p:spPr>
          <a:xfrm>
            <a:off x="6341805" y="1774385"/>
            <a:ext cx="4689987" cy="111819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4800" dirty="0">
                <a:solidFill>
                  <a:schemeClr val="tx1"/>
                </a:solidFill>
              </a:rPr>
              <a:t>Introduction</a:t>
            </a:r>
          </a:p>
        </p:txBody>
      </p:sp>
      <p:sp>
        <p:nvSpPr>
          <p:cNvPr id="6" name="TextBox 5">
            <a:extLst>
              <a:ext uri="{FF2B5EF4-FFF2-40B4-BE49-F238E27FC236}">
                <a16:creationId xmlns:a16="http://schemas.microsoft.com/office/drawing/2014/main" id="{F2AB6DEC-E4AD-91D6-400B-2E28D28A1276}"/>
              </a:ext>
            </a:extLst>
          </p:cNvPr>
          <p:cNvSpPr txBox="1"/>
          <p:nvPr/>
        </p:nvSpPr>
        <p:spPr>
          <a:xfrm>
            <a:off x="1461089" y="3200399"/>
            <a:ext cx="15115100" cy="5078313"/>
          </a:xfrm>
          <a:prstGeom prst="rect">
            <a:avLst/>
          </a:prstGeom>
          <a:noFill/>
        </p:spPr>
        <p:txBody>
          <a:bodyPr wrap="square" rtlCol="0">
            <a:spAutoFit/>
          </a:bodyPr>
          <a:lstStyle/>
          <a:p>
            <a:pPr marL="514350" indent="-514350" algn="just">
              <a:buFont typeface="Wingdings" panose="05000000000000000000" pitchFamily="2" charset="2"/>
              <a:buChar char="v"/>
            </a:pPr>
            <a:r>
              <a:rPr lang="en-US" sz="3600" dirty="0"/>
              <a:t>The </a:t>
            </a:r>
            <a:r>
              <a:rPr lang="en-US" sz="3600" b="1" dirty="0"/>
              <a:t>Multiple Disease Prediction System using Machine Learning</a:t>
            </a:r>
            <a:r>
              <a:rPr lang="en-US" sz="3600" dirty="0"/>
              <a:t> is designed to predict diseases like diabetes, heart disease based on user-provided data. By analyzing patterns in health data, the system provides early detection of potential risks, enabling timely medical intervention. </a:t>
            </a:r>
          </a:p>
          <a:p>
            <a:pPr algn="just"/>
            <a:endParaRPr lang="en-US" sz="3600" dirty="0"/>
          </a:p>
          <a:p>
            <a:pPr marL="514350" indent="-514350" algn="just">
              <a:buFont typeface="Wingdings" panose="05000000000000000000" pitchFamily="2" charset="2"/>
              <a:buChar char="v"/>
            </a:pPr>
            <a:r>
              <a:rPr lang="en-US" sz="3600" dirty="0"/>
              <a:t>This project addresses the need for accurate, scalable, and efficient diagnostic tools in healthcare, offering a user-friendly platform for rapid predictions. It demonstrates the potential of machine learning to enhance patient outcomes and support healthcare providers in making informed decisions.</a:t>
            </a:r>
            <a:endParaRPr lang="en-IN" sz="3600" dirty="0"/>
          </a:p>
        </p:txBody>
      </p:sp>
    </p:spTree>
    <p:extLst>
      <p:ext uri="{BB962C8B-B14F-4D97-AF65-F5344CB8AC3E}">
        <p14:creationId xmlns:p14="http://schemas.microsoft.com/office/powerpoint/2010/main" val="313506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24465" y="1287689"/>
            <a:ext cx="17388349"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3CE1EE1-7585-9222-0DDD-9FBA05A81AC4}"/>
              </a:ext>
            </a:extLst>
          </p:cNvPr>
          <p:cNvPicPr>
            <a:picLocks noChangeAspect="1"/>
          </p:cNvPicPr>
          <p:nvPr/>
        </p:nvPicPr>
        <p:blipFill>
          <a:blip r:embed="rId3"/>
          <a:stretch>
            <a:fillRect/>
          </a:stretch>
        </p:blipFill>
        <p:spPr>
          <a:xfrm>
            <a:off x="324465" y="1730141"/>
            <a:ext cx="7517991" cy="7553970"/>
          </a:xfrm>
          <a:prstGeom prst="rect">
            <a:avLst/>
          </a:prstGeom>
        </p:spPr>
      </p:pic>
      <p:sp>
        <p:nvSpPr>
          <p:cNvPr id="8" name="Flowchart: Process 7">
            <a:extLst>
              <a:ext uri="{FF2B5EF4-FFF2-40B4-BE49-F238E27FC236}">
                <a16:creationId xmlns:a16="http://schemas.microsoft.com/office/drawing/2014/main" id="{035E2EC5-2C22-8E58-D82A-57F5BB89AD33}"/>
              </a:ext>
            </a:extLst>
          </p:cNvPr>
          <p:cNvSpPr/>
          <p:nvPr/>
        </p:nvSpPr>
        <p:spPr>
          <a:xfrm>
            <a:off x="8716296" y="1730141"/>
            <a:ext cx="8568813" cy="983562"/>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3600" dirty="0">
                <a:solidFill>
                  <a:schemeClr val="tx1"/>
                </a:solidFill>
              </a:rPr>
              <a:t>Role of ML in Healthcare</a:t>
            </a:r>
          </a:p>
        </p:txBody>
      </p:sp>
      <p:sp>
        <p:nvSpPr>
          <p:cNvPr id="9" name="TextBox 8">
            <a:extLst>
              <a:ext uri="{FF2B5EF4-FFF2-40B4-BE49-F238E27FC236}">
                <a16:creationId xmlns:a16="http://schemas.microsoft.com/office/drawing/2014/main" id="{79EC96B9-98B4-B093-5560-144DABCC3EB2}"/>
              </a:ext>
            </a:extLst>
          </p:cNvPr>
          <p:cNvSpPr txBox="1"/>
          <p:nvPr/>
        </p:nvSpPr>
        <p:spPr>
          <a:xfrm>
            <a:off x="8716296" y="3156155"/>
            <a:ext cx="8568813" cy="4992457"/>
          </a:xfrm>
          <a:prstGeom prst="rect">
            <a:avLst/>
          </a:prstGeom>
          <a:noFill/>
        </p:spPr>
        <p:txBody>
          <a:bodyPr wrap="square" rtlCol="0">
            <a:spAutoFit/>
          </a:bodyPr>
          <a:lstStyle/>
          <a:p>
            <a:pPr marL="428625" indent="-428625">
              <a:lnSpc>
                <a:spcPct val="150000"/>
              </a:lnSpc>
              <a:buFont typeface="Arial" panose="020B0604020202020204" pitchFamily="34" charset="0"/>
              <a:buChar char="•"/>
            </a:pPr>
            <a:r>
              <a:rPr lang="en-IN" sz="3600" dirty="0"/>
              <a:t>Medical Imaging Analysis</a:t>
            </a:r>
          </a:p>
          <a:p>
            <a:pPr marL="428625" indent="-428625">
              <a:lnSpc>
                <a:spcPct val="150000"/>
              </a:lnSpc>
              <a:buFont typeface="Arial" panose="020B0604020202020204" pitchFamily="34" charset="0"/>
              <a:buChar char="•"/>
            </a:pPr>
            <a:r>
              <a:rPr lang="en-IN" sz="3600" dirty="0"/>
              <a:t>Early Disease Detection</a:t>
            </a:r>
          </a:p>
          <a:p>
            <a:pPr marL="428625" indent="-428625">
              <a:lnSpc>
                <a:spcPct val="150000"/>
              </a:lnSpc>
              <a:buFont typeface="Arial" panose="020B0604020202020204" pitchFamily="34" charset="0"/>
              <a:buChar char="•"/>
            </a:pPr>
            <a:r>
              <a:rPr lang="en-IN" sz="3600" dirty="0"/>
              <a:t>Personalized Treatment Plans</a:t>
            </a:r>
          </a:p>
          <a:p>
            <a:pPr marL="428625" indent="-428625">
              <a:lnSpc>
                <a:spcPct val="150000"/>
              </a:lnSpc>
              <a:buFont typeface="Arial" panose="020B0604020202020204" pitchFamily="34" charset="0"/>
              <a:buChar char="•"/>
            </a:pPr>
            <a:r>
              <a:rPr lang="en-IN" sz="3600" dirty="0"/>
              <a:t>Drug Discovery and Development</a:t>
            </a:r>
          </a:p>
          <a:p>
            <a:pPr marL="428625" indent="-428625">
              <a:lnSpc>
                <a:spcPct val="150000"/>
              </a:lnSpc>
              <a:buFont typeface="Arial" panose="020B0604020202020204" pitchFamily="34" charset="0"/>
              <a:buChar char="•"/>
            </a:pPr>
            <a:r>
              <a:rPr lang="en-IN" sz="3600" dirty="0"/>
              <a:t>Health Monitoring and Wearables</a:t>
            </a:r>
          </a:p>
          <a:p>
            <a:pPr marL="428625" indent="-428625">
              <a:lnSpc>
                <a:spcPct val="150000"/>
              </a:lnSpc>
              <a:buFont typeface="Arial" panose="020B0604020202020204" pitchFamily="34" charset="0"/>
              <a:buChar char="•"/>
            </a:pPr>
            <a:r>
              <a:rPr lang="en-IN" sz="3600" dirty="0"/>
              <a:t>Reducing Medical Errors</a:t>
            </a:r>
          </a:p>
        </p:txBody>
      </p:sp>
    </p:spTree>
    <p:extLst>
      <p:ext uri="{BB962C8B-B14F-4D97-AF65-F5344CB8AC3E}">
        <p14:creationId xmlns:p14="http://schemas.microsoft.com/office/powerpoint/2010/main" val="227391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609600" y="1422323"/>
            <a:ext cx="17107639" cy="688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Flowchart: Process 4">
            <a:extLst>
              <a:ext uri="{FF2B5EF4-FFF2-40B4-BE49-F238E27FC236}">
                <a16:creationId xmlns:a16="http://schemas.microsoft.com/office/drawing/2014/main" id="{F2CDDEAD-5EDA-1D0C-7FF9-E5F0266D6774}"/>
              </a:ext>
            </a:extLst>
          </p:cNvPr>
          <p:cNvSpPr/>
          <p:nvPr/>
        </p:nvSpPr>
        <p:spPr>
          <a:xfrm>
            <a:off x="4100051" y="1774385"/>
            <a:ext cx="9055508" cy="106182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3600" dirty="0">
                <a:solidFill>
                  <a:schemeClr val="tx1"/>
                </a:solidFill>
              </a:rPr>
              <a:t>            </a:t>
            </a:r>
            <a:r>
              <a:rPr lang="en-IN" sz="4200" dirty="0">
                <a:solidFill>
                  <a:schemeClr val="tx1"/>
                </a:solidFill>
              </a:rPr>
              <a:t>Why we need Health Guard?</a:t>
            </a:r>
          </a:p>
        </p:txBody>
      </p:sp>
      <p:sp>
        <p:nvSpPr>
          <p:cNvPr id="6" name="TextBox 5">
            <a:extLst>
              <a:ext uri="{FF2B5EF4-FFF2-40B4-BE49-F238E27FC236}">
                <a16:creationId xmlns:a16="http://schemas.microsoft.com/office/drawing/2014/main" id="{9AF53CC2-6E42-E753-A186-195084351704}"/>
              </a:ext>
            </a:extLst>
          </p:cNvPr>
          <p:cNvSpPr txBox="1"/>
          <p:nvPr/>
        </p:nvSpPr>
        <p:spPr>
          <a:xfrm>
            <a:off x="1461089" y="2988277"/>
            <a:ext cx="15603794" cy="6971139"/>
          </a:xfrm>
          <a:prstGeom prst="rect">
            <a:avLst/>
          </a:prstGeom>
          <a:noFill/>
        </p:spPr>
        <p:txBody>
          <a:bodyPr wrap="square" rtlCol="0">
            <a:spAutoFit/>
          </a:bodyPr>
          <a:lstStyle/>
          <a:p>
            <a:pPr algn="just"/>
            <a:r>
              <a:rPr lang="en-US" sz="2700" b="1" dirty="0"/>
              <a:t>1. </a:t>
            </a:r>
            <a:r>
              <a:rPr lang="en-US" sz="3000" b="1" dirty="0"/>
              <a:t>Early Detection of Diseases</a:t>
            </a:r>
          </a:p>
          <a:p>
            <a:pPr lvl="1" algn="just">
              <a:buFont typeface="Arial" panose="020B0604020202020204" pitchFamily="34" charset="0"/>
              <a:buChar char="•"/>
            </a:pPr>
            <a:r>
              <a:rPr lang="en-US" sz="2700" b="1" dirty="0"/>
              <a:t>Health Guard</a:t>
            </a:r>
            <a:r>
              <a:rPr lang="en-US" sz="2700" dirty="0"/>
              <a:t> identifies potential health issues like diabetes, heart disease at an early stage, enabling timely medical intervention and improving outcomes.</a:t>
            </a:r>
          </a:p>
          <a:p>
            <a:pPr algn="just"/>
            <a:r>
              <a:rPr lang="en-US" sz="2700" b="1" dirty="0"/>
              <a:t>2. </a:t>
            </a:r>
            <a:r>
              <a:rPr lang="en-US" sz="3000" b="1" dirty="0"/>
              <a:t>Accessible Health Monitoring</a:t>
            </a:r>
          </a:p>
          <a:p>
            <a:pPr lvl="1" algn="just">
              <a:buFont typeface="Arial" panose="020B0604020202020204" pitchFamily="34" charset="0"/>
              <a:buChar char="•"/>
            </a:pPr>
            <a:r>
              <a:rPr lang="en-US" sz="2700" dirty="0"/>
              <a:t>The system provides a user-friendly platform for individuals to monitor their health regularly without needing frequent doctor visits, making health management more accessible.</a:t>
            </a:r>
          </a:p>
          <a:p>
            <a:pPr algn="just"/>
            <a:r>
              <a:rPr lang="en-US" sz="2700" b="1" dirty="0"/>
              <a:t>3. </a:t>
            </a:r>
            <a:r>
              <a:rPr lang="en-US" sz="3000" b="1" dirty="0"/>
              <a:t>Reducing Healthcare Burden</a:t>
            </a:r>
          </a:p>
          <a:p>
            <a:pPr lvl="1" algn="just">
              <a:buFont typeface="Arial" panose="020B0604020202020204" pitchFamily="34" charset="0"/>
              <a:buChar char="•"/>
            </a:pPr>
            <a:r>
              <a:rPr lang="en-US" sz="2700" dirty="0"/>
              <a:t>By predicting diseases early, </a:t>
            </a:r>
            <a:r>
              <a:rPr lang="en-US" sz="2700" b="1" dirty="0"/>
              <a:t>Health Guard</a:t>
            </a:r>
            <a:r>
              <a:rPr lang="en-US" sz="2700" dirty="0"/>
              <a:t> can reduce the strain on healthcare systems, allowing resources to be focused on those in immediate need of treatment.</a:t>
            </a:r>
          </a:p>
          <a:p>
            <a:pPr algn="just"/>
            <a:r>
              <a:rPr lang="en-US" sz="2700" b="1" dirty="0"/>
              <a:t>4. </a:t>
            </a:r>
            <a:r>
              <a:rPr lang="en-US" sz="3000" b="1" dirty="0"/>
              <a:t>Empowering Patients</a:t>
            </a:r>
          </a:p>
          <a:p>
            <a:pPr lvl="1" algn="just">
              <a:buFont typeface="Arial" panose="020B0604020202020204" pitchFamily="34" charset="0"/>
              <a:buChar char="•"/>
            </a:pPr>
            <a:r>
              <a:rPr lang="en-US" sz="2700" dirty="0"/>
              <a:t>The system empowers users with knowledge about their health, encouraging them to take control of their well-being and make informed lifestyle choices.</a:t>
            </a:r>
          </a:p>
          <a:p>
            <a:pPr algn="just"/>
            <a:r>
              <a:rPr lang="en-US" sz="2700" b="1" dirty="0"/>
              <a:t>5. </a:t>
            </a:r>
            <a:r>
              <a:rPr lang="en-US" sz="3000" b="1" dirty="0"/>
              <a:t>Cost-Effective Prevention</a:t>
            </a:r>
          </a:p>
          <a:p>
            <a:pPr lvl="1" algn="just">
              <a:buFont typeface="Arial" panose="020B0604020202020204" pitchFamily="34" charset="0"/>
              <a:buChar char="•"/>
            </a:pPr>
            <a:r>
              <a:rPr lang="en-US" sz="2700" dirty="0"/>
              <a:t>Early detection through </a:t>
            </a:r>
            <a:r>
              <a:rPr lang="en-US" sz="2700" b="1" dirty="0"/>
              <a:t>Health Guard</a:t>
            </a:r>
            <a:r>
              <a:rPr lang="en-US" sz="2700" dirty="0"/>
              <a:t> can help prevent the progression of diseases, potentially reducing the long-term costs of treatment and care.</a:t>
            </a:r>
          </a:p>
          <a:p>
            <a:pPr algn="just"/>
            <a:endParaRPr lang="en-IN" sz="2700" dirty="0"/>
          </a:p>
        </p:txBody>
      </p:sp>
    </p:spTree>
    <p:extLst>
      <p:ext uri="{BB962C8B-B14F-4D97-AF65-F5344CB8AC3E}">
        <p14:creationId xmlns:p14="http://schemas.microsoft.com/office/powerpoint/2010/main" val="3235235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flipV="1">
            <a:off x="324466" y="1453846"/>
            <a:ext cx="17582534" cy="619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Flowchart: Process 4">
            <a:extLst>
              <a:ext uri="{FF2B5EF4-FFF2-40B4-BE49-F238E27FC236}">
                <a16:creationId xmlns:a16="http://schemas.microsoft.com/office/drawing/2014/main" id="{F2CDDEAD-5EDA-1D0C-7FF9-E5F0266D6774}"/>
              </a:ext>
            </a:extLst>
          </p:cNvPr>
          <p:cNvSpPr/>
          <p:nvPr/>
        </p:nvSpPr>
        <p:spPr>
          <a:xfrm>
            <a:off x="4100051" y="1774385"/>
            <a:ext cx="9055508" cy="821331"/>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 </a:t>
            </a:r>
            <a:r>
              <a:rPr lang="en-US" sz="4200" dirty="0">
                <a:solidFill>
                  <a:schemeClr val="tx1"/>
                </a:solidFill>
              </a:rPr>
              <a:t>Technology and Library Used</a:t>
            </a:r>
            <a:endParaRPr lang="en-IN" sz="4200" dirty="0">
              <a:solidFill>
                <a:schemeClr val="tx1"/>
              </a:solidFill>
            </a:endParaRPr>
          </a:p>
        </p:txBody>
      </p:sp>
      <p:sp>
        <p:nvSpPr>
          <p:cNvPr id="13" name="TextBox 12">
            <a:extLst>
              <a:ext uri="{FF2B5EF4-FFF2-40B4-BE49-F238E27FC236}">
                <a16:creationId xmlns:a16="http://schemas.microsoft.com/office/drawing/2014/main" id="{42047805-A414-78B3-3A4D-86DD9710C994}"/>
              </a:ext>
            </a:extLst>
          </p:cNvPr>
          <p:cNvSpPr txBox="1"/>
          <p:nvPr/>
        </p:nvSpPr>
        <p:spPr>
          <a:xfrm>
            <a:off x="1666567" y="3215149"/>
            <a:ext cx="7226711" cy="5355312"/>
          </a:xfrm>
          <a:prstGeom prst="rect">
            <a:avLst/>
          </a:prstGeom>
          <a:noFill/>
        </p:spPr>
        <p:txBody>
          <a:bodyPr wrap="square" rtlCol="0">
            <a:spAutoFit/>
          </a:bodyPr>
          <a:lstStyle/>
          <a:p>
            <a:pPr marL="428625" indent="-428625">
              <a:buFont typeface="Arial" panose="020B0604020202020204" pitchFamily="34" charset="0"/>
              <a:buChar char="•"/>
            </a:pPr>
            <a:r>
              <a:rPr lang="en-IN" sz="4200" b="1" dirty="0"/>
              <a:t>Technology</a:t>
            </a:r>
          </a:p>
          <a:p>
            <a:r>
              <a:rPr lang="en-IN" sz="2700" dirty="0"/>
              <a:t>	</a:t>
            </a:r>
            <a:r>
              <a:rPr lang="en-IN" sz="3000" dirty="0"/>
              <a:t>Python Programming</a:t>
            </a:r>
          </a:p>
          <a:p>
            <a:endParaRPr lang="en-IN" sz="3000" dirty="0"/>
          </a:p>
          <a:p>
            <a:pPr marL="514350" indent="-514350">
              <a:buFont typeface="Arial" panose="020B0604020202020204" pitchFamily="34" charset="0"/>
              <a:buChar char="•"/>
            </a:pPr>
            <a:r>
              <a:rPr lang="en-IN" sz="3600" b="1" dirty="0"/>
              <a:t>Library</a:t>
            </a:r>
          </a:p>
          <a:p>
            <a:r>
              <a:rPr lang="en-IN" sz="3600" b="1" dirty="0"/>
              <a:t>	</a:t>
            </a:r>
            <a:r>
              <a:rPr lang="en-IN" sz="3000" dirty="0"/>
              <a:t>Scikit-Learn, </a:t>
            </a:r>
            <a:r>
              <a:rPr lang="en-IN" sz="3000" dirty="0" err="1"/>
              <a:t>Numpy</a:t>
            </a:r>
            <a:r>
              <a:rPr lang="en-IN" sz="3000" dirty="0"/>
              <a:t>, Pandas, </a:t>
            </a:r>
          </a:p>
          <a:p>
            <a:r>
              <a:rPr lang="en-IN" sz="3000" dirty="0"/>
              <a:t>	Matplotlib, Pickle, OS, </a:t>
            </a:r>
            <a:r>
              <a:rPr lang="en-IN" sz="3000" dirty="0" err="1"/>
              <a:t>Streamlit</a:t>
            </a:r>
            <a:r>
              <a:rPr lang="en-IN" sz="3000"/>
              <a:t>,</a:t>
            </a:r>
            <a:endParaRPr lang="en-IN" sz="3000" dirty="0"/>
          </a:p>
          <a:p>
            <a:endParaRPr lang="en-IN" sz="3000" dirty="0"/>
          </a:p>
          <a:p>
            <a:pPr marL="514350" indent="-514350">
              <a:buFont typeface="Arial" panose="020B0604020202020204" pitchFamily="34" charset="0"/>
              <a:buChar char="•"/>
            </a:pPr>
            <a:r>
              <a:rPr lang="en-IN" sz="3600" b="1" dirty="0"/>
              <a:t>Editor</a:t>
            </a:r>
          </a:p>
          <a:p>
            <a:r>
              <a:rPr lang="en-IN" sz="3600" b="1" dirty="0"/>
              <a:t>	</a:t>
            </a:r>
            <a:r>
              <a:rPr lang="en-IN" sz="3000" dirty="0"/>
              <a:t>VS code or </a:t>
            </a:r>
            <a:r>
              <a:rPr lang="en-IN" sz="3000" dirty="0" err="1"/>
              <a:t>Jupyter</a:t>
            </a:r>
            <a:r>
              <a:rPr lang="en-IN" sz="3000" dirty="0"/>
              <a:t> Notebook</a:t>
            </a:r>
            <a:endParaRPr lang="en-IN" sz="3600" b="1" dirty="0"/>
          </a:p>
          <a:p>
            <a:endParaRPr lang="en-IN" sz="3600" b="1" dirty="0"/>
          </a:p>
        </p:txBody>
      </p:sp>
      <p:pic>
        <p:nvPicPr>
          <p:cNvPr id="14" name="Picture 13">
            <a:extLst>
              <a:ext uri="{FF2B5EF4-FFF2-40B4-BE49-F238E27FC236}">
                <a16:creationId xmlns:a16="http://schemas.microsoft.com/office/drawing/2014/main" id="{D9372BFB-5350-27E3-5BEF-C512518B1369}"/>
              </a:ext>
            </a:extLst>
          </p:cNvPr>
          <p:cNvPicPr>
            <a:picLocks noChangeAspect="1"/>
          </p:cNvPicPr>
          <p:nvPr/>
        </p:nvPicPr>
        <p:blipFill>
          <a:blip r:embed="rId3"/>
          <a:stretch>
            <a:fillRect/>
          </a:stretch>
        </p:blipFill>
        <p:spPr>
          <a:xfrm>
            <a:off x="10309121" y="3082581"/>
            <a:ext cx="1723115" cy="1563159"/>
          </a:xfrm>
          <a:prstGeom prst="rect">
            <a:avLst/>
          </a:prstGeom>
        </p:spPr>
      </p:pic>
      <p:pic>
        <p:nvPicPr>
          <p:cNvPr id="3076" name="Picture 4">
            <a:extLst>
              <a:ext uri="{FF2B5EF4-FFF2-40B4-BE49-F238E27FC236}">
                <a16:creationId xmlns:a16="http://schemas.microsoft.com/office/drawing/2014/main" id="{BA659557-1898-1057-4E48-8FE7FE25DAEC}"/>
              </a:ext>
            </a:extLst>
          </p:cNvPr>
          <p:cNvPicPr>
            <a:picLocks noChangeAspect="1" noChangeArrowheads="1"/>
          </p:cNvPicPr>
          <p:nvPr/>
        </p:nvPicPr>
        <p:blipFill>
          <a:blip r:embed="rId4"/>
          <a:srcRect/>
          <a:stretch/>
        </p:blipFill>
        <p:spPr bwMode="auto">
          <a:xfrm>
            <a:off x="12617936" y="2854313"/>
            <a:ext cx="4032042" cy="143059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E76F2BD1-D8C2-7039-E830-30E95BB2CECB}"/>
              </a:ext>
            </a:extLst>
          </p:cNvPr>
          <p:cNvPicPr>
            <a:picLocks noChangeAspect="1"/>
          </p:cNvPicPr>
          <p:nvPr/>
        </p:nvPicPr>
        <p:blipFill>
          <a:blip r:embed="rId5"/>
          <a:stretch>
            <a:fillRect/>
          </a:stretch>
        </p:blipFill>
        <p:spPr>
          <a:xfrm>
            <a:off x="14492414" y="4254782"/>
            <a:ext cx="2743265" cy="1430592"/>
          </a:xfrm>
          <a:prstGeom prst="rect">
            <a:avLst/>
          </a:prstGeom>
        </p:spPr>
      </p:pic>
      <p:pic>
        <p:nvPicPr>
          <p:cNvPr id="19" name="Picture 18">
            <a:extLst>
              <a:ext uri="{FF2B5EF4-FFF2-40B4-BE49-F238E27FC236}">
                <a16:creationId xmlns:a16="http://schemas.microsoft.com/office/drawing/2014/main" id="{C0363F16-783B-95AC-0C4E-A2783DCC167C}"/>
              </a:ext>
            </a:extLst>
          </p:cNvPr>
          <p:cNvPicPr>
            <a:picLocks noChangeAspect="1"/>
          </p:cNvPicPr>
          <p:nvPr/>
        </p:nvPicPr>
        <p:blipFill>
          <a:blip r:embed="rId6"/>
          <a:stretch>
            <a:fillRect/>
          </a:stretch>
        </p:blipFill>
        <p:spPr>
          <a:xfrm>
            <a:off x="9748349" y="4892452"/>
            <a:ext cx="3927413" cy="1109645"/>
          </a:xfrm>
          <a:prstGeom prst="rect">
            <a:avLst/>
          </a:prstGeom>
        </p:spPr>
      </p:pic>
      <p:pic>
        <p:nvPicPr>
          <p:cNvPr id="3078" name="Picture 6">
            <a:extLst>
              <a:ext uri="{FF2B5EF4-FFF2-40B4-BE49-F238E27FC236}">
                <a16:creationId xmlns:a16="http://schemas.microsoft.com/office/drawing/2014/main" id="{9F437AE5-226B-3CD2-33D7-6860EB5D637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37076" y="6238564"/>
            <a:ext cx="1723115" cy="13773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B3CA2E4-A571-E2F0-3BAE-F529DE93AB80}"/>
              </a:ext>
            </a:extLst>
          </p:cNvPr>
          <p:cNvPicPr>
            <a:picLocks noChangeAspect="1" noChangeArrowheads="1"/>
          </p:cNvPicPr>
          <p:nvPr/>
        </p:nvPicPr>
        <p:blipFill>
          <a:blip r:embed="rId8"/>
          <a:srcRect/>
          <a:stretch/>
        </p:blipFill>
        <p:spPr bwMode="auto">
          <a:xfrm>
            <a:off x="14633957" y="6596688"/>
            <a:ext cx="3078857" cy="159176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2BAE4B41-0110-D971-FD81-8C4FF68286C5}"/>
              </a:ext>
            </a:extLst>
          </p:cNvPr>
          <p:cNvPicPr>
            <a:picLocks noChangeAspect="1"/>
          </p:cNvPicPr>
          <p:nvPr/>
        </p:nvPicPr>
        <p:blipFill>
          <a:blip r:embed="rId9"/>
          <a:srcRect/>
          <a:stretch/>
        </p:blipFill>
        <p:spPr>
          <a:xfrm>
            <a:off x="12617936" y="6217506"/>
            <a:ext cx="3037440" cy="600603"/>
          </a:xfrm>
          <a:prstGeom prst="rect">
            <a:avLst/>
          </a:prstGeom>
        </p:spPr>
      </p:pic>
      <p:pic>
        <p:nvPicPr>
          <p:cNvPr id="23" name="Picture 22">
            <a:extLst>
              <a:ext uri="{FF2B5EF4-FFF2-40B4-BE49-F238E27FC236}">
                <a16:creationId xmlns:a16="http://schemas.microsoft.com/office/drawing/2014/main" id="{6A074934-D117-D3A1-11CB-9D74EE85E759}"/>
              </a:ext>
            </a:extLst>
          </p:cNvPr>
          <p:cNvPicPr>
            <a:picLocks noChangeAspect="1"/>
          </p:cNvPicPr>
          <p:nvPr/>
        </p:nvPicPr>
        <p:blipFill>
          <a:blip r:embed="rId10"/>
          <a:stretch>
            <a:fillRect/>
          </a:stretch>
        </p:blipFill>
        <p:spPr>
          <a:xfrm>
            <a:off x="12650549" y="7536608"/>
            <a:ext cx="1486107" cy="1524446"/>
          </a:xfrm>
          <a:prstGeom prst="rect">
            <a:avLst/>
          </a:prstGeom>
        </p:spPr>
      </p:pic>
      <p:pic>
        <p:nvPicPr>
          <p:cNvPr id="25" name="Picture 24">
            <a:extLst>
              <a:ext uri="{FF2B5EF4-FFF2-40B4-BE49-F238E27FC236}">
                <a16:creationId xmlns:a16="http://schemas.microsoft.com/office/drawing/2014/main" id="{84C5C28C-8435-FDCD-57DA-49866BD92241}"/>
              </a:ext>
            </a:extLst>
          </p:cNvPr>
          <p:cNvPicPr>
            <a:picLocks noChangeAspect="1"/>
          </p:cNvPicPr>
          <p:nvPr/>
        </p:nvPicPr>
        <p:blipFill>
          <a:blip r:embed="rId11"/>
          <a:stretch>
            <a:fillRect/>
          </a:stretch>
        </p:blipFill>
        <p:spPr>
          <a:xfrm>
            <a:off x="9283635" y="7735413"/>
            <a:ext cx="1403976" cy="1563159"/>
          </a:xfrm>
          <a:prstGeom prst="rect">
            <a:avLst/>
          </a:prstGeom>
        </p:spPr>
      </p:pic>
    </p:spTree>
    <p:extLst>
      <p:ext uri="{BB962C8B-B14F-4D97-AF65-F5344CB8AC3E}">
        <p14:creationId xmlns:p14="http://schemas.microsoft.com/office/powerpoint/2010/main" val="2488956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0F76ED71-B3EC-3FB4-AEB4-ED918DD3BD29}"/>
              </a:ext>
            </a:extLst>
          </p:cNvPr>
          <p:cNvPicPr>
            <a:picLocks noChangeAspect="1" noChangeArrowheads="1"/>
          </p:cNvPicPr>
          <p:nvPr/>
        </p:nvPicPr>
        <p:blipFill>
          <a:blip r:embed="rId2"/>
          <a:srcRect/>
          <a:stretch/>
        </p:blipFill>
        <p:spPr bwMode="auto">
          <a:xfrm>
            <a:off x="16046246" y="0"/>
            <a:ext cx="1666568" cy="127026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024012C-DBAC-5636-6612-C696612B5B7B}"/>
              </a:ext>
            </a:extLst>
          </p:cNvPr>
          <p:cNvCxnSpPr>
            <a:cxnSpLocks/>
          </p:cNvCxnSpPr>
          <p:nvPr/>
        </p:nvCxnSpPr>
        <p:spPr>
          <a:xfrm>
            <a:off x="324465" y="1471529"/>
            <a:ext cx="17658735" cy="3889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Flowchart: Process 5">
            <a:extLst>
              <a:ext uri="{FF2B5EF4-FFF2-40B4-BE49-F238E27FC236}">
                <a16:creationId xmlns:a16="http://schemas.microsoft.com/office/drawing/2014/main" id="{2626E633-8A8B-5808-FA4A-DE6348A7CBB0}"/>
              </a:ext>
            </a:extLst>
          </p:cNvPr>
          <p:cNvSpPr/>
          <p:nvPr/>
        </p:nvSpPr>
        <p:spPr>
          <a:xfrm>
            <a:off x="5167829" y="1681688"/>
            <a:ext cx="6209066" cy="898859"/>
          </a:xfrm>
          <a:prstGeom prst="flowChartProcess">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tx1"/>
                </a:solidFill>
              </a:rPr>
              <a:t> Data Flow Diagram</a:t>
            </a:r>
            <a:endParaRPr lang="en-IN" sz="3600" dirty="0">
              <a:solidFill>
                <a:schemeClr val="tx1"/>
              </a:solidFill>
            </a:endParaRPr>
          </a:p>
        </p:txBody>
      </p:sp>
      <p:sp>
        <p:nvSpPr>
          <p:cNvPr id="9" name="Flowchart: Magnetic Disk 8">
            <a:extLst>
              <a:ext uri="{FF2B5EF4-FFF2-40B4-BE49-F238E27FC236}">
                <a16:creationId xmlns:a16="http://schemas.microsoft.com/office/drawing/2014/main" id="{FCE1C8EB-2E19-66F8-9033-EB980BDABD34}"/>
              </a:ext>
            </a:extLst>
          </p:cNvPr>
          <p:cNvSpPr/>
          <p:nvPr/>
        </p:nvSpPr>
        <p:spPr>
          <a:xfrm>
            <a:off x="1597342" y="2040762"/>
            <a:ext cx="1973300" cy="150418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Diabetes</a:t>
            </a:r>
          </a:p>
          <a:p>
            <a:pPr algn="ctr"/>
            <a:r>
              <a:rPr lang="en-IN" sz="2700" dirty="0"/>
              <a:t>Disease</a:t>
            </a:r>
          </a:p>
        </p:txBody>
      </p:sp>
      <p:sp>
        <p:nvSpPr>
          <p:cNvPr id="10" name="Flowchart: Magnetic Disk 9">
            <a:extLst>
              <a:ext uri="{FF2B5EF4-FFF2-40B4-BE49-F238E27FC236}">
                <a16:creationId xmlns:a16="http://schemas.microsoft.com/office/drawing/2014/main" id="{55620DA5-5CBE-9546-E2C7-555B09DD32C5}"/>
              </a:ext>
            </a:extLst>
          </p:cNvPr>
          <p:cNvSpPr/>
          <p:nvPr/>
        </p:nvSpPr>
        <p:spPr>
          <a:xfrm>
            <a:off x="1597341" y="3940831"/>
            <a:ext cx="1973301" cy="1289303"/>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Heart</a:t>
            </a:r>
          </a:p>
          <a:p>
            <a:pPr algn="ctr"/>
            <a:r>
              <a:rPr lang="en-IN" sz="2700" dirty="0"/>
              <a:t>Disease</a:t>
            </a:r>
          </a:p>
        </p:txBody>
      </p:sp>
      <p:sp>
        <p:nvSpPr>
          <p:cNvPr id="11" name="Flowchart: Magnetic Disk 10">
            <a:extLst>
              <a:ext uri="{FF2B5EF4-FFF2-40B4-BE49-F238E27FC236}">
                <a16:creationId xmlns:a16="http://schemas.microsoft.com/office/drawing/2014/main" id="{A032FFD6-9812-E565-1F53-E40A6D786FD2}"/>
              </a:ext>
            </a:extLst>
          </p:cNvPr>
          <p:cNvSpPr/>
          <p:nvPr/>
        </p:nvSpPr>
        <p:spPr>
          <a:xfrm>
            <a:off x="1547444" y="5401399"/>
            <a:ext cx="1980159" cy="148930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dirty="0"/>
              <a:t>P</a:t>
            </a:r>
            <a:r>
              <a:rPr lang="en-IN" sz="2700" dirty="0" err="1"/>
              <a:t>arkinsons</a:t>
            </a:r>
            <a:r>
              <a:rPr lang="en-IN" sz="2700" dirty="0"/>
              <a:t> Disease</a:t>
            </a:r>
          </a:p>
        </p:txBody>
      </p:sp>
      <p:sp>
        <p:nvSpPr>
          <p:cNvPr id="12" name="Flowchart: Process 11">
            <a:extLst>
              <a:ext uri="{FF2B5EF4-FFF2-40B4-BE49-F238E27FC236}">
                <a16:creationId xmlns:a16="http://schemas.microsoft.com/office/drawing/2014/main" id="{FEFB8C5D-B995-2071-4180-0581EB47D74A}"/>
              </a:ext>
            </a:extLst>
          </p:cNvPr>
          <p:cNvSpPr/>
          <p:nvPr/>
        </p:nvSpPr>
        <p:spPr>
          <a:xfrm>
            <a:off x="6316007" y="3466004"/>
            <a:ext cx="3593592" cy="91897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Data Transformation</a:t>
            </a:r>
          </a:p>
        </p:txBody>
      </p:sp>
      <p:cxnSp>
        <p:nvCxnSpPr>
          <p:cNvPr id="16" name="Straight Arrow Connector 15">
            <a:extLst>
              <a:ext uri="{FF2B5EF4-FFF2-40B4-BE49-F238E27FC236}">
                <a16:creationId xmlns:a16="http://schemas.microsoft.com/office/drawing/2014/main" id="{7DB04496-FB97-88DF-4EED-16431B3A5D30}"/>
              </a:ext>
            </a:extLst>
          </p:cNvPr>
          <p:cNvCxnSpPr>
            <a:cxnSpLocks/>
            <a:stCxn id="9" idx="4"/>
          </p:cNvCxnSpPr>
          <p:nvPr/>
        </p:nvCxnSpPr>
        <p:spPr>
          <a:xfrm>
            <a:off x="3570641" y="2792855"/>
            <a:ext cx="2738505" cy="8393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E1445D8-7281-3ECF-F253-D3E705CE127E}"/>
              </a:ext>
            </a:extLst>
          </p:cNvPr>
          <p:cNvCxnSpPr>
            <a:cxnSpLocks/>
            <a:stCxn id="10" idx="4"/>
            <a:endCxn id="12" idx="1"/>
          </p:cNvCxnSpPr>
          <p:nvPr/>
        </p:nvCxnSpPr>
        <p:spPr>
          <a:xfrm flipV="1">
            <a:off x="3570643" y="3925490"/>
            <a:ext cx="2745365" cy="6599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A4A923-BF23-3F0A-E9E6-EB21E3BA47F3}"/>
              </a:ext>
            </a:extLst>
          </p:cNvPr>
          <p:cNvCxnSpPr>
            <a:cxnSpLocks/>
            <a:stCxn id="11" idx="4"/>
          </p:cNvCxnSpPr>
          <p:nvPr/>
        </p:nvCxnSpPr>
        <p:spPr>
          <a:xfrm flipV="1">
            <a:off x="3527603" y="4207153"/>
            <a:ext cx="2781543" cy="19388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C53673-9899-0D77-8395-E667345E9087}"/>
              </a:ext>
            </a:extLst>
          </p:cNvPr>
          <p:cNvCxnSpPr>
            <a:cxnSpLocks/>
            <a:stCxn id="12" idx="3"/>
          </p:cNvCxnSpPr>
          <p:nvPr/>
        </p:nvCxnSpPr>
        <p:spPr>
          <a:xfrm>
            <a:off x="9909599" y="3925490"/>
            <a:ext cx="23117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Flowchart: Magnetic Disk 33">
            <a:extLst>
              <a:ext uri="{FF2B5EF4-FFF2-40B4-BE49-F238E27FC236}">
                <a16:creationId xmlns:a16="http://schemas.microsoft.com/office/drawing/2014/main" id="{BD50E9BF-A548-5EAE-2EB6-668D5B55ED04}"/>
              </a:ext>
            </a:extLst>
          </p:cNvPr>
          <p:cNvSpPr/>
          <p:nvPr/>
        </p:nvSpPr>
        <p:spPr>
          <a:xfrm>
            <a:off x="12221325" y="2764181"/>
            <a:ext cx="2996946" cy="1870317"/>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Data Preprocessing</a:t>
            </a:r>
          </a:p>
        </p:txBody>
      </p:sp>
      <p:sp>
        <p:nvSpPr>
          <p:cNvPr id="35" name="Flowchart: Process 34">
            <a:extLst>
              <a:ext uri="{FF2B5EF4-FFF2-40B4-BE49-F238E27FC236}">
                <a16:creationId xmlns:a16="http://schemas.microsoft.com/office/drawing/2014/main" id="{0A2C126F-BF64-A1CC-1048-08C84BEA7D27}"/>
              </a:ext>
            </a:extLst>
          </p:cNvPr>
          <p:cNvSpPr/>
          <p:nvPr/>
        </p:nvSpPr>
        <p:spPr>
          <a:xfrm>
            <a:off x="7063740" y="5868305"/>
            <a:ext cx="4313154" cy="104586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Machine Learning Algorithm</a:t>
            </a:r>
          </a:p>
        </p:txBody>
      </p:sp>
      <p:sp>
        <p:nvSpPr>
          <p:cNvPr id="36" name="Flowchart: Process 35">
            <a:extLst>
              <a:ext uri="{FF2B5EF4-FFF2-40B4-BE49-F238E27FC236}">
                <a16:creationId xmlns:a16="http://schemas.microsoft.com/office/drawing/2014/main" id="{6F3457F5-39E5-BAFD-4558-11CB5EC4755F}"/>
              </a:ext>
            </a:extLst>
          </p:cNvPr>
          <p:cNvSpPr/>
          <p:nvPr/>
        </p:nvSpPr>
        <p:spPr>
          <a:xfrm>
            <a:off x="864108" y="8133588"/>
            <a:ext cx="2276856" cy="11109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User Details</a:t>
            </a:r>
          </a:p>
        </p:txBody>
      </p:sp>
      <p:sp>
        <p:nvSpPr>
          <p:cNvPr id="37" name="Flowchart: Process 36">
            <a:extLst>
              <a:ext uri="{FF2B5EF4-FFF2-40B4-BE49-F238E27FC236}">
                <a16:creationId xmlns:a16="http://schemas.microsoft.com/office/drawing/2014/main" id="{596A9636-505D-B320-6081-6EE2342A0886}"/>
              </a:ext>
            </a:extLst>
          </p:cNvPr>
          <p:cNvSpPr/>
          <p:nvPr/>
        </p:nvSpPr>
        <p:spPr>
          <a:xfrm>
            <a:off x="4640611" y="8133588"/>
            <a:ext cx="2878382" cy="11109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User Input</a:t>
            </a:r>
          </a:p>
          <a:p>
            <a:pPr algn="ctr"/>
            <a:r>
              <a:rPr lang="en-IN" sz="2700" dirty="0"/>
              <a:t>(Symptoms)</a:t>
            </a:r>
          </a:p>
        </p:txBody>
      </p:sp>
      <p:sp>
        <p:nvSpPr>
          <p:cNvPr id="38" name="Flowchart: Process 37">
            <a:extLst>
              <a:ext uri="{FF2B5EF4-FFF2-40B4-BE49-F238E27FC236}">
                <a16:creationId xmlns:a16="http://schemas.microsoft.com/office/drawing/2014/main" id="{81836AEB-043F-E663-900B-A689D07FA69F}"/>
              </a:ext>
            </a:extLst>
          </p:cNvPr>
          <p:cNvSpPr/>
          <p:nvPr/>
        </p:nvSpPr>
        <p:spPr>
          <a:xfrm>
            <a:off x="9018639" y="8094726"/>
            <a:ext cx="3202686" cy="11109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Diseases Prediction Model</a:t>
            </a:r>
          </a:p>
        </p:txBody>
      </p:sp>
      <p:sp>
        <p:nvSpPr>
          <p:cNvPr id="39" name="Flowchart: Process 38">
            <a:extLst>
              <a:ext uri="{FF2B5EF4-FFF2-40B4-BE49-F238E27FC236}">
                <a16:creationId xmlns:a16="http://schemas.microsoft.com/office/drawing/2014/main" id="{6DE2B3B8-0361-3407-5CCE-885CD33C7824}"/>
              </a:ext>
            </a:extLst>
          </p:cNvPr>
          <p:cNvSpPr/>
          <p:nvPr/>
        </p:nvSpPr>
        <p:spPr>
          <a:xfrm>
            <a:off x="14142696" y="8133588"/>
            <a:ext cx="3570117" cy="11109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Predicted Result</a:t>
            </a:r>
          </a:p>
        </p:txBody>
      </p:sp>
      <p:cxnSp>
        <p:nvCxnSpPr>
          <p:cNvPr id="41" name="Straight Arrow Connector 40">
            <a:extLst>
              <a:ext uri="{FF2B5EF4-FFF2-40B4-BE49-F238E27FC236}">
                <a16:creationId xmlns:a16="http://schemas.microsoft.com/office/drawing/2014/main" id="{282E3918-F5E9-96F2-17BF-B36ADC30E53B}"/>
              </a:ext>
            </a:extLst>
          </p:cNvPr>
          <p:cNvCxnSpPr>
            <a:cxnSpLocks/>
            <a:stCxn id="34" idx="3"/>
            <a:endCxn id="35" idx="0"/>
          </p:cNvCxnSpPr>
          <p:nvPr/>
        </p:nvCxnSpPr>
        <p:spPr>
          <a:xfrm flipH="1">
            <a:off x="9220317" y="4634498"/>
            <a:ext cx="4499481" cy="12338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44A43A8-F1A8-0926-4293-23DFEDB3E141}"/>
              </a:ext>
            </a:extLst>
          </p:cNvPr>
          <p:cNvCxnSpPr>
            <a:stCxn id="35" idx="2"/>
            <a:endCxn id="38" idx="0"/>
          </p:cNvCxnSpPr>
          <p:nvPr/>
        </p:nvCxnSpPr>
        <p:spPr>
          <a:xfrm>
            <a:off x="9220317" y="6914166"/>
            <a:ext cx="1399665" cy="11805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4B9E992-2638-B4B8-BB2C-AB81A18A96E2}"/>
              </a:ext>
            </a:extLst>
          </p:cNvPr>
          <p:cNvCxnSpPr>
            <a:cxnSpLocks/>
            <a:stCxn id="37" idx="3"/>
            <a:endCxn id="38" idx="1"/>
          </p:cNvCxnSpPr>
          <p:nvPr/>
        </p:nvCxnSpPr>
        <p:spPr>
          <a:xfrm flipV="1">
            <a:off x="7518992" y="8650224"/>
            <a:ext cx="1499648" cy="388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8DAEBFC-3DEF-6282-76A8-EE4A83E7B2ED}"/>
              </a:ext>
            </a:extLst>
          </p:cNvPr>
          <p:cNvCxnSpPr>
            <a:cxnSpLocks/>
            <a:stCxn id="36" idx="3"/>
            <a:endCxn id="37" idx="1"/>
          </p:cNvCxnSpPr>
          <p:nvPr/>
        </p:nvCxnSpPr>
        <p:spPr>
          <a:xfrm>
            <a:off x="3140964" y="8689086"/>
            <a:ext cx="149964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69FC76E-C538-17B0-C994-C5BFA1733C9F}"/>
              </a:ext>
            </a:extLst>
          </p:cNvPr>
          <p:cNvCxnSpPr>
            <a:cxnSpLocks/>
            <a:endCxn id="39" idx="1"/>
          </p:cNvCxnSpPr>
          <p:nvPr/>
        </p:nvCxnSpPr>
        <p:spPr>
          <a:xfrm>
            <a:off x="12221325" y="8620506"/>
            <a:ext cx="1921371" cy="685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327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1011</Words>
  <Application>Microsoft Office PowerPoint</Application>
  <PresentationFormat>Custom</PresentationFormat>
  <Paragraphs>117</Paragraphs>
  <Slides>19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Bold</vt:lpstr>
      <vt:lpstr>Arial</vt:lpstr>
      <vt:lpstr>Bell MT</vt:lpstr>
      <vt:lpstr>Calibri</vt:lpstr>
      <vt:lpstr>Wingdings</vt:lpstr>
      <vt:lpstr>Times New Roman</vt:lpstr>
      <vt:lpstr>Calibri Light</vt:lpstr>
      <vt:lpstr>PT Serif</vt:lpstr>
      <vt:lpstr>Office Theme</vt:lpstr>
      <vt:lpstr>PowerPoint Presentation</vt:lpstr>
      <vt:lpstr>PowerPoint Presentation</vt:lpstr>
      <vt:lpstr>Multiple Diseases Prediction System Using 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Project Sample.pptx</dc:title>
  <dc:creator>Aman</dc:creator>
  <cp:lastModifiedBy>AMAN KUMAR BAGHEL</cp:lastModifiedBy>
  <cp:revision>23</cp:revision>
  <dcterms:created xsi:type="dcterms:W3CDTF">2006-08-16T00:00:00Z</dcterms:created>
  <dcterms:modified xsi:type="dcterms:W3CDTF">2024-12-15T12:49:00Z</dcterms:modified>
  <dc:identifier>DAGOX65T4Pg</dc:identifier>
</cp:coreProperties>
</file>