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4"/>
  </p:sldMasterIdLst>
  <p:sldIdLst>
    <p:sldId id="257" r:id="rId5"/>
    <p:sldId id="263" r:id="rId6"/>
    <p:sldId id="264" r:id="rId7"/>
    <p:sldId id="265" r:id="rId8"/>
    <p:sldId id="266" r:id="rId9"/>
    <p:sldId id="267" r:id="rId10"/>
    <p:sldId id="268" r:id="rId11"/>
    <p:sldId id="269" r:id="rId12"/>
    <p:sldId id="270"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84DA70-C731-4C70-880D-CCD4705E623C}" type="datetime1">
              <a:rPr lang="en-US" smtClean="0"/>
              <a:t>11/5/2024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186733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11/5/2024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0938720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11/5/2024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2488122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11/5/2024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10147983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11/5/2024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91874222"/>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2D6E202-B606-4609-B914-27C9371A1F6D}" type="datetime1">
              <a:rPr lang="en-US" smtClean="0"/>
              <a:t>11/5/2024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5313248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2D6E202-B606-4609-B914-27C9371A1F6D}" type="datetime1">
              <a:rPr lang="en-US" smtClean="0"/>
              <a:t>11/5/2024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34184011"/>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11/5/2024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35769796"/>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11/5/2024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72984904"/>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11/5/2024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259084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11/5/2024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17493874"/>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11/5/2024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850784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D6E202-B606-4609-B914-27C9371A1F6D}" type="datetime1">
              <a:rPr lang="en-US" smtClean="0"/>
              <a:t>11/5/2024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0877658"/>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D6E202-B606-4609-B914-27C9371A1F6D}" type="datetime1">
              <a:rPr lang="en-US" smtClean="0"/>
              <a:t>11/5/2024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9147352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11/5/2024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362642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39667345-2558-425A-8533-9BFDBCE15005}" type="datetime1">
              <a:rPr lang="en-US" smtClean="0"/>
              <a:t>11/5/2024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15287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11/5/2024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84733794"/>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t>11/5/2024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757250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62D6E202-B606-4609-B914-27C9371A1F6D}" type="datetime1">
              <a:rPr lang="en-US" smtClean="0"/>
              <a:t>11/5/2024</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3720318980"/>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 id="2147483768" r:id="rId18"/>
  </p:sldLayoutIdLst>
  <p:hf sldNum="0" hdr="0" ftr="0" dt="0"/>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1334278"/>
            <a:ext cx="6253317" cy="2990834"/>
          </a:xfrm>
        </p:spPr>
        <p:txBody>
          <a:bodyPr>
            <a:normAutofit fontScale="90000"/>
          </a:bodyPr>
          <a:lstStyle/>
          <a:p>
            <a:r>
              <a:rPr lang="en-IN" b="0" i="0" dirty="0">
                <a:solidFill>
                  <a:srgbClr val="FFFFFF"/>
                </a:solidFill>
                <a:effectLst/>
                <a:latin typeface="Fira Sans" panose="020F0502020204030204" pitchFamily="34" charset="0"/>
              </a:rPr>
              <a:t>Sentiment Analysis Implementation and </a:t>
            </a:r>
            <a:r>
              <a:rPr lang="en-IN" b="0" i="0" dirty="0" err="1">
                <a:solidFill>
                  <a:srgbClr val="FFFFFF"/>
                </a:solidFill>
                <a:effectLst/>
                <a:latin typeface="Fira Sans" panose="020F0502020204030204" pitchFamily="34" charset="0"/>
              </a:rPr>
              <a:t>Experimentation</a:t>
            </a:r>
            <a:r>
              <a:rPr lang="en-IN" b="0" i="0" dirty="0" err="1">
                <a:solidFill>
                  <a:srgbClr val="FFFFFF"/>
                </a:solidFill>
                <a:effectLst/>
                <a:latin typeface="Fira Sans" panose="020B0503050000020004" pitchFamily="34" charset="0"/>
              </a:rPr>
              <a:t>Sentmet</a:t>
            </a:r>
            <a:r>
              <a:rPr lang="en-IN" b="0" i="0" dirty="0">
                <a:solidFill>
                  <a:srgbClr val="FFFFFF"/>
                </a:solidFill>
                <a:effectLst/>
                <a:latin typeface="Fira Sans" panose="020B0503050000020004" pitchFamily="34" charset="0"/>
              </a:rPr>
              <a:t> Analysis Implementation </a:t>
            </a:r>
            <a:r>
              <a:rPr lang="en-IN" b="0" i="0" dirty="0" err="1">
                <a:solidFill>
                  <a:srgbClr val="FFFFFF"/>
                </a:solidFill>
                <a:effectLst/>
                <a:latin typeface="Fira Sans" panose="020B0503050000020004" pitchFamily="34" charset="0"/>
              </a:rPr>
              <a:t>andExperientationSentimet</a:t>
            </a:r>
            <a:r>
              <a:rPr lang="en-IN" b="0" i="0" dirty="0">
                <a:solidFill>
                  <a:srgbClr val="FFFFFF"/>
                </a:solidFill>
                <a:effectLst/>
                <a:latin typeface="Fira Sans" panose="020B0503050000020004" pitchFamily="34" charset="0"/>
              </a:rPr>
              <a:t> Analysis Implementation and Experimentation</a:t>
            </a:r>
            <a:endParaRPr lang="en-US" sz="8000" dirty="0"/>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159829" y="3060441"/>
            <a:ext cx="6399271" cy="3158462"/>
          </a:xfrm>
        </p:spPr>
        <p:txBody>
          <a:bodyPr>
            <a:normAutofit/>
          </a:bodyPr>
          <a:lstStyle/>
          <a:p>
            <a:r>
              <a:rPr lang="en-US" sz="3200" dirty="0">
                <a:solidFill>
                  <a:schemeClr val="tx1">
                    <a:lumMod val="85000"/>
                    <a:lumOff val="15000"/>
                  </a:schemeClr>
                </a:solidFill>
              </a:rPr>
              <a:t>Sentiment Analysis Implementation and Experimentation</a:t>
            </a: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spTree>
    <p:extLst>
      <p:ext uri="{BB962C8B-B14F-4D97-AF65-F5344CB8AC3E}">
        <p14:creationId xmlns:p14="http://schemas.microsoft.com/office/powerpoint/2010/main" val="4043737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4C135-04D0-42B0-EC40-4ECB72324443}"/>
              </a:ext>
            </a:extLst>
          </p:cNvPr>
          <p:cNvSpPr>
            <a:spLocks noGrp="1"/>
          </p:cNvSpPr>
          <p:nvPr>
            <p:ph type="title"/>
          </p:nvPr>
        </p:nvSpPr>
        <p:spPr/>
        <p:txBody>
          <a:bodyPr/>
          <a:lstStyle/>
          <a:p>
            <a:r>
              <a:rPr lang="en-US" dirty="0"/>
              <a:t>Contents</a:t>
            </a:r>
            <a:endParaRPr lang="en-IN" dirty="0"/>
          </a:p>
        </p:txBody>
      </p:sp>
      <p:sp>
        <p:nvSpPr>
          <p:cNvPr id="3" name="Content Placeholder 2">
            <a:extLst>
              <a:ext uri="{FF2B5EF4-FFF2-40B4-BE49-F238E27FC236}">
                <a16:creationId xmlns:a16="http://schemas.microsoft.com/office/drawing/2014/main" id="{B88519D5-42B2-015B-B8ED-3149C875794D}"/>
              </a:ext>
            </a:extLst>
          </p:cNvPr>
          <p:cNvSpPr>
            <a:spLocks noGrp="1"/>
          </p:cNvSpPr>
          <p:nvPr>
            <p:ph idx="1"/>
          </p:nvPr>
        </p:nvSpPr>
        <p:spPr/>
        <p:txBody>
          <a:bodyPr>
            <a:normAutofit fontScale="55000" lnSpcReduction="20000"/>
          </a:bodyPr>
          <a:lstStyle/>
          <a:p>
            <a:r>
              <a:rPr lang="en-US" dirty="0"/>
              <a:t> 1. Introduction</a:t>
            </a:r>
          </a:p>
          <a:p>
            <a:endParaRPr lang="en-US" dirty="0"/>
          </a:p>
          <a:p>
            <a:r>
              <a:rPr lang="en-US" dirty="0"/>
              <a:t> 2. Dataset Information</a:t>
            </a:r>
          </a:p>
          <a:p>
            <a:endParaRPr lang="en-US" dirty="0"/>
          </a:p>
          <a:p>
            <a:r>
              <a:rPr lang="en-US" dirty="0"/>
              <a:t> 3. Data Preprocessing and Visualization</a:t>
            </a:r>
          </a:p>
          <a:p>
            <a:endParaRPr lang="en-US" dirty="0"/>
          </a:p>
          <a:p>
            <a:r>
              <a:rPr lang="en-US" dirty="0"/>
              <a:t> 4. Label Encoding and Feature Scaling</a:t>
            </a:r>
          </a:p>
          <a:p>
            <a:endParaRPr lang="en-US" dirty="0"/>
          </a:p>
          <a:p>
            <a:r>
              <a:rPr lang="en-US" dirty="0"/>
              <a:t> 5. Model Implementation</a:t>
            </a:r>
          </a:p>
          <a:p>
            <a:endParaRPr lang="en-US" dirty="0"/>
          </a:p>
          <a:p>
            <a:r>
              <a:rPr lang="en-US" dirty="0"/>
              <a:t> 6. Experimentation and Results</a:t>
            </a:r>
            <a:endParaRPr lang="en-IN" dirty="0"/>
          </a:p>
        </p:txBody>
      </p:sp>
    </p:spTree>
    <p:extLst>
      <p:ext uri="{BB962C8B-B14F-4D97-AF65-F5344CB8AC3E}">
        <p14:creationId xmlns:p14="http://schemas.microsoft.com/office/powerpoint/2010/main" val="3921301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C7B86-7CA9-37B1-E0EA-5968AE37199D}"/>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33841215-41A0-AC93-1DED-946982F8D558}"/>
              </a:ext>
            </a:extLst>
          </p:cNvPr>
          <p:cNvSpPr>
            <a:spLocks noGrp="1"/>
          </p:cNvSpPr>
          <p:nvPr>
            <p:ph idx="1"/>
          </p:nvPr>
        </p:nvSpPr>
        <p:spPr>
          <a:xfrm>
            <a:off x="1097280" y="2108201"/>
            <a:ext cx="6544491" cy="3760891"/>
          </a:xfrm>
        </p:spPr>
        <p:txBody>
          <a:bodyPr/>
          <a:lstStyle/>
          <a:p>
            <a:r>
              <a:rPr lang="en-US" dirty="0"/>
              <a:t>This report describes the implementation of various machine learning models for sentiment analysis on textual data. The dataset used is taken from Kaggle. The dataset is split into training and testing sets, which undergo necessary preprocessing before model experimentation.</a:t>
            </a:r>
            <a:endParaRPr lang="en-IN" dirty="0"/>
          </a:p>
        </p:txBody>
      </p:sp>
    </p:spTree>
    <p:extLst>
      <p:ext uri="{BB962C8B-B14F-4D97-AF65-F5344CB8AC3E}">
        <p14:creationId xmlns:p14="http://schemas.microsoft.com/office/powerpoint/2010/main" val="28732036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39164-7915-A6EF-2D1B-9E827131DDBE}"/>
              </a:ext>
            </a:extLst>
          </p:cNvPr>
          <p:cNvSpPr>
            <a:spLocks noGrp="1"/>
          </p:cNvSpPr>
          <p:nvPr>
            <p:ph type="title"/>
          </p:nvPr>
        </p:nvSpPr>
        <p:spPr/>
        <p:txBody>
          <a:bodyPr/>
          <a:lstStyle/>
          <a:p>
            <a:r>
              <a:rPr lang="en-US" dirty="0"/>
              <a:t>Dataset Info.</a:t>
            </a:r>
            <a:endParaRPr lang="en-IN" dirty="0"/>
          </a:p>
        </p:txBody>
      </p:sp>
      <p:sp>
        <p:nvSpPr>
          <p:cNvPr id="3" name="Content Placeholder 2">
            <a:extLst>
              <a:ext uri="{FF2B5EF4-FFF2-40B4-BE49-F238E27FC236}">
                <a16:creationId xmlns:a16="http://schemas.microsoft.com/office/drawing/2014/main" id="{28FC9A34-51E8-DEF5-4426-AB0D518F1076}"/>
              </a:ext>
            </a:extLst>
          </p:cNvPr>
          <p:cNvSpPr>
            <a:spLocks noGrp="1"/>
          </p:cNvSpPr>
          <p:nvPr>
            <p:ph idx="1"/>
          </p:nvPr>
        </p:nvSpPr>
        <p:spPr>
          <a:xfrm>
            <a:off x="1097280" y="2108201"/>
            <a:ext cx="10058400" cy="4161970"/>
          </a:xfrm>
        </p:spPr>
        <p:txBody>
          <a:bodyPr>
            <a:noAutofit/>
          </a:bodyPr>
          <a:lstStyle/>
          <a:p>
            <a:r>
              <a:rPr lang="en-US" sz="1000" dirty="0"/>
              <a:t>1. Polarity</a:t>
            </a:r>
          </a:p>
          <a:p>
            <a:r>
              <a:rPr lang="en-US" sz="1000" dirty="0"/>
              <a:t>Indicates the sentiment of each tweet: Negative, Neutral, Positive</a:t>
            </a:r>
          </a:p>
          <a:p>
            <a:r>
              <a:rPr lang="en-US" sz="1000" dirty="0"/>
              <a:t>2. Tweet ID</a:t>
            </a:r>
          </a:p>
          <a:p>
            <a:r>
              <a:rPr lang="en-US" sz="1000" dirty="0"/>
              <a:t>Unique identifier for each tweet</a:t>
            </a:r>
          </a:p>
          <a:p>
            <a:r>
              <a:rPr lang="en-US" sz="1000" dirty="0"/>
              <a:t>3. Date</a:t>
            </a:r>
          </a:p>
          <a:p>
            <a:r>
              <a:rPr lang="en-US" sz="1000" dirty="0"/>
              <a:t>Date and time when the tweet was posted, in UTC format</a:t>
            </a:r>
          </a:p>
          <a:p>
            <a:r>
              <a:rPr lang="en-US" sz="1000" dirty="0"/>
              <a:t>4. Query</a:t>
            </a:r>
          </a:p>
          <a:p>
            <a:r>
              <a:rPr lang="en-US" sz="1000" dirty="0"/>
              <a:t>Term associated with the tweet; if no query, contains 'NO_QUERY'</a:t>
            </a:r>
          </a:p>
          <a:p>
            <a:r>
              <a:rPr lang="en-US" sz="1000" dirty="0"/>
              <a:t>5. User</a:t>
            </a:r>
          </a:p>
          <a:p>
            <a:r>
              <a:rPr lang="en-US" sz="1000" dirty="0"/>
              <a:t>Username of the individual who posted the tweet</a:t>
            </a:r>
          </a:p>
          <a:p>
            <a:r>
              <a:rPr lang="en-US" sz="1000" dirty="0"/>
              <a:t>6. Text</a:t>
            </a:r>
          </a:p>
          <a:p>
            <a:r>
              <a:rPr lang="en-US" sz="1000" dirty="0"/>
              <a:t>The actual content of the tweet</a:t>
            </a:r>
            <a:endParaRPr lang="en-IN" sz="1000" dirty="0"/>
          </a:p>
        </p:txBody>
      </p:sp>
    </p:spTree>
    <p:extLst>
      <p:ext uri="{BB962C8B-B14F-4D97-AF65-F5344CB8AC3E}">
        <p14:creationId xmlns:p14="http://schemas.microsoft.com/office/powerpoint/2010/main" val="10815555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EEFBF-2118-EFD2-8088-DA6D73E20356}"/>
              </a:ext>
            </a:extLst>
          </p:cNvPr>
          <p:cNvSpPr>
            <a:spLocks noGrp="1"/>
          </p:cNvSpPr>
          <p:nvPr>
            <p:ph type="title"/>
          </p:nvPr>
        </p:nvSpPr>
        <p:spPr/>
        <p:txBody>
          <a:bodyPr/>
          <a:lstStyle/>
          <a:p>
            <a:r>
              <a:rPr lang="en-IN" dirty="0"/>
              <a:t>Data Preprocessing and Visualization</a:t>
            </a:r>
          </a:p>
        </p:txBody>
      </p:sp>
      <p:sp>
        <p:nvSpPr>
          <p:cNvPr id="3" name="Content Placeholder 2">
            <a:extLst>
              <a:ext uri="{FF2B5EF4-FFF2-40B4-BE49-F238E27FC236}">
                <a16:creationId xmlns:a16="http://schemas.microsoft.com/office/drawing/2014/main" id="{AC19D706-E9D0-26FE-1A66-A9533DA279A5}"/>
              </a:ext>
            </a:extLst>
          </p:cNvPr>
          <p:cNvSpPr>
            <a:spLocks noGrp="1"/>
          </p:cNvSpPr>
          <p:nvPr>
            <p:ph idx="1"/>
          </p:nvPr>
        </p:nvSpPr>
        <p:spPr/>
        <p:txBody>
          <a:bodyPr/>
          <a:lstStyle/>
          <a:p>
            <a:r>
              <a:rPr lang="en-US" dirty="0"/>
              <a:t>1. Library imports</a:t>
            </a:r>
          </a:p>
          <a:p>
            <a:r>
              <a:rPr lang="en-US" dirty="0"/>
              <a:t>2. Dataset Loading</a:t>
            </a:r>
          </a:p>
          <a:p>
            <a:r>
              <a:rPr lang="en-US" dirty="0"/>
              <a:t>3. Text Preprocessing</a:t>
            </a:r>
          </a:p>
          <a:p>
            <a:r>
              <a:rPr lang="en-US" dirty="0"/>
              <a:t>4. Dataset Visualization</a:t>
            </a:r>
            <a:endParaRPr lang="en-IN" dirty="0"/>
          </a:p>
        </p:txBody>
      </p:sp>
    </p:spTree>
    <p:extLst>
      <p:ext uri="{BB962C8B-B14F-4D97-AF65-F5344CB8AC3E}">
        <p14:creationId xmlns:p14="http://schemas.microsoft.com/office/powerpoint/2010/main" val="2068364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BA602-DF86-B05D-13D2-4EAE964D8D48}"/>
              </a:ext>
            </a:extLst>
          </p:cNvPr>
          <p:cNvSpPr>
            <a:spLocks noGrp="1"/>
          </p:cNvSpPr>
          <p:nvPr>
            <p:ph type="title"/>
          </p:nvPr>
        </p:nvSpPr>
        <p:spPr/>
        <p:txBody>
          <a:bodyPr/>
          <a:lstStyle/>
          <a:p>
            <a:r>
              <a:rPr lang="en-US" dirty="0"/>
              <a:t>Label Encoding and Feature Scaling</a:t>
            </a:r>
            <a:endParaRPr lang="en-IN" dirty="0"/>
          </a:p>
        </p:txBody>
      </p:sp>
      <p:sp>
        <p:nvSpPr>
          <p:cNvPr id="3" name="Content Placeholder 2">
            <a:extLst>
              <a:ext uri="{FF2B5EF4-FFF2-40B4-BE49-F238E27FC236}">
                <a16:creationId xmlns:a16="http://schemas.microsoft.com/office/drawing/2014/main" id="{270E12DC-63B5-55F0-5E5C-D636C1B8D024}"/>
              </a:ext>
            </a:extLst>
          </p:cNvPr>
          <p:cNvSpPr>
            <a:spLocks noGrp="1"/>
          </p:cNvSpPr>
          <p:nvPr>
            <p:ph idx="1"/>
          </p:nvPr>
        </p:nvSpPr>
        <p:spPr>
          <a:xfrm>
            <a:off x="1097280" y="2108201"/>
            <a:ext cx="7617512" cy="3760891"/>
          </a:xfrm>
        </p:spPr>
        <p:txBody>
          <a:bodyPr/>
          <a:lstStyle/>
          <a:p>
            <a:r>
              <a:rPr lang="en-US" dirty="0"/>
              <a:t>1. Label Encoding: 'Body' column is encoded using LabelEncoder to convert categorical data into numerical form.</a:t>
            </a:r>
          </a:p>
          <a:p>
            <a:r>
              <a:rPr lang="en-US" dirty="0"/>
              <a:t>2. Feature Scaling :'Body' column is scaled using StandardScaler and sometimes MinMaxScaler.</a:t>
            </a:r>
            <a:endParaRPr lang="en-IN" dirty="0"/>
          </a:p>
        </p:txBody>
      </p:sp>
    </p:spTree>
    <p:extLst>
      <p:ext uri="{BB962C8B-B14F-4D97-AF65-F5344CB8AC3E}">
        <p14:creationId xmlns:p14="http://schemas.microsoft.com/office/powerpoint/2010/main" val="28260240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84AB9-58CD-9C81-A18B-65959A074A2F}"/>
              </a:ext>
            </a:extLst>
          </p:cNvPr>
          <p:cNvSpPr>
            <a:spLocks noGrp="1"/>
          </p:cNvSpPr>
          <p:nvPr>
            <p:ph type="title"/>
          </p:nvPr>
        </p:nvSpPr>
        <p:spPr/>
        <p:txBody>
          <a:bodyPr/>
          <a:lstStyle/>
          <a:p>
            <a:r>
              <a:rPr lang="en-IN" dirty="0"/>
              <a:t>Model Implementation</a:t>
            </a:r>
          </a:p>
        </p:txBody>
      </p:sp>
      <p:sp>
        <p:nvSpPr>
          <p:cNvPr id="3" name="Content Placeholder 2">
            <a:extLst>
              <a:ext uri="{FF2B5EF4-FFF2-40B4-BE49-F238E27FC236}">
                <a16:creationId xmlns:a16="http://schemas.microsoft.com/office/drawing/2014/main" id="{4D0798D4-D019-BC5B-7844-8CAC661F258D}"/>
              </a:ext>
            </a:extLst>
          </p:cNvPr>
          <p:cNvSpPr>
            <a:spLocks noGrp="1"/>
          </p:cNvSpPr>
          <p:nvPr>
            <p:ph idx="1"/>
          </p:nvPr>
        </p:nvSpPr>
        <p:spPr>
          <a:xfrm>
            <a:off x="1097280" y="2108201"/>
            <a:ext cx="10058400" cy="4385905"/>
          </a:xfrm>
        </p:spPr>
        <p:txBody>
          <a:bodyPr>
            <a:noAutofit/>
          </a:bodyPr>
          <a:lstStyle/>
          <a:p>
            <a:pPr marL="0" indent="0">
              <a:buNone/>
            </a:pPr>
            <a:r>
              <a:rPr lang="en-US" sz="1000" dirty="0"/>
              <a:t>   1. </a:t>
            </a:r>
            <a:r>
              <a:rPr lang="en-US" sz="1400" dirty="0"/>
              <a:t>Logistic Regression</a:t>
            </a:r>
            <a:endParaRPr lang="en-US" sz="1050" dirty="0"/>
          </a:p>
          <a:p>
            <a:r>
              <a:rPr lang="en-US" sz="1000" dirty="0"/>
              <a:t>A linear model for binary classification, serves as a baseline due to its simplicity and interpretability.</a:t>
            </a:r>
          </a:p>
          <a:p>
            <a:pPr marL="0" indent="0">
              <a:buNone/>
            </a:pPr>
            <a:r>
              <a:rPr lang="en-US" sz="1000" dirty="0"/>
              <a:t>2. </a:t>
            </a:r>
            <a:r>
              <a:rPr lang="en-US" sz="1400" dirty="0"/>
              <a:t>K-Nearest Neighbors (KNN)</a:t>
            </a:r>
          </a:p>
          <a:p>
            <a:r>
              <a:rPr lang="en-US" sz="1000" dirty="0"/>
              <a:t>Classifies data points based on the labels of its nearest neighbors, computationally intensive for large datasets.</a:t>
            </a:r>
          </a:p>
          <a:p>
            <a:pPr marL="0" indent="0">
              <a:buNone/>
            </a:pPr>
            <a:r>
              <a:rPr lang="en-US" sz="1000" dirty="0"/>
              <a:t>3</a:t>
            </a:r>
            <a:r>
              <a:rPr lang="en-US" sz="1200" dirty="0"/>
              <a:t>. </a:t>
            </a:r>
            <a:r>
              <a:rPr lang="en-US" sz="1400" dirty="0"/>
              <a:t>Decision Tree Classifier</a:t>
            </a:r>
            <a:endParaRPr lang="en-US" sz="1000" dirty="0"/>
          </a:p>
          <a:p>
            <a:r>
              <a:rPr lang="en-US" sz="1000" dirty="0"/>
              <a:t>Hierarchical model that splits data into branches based on feature values, interpretable but prone to overfitting.</a:t>
            </a:r>
          </a:p>
          <a:p>
            <a:pPr marL="0" indent="0">
              <a:buNone/>
            </a:pPr>
            <a:r>
              <a:rPr lang="en-US" sz="1000" dirty="0"/>
              <a:t>4. </a:t>
            </a:r>
            <a:r>
              <a:rPr lang="en-US" sz="1400" dirty="0"/>
              <a:t>Support Vector Machine (SVM</a:t>
            </a:r>
            <a:r>
              <a:rPr lang="en-US" sz="1000" dirty="0"/>
              <a:t>)</a:t>
            </a:r>
          </a:p>
          <a:p>
            <a:r>
              <a:rPr lang="en-US" sz="1000" dirty="0"/>
              <a:t>Finds a hyperplane that separates classes in high-dimensional space, effective for datasets with many features.</a:t>
            </a:r>
          </a:p>
          <a:p>
            <a:pPr marL="0" indent="0">
              <a:buNone/>
            </a:pPr>
            <a:r>
              <a:rPr lang="en-US" sz="1000" dirty="0"/>
              <a:t>5. </a:t>
            </a:r>
            <a:r>
              <a:rPr lang="en-US" sz="1400" dirty="0"/>
              <a:t>Perceptron</a:t>
            </a:r>
          </a:p>
          <a:p>
            <a:r>
              <a:rPr lang="en-US" sz="1000" dirty="0"/>
              <a:t>Basic neural network model for binary classification, may struggle with complex patterns without extra layers.</a:t>
            </a:r>
          </a:p>
          <a:p>
            <a:pPr marL="0" indent="0">
              <a:buNone/>
            </a:pPr>
            <a:r>
              <a:rPr lang="en-US" sz="1000" dirty="0"/>
              <a:t>6. </a:t>
            </a:r>
            <a:r>
              <a:rPr lang="en-US" sz="1400" dirty="0"/>
              <a:t>Naive Bayes Classifier</a:t>
            </a:r>
          </a:p>
          <a:p>
            <a:r>
              <a:rPr lang="en-US" sz="1000" dirty="0"/>
              <a:t>Suitable for text classification, assumes feature independence, efficient for large datasets.</a:t>
            </a:r>
            <a:endParaRPr lang="en-IN" sz="1000" dirty="0"/>
          </a:p>
        </p:txBody>
      </p:sp>
    </p:spTree>
    <p:extLst>
      <p:ext uri="{BB962C8B-B14F-4D97-AF65-F5344CB8AC3E}">
        <p14:creationId xmlns:p14="http://schemas.microsoft.com/office/powerpoint/2010/main" val="9300864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12CF3-1811-A94F-E403-84EDCC9F5831}"/>
              </a:ext>
            </a:extLst>
          </p:cNvPr>
          <p:cNvSpPr>
            <a:spLocks noGrp="1"/>
          </p:cNvSpPr>
          <p:nvPr>
            <p:ph type="title"/>
          </p:nvPr>
        </p:nvSpPr>
        <p:spPr/>
        <p:txBody>
          <a:bodyPr/>
          <a:lstStyle/>
          <a:p>
            <a:r>
              <a:rPr lang="en-US" dirty="0"/>
              <a:t>Experimental Results</a:t>
            </a:r>
            <a:endParaRPr lang="en-IN" dirty="0"/>
          </a:p>
        </p:txBody>
      </p:sp>
      <p:sp>
        <p:nvSpPr>
          <p:cNvPr id="3" name="Content Placeholder 2">
            <a:extLst>
              <a:ext uri="{FF2B5EF4-FFF2-40B4-BE49-F238E27FC236}">
                <a16:creationId xmlns:a16="http://schemas.microsoft.com/office/drawing/2014/main" id="{51B8E44C-C10A-96F9-2039-117147D993A9}"/>
              </a:ext>
            </a:extLst>
          </p:cNvPr>
          <p:cNvSpPr>
            <a:spLocks noGrp="1"/>
          </p:cNvSpPr>
          <p:nvPr>
            <p:ph idx="1"/>
          </p:nvPr>
        </p:nvSpPr>
        <p:spPr/>
        <p:txBody>
          <a:bodyPr/>
          <a:lstStyle/>
          <a:p>
            <a:r>
              <a:rPr lang="en-US" dirty="0"/>
              <a:t>- Logistic Regression: 44.13%</a:t>
            </a:r>
          </a:p>
          <a:p>
            <a:r>
              <a:rPr lang="en-US" dirty="0"/>
              <a:t>- KNN: 64.22%</a:t>
            </a:r>
          </a:p>
          <a:p>
            <a:r>
              <a:rPr lang="en-US" dirty="0"/>
              <a:t>- Decision Trees: 100%</a:t>
            </a:r>
          </a:p>
          <a:p>
            <a:r>
              <a:rPr lang="en-US" dirty="0"/>
              <a:t>- SVM: 44.13%</a:t>
            </a:r>
          </a:p>
          <a:p>
            <a:r>
              <a:rPr lang="en-US" dirty="0"/>
              <a:t>- Perceptron: 35.67%</a:t>
            </a:r>
          </a:p>
          <a:p>
            <a:r>
              <a:rPr lang="en-US" dirty="0"/>
              <a:t>- Naive Bayes: 44.13%</a:t>
            </a:r>
            <a:endParaRPr lang="en-IN" dirty="0"/>
          </a:p>
        </p:txBody>
      </p:sp>
    </p:spTree>
    <p:extLst>
      <p:ext uri="{BB962C8B-B14F-4D97-AF65-F5344CB8AC3E}">
        <p14:creationId xmlns:p14="http://schemas.microsoft.com/office/powerpoint/2010/main" val="29637260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DBC6E-E3CC-4C80-2EB0-C2024E1EBD84}"/>
              </a:ext>
            </a:extLst>
          </p:cNvPr>
          <p:cNvSpPr>
            <a:spLocks noGrp="1"/>
          </p:cNvSpPr>
          <p:nvPr>
            <p:ph type="title"/>
          </p:nvPr>
        </p:nvSpPr>
        <p:spPr/>
        <p:txBody>
          <a:bodyPr/>
          <a:lstStyle/>
          <a:p>
            <a:r>
              <a:rPr lang="en-US" dirty="0"/>
              <a:t>Team </a:t>
            </a:r>
            <a:br>
              <a:rPr lang="en-US" dirty="0"/>
            </a:br>
            <a:endParaRPr lang="en-IN" dirty="0"/>
          </a:p>
        </p:txBody>
      </p:sp>
      <p:sp>
        <p:nvSpPr>
          <p:cNvPr id="3" name="Content Placeholder 2">
            <a:extLst>
              <a:ext uri="{FF2B5EF4-FFF2-40B4-BE49-F238E27FC236}">
                <a16:creationId xmlns:a16="http://schemas.microsoft.com/office/drawing/2014/main" id="{AC1865E9-B676-7FF0-374E-F8F16D16A0C5}"/>
              </a:ext>
            </a:extLst>
          </p:cNvPr>
          <p:cNvSpPr>
            <a:spLocks noGrp="1"/>
          </p:cNvSpPr>
          <p:nvPr>
            <p:ph idx="1"/>
          </p:nvPr>
        </p:nvSpPr>
        <p:spPr/>
        <p:txBody>
          <a:bodyPr/>
          <a:lstStyle/>
          <a:p>
            <a:r>
              <a:rPr lang="en-IN" dirty="0"/>
              <a:t> Nilay Trivedi(B23ME1040)</a:t>
            </a:r>
          </a:p>
          <a:p>
            <a:r>
              <a:rPr lang="en-IN" dirty="0"/>
              <a:t>Anubhav Maurya(B23CH1005)</a:t>
            </a:r>
          </a:p>
          <a:p>
            <a:r>
              <a:rPr lang="en-IN" dirty="0"/>
              <a:t>Amrutanshu Sahoo(B23MT1009)</a:t>
            </a:r>
          </a:p>
          <a:p>
            <a:r>
              <a:rPr lang="en-IN" dirty="0"/>
              <a:t>Aman Choudhary(B23ME1005)</a:t>
            </a:r>
          </a:p>
        </p:txBody>
      </p:sp>
    </p:spTree>
    <p:extLst>
      <p:ext uri="{BB962C8B-B14F-4D97-AF65-F5344CB8AC3E}">
        <p14:creationId xmlns:p14="http://schemas.microsoft.com/office/powerpoint/2010/main" val="853494039"/>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F4F4D41-822D-40F2-A7AC-E4E6CB36CA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9DAD249-BF80-48EF-9AFB-36A11BCDC2CE}">
  <ds:schemaRefs>
    <ds:schemaRef ds:uri="http://schemas.microsoft.com/sharepoint/v3/contenttype/forms"/>
  </ds:schemaRefs>
</ds:datastoreItem>
</file>

<file path=customXml/itemProps3.xml><?xml version="1.0" encoding="utf-8"?>
<ds:datastoreItem xmlns:ds="http://schemas.openxmlformats.org/officeDocument/2006/customXml" ds:itemID="{C5A59D56-2157-4202-9D02-F44E447A24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TM04033925[[fn=Droplet]]</Template>
  <TotalTime>11</TotalTime>
  <Words>433</Words>
  <Application>Microsoft Office PowerPoint</Application>
  <PresentationFormat>Widescreen</PresentationFormat>
  <Paragraphs>62</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Fira Sans</vt:lpstr>
      <vt:lpstr>Tw Cen MT</vt:lpstr>
      <vt:lpstr>Droplet</vt:lpstr>
      <vt:lpstr>Sentiment Analysis Implementation and ExperimentationSentmet Analysis Implementation andExperientationSentimet Analysis Implementation and Experimentation</vt:lpstr>
      <vt:lpstr>Contents</vt:lpstr>
      <vt:lpstr>Introduction</vt:lpstr>
      <vt:lpstr>Dataset Info.</vt:lpstr>
      <vt:lpstr>Data Preprocessing and Visualization</vt:lpstr>
      <vt:lpstr>Label Encoding and Feature Scaling</vt:lpstr>
      <vt:lpstr>Model Implementation</vt:lpstr>
      <vt:lpstr>Experimental Results</vt:lpstr>
      <vt:lpstr>Team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Aman Agarwal</dc:creator>
  <cp:lastModifiedBy>Aman Agarwal</cp:lastModifiedBy>
  <cp:revision>1</cp:revision>
  <dcterms:created xsi:type="dcterms:W3CDTF">2024-11-05T12:57:12Z</dcterms:created>
  <dcterms:modified xsi:type="dcterms:W3CDTF">2024-11-05T13:09:06Z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