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Unna Bold" charset="1" panose="02040703070705020203"/>
      <p:regular r:id="rId12"/>
    </p:embeddedFon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Fira Code" charset="1" panose="020B0809050000020004"/>
      <p:regular r:id="rId15"/>
    </p:embeddedFont>
    <p:embeddedFont>
      <p:font typeface="Fira Code Semi-Bold" charset="1" panose="020B0809050000020004"/>
      <p:regular r:id="rId16"/>
    </p:embeddedFont>
    <p:embeddedFont>
      <p:font typeface="Unna" charset="1" panose="0204050307070502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github.com/hardmaru/slimevolleygym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rive.google.com/file/d/1950xvRFQHoFxjlJlfzpyE_uJFiWFXMoO/view?usp=sharin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rive.google.com/file/d/18MyiQ5vtD2lS1ElXC8rfP2TF1vfamhx5/view?usp=sharing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AMAN9876543210/CS22B054_AI_3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0641" y="339725"/>
            <a:ext cx="1455853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SLIMEVOLLEY AI: MINIMAX VS ALPHA-BETA PRUNING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507059" y="5353050"/>
            <a:ext cx="8288941" cy="4527834"/>
          </a:xfrm>
          <a:custGeom>
            <a:avLst/>
            <a:gdLst/>
            <a:ahLst/>
            <a:cxnLst/>
            <a:rect r="r" b="b" t="t" l="l"/>
            <a:pathLst>
              <a:path h="4527834" w="8288941">
                <a:moveTo>
                  <a:pt x="0" y="0"/>
                </a:moveTo>
                <a:lnTo>
                  <a:pt x="8288940" y="0"/>
                </a:lnTo>
                <a:lnTo>
                  <a:pt x="8288940" y="4527834"/>
                </a:lnTo>
                <a:lnTo>
                  <a:pt x="0" y="45278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" t="0" r="-9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96530" y="1240959"/>
            <a:ext cx="15242620" cy="465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  <a:spcBef>
                <a:spcPct val="0"/>
              </a:spcBef>
            </a:pPr>
          </a:p>
          <a:p>
            <a:pPr algn="l" marL="576654" indent="-288327" lvl="1">
              <a:lnSpc>
                <a:spcPts val="4113"/>
              </a:lnSpc>
              <a:buFont typeface="Arial"/>
              <a:buChar char="•"/>
            </a:pPr>
            <a:r>
              <a:rPr lang="en-US" b="true" sz="2670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Environment: </a:t>
            </a:r>
            <a:r>
              <a:rPr lang="en-US" b="true" sz="2670" u="sng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  <a:hlinkClick r:id="rId5" tooltip="https://github.com/hardmaru/slimevolleygym"/>
              </a:rPr>
              <a:t>SlimeVolleyGym</a:t>
            </a:r>
          </a:p>
          <a:p>
            <a:pPr algn="l" marL="576887" indent="-288443" lvl="1">
              <a:lnSpc>
                <a:spcPts val="4114"/>
              </a:lnSpc>
              <a:buFont typeface="Arial"/>
              <a:buChar char="•"/>
            </a:pPr>
            <a:r>
              <a:rPr lang="en-US" b="true" sz="2672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Objective:</a:t>
            </a:r>
            <a:r>
              <a:rPr lang="en-US" sz="267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Implement and compare Minimax and Alpha-Beta agents against a RandomAgent</a:t>
            </a:r>
          </a:p>
          <a:p>
            <a:pPr algn="l" marL="576887" indent="-288443" lvl="1">
              <a:lnSpc>
                <a:spcPts val="4114"/>
              </a:lnSpc>
              <a:buFont typeface="Arial"/>
              <a:buChar char="•"/>
            </a:pPr>
            <a:r>
              <a:rPr lang="en-US" b="true" sz="2672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Important </a:t>
            </a:r>
            <a:r>
              <a:rPr lang="en-US" b="true" sz="2672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Tasks:</a:t>
            </a:r>
          </a:p>
          <a:p>
            <a:pPr algn="l" marL="1110595" indent="-370198" lvl="2">
              <a:lnSpc>
                <a:spcPts val="3960"/>
              </a:lnSpc>
              <a:buFont typeface="Arial"/>
              <a:buChar char="⚬"/>
            </a:pPr>
            <a:r>
              <a:rPr lang="en-US" sz="257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Depth-limited search-based agents</a:t>
            </a:r>
          </a:p>
          <a:p>
            <a:pPr algn="l" marL="1110595" indent="-370198" lvl="2">
              <a:lnSpc>
                <a:spcPts val="3960"/>
              </a:lnSpc>
              <a:buFont typeface="Arial"/>
              <a:buChar char="⚬"/>
            </a:pPr>
            <a:r>
              <a:rPr lang="en-US" sz="257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Game simulation &amp; rendering</a:t>
            </a:r>
          </a:p>
          <a:p>
            <a:pPr algn="l" marL="1110595" indent="-370198" lvl="2">
              <a:lnSpc>
                <a:spcPts val="3960"/>
              </a:lnSpc>
              <a:buFont typeface="Arial"/>
              <a:buChar char="⚬"/>
            </a:pPr>
            <a:r>
              <a:rPr lang="en-US" sz="257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Video generation &amp; evaluation</a:t>
            </a:r>
          </a:p>
          <a:p>
            <a:pPr algn="l" marL="576887" indent="-288443" lvl="1">
              <a:lnSpc>
                <a:spcPts val="4114"/>
              </a:lnSpc>
              <a:buFont typeface="Arial"/>
              <a:buChar char="•"/>
            </a:pPr>
            <a:r>
              <a:rPr lang="en-US" b="true" sz="2672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Visuals: </a:t>
            </a:r>
            <a:r>
              <a:rPr lang="en-US" sz="267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Here is attached screenshot of gameplay 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57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ctr">
              <a:lnSpc>
                <a:spcPts val="26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91208" y="343283"/>
            <a:ext cx="11187295" cy="685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b="true" sz="3981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EVALUATION FUNCTION &amp; SEARCH SETUP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791315" y="1396452"/>
            <a:ext cx="12574273" cy="786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373" indent="-294686" lvl="1">
              <a:lnSpc>
                <a:spcPts val="4012"/>
              </a:lnSpc>
              <a:buFont typeface="Arial"/>
              <a:buChar char="•"/>
            </a:pPr>
            <a:r>
              <a:rPr lang="en-US" b="true" sz="2729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Evaluati</a:t>
            </a:r>
            <a:r>
              <a:rPr lang="en-US" b="true" sz="2729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 Function:</a:t>
            </a:r>
          </a:p>
          <a:p>
            <a:pPr algn="l" marL="544037" indent="-272019" lvl="1">
              <a:lnSpc>
                <a:spcPts val="3704"/>
              </a:lnSpc>
              <a:buFont typeface="Arial"/>
              <a:buChar char="•"/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python code</a:t>
            </a:r>
          </a:p>
          <a:p>
            <a:pPr algn="l">
              <a:lnSpc>
                <a:spcPts val="3704"/>
              </a:lnSpc>
            </a:pPr>
            <a:r>
              <a:rPr lang="en-US" sz="2519">
                <a:solidFill>
                  <a:srgbClr val="6E4823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b="true" sz="2519">
                <a:solidFill>
                  <a:srgbClr val="FF3131"/>
                </a:solidFill>
                <a:latin typeface="Fira Code Semi-Bold"/>
                <a:ea typeface="Fira Code Semi-Bold"/>
                <a:cs typeface="Fira Code Semi-Bold"/>
                <a:sym typeface="Fira Code Semi-Bold"/>
              </a:rPr>
              <a:t> </a:t>
            </a:r>
            <a:r>
              <a:rPr lang="en-US" b="true" sz="2519">
                <a:solidFill>
                  <a:srgbClr val="FF3131"/>
                </a:solidFill>
                <a:latin typeface="Fira Code Semi-Bold"/>
                <a:ea typeface="Fira Code Semi-Bold"/>
                <a:cs typeface="Fira Code Semi-Bold"/>
                <a:sym typeface="Fira Code Semi-Bold"/>
              </a:rPr>
              <a:t>def evaluate_position(obs):</a:t>
            </a:r>
          </a:p>
          <a:p>
            <a:pPr algn="l">
              <a:lnSpc>
                <a:spcPts val="3704"/>
              </a:lnSpc>
            </a:pPr>
            <a:r>
              <a:rPr lang="en-US" b="true" sz="2519">
                <a:solidFill>
                  <a:srgbClr val="FF3131"/>
                </a:solidFill>
                <a:latin typeface="Fira Code Semi-Bold"/>
                <a:ea typeface="Fira Code Semi-Bold"/>
                <a:cs typeface="Fira Code Semi-Bold"/>
                <a:sym typeface="Fira Code Semi-Bold"/>
              </a:rPr>
              <a:t>                ball_x = obs[4]</a:t>
            </a:r>
          </a:p>
          <a:p>
            <a:pPr algn="l">
              <a:lnSpc>
                <a:spcPts val="3704"/>
              </a:lnSpc>
            </a:pPr>
            <a:r>
              <a:rPr lang="en-US" b="true" sz="2519">
                <a:solidFill>
                  <a:srgbClr val="FF3131"/>
                </a:solidFill>
                <a:latin typeface="Fira Code Semi-Bold"/>
                <a:ea typeface="Fira Code Semi-Bold"/>
                <a:cs typeface="Fira Code Semi-Bold"/>
                <a:sym typeface="Fira Code Semi-Bold"/>
              </a:rPr>
              <a:t>                player_x = obs[0]</a:t>
            </a:r>
          </a:p>
          <a:p>
            <a:pPr algn="l">
              <a:lnSpc>
                <a:spcPts val="3704"/>
              </a:lnSpc>
            </a:pPr>
            <a:r>
              <a:rPr lang="en-US" b="true" sz="2519">
                <a:solidFill>
                  <a:srgbClr val="FF3131"/>
                </a:solidFill>
                <a:latin typeface="Fira Code Semi-Bold"/>
                <a:ea typeface="Fira Code Semi-Bold"/>
                <a:cs typeface="Fira Code Semi-Bold"/>
                <a:sym typeface="Fira Code Semi-Bold"/>
              </a:rPr>
              <a:t>                return -abs(ball_x - player_x)</a:t>
            </a:r>
          </a:p>
          <a:p>
            <a:pPr algn="l">
              <a:lnSpc>
                <a:spcPts val="3704"/>
              </a:lnSpc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            </a:t>
            </a: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– Rewards agent for minimizing horizontal distance to the ball</a:t>
            </a:r>
          </a:p>
          <a:p>
            <a:pPr algn="l" marL="612041" indent="-306020" lvl="1">
              <a:lnSpc>
                <a:spcPts val="4479"/>
              </a:lnSpc>
              <a:buFont typeface="Arial"/>
              <a:buChar char="•"/>
            </a:pPr>
            <a:r>
              <a:rPr lang="en-US" b="true" sz="2834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 Space:</a:t>
            </a:r>
            <a:r>
              <a:rPr lang="en-US" sz="283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3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7 discrete combinations of (left, jump, right)</a:t>
            </a:r>
          </a:p>
          <a:p>
            <a:pPr algn="l" marL="589373" indent="-294686" lvl="1">
              <a:lnSpc>
                <a:spcPts val="4313"/>
              </a:lnSpc>
              <a:buFont typeface="Arial"/>
              <a:buChar char="•"/>
            </a:pPr>
            <a:r>
              <a:rPr lang="en-US" b="true" sz="2729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Depth-Limited Search:</a:t>
            </a:r>
          </a:p>
          <a:p>
            <a:pPr algn="l" marL="1088074" indent="-362691" lvl="2">
              <a:lnSpc>
                <a:spcPts val="3981"/>
              </a:lnSpc>
              <a:buFont typeface="Arial"/>
              <a:buChar char="⚬"/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Minimax: full tree to depth d</a:t>
            </a:r>
          </a:p>
          <a:p>
            <a:pPr algn="l" marL="1088074" indent="-362691" lvl="2">
              <a:lnSpc>
                <a:spcPts val="3981"/>
              </a:lnSpc>
              <a:buFont typeface="Arial"/>
              <a:buChar char="⚬"/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Alpha-Beta: same d, with pruning thresholds α/β</a:t>
            </a:r>
          </a:p>
          <a:p>
            <a:pPr algn="l" marL="612041" indent="-306020" lvl="1">
              <a:lnSpc>
                <a:spcPts val="4479"/>
              </a:lnSpc>
              <a:buFont typeface="Arial"/>
              <a:buChar char="•"/>
            </a:pPr>
            <a:r>
              <a:rPr lang="en-US" b="true" sz="2834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Metrics Collected:</a:t>
            </a:r>
          </a:p>
          <a:p>
            <a:pPr algn="l" marL="1088074" indent="-362691" lvl="2">
              <a:lnSpc>
                <a:spcPts val="3981"/>
              </a:lnSpc>
              <a:buFont typeface="Arial"/>
              <a:buChar char="⚬"/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Final score (wins/losses)</a:t>
            </a:r>
          </a:p>
          <a:p>
            <a:pPr algn="l" marL="1088074" indent="-362691" lvl="2">
              <a:lnSpc>
                <a:spcPts val="3981"/>
              </a:lnSpc>
              <a:buFont typeface="Arial"/>
              <a:buChar char="⚬"/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Real-time duration &amp; effective FPS</a:t>
            </a:r>
          </a:p>
          <a:p>
            <a:pPr algn="l" marL="1088074" indent="-362691" lvl="2">
              <a:lnSpc>
                <a:spcPts val="3981"/>
              </a:lnSpc>
              <a:buFont typeface="Arial"/>
              <a:buChar char="⚬"/>
            </a:pPr>
            <a:r>
              <a:rPr lang="en-US" sz="2519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Frames rendered vs. frames pruned/saved</a:t>
            </a:r>
          </a:p>
          <a:p>
            <a:pPr algn="l">
              <a:lnSpc>
                <a:spcPts val="315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2415" y="274586"/>
            <a:ext cx="10920160" cy="94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MINIMAX AGENT PERFORMANCE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11993" y="1552913"/>
            <a:ext cx="14027742" cy="732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5622" indent="-292811" lvl="1">
              <a:lnSpc>
                <a:spcPts val="5370"/>
              </a:lnSpc>
              <a:buFont typeface="Arial"/>
              <a:buChar char="•"/>
            </a:pPr>
            <a:r>
              <a:rPr lang="en-US" b="true" sz="2712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Match Stats (100 steps vs. RandomAgent):</a:t>
            </a:r>
          </a:p>
          <a:p>
            <a:pPr algn="l" marL="1120322" indent="-373441" lvl="2">
              <a:lnSpc>
                <a:spcPts val="5137"/>
              </a:lnSpc>
              <a:buFont typeface="Arial"/>
              <a:buChar char="⚬"/>
            </a:pPr>
            <a:r>
              <a:rPr lang="en-US" sz="259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Final Score: Yellow 0 – Blue 1</a:t>
            </a:r>
          </a:p>
          <a:p>
            <a:pPr algn="l" marL="1120322" indent="-373441" lvl="2">
              <a:lnSpc>
                <a:spcPts val="5137"/>
              </a:lnSpc>
              <a:buFont typeface="Arial"/>
              <a:buChar char="⚬"/>
            </a:pPr>
            <a:r>
              <a:rPr lang="en-US" sz="259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Real-time Duration: 3.35 s</a:t>
            </a:r>
          </a:p>
          <a:p>
            <a:pPr algn="l" marL="1120322" indent="-373441" lvl="2">
              <a:lnSpc>
                <a:spcPts val="5137"/>
              </a:lnSpc>
              <a:buFont typeface="Arial"/>
              <a:buChar char="⚬"/>
            </a:pPr>
            <a:r>
              <a:rPr lang="en-US" sz="259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Adjusted FPS: 22.41 (base 29.87, speed 0.75×)</a:t>
            </a:r>
          </a:p>
          <a:p>
            <a:pPr algn="l" marL="1120322" indent="-373441" lvl="2">
              <a:lnSpc>
                <a:spcPts val="5137"/>
              </a:lnSpc>
              <a:buFont typeface="Arial"/>
              <a:buChar char="⚬"/>
            </a:pPr>
            <a:r>
              <a:rPr lang="en-US" sz="259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Frames Saved: 145</a:t>
            </a:r>
          </a:p>
          <a:p>
            <a:pPr algn="l" marL="585622" indent="-292811" lvl="1">
              <a:lnSpc>
                <a:spcPts val="5370"/>
              </a:lnSpc>
              <a:buFont typeface="Arial"/>
              <a:buChar char="•"/>
            </a:pPr>
            <a:r>
              <a:rPr lang="en-US" b="true" sz="2712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Video Demo:</a:t>
            </a:r>
          </a:p>
          <a:p>
            <a:pPr algn="l" marL="585622" indent="-292811" lvl="1">
              <a:lnSpc>
                <a:spcPts val="5370"/>
              </a:lnSpc>
              <a:buFont typeface="Arial"/>
              <a:buChar char="•"/>
            </a:pPr>
            <a:r>
              <a:rPr lang="en-US" sz="271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-US" sz="2712" u="sng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  <a:hlinkClick r:id="rId4" tooltip="https://drive.google.com/file/d/1950xvRFQHoFxjlJlfzpyE_uJFiWFXMoO/view?usp=sharing"/>
              </a:rPr>
              <a:t> Minimax_dynamic_fps.mp4 here</a:t>
            </a:r>
            <a:r>
              <a:rPr lang="en-US" sz="271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  <a:p>
            <a:pPr algn="l" marL="611084" indent="-305542" lvl="1">
              <a:lnSpc>
                <a:spcPts val="5604"/>
              </a:lnSpc>
              <a:buFont typeface="Arial"/>
              <a:buChar char="•"/>
            </a:pPr>
            <a:r>
              <a:rPr lang="en-US" b="true" sz="2830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Observations:</a:t>
            </a:r>
          </a:p>
          <a:p>
            <a:pPr algn="l" marL="1171245" indent="-390415" lvl="2">
              <a:lnSpc>
                <a:spcPts val="5370"/>
              </a:lnSpc>
              <a:buFont typeface="Arial"/>
              <a:buChar char="⚬"/>
            </a:pPr>
            <a:r>
              <a:rPr lang="en-US" sz="271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Explores all branches—guarantees optimal decision at depth d</a:t>
            </a:r>
          </a:p>
          <a:p>
            <a:pPr algn="l" marL="1171245" indent="-390415" lvl="2">
              <a:lnSpc>
                <a:spcPts val="5370"/>
              </a:lnSpc>
              <a:buFont typeface="Arial"/>
              <a:buChar char="⚬"/>
            </a:pPr>
            <a:r>
              <a:rPr lang="en-US" sz="271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High computational cost → lower FPS</a:t>
            </a:r>
          </a:p>
          <a:p>
            <a:pPr algn="l" marL="1171245" indent="-390415" lvl="2">
              <a:lnSpc>
                <a:spcPts val="5370"/>
              </a:lnSpc>
              <a:buFont typeface="Arial"/>
              <a:buChar char="⚬"/>
            </a:pPr>
            <a:r>
              <a:rPr lang="en-US" sz="271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Tends to “hesitate” when ball near midcourt → more frame time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9273" y="329969"/>
            <a:ext cx="9034990" cy="69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0"/>
              </a:lnSpc>
            </a:pPr>
            <a:r>
              <a:rPr lang="en-US" b="true" sz="4021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ALPHA-BETA PRUNING PERFORMANCE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791315" y="1590043"/>
            <a:ext cx="11471672" cy="7787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252" indent="-343626" lvl="1">
              <a:lnSpc>
                <a:spcPts val="5188"/>
              </a:lnSpc>
              <a:buFont typeface="Arial"/>
              <a:buChar char="•"/>
            </a:pPr>
            <a:r>
              <a:rPr lang="en-US" b="true" sz="3183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Match Stats (100 steps vs. RandomAgent):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Final Score: </a:t>
            </a: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Yellow 0 – Blue 3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Real-time Duration: 1.66 s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Adjusted FPS: 45.05 (base 60.07, speed 0.75×)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Frames Saved: 190</a:t>
            </a:r>
          </a:p>
          <a:p>
            <a:pPr algn="l" marL="687252" indent="-343626" lvl="1">
              <a:lnSpc>
                <a:spcPts val="5188"/>
              </a:lnSpc>
              <a:buFont typeface="Arial"/>
              <a:buChar char="•"/>
            </a:pPr>
            <a:r>
              <a:rPr lang="en-US" b="true" sz="3183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Video Demo:</a:t>
            </a:r>
          </a:p>
          <a:p>
            <a:pPr algn="l" marL="687252" indent="-343626" lvl="1">
              <a:lnSpc>
                <a:spcPts val="5188"/>
              </a:lnSpc>
              <a:buFont typeface="Arial"/>
              <a:buChar char="•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[A</a:t>
            </a:r>
            <a:r>
              <a:rPr lang="en-US" sz="3183" u="sng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  <a:hlinkClick r:id="rId4" tooltip="https://drive.google.com/file/d/18MyiQ5vtD2lS1ElXC8rfP2TF1vfamhx5/view?usp=sharing"/>
              </a:rPr>
              <a:t>lphabeta_dynamic_fps.mp4 here</a:t>
            </a: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  <a:p>
            <a:pPr algn="l" marL="687252" indent="-343626" lvl="1">
              <a:lnSpc>
                <a:spcPts val="5188"/>
              </a:lnSpc>
              <a:buFont typeface="Arial"/>
              <a:buChar char="•"/>
            </a:pPr>
            <a:r>
              <a:rPr lang="en-US" b="true" sz="3183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Observations: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Pruned ~30% of search tree → faster decision-making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Higher FPS → smoother, more reactive play</a:t>
            </a:r>
          </a:p>
          <a:p>
            <a:pPr algn="l" marL="1374504" indent="-458168" lvl="2">
              <a:lnSpc>
                <a:spcPts val="5188"/>
              </a:lnSpc>
              <a:buFont typeface="Arial"/>
              <a:buChar char="⚬"/>
            </a:pPr>
            <a:r>
              <a:rPr lang="en-US" sz="3183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Equivalent move quality to Minimax at same depth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47338" y="470167"/>
            <a:ext cx="8537178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399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CONCLUSIONS &amp; FUTURE WORK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06935" y="1501407"/>
            <a:ext cx="15047829" cy="822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578" indent="-266289" lvl="1">
              <a:lnSpc>
                <a:spcPts val="3823"/>
              </a:lnSpc>
              <a:buFont typeface="Arial"/>
              <a:buChar char="•"/>
            </a:pPr>
            <a:r>
              <a:rPr lang="en-US" b="true" sz="24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Important Takeaways:</a:t>
            </a:r>
          </a:p>
          <a:p>
            <a:pPr algn="l" marL="1021977" indent="-340659" lvl="2">
              <a:lnSpc>
                <a:spcPts val="3952"/>
              </a:lnSpc>
              <a:buFont typeface="Arial"/>
              <a:buChar char="⚬"/>
            </a:pP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Alpha-Beta Wins on Efficiency: 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By cutting roughly 30 % of the search tree, Alpha-Beta runs over 2× faster than plain Minimax—boosting effective FPS from ~22 to ~45—while delivering equally strong moves at the same search depth.</a:t>
            </a:r>
          </a:p>
          <a:p>
            <a:pPr algn="l" marL="1021977" indent="-340659" lvl="2">
              <a:lnSpc>
                <a:spcPts val="3952"/>
              </a:lnSpc>
              <a:buFont typeface="Arial"/>
              <a:buChar char="⚬"/>
            </a:pP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Simple Heuristic Dri</a:t>
            </a: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ves Behavior: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Our one-dimensional evaluati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on (horizontal distance) reliably pushes the agent toward the ball, yielding coherent “ball-chasing” play but missing more nuanced rally tactics.</a:t>
            </a:r>
          </a:p>
          <a:p>
            <a:pPr algn="l" marL="1021977" indent="-340659" lvl="2">
              <a:lnSpc>
                <a:spcPts val="3952"/>
              </a:lnSpc>
              <a:buFont typeface="Arial"/>
              <a:buChar char="⚬"/>
            </a:pP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Depth vs. Real-Time Trade-Off: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Fixed-depth search ensures predictable computation, but deeper look-aheads incur steep latency—Alpha-Beta’s pruning helps, yet very large depths still challenge real-time constraints.</a:t>
            </a:r>
          </a:p>
          <a:p>
            <a:pPr algn="l">
              <a:lnSpc>
                <a:spcPts val="3668"/>
              </a:lnSpc>
            </a:pPr>
          </a:p>
          <a:p>
            <a:pPr algn="l" marL="532578" indent="-266289" lvl="1">
              <a:lnSpc>
                <a:spcPts val="3823"/>
              </a:lnSpc>
              <a:buFont typeface="Arial"/>
              <a:buChar char="•"/>
            </a:pPr>
            <a:r>
              <a:rPr lang="en-US" b="true" sz="24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Directions:</a:t>
            </a:r>
          </a:p>
          <a:p>
            <a:pPr algn="l" marL="1021977" indent="-340659" lvl="2">
              <a:lnSpc>
                <a:spcPts val="3857"/>
              </a:lnSpc>
              <a:buFont typeface="Arial"/>
              <a:buChar char="⚬"/>
            </a:pP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Enhanced Evaluation Function: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Incorporate vertical alignment, ball velocity, net clearance, and court-position rewards into the heuristic.Experiment with dynamic depth (iterative deepening)</a:t>
            </a:r>
          </a:p>
          <a:p>
            <a:pPr algn="l" marL="1021977" indent="-340659" lvl="2">
              <a:lnSpc>
                <a:spcPts val="3857"/>
              </a:lnSpc>
              <a:buFont typeface="Arial"/>
              <a:buChar char="⚬"/>
            </a:pP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</a:t>
            </a:r>
            <a:r>
              <a:rPr lang="en-US" b="true" sz="2366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arning-Augmented Heuristics: </a:t>
            </a:r>
            <a:r>
              <a:rPr lang="en-US" sz="2366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Use self-play data to train a lightweight value network, combining classic search with learned priors for even faster, more informed decisions.</a:t>
            </a:r>
          </a:p>
          <a:p>
            <a:pPr algn="l">
              <a:lnSpc>
                <a:spcPts val="33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33312" y="2379533"/>
            <a:ext cx="10972730" cy="193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0"/>
              </a:lnSpc>
            </a:pPr>
            <a:r>
              <a:rPr lang="en-US" b="true" sz="13366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5897880" y="4593332"/>
            <a:ext cx="649224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6045273" y="5067300"/>
            <a:ext cx="6492240" cy="1295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7"/>
              </a:lnSpc>
            </a:pPr>
            <a:r>
              <a:rPr lang="en-US" sz="3748">
                <a:solidFill>
                  <a:srgbClr val="6E4823"/>
                </a:solidFill>
                <a:latin typeface="Unna"/>
                <a:ea typeface="Unna"/>
                <a:cs typeface="Unna"/>
                <a:sym typeface="Unna"/>
              </a:rPr>
              <a:t>Presented By Aman Anand (CS22B054)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963201" y="7138031"/>
            <a:ext cx="8656382" cy="97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6"/>
              </a:lnSpc>
            </a:pPr>
            <a:r>
              <a:rPr lang="en-US" b="true" sz="2404">
                <a:solidFill>
                  <a:srgbClr val="6E4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 Repo Link :</a:t>
            </a:r>
            <a:r>
              <a:rPr lang="en-US" sz="2404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4" u="sng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  <a:hlinkClick r:id="rId4" tooltip="https://github.com/AMAN9876543210/CS22B054_AI_3/"/>
              </a:rPr>
              <a:t>https://github.com/AMAN9876543210/CS22B054_AI_3/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DAGmHzw6C6I</dc:identifier>
  <dcterms:modified xsi:type="dcterms:W3CDTF">2011-08-01T06:04:30Z</dcterms:modified>
  <cp:revision>1</cp:revision>
  <dc:title>AI_ASSIGNMENT_3_CS22B054</dc:title>
</cp:coreProperties>
</file>