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36d5021da_1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36d5021da_1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636d5021da_1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36d5021da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36d5021da_1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636d5021da_1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36f2f179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36f2f179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636f2f179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36d5021da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36d5021da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636d5021da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36d5021da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36d5021da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36d5021da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36d5021da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36d5021da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636d5021da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36d5021da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36d5021da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636d5021da_1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36d5021da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36d5021da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636d5021da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36d5021da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36d5021da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636d5021da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36d5021da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36d5021da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636d5021da_1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36d5021da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36d5021da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636d5021da_1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6f2f179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6f2f179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636f2f1796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359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265545" y="-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71055" y="1575591"/>
            <a:ext cx="113145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625763" y="-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rgbClr val="00359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45300" y="-460034"/>
            <a:ext cx="6096000" cy="213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523999" y="1273386"/>
            <a:ext cx="9144000" cy="6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lt1"/>
                </a:solidFill>
              </a:rPr>
              <a:t>Department of Information Science and Engineering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06216" y="2716931"/>
            <a:ext cx="11979563" cy="1385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59E"/>
              </a:buClr>
              <a:buSzPct val="100000"/>
              <a:buNone/>
            </a:pPr>
            <a:r>
              <a:rPr b="1" lang="en-IN" sz="4400">
                <a:solidFill>
                  <a:srgbClr val="00359E"/>
                </a:solidFill>
              </a:rPr>
              <a:t>Assisting people with dementia using Deep Learning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645" y="209550"/>
            <a:ext cx="7506711" cy="95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0" y="-1"/>
            <a:ext cx="12192000" cy="2050474"/>
          </a:xfrm>
          <a:prstGeom prst="rect">
            <a:avLst/>
          </a:prstGeom>
          <a:solidFill>
            <a:srgbClr val="00359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18" y="-1545182"/>
            <a:ext cx="12085782" cy="426211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/>
          <p:nvPr/>
        </p:nvSpPr>
        <p:spPr>
          <a:xfrm>
            <a:off x="0" y="5892800"/>
            <a:ext cx="12192000" cy="1110673"/>
          </a:xfrm>
          <a:prstGeom prst="rect">
            <a:avLst/>
          </a:prstGeom>
          <a:solidFill>
            <a:srgbClr val="00359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70001" y="6019801"/>
            <a:ext cx="9779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11th Decemeber 2023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06217" y="1187286"/>
            <a:ext cx="119795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Science and Engineering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0" y="3975145"/>
            <a:ext cx="43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5692877" y="3980063"/>
            <a:ext cx="649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0" y="5109170"/>
            <a:ext cx="43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Vikas Benhur Chitla (INT20IS186)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0" y="4769195"/>
            <a:ext cx="43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Sumanth Kamath     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(INT20IS172)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0" y="4421308"/>
            <a:ext cx="43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Aman Aftab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(INT20IS016)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6762638" y="4421308"/>
            <a:ext cx="43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Priyanka K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(Assistant Professor)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65545" y="-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Flow Chart LLM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65750" y="1345250"/>
            <a:ext cx="11719800" cy="481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675" y="1450900"/>
            <a:ext cx="8376774" cy="47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265545" y="-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200"/>
              <a:t>Flow Chart Game Implementation</a:t>
            </a:r>
            <a:endParaRPr sz="4200"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28400" y="1431100"/>
            <a:ext cx="11884200" cy="46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IN" sz="2700"/>
              <a:t>The patient interacts with the conversational AI through the patient interface.</a:t>
            </a:r>
            <a:endParaRPr sz="2700"/>
          </a:p>
          <a:p>
            <a:pPr indent="-3365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2700"/>
              <a:t>The conversational AI uses data from the database to understand the patient's needs and generate a response.</a:t>
            </a:r>
            <a:endParaRPr sz="2700"/>
          </a:p>
          <a:p>
            <a:pPr indent="-3365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2700"/>
              <a:t>The conversational AI may also generate cognitive game prompts for the patient.</a:t>
            </a:r>
            <a:endParaRPr sz="2700"/>
          </a:p>
          <a:p>
            <a:pPr indent="-3365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2700"/>
              <a:t>The patient plays the cognitive games, and their progress is stored in the database.</a:t>
            </a:r>
            <a:endParaRPr sz="2700"/>
          </a:p>
          <a:p>
            <a:pPr indent="-3365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2700"/>
              <a:t>Caretakers can view patient data and adjust game difficulty settings through the caretaker interface.</a:t>
            </a:r>
            <a:endParaRPr sz="2700"/>
          </a:p>
          <a:p>
            <a:pPr indent="-3365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2700"/>
              <a:t>The model retraining module periodically retrains the conversational AI and adaptive cognitive game prompters using new data from the database.</a:t>
            </a:r>
            <a:endParaRPr sz="2700"/>
          </a:p>
          <a:p>
            <a:pPr indent="-3365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2700"/>
              <a:t>The logging and monitoring module logs all system activity and monitors key metrics.</a:t>
            </a:r>
            <a:endParaRPr sz="2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202920" y="-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/>
              <a:t>Flow Chart Game </a:t>
            </a:r>
            <a:r>
              <a:rPr lang="en-IN" sz="4000"/>
              <a:t>implementation</a:t>
            </a:r>
            <a:endParaRPr sz="39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-63250" y="1627750"/>
            <a:ext cx="11825100" cy="47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213" y="1325700"/>
            <a:ext cx="8133576" cy="483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265545" y="-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Algorithm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425" y="1415450"/>
            <a:ext cx="11962500" cy="469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Conversation initiation: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Humanoid AI engages the patient in conversation using LLM capabilities.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Emotion detection module analyzes the conversation for signs of anger.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If anger is detected: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IN" sz="2100"/>
              <a:t>Adapt conversation prompts to be more caring and supportive.</a:t>
            </a:r>
            <a:endParaRPr sz="21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IN" sz="2100"/>
              <a:t>Offer calming activities or suggest taking a break.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If no anger is detected, continue conversation as usual.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Brain games: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Periodically propose brain games that match patient preferences and abilities.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Adjust game difficulty and frequency based on patient engagement and performance.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265545" y="-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Algorithm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425" y="1415450"/>
            <a:ext cx="12009300" cy="466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IN"/>
              <a:t>Memory reminiscing: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IN"/>
              <a:t>Access patient-specific memories from the database.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IN"/>
              <a:t>Incorporate these memories into conversation to promote reminiscing and emotional connection.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IN"/>
              <a:t>Topic exploration: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IN"/>
              <a:t>Based on tracked interests, introduce new conversation topics related to current fascinations.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IN"/>
              <a:t>Gather new information about evolving interests.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IN"/>
              <a:t>Meal reminders: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IN"/>
              <a:t>Remind patients of scheduled meal times.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IN"/>
              <a:t>Track food intake to prevent overeating or malnutrition.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IN"/>
              <a:t>Continuous learning: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IN"/>
              <a:t>Use patient interactions and feedback to improve conversation models and personalize experiences.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IN"/>
              <a:t>Refine brain games and memory prompts based on patient preferences and performance.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65545" y="-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Important Code Snippets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8400" y="1431100"/>
            <a:ext cx="119781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IN" sz="1700"/>
              <a:t>Record Patient’s Conversation                                                                 2.    Sentiment Analysis</a:t>
            </a:r>
            <a:endParaRPr sz="1700"/>
          </a:p>
        </p:txBody>
      </p:sp>
      <p:sp>
        <p:nvSpPr>
          <p:cNvPr id="225" name="Google Shape;22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10-11-2020</a:t>
            </a:r>
            <a:endParaRPr/>
          </a:p>
        </p:txBody>
      </p:sp>
      <p:sp>
        <p:nvSpPr>
          <p:cNvPr id="226" name="Google Shape;22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 | Department of Information Science and Engineering</a:t>
            </a:r>
            <a:endParaRPr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00" y="2068350"/>
            <a:ext cx="6012475" cy="24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650" y="2336825"/>
            <a:ext cx="5670851" cy="20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265545" y="-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/>
              <a:t>Important Code Snippets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0" y="1325550"/>
            <a:ext cx="120093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3. Load Reviews into DataFrame and Score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    Get the most probable Sentiment.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    Store it in the DataFrame for later use.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                                                             </a:t>
            </a:r>
            <a:r>
              <a:rPr lang="en-IN"/>
              <a:t>                                                </a:t>
            </a:r>
            <a:r>
              <a:rPr lang="en-IN" sz="1800"/>
              <a:t>     </a:t>
            </a:r>
            <a:r>
              <a:rPr lang="en-IN"/>
              <a:t>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36" name="Google Shape;23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10-11-2020</a:t>
            </a:r>
            <a:endParaRPr/>
          </a:p>
        </p:txBody>
      </p:sp>
      <p:sp>
        <p:nvSpPr>
          <p:cNvPr id="237" name="Google Shape;23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 | Department of Information Science and Engineering</a:t>
            </a:r>
            <a:endParaRPr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88" y="1720713"/>
            <a:ext cx="5770126" cy="24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375" y="1861175"/>
            <a:ext cx="4367425" cy="232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265545" y="-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LLM Code Snippet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8400" y="1415450"/>
            <a:ext cx="11931000" cy="466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700"/>
              <a:t>Similarity Search FAISS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700"/>
              <a:t>Getting Responses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Take the created vector, that we had created prior.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Define the maximum number of batched you would want to use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Now, take the conversation or sentence the patient has given.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Then perform the similarity search using FAISS, using the data we have, for k batches.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00" y="1842125"/>
            <a:ext cx="6638775" cy="2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265545" y="-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97075" y="1415450"/>
            <a:ext cx="11915400" cy="461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700"/>
              <a:t>Getting Responses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Then combine all the information into one line.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Define the model you want to use.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Then create a predefined prompt, for the model to give the appropriate result.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Create a chain with the prompt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Run the query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Get the Response.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50" y="3398975"/>
            <a:ext cx="5518225" cy="23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372150" y="5533550"/>
            <a:ext cx="4478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Get_response from_query is defined.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112725" y="0"/>
            <a:ext cx="10668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/>
              <a:t>Text To speech Using watson from IBM</a:t>
            </a:r>
            <a:endParaRPr sz="3800"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112725" y="1431100"/>
            <a:ext cx="11868300" cy="46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IBM Watson Text to Speech is an API cloud service that enables you to convert written text into natural-sounding audio.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700"/>
              <a:t>Setup Service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700"/>
              <a:t>Convert with A Language Model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25" y="2194025"/>
            <a:ext cx="6098075" cy="11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25" y="4002700"/>
            <a:ext cx="6617851" cy="21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265545" y="-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Contents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65550" y="1445350"/>
            <a:ext cx="11637300" cy="4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406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IN" sz="7273"/>
              <a:t>Software Requirement Specification(functional and non functional requirements)</a:t>
            </a:r>
            <a:endParaRPr sz="7273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73"/>
          </a:p>
          <a:p>
            <a:pPr indent="-317072" lvl="0" marL="596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626"/>
              <a:buAutoNum type="arabicPeriod"/>
            </a:pPr>
            <a:r>
              <a:rPr lang="en-IN" sz="7273"/>
              <a:t>Design consisting of, (with explanation)</a:t>
            </a:r>
            <a:br>
              <a:rPr lang="en-IN" sz="7273"/>
            </a:br>
            <a:endParaRPr sz="7273"/>
          </a:p>
          <a:p>
            <a:pPr indent="-317072" lvl="1" marL="1193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085"/>
              <a:buAutoNum type="arabicPeriod"/>
            </a:pPr>
            <a:r>
              <a:rPr lang="en-IN" sz="6873"/>
              <a:t>Architectural Diagram</a:t>
            </a:r>
            <a:endParaRPr sz="6873"/>
          </a:p>
          <a:p>
            <a:pPr indent="-317072" lvl="1" marL="1193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085"/>
              <a:buAutoNum type="arabicPeriod"/>
            </a:pPr>
            <a:r>
              <a:rPr lang="en-IN" sz="6873"/>
              <a:t>Block diagram</a:t>
            </a:r>
            <a:endParaRPr sz="6873"/>
          </a:p>
          <a:p>
            <a:pPr indent="-317072" lvl="1" marL="1193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085"/>
              <a:buAutoNum type="arabicPeriod"/>
            </a:pPr>
            <a:r>
              <a:rPr lang="en-IN" sz="6873"/>
              <a:t>Flow Chart</a:t>
            </a:r>
            <a:endParaRPr sz="6873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73"/>
          </a:p>
          <a:p>
            <a:pPr indent="-317072" lvl="0" marL="596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626"/>
              <a:buAutoNum type="arabicPeriod"/>
            </a:pPr>
            <a:r>
              <a:rPr lang="en-IN" sz="7273"/>
              <a:t>Implementation</a:t>
            </a:r>
            <a:br>
              <a:rPr lang="en-IN" sz="7273"/>
            </a:br>
            <a:endParaRPr sz="7273"/>
          </a:p>
          <a:p>
            <a:pPr indent="-317072" lvl="1" marL="1193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085"/>
              <a:buAutoNum type="arabicPeriod"/>
            </a:pPr>
            <a:r>
              <a:rPr lang="en-IN" sz="6873"/>
              <a:t>Algorithm</a:t>
            </a:r>
            <a:endParaRPr sz="6873"/>
          </a:p>
          <a:p>
            <a:pPr indent="-317072" lvl="1" marL="1193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085"/>
              <a:buAutoNum type="arabicPeriod"/>
            </a:pPr>
            <a:r>
              <a:rPr lang="en-IN" sz="6873"/>
              <a:t>important code snippets </a:t>
            </a:r>
            <a:endParaRPr sz="6873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73"/>
          </a:p>
          <a:p>
            <a:pPr indent="-317072" lvl="0" marL="596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626"/>
              <a:buAutoNum type="arabicPeriod"/>
            </a:pPr>
            <a:r>
              <a:rPr lang="en-IN" sz="7273"/>
              <a:t>Project Progress Report Timeline</a:t>
            </a:r>
            <a:endParaRPr sz="7273"/>
          </a:p>
          <a:p>
            <a:pPr indent="0" lvl="0" marL="292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11-12-2023</a:t>
            </a:r>
            <a:endParaRPr/>
          </a:p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 | Department of Information Science and Engineering</a:t>
            </a:r>
            <a:endParaRPr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144050" y="0"/>
            <a:ext cx="10637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Game Implementation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0" y="1325700"/>
            <a:ext cx="12192000" cy="478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700"/>
              <a:t>1. Get the conversation and the timings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0" y="1646400"/>
            <a:ext cx="50573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025" y="1432500"/>
            <a:ext cx="678572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 txBox="1"/>
          <p:nvPr/>
        </p:nvSpPr>
        <p:spPr>
          <a:xfrm>
            <a:off x="425875" y="3341325"/>
            <a:ext cx="45564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prompt the patient, asking if he/she wants to play a game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a Linear regression model to predict values on what times the patient would want to play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every month we take the average time the patient spent and have a prompt asking if the patient wants to take a rest for the model to learn.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265545" y="-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10-11-2020</a:t>
            </a:r>
            <a:endParaRPr/>
          </a:p>
        </p:txBody>
      </p:sp>
      <p:sp>
        <p:nvSpPr>
          <p:cNvPr id="287" name="Google Shape;28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 | Department of Information Science and Engineering</a:t>
            </a:r>
            <a:endParaRPr/>
          </a:p>
        </p:txBody>
      </p:sp>
      <p:sp>
        <p:nvSpPr>
          <p:cNvPr id="288" name="Google Shape;28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3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952875" y="1574800"/>
            <a:ext cx="43513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3303948" y="2864016"/>
            <a:ext cx="564919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265545" y="-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Functional</a:t>
            </a:r>
            <a:r>
              <a:rPr lang="en-IN"/>
              <a:t> Requirements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471055" y="1575591"/>
            <a:ext cx="113145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Hardware Requirements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2700"/>
              <a:t> </a:t>
            </a:r>
            <a:r>
              <a:rPr lang="en-IN" sz="2000"/>
              <a:t>User Registration and Profile Management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Memory Support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Cognitive Exercises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Communication Tools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Monitoring and Safety Features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2. </a:t>
            </a:r>
            <a:r>
              <a:rPr lang="en-IN"/>
              <a:t>    Software Requirements</a:t>
            </a:r>
            <a:endParaRPr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TensorFlow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Pandas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Firebase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Scikit-learn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GPT-3 (OpenAI)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NumPy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10-11-2020</a:t>
            </a:r>
            <a:endParaRPr/>
          </a:p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 | Department of Information Science and Engineering</a:t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265545" y="-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 Non-Functional Requirements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80205" y="1519591"/>
            <a:ext cx="11314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Usability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Performance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Security and Privacy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Compatibility</a:t>
            </a:r>
            <a:endParaRPr/>
          </a:p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10-11-2020</a:t>
            </a:r>
            <a:endParaRPr/>
          </a:p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 | Department of Information Science and Engineering</a:t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281220" y="-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IN"/>
              <a:t>Architectural Diagram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190975" y="1312550"/>
            <a:ext cx="11868600" cy="4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Humanoid AI with LLM capabilities engages patients in conversation.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Emotion detection module analyzes conversation for anger and adjusts prompts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Brain games module proposes and schedules playful brain games based on patient preference and engagement.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Memory database stores family-provided memories for the LLM to access and incorporate into conversation.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Topic tracker identifies patient interests and periodically introduces related conversation topics.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Meal reminder assists with maintaining healthy eating habits.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Continuous learning</a:t>
            </a:r>
            <a:endParaRPr/>
          </a:p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10-11-2020</a:t>
            </a:r>
            <a:endParaRPr/>
          </a:p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 | Department of Information Science and Engineering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265545" y="-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IN"/>
              <a:t>Architectural Diagram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81425" y="1325700"/>
            <a:ext cx="11962500" cy="48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100" y="1325700"/>
            <a:ext cx="9942527" cy="48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265545" y="-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Block Diagram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191025" y="1509375"/>
            <a:ext cx="115947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Conversation initiation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Anger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Conversation adjustment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Brain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Memory reminiscing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Topic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Meal reminders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Continuous learning</a:t>
            </a:r>
            <a:endParaRPr/>
          </a:p>
        </p:txBody>
      </p:sp>
      <p:sp>
        <p:nvSpPr>
          <p:cNvPr id="157" name="Google Shape;15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10-11-2020</a:t>
            </a:r>
            <a:endParaRPr/>
          </a:p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 | Department of Information Science and Engineering</a:t>
            </a:r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265545" y="-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Block Diagram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128400" y="1325700"/>
            <a:ext cx="11884200" cy="470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25" y="1325700"/>
            <a:ext cx="6865300" cy="44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265550" y="0"/>
            <a:ext cx="10515600" cy="114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Flow Chart LLM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112725" y="1325700"/>
            <a:ext cx="11819700" cy="469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Patients interact with the conversational AI through the patient interface.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The conversational AI uses data from the database to understand the patient's needs and generate a response.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The conversational AI may also generate cognitive game prompts for the patient.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The patient plays the cognitive games, and their progress is stored in the database.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Caretakers can view patient data and adjust game difficulty settings through the caretaker interface.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The model retraining module periodically retrains the conversational AI and adaptive cognitive game prompters using new data from the database.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The logging and monitoring module logs all system activity and monitors key metrics.</a:t>
            </a:r>
            <a:endParaRPr sz="27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