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3" r:id="rId9"/>
    <p:sldId id="266"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EAF4-254D-8071-8E62-6AFD03CFA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3524F8-2840-30AB-644B-17D319A86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A2F84-562D-D221-7910-0C544DCF0133}"/>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5" name="Footer Placeholder 4">
            <a:extLst>
              <a:ext uri="{FF2B5EF4-FFF2-40B4-BE49-F238E27FC236}">
                <a16:creationId xmlns:a16="http://schemas.microsoft.com/office/drawing/2014/main" id="{8BC915E4-F7FC-E7FD-91B7-59170DB41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E2141-7E8A-1D21-D938-C3E12D1A6379}"/>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308865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7933-7FA1-9308-7804-ADD7F99BD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FF7982-B6BE-5D3E-93A9-EC9F6F63BE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D2846-AADE-7841-346C-94B20455A255}"/>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5" name="Footer Placeholder 4">
            <a:extLst>
              <a:ext uri="{FF2B5EF4-FFF2-40B4-BE49-F238E27FC236}">
                <a16:creationId xmlns:a16="http://schemas.microsoft.com/office/drawing/2014/main" id="{97D6013B-1AD1-B373-294F-C8C04C9E1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11E83-C93D-CCFC-5D1B-02B403498DB2}"/>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118643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DB917-56DE-BAAA-F697-42F4EA0B63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A6513-BD91-FB96-D79F-E1ED9F11E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0C043-FCD6-2C7A-2E2A-4D9B3E828195}"/>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5" name="Footer Placeholder 4">
            <a:extLst>
              <a:ext uri="{FF2B5EF4-FFF2-40B4-BE49-F238E27FC236}">
                <a16:creationId xmlns:a16="http://schemas.microsoft.com/office/drawing/2014/main" id="{A9484D84-499E-6C42-97B6-7B08AADB3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E8A5F-2631-DACF-4D51-36B4933C931F}"/>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168225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7031-F27E-1C61-E9EF-F9C32666D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18149-CD7C-B471-002F-3FBAED72F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958F1-384E-187C-643A-593027032EC2}"/>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5" name="Footer Placeholder 4">
            <a:extLst>
              <a:ext uri="{FF2B5EF4-FFF2-40B4-BE49-F238E27FC236}">
                <a16:creationId xmlns:a16="http://schemas.microsoft.com/office/drawing/2014/main" id="{CF51ED45-64EB-30C6-59AA-FD35E6529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F262-E7A9-E94C-C207-8F04852D4F99}"/>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185513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BB2-23E2-EE75-CEB5-2FBD9EAA7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765F53-A46C-485F-4D96-432CD2E4A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C46B9-D3A6-F55A-6082-9FA2D6697DE0}"/>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5" name="Footer Placeholder 4">
            <a:extLst>
              <a:ext uri="{FF2B5EF4-FFF2-40B4-BE49-F238E27FC236}">
                <a16:creationId xmlns:a16="http://schemas.microsoft.com/office/drawing/2014/main" id="{6C9A8CC9-C158-ABBB-4415-B7E06BE56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C419-BE24-9FA2-89C7-03C9FD9D6207}"/>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214412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8BD2-830E-0B91-B596-8E677CDB8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00D6D-6791-87CB-A377-09337BCF8C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61EA81-B6E9-A9B1-C1E8-83F569E91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3BADD-A68C-3385-B7FE-EAF744A6C36F}"/>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6" name="Footer Placeholder 5">
            <a:extLst>
              <a:ext uri="{FF2B5EF4-FFF2-40B4-BE49-F238E27FC236}">
                <a16:creationId xmlns:a16="http://schemas.microsoft.com/office/drawing/2014/main" id="{F4895ABA-81AA-B69B-9179-C5CEDE7A3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35E58-7519-F002-71A4-7F0D430225E2}"/>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158145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12F2-966D-7C76-CB35-3261350543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9BD54-1E22-B212-5911-0E7C31AC0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8A285-FA1C-8D5B-8DD3-18DD58E19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6EC12E-63CA-07CD-9ACA-DD46FE7E2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44EE7-1CFE-7174-E7B6-2A4310AEB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94913-A97D-8912-5A8B-3EDA70472A96}"/>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8" name="Footer Placeholder 7">
            <a:extLst>
              <a:ext uri="{FF2B5EF4-FFF2-40B4-BE49-F238E27FC236}">
                <a16:creationId xmlns:a16="http://schemas.microsoft.com/office/drawing/2014/main" id="{70BF5051-EFD6-B9DA-1B25-C6D72762FF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E940C-EAAE-2824-FFB5-45413F0C7A63}"/>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232814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8F65-2C58-0F1E-567E-C5F0DD81D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24388-0FE1-35E7-BD83-A4A11CA5F6F8}"/>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4" name="Footer Placeholder 3">
            <a:extLst>
              <a:ext uri="{FF2B5EF4-FFF2-40B4-BE49-F238E27FC236}">
                <a16:creationId xmlns:a16="http://schemas.microsoft.com/office/drawing/2014/main" id="{74DDD7B3-F1B3-69A1-4130-662A7DBAB0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A45D1-02FF-FCAC-7749-72C1F748BB07}"/>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389456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CB124-85BD-4924-7C3D-844F5F70EB0C}"/>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3" name="Footer Placeholder 2">
            <a:extLst>
              <a:ext uri="{FF2B5EF4-FFF2-40B4-BE49-F238E27FC236}">
                <a16:creationId xmlns:a16="http://schemas.microsoft.com/office/drawing/2014/main" id="{1EC7B80C-4889-113F-E83D-EC223D9213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8B0B87-0858-64DF-719D-7871C40B6FC1}"/>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86659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3A2F-30CA-635D-930B-CBC3FE07E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60625-44F4-0C2B-811E-50B85E699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ED075C-A2E2-00BA-F7AB-2307391EA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0FB72-7CEF-1193-A92E-E39FBDC369A3}"/>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6" name="Footer Placeholder 5">
            <a:extLst>
              <a:ext uri="{FF2B5EF4-FFF2-40B4-BE49-F238E27FC236}">
                <a16:creationId xmlns:a16="http://schemas.microsoft.com/office/drawing/2014/main" id="{8C494B7D-2195-C69F-5AF9-1C7E6E688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2DF3B-9228-7549-7607-0A000AE2BA47}"/>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63222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DD3F-8EF8-3C96-73F3-6B1C04845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20389A-E1BE-EBFE-8CA3-1844D6E81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DCFE8-DEC9-EA5E-28DF-4F5CCA4FC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60072-1E92-A645-B2CC-11E159C948FC}"/>
              </a:ext>
            </a:extLst>
          </p:cNvPr>
          <p:cNvSpPr>
            <a:spLocks noGrp="1"/>
          </p:cNvSpPr>
          <p:nvPr>
            <p:ph type="dt" sz="half" idx="10"/>
          </p:nvPr>
        </p:nvSpPr>
        <p:spPr/>
        <p:txBody>
          <a:bodyPr/>
          <a:lstStyle/>
          <a:p>
            <a:fld id="{05A3115B-F398-41F5-9DE2-85CF77639AB8}" type="datetimeFigureOut">
              <a:rPr lang="en-US" smtClean="0"/>
              <a:t>9/14/2023</a:t>
            </a:fld>
            <a:endParaRPr lang="en-US"/>
          </a:p>
        </p:txBody>
      </p:sp>
      <p:sp>
        <p:nvSpPr>
          <p:cNvPr id="6" name="Footer Placeholder 5">
            <a:extLst>
              <a:ext uri="{FF2B5EF4-FFF2-40B4-BE49-F238E27FC236}">
                <a16:creationId xmlns:a16="http://schemas.microsoft.com/office/drawing/2014/main" id="{D2F86A47-9E3E-2FFC-F2AD-9217CD4BD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7E390-F427-FEB5-CE97-E529BEF18952}"/>
              </a:ext>
            </a:extLst>
          </p:cNvPr>
          <p:cNvSpPr>
            <a:spLocks noGrp="1"/>
          </p:cNvSpPr>
          <p:nvPr>
            <p:ph type="sldNum" sz="quarter" idx="12"/>
          </p:nvPr>
        </p:nvSpPr>
        <p:spPr/>
        <p:txBody>
          <a:bodyPr/>
          <a:lstStyle/>
          <a:p>
            <a:fld id="{15F5D36D-F6B9-490A-B8C1-179A4E765A3A}" type="slidenum">
              <a:rPr lang="en-US" smtClean="0"/>
              <a:t>‹#›</a:t>
            </a:fld>
            <a:endParaRPr lang="en-US"/>
          </a:p>
        </p:txBody>
      </p:sp>
    </p:spTree>
    <p:extLst>
      <p:ext uri="{BB962C8B-B14F-4D97-AF65-F5344CB8AC3E}">
        <p14:creationId xmlns:p14="http://schemas.microsoft.com/office/powerpoint/2010/main" val="57976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142FC-D89F-1F29-9EC7-D6FE4717D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3496B-F91E-063F-08C2-9DC0AB3D2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DA35F-3756-6E31-496F-528FFCA8F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115B-F398-41F5-9DE2-85CF77639AB8}" type="datetimeFigureOut">
              <a:rPr lang="en-US" smtClean="0"/>
              <a:t>9/14/2023</a:t>
            </a:fld>
            <a:endParaRPr lang="en-US"/>
          </a:p>
        </p:txBody>
      </p:sp>
      <p:sp>
        <p:nvSpPr>
          <p:cNvPr id="5" name="Footer Placeholder 4">
            <a:extLst>
              <a:ext uri="{FF2B5EF4-FFF2-40B4-BE49-F238E27FC236}">
                <a16:creationId xmlns:a16="http://schemas.microsoft.com/office/drawing/2014/main" id="{BB179D04-EB53-41F8-136C-74B1FEC57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44475-9C73-0BF9-9A97-0F6AFBD8D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5D36D-F6B9-490A-B8C1-179A4E765A3A}" type="slidenum">
              <a:rPr lang="en-US" smtClean="0"/>
              <a:t>‹#›</a:t>
            </a:fld>
            <a:endParaRPr lang="en-US"/>
          </a:p>
        </p:txBody>
      </p:sp>
    </p:spTree>
    <p:extLst>
      <p:ext uri="{BB962C8B-B14F-4D97-AF65-F5344CB8AC3E}">
        <p14:creationId xmlns:p14="http://schemas.microsoft.com/office/powerpoint/2010/main" val="120450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A7E9-8656-D003-E2D4-BA98C7E57056}"/>
              </a:ext>
            </a:extLst>
          </p:cNvPr>
          <p:cNvSpPr>
            <a:spLocks noGrp="1"/>
          </p:cNvSpPr>
          <p:nvPr>
            <p:ph type="ctrTitle"/>
          </p:nvPr>
        </p:nvSpPr>
        <p:spPr>
          <a:xfrm>
            <a:off x="1524000" y="293128"/>
            <a:ext cx="9144000" cy="1280178"/>
          </a:xfrm>
        </p:spPr>
        <p:txBody>
          <a:bodyPr/>
          <a:lstStyle/>
          <a:p>
            <a:r>
              <a:rPr lang="en-US" u="sng" dirty="0">
                <a:latin typeface="Times New Roman" panose="02020603050405020304" pitchFamily="18" charset="0"/>
                <a:cs typeface="Times New Roman" panose="02020603050405020304" pitchFamily="18" charset="0"/>
              </a:rPr>
              <a:t>Cricket Commentary Project</a:t>
            </a:r>
          </a:p>
        </p:txBody>
      </p:sp>
      <p:sp>
        <p:nvSpPr>
          <p:cNvPr id="3" name="Subtitle 2">
            <a:extLst>
              <a:ext uri="{FF2B5EF4-FFF2-40B4-BE49-F238E27FC236}">
                <a16:creationId xmlns:a16="http://schemas.microsoft.com/office/drawing/2014/main" id="{A8EC7981-DA73-8F66-7C19-2E4E443406BD}"/>
              </a:ext>
            </a:extLst>
          </p:cNvPr>
          <p:cNvSpPr>
            <a:spLocks noGrp="1"/>
          </p:cNvSpPr>
          <p:nvPr>
            <p:ph type="subTitle" idx="1"/>
          </p:nvPr>
        </p:nvSpPr>
        <p:spPr>
          <a:xfrm>
            <a:off x="394447" y="1945341"/>
            <a:ext cx="11465859" cy="4592637"/>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Superimposing cricket commentary texts on to the corresponding frames of the highlight video.</a:t>
            </a:r>
          </a:p>
          <a:p>
            <a:endParaRPr lang="en-US" dirty="0"/>
          </a:p>
          <a:p>
            <a:endParaRPr lang="en-US" dirty="0"/>
          </a:p>
          <a:p>
            <a:endParaRPr lang="en-US" dirty="0"/>
          </a:p>
          <a:p>
            <a:r>
              <a:rPr lang="en-US" dirty="0"/>
              <a:t>			</a:t>
            </a:r>
          </a:p>
          <a:p>
            <a:r>
              <a:rPr lang="en-US" dirty="0"/>
              <a:t>						</a:t>
            </a:r>
          </a:p>
        </p:txBody>
      </p:sp>
      <p:pic>
        <p:nvPicPr>
          <p:cNvPr id="5" name="Picture 4">
            <a:extLst>
              <a:ext uri="{FF2B5EF4-FFF2-40B4-BE49-F238E27FC236}">
                <a16:creationId xmlns:a16="http://schemas.microsoft.com/office/drawing/2014/main" id="{455E29C3-90E3-2434-6649-2B46E178A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18" y="3429000"/>
            <a:ext cx="5029200" cy="2849880"/>
          </a:xfrm>
          <a:prstGeom prst="rect">
            <a:avLst/>
          </a:prstGeom>
        </p:spPr>
      </p:pic>
      <p:pic>
        <p:nvPicPr>
          <p:cNvPr id="7" name="Picture 6">
            <a:extLst>
              <a:ext uri="{FF2B5EF4-FFF2-40B4-BE49-F238E27FC236}">
                <a16:creationId xmlns:a16="http://schemas.microsoft.com/office/drawing/2014/main" id="{E64FA5DB-A1DB-E5D7-641E-A55BBEE59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012" y="3429000"/>
            <a:ext cx="5029200" cy="2849880"/>
          </a:xfrm>
          <a:prstGeom prst="rect">
            <a:avLst/>
          </a:prstGeom>
        </p:spPr>
      </p:pic>
    </p:spTree>
    <p:extLst>
      <p:ext uri="{BB962C8B-B14F-4D97-AF65-F5344CB8AC3E}">
        <p14:creationId xmlns:p14="http://schemas.microsoft.com/office/powerpoint/2010/main" val="76828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2940-1A65-5EC5-9FA1-C8CFEAC55867}"/>
              </a:ext>
            </a:extLst>
          </p:cNvPr>
          <p:cNvSpPr>
            <a:spLocks noGrp="1"/>
          </p:cNvSpPr>
          <p:nvPr>
            <p:ph type="title"/>
          </p:nvPr>
        </p:nvSpPr>
        <p:spPr>
          <a:xfrm>
            <a:off x="331694" y="295835"/>
            <a:ext cx="11555506" cy="618565"/>
          </a:xfrm>
        </p:spPr>
        <p:txBody>
          <a:bodyPr>
            <a:noAutofit/>
          </a:bodyPr>
          <a:lstStyle/>
          <a:p>
            <a:r>
              <a:rPr lang="en-US" u="sng"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45AA5B10-FF9E-FDE5-3BB1-BB483AD1999F}"/>
              </a:ext>
            </a:extLst>
          </p:cNvPr>
          <p:cNvSpPr>
            <a:spLocks noGrp="1"/>
          </p:cNvSpPr>
          <p:nvPr>
            <p:ph idx="1"/>
          </p:nvPr>
        </p:nvSpPr>
        <p:spPr>
          <a:xfrm>
            <a:off x="304800" y="914400"/>
            <a:ext cx="11582400" cy="5746376"/>
          </a:xfrm>
        </p:spPr>
        <p:txBody>
          <a:bodyPr/>
          <a:lstStyle/>
          <a:p>
            <a:pPr marL="514350" indent="-514350">
              <a:buAutoNum type="arabicPeriod" startAt="6"/>
            </a:pPr>
            <a:r>
              <a:rPr lang="en-US" dirty="0">
                <a:latin typeface="Times New Roman" panose="02020603050405020304" pitchFamily="18" charset="0"/>
                <a:cs typeface="Times New Roman" panose="02020603050405020304" pitchFamily="18" charset="0"/>
              </a:rPr>
              <a:t>We matched the contents (over number) of the desired bounding box with the key (over number) of the dictionary and superimposed the value (commentary text) of that corresponding ball onto the frame.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3F8270-E2A3-B266-380B-84F7BBC58406}"/>
              </a:ext>
            </a:extLst>
          </p:cNvPr>
          <p:cNvPicPr>
            <a:picLocks noChangeAspect="1"/>
          </p:cNvPicPr>
          <p:nvPr/>
        </p:nvPicPr>
        <p:blipFill>
          <a:blip r:embed="rId2"/>
          <a:stretch>
            <a:fillRect/>
          </a:stretch>
        </p:blipFill>
        <p:spPr>
          <a:xfrm>
            <a:off x="643278" y="2398162"/>
            <a:ext cx="4968628" cy="3545438"/>
          </a:xfrm>
          <a:prstGeom prst="rect">
            <a:avLst/>
          </a:prstGeom>
        </p:spPr>
      </p:pic>
      <p:pic>
        <p:nvPicPr>
          <p:cNvPr id="6" name="Picture 5">
            <a:extLst>
              <a:ext uri="{FF2B5EF4-FFF2-40B4-BE49-F238E27FC236}">
                <a16:creationId xmlns:a16="http://schemas.microsoft.com/office/drawing/2014/main" id="{E5C0BC37-E8D6-A912-2A90-3826B54FC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94" y="2398162"/>
            <a:ext cx="5488386" cy="3545438"/>
          </a:xfrm>
          <a:prstGeom prst="rect">
            <a:avLst/>
          </a:prstGeom>
        </p:spPr>
      </p:pic>
    </p:spTree>
    <p:extLst>
      <p:ext uri="{BB962C8B-B14F-4D97-AF65-F5344CB8AC3E}">
        <p14:creationId xmlns:p14="http://schemas.microsoft.com/office/powerpoint/2010/main" val="335655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C152-21A2-1659-4E93-E689B7DE9C17}"/>
              </a:ext>
            </a:extLst>
          </p:cNvPr>
          <p:cNvSpPr>
            <a:spLocks noGrp="1"/>
          </p:cNvSpPr>
          <p:nvPr>
            <p:ph type="title"/>
          </p:nvPr>
        </p:nvSpPr>
        <p:spPr>
          <a:xfrm>
            <a:off x="331693" y="268941"/>
            <a:ext cx="11573435" cy="773393"/>
          </a:xfrm>
        </p:spPr>
        <p:txBody>
          <a:bodyPr/>
          <a:lstStyle/>
          <a:p>
            <a:r>
              <a:rPr lang="en-US" u="sng" dirty="0">
                <a:latin typeface="Times New Roman" panose="02020603050405020304" pitchFamily="18" charset="0"/>
                <a:cs typeface="Times New Roman" panose="02020603050405020304" pitchFamily="18" charset="0"/>
              </a:rPr>
              <a:t>Challenges Faced</a:t>
            </a:r>
          </a:p>
        </p:txBody>
      </p:sp>
      <p:sp>
        <p:nvSpPr>
          <p:cNvPr id="3" name="Content Placeholder 2">
            <a:extLst>
              <a:ext uri="{FF2B5EF4-FFF2-40B4-BE49-F238E27FC236}">
                <a16:creationId xmlns:a16="http://schemas.microsoft.com/office/drawing/2014/main" id="{ACD1CDE7-CB76-5D84-EC91-2EEE2390A1BB}"/>
              </a:ext>
            </a:extLst>
          </p:cNvPr>
          <p:cNvSpPr>
            <a:spLocks noGrp="1"/>
          </p:cNvSpPr>
          <p:nvPr>
            <p:ph idx="1"/>
          </p:nvPr>
        </p:nvSpPr>
        <p:spPr>
          <a:xfrm>
            <a:off x="331693" y="1138519"/>
            <a:ext cx="11528614" cy="5450540"/>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Initially, through trial and error method we tried to manually draw the bounding boxes around the ball/over numbers of each frame and read the contents in that bounding box using Tesseract-OCR. This wasn’t working. We overcame this by using Easy-OCR.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commentary, while being superimposed was moving out of the frame. This was overcome by splitting the commentary text into multiple lines.</a:t>
            </a:r>
          </a:p>
        </p:txBody>
      </p:sp>
      <p:pic>
        <p:nvPicPr>
          <p:cNvPr id="7" name="Picture 6">
            <a:extLst>
              <a:ext uri="{FF2B5EF4-FFF2-40B4-BE49-F238E27FC236}">
                <a16:creationId xmlns:a16="http://schemas.microsoft.com/office/drawing/2014/main" id="{F99CC7D9-A660-9135-F18F-FADDFBEB0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2" y="3645272"/>
            <a:ext cx="7652603" cy="1446681"/>
          </a:xfrm>
          <a:prstGeom prst="rect">
            <a:avLst/>
          </a:prstGeom>
        </p:spPr>
      </p:pic>
      <p:pic>
        <p:nvPicPr>
          <p:cNvPr id="9" name="Picture 8">
            <a:extLst>
              <a:ext uri="{FF2B5EF4-FFF2-40B4-BE49-F238E27FC236}">
                <a16:creationId xmlns:a16="http://schemas.microsoft.com/office/drawing/2014/main" id="{D771F28D-48FD-242D-9E7C-42332F915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93" y="5238563"/>
            <a:ext cx="9135036" cy="1446681"/>
          </a:xfrm>
          <a:prstGeom prst="rect">
            <a:avLst/>
          </a:prstGeom>
        </p:spPr>
      </p:pic>
    </p:spTree>
    <p:extLst>
      <p:ext uri="{BB962C8B-B14F-4D97-AF65-F5344CB8AC3E}">
        <p14:creationId xmlns:p14="http://schemas.microsoft.com/office/powerpoint/2010/main" val="128399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5526-EDF5-C0B6-9F94-9D8A427F8323}"/>
              </a:ext>
            </a:extLst>
          </p:cNvPr>
          <p:cNvSpPr>
            <a:spLocks noGrp="1"/>
          </p:cNvSpPr>
          <p:nvPr>
            <p:ph type="title"/>
          </p:nvPr>
        </p:nvSpPr>
        <p:spPr>
          <a:xfrm>
            <a:off x="313765" y="380626"/>
            <a:ext cx="10515600" cy="925793"/>
          </a:xfrm>
        </p:spPr>
        <p:txBody>
          <a:bodyPr/>
          <a:lstStyle/>
          <a:p>
            <a:r>
              <a:rPr lang="en-US" u="sng" dirty="0">
                <a:latin typeface="Times New Roman" panose="02020603050405020304" pitchFamily="18" charset="0"/>
                <a:cs typeface="Times New Roman" panose="02020603050405020304" pitchFamily="18" charset="0"/>
              </a:rPr>
              <a:t>Overview </a:t>
            </a:r>
          </a:p>
        </p:txBody>
      </p:sp>
      <p:sp>
        <p:nvSpPr>
          <p:cNvPr id="3" name="Content Placeholder 2">
            <a:extLst>
              <a:ext uri="{FF2B5EF4-FFF2-40B4-BE49-F238E27FC236}">
                <a16:creationId xmlns:a16="http://schemas.microsoft.com/office/drawing/2014/main" id="{EC4EE921-477A-536B-2EE4-CCB1AC7F1F38}"/>
              </a:ext>
            </a:extLst>
          </p:cNvPr>
          <p:cNvSpPr>
            <a:spLocks noGrp="1"/>
          </p:cNvSpPr>
          <p:nvPr>
            <p:ph idx="1"/>
          </p:nvPr>
        </p:nvSpPr>
        <p:spPr>
          <a:xfrm>
            <a:off x="313765" y="1174376"/>
            <a:ext cx="11546541" cy="5318499"/>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We selected a highlight video of an </a:t>
            </a:r>
            <a:r>
              <a:rPr lang="en-US" dirty="0" err="1">
                <a:latin typeface="Times New Roman" panose="02020603050405020304" pitchFamily="18" charset="0"/>
                <a:cs typeface="Times New Roman" panose="02020603050405020304" pitchFamily="18" charset="0"/>
              </a:rPr>
              <a:t>ipl</a:t>
            </a:r>
            <a:r>
              <a:rPr lang="en-US" dirty="0">
                <a:latin typeface="Times New Roman" panose="02020603050405020304" pitchFamily="18" charset="0"/>
                <a:cs typeface="Times New Roman" panose="02020603050405020304" pitchFamily="18" charset="0"/>
              </a:rPr>
              <a:t> match and the commentary file of that match. We saved the commentary as a text file and downloaded the video.</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Using OpenCV, we divided the video into multiple frames.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We used Easy-OCR to read the over number/ ball number at the bottom of each frame.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commentary looked somewhat like this: </a:t>
            </a:r>
          </a:p>
          <a:p>
            <a:pPr marL="0" indent="0">
              <a:buNone/>
            </a:pPr>
            <a:r>
              <a:rPr lang="en-US" dirty="0">
                <a:latin typeface="Times New Roman" panose="02020603050405020304" pitchFamily="18" charset="0"/>
                <a:cs typeface="Times New Roman" panose="02020603050405020304" pitchFamily="18" charset="0"/>
              </a:rPr>
              <a:t>	3.1 </a:t>
            </a:r>
          </a:p>
          <a:p>
            <a:pPr marL="0" indent="0">
              <a:buNone/>
            </a:pPr>
            <a:r>
              <a:rPr lang="en-US" dirty="0">
                <a:latin typeface="Times New Roman" panose="02020603050405020304" pitchFamily="18" charset="0"/>
                <a:cs typeface="Times New Roman" panose="02020603050405020304" pitchFamily="18" charset="0"/>
              </a:rPr>
              <a:t>	Tushar Deshpande to Rohit, SIX, can't bowl there. Short and wide 	outside off, 	Rohit slashes and easily clears the short square boundary on 	the off-side, 62-meter hit.</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4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D8D2-E997-85A9-F0D5-E964B3042CE2}"/>
              </a:ext>
            </a:extLst>
          </p:cNvPr>
          <p:cNvSpPr>
            <a:spLocks noGrp="1"/>
          </p:cNvSpPr>
          <p:nvPr>
            <p:ph type="title"/>
          </p:nvPr>
        </p:nvSpPr>
        <p:spPr>
          <a:xfrm>
            <a:off x="233082" y="365126"/>
            <a:ext cx="11734800" cy="872004"/>
          </a:xfrm>
        </p:spPr>
        <p:txBody>
          <a:bodyPr/>
          <a:lstStyle/>
          <a:p>
            <a:r>
              <a:rPr lang="en-US" u="sng"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4ED107E6-0F0B-75B1-B0EB-8894181027F9}"/>
              </a:ext>
            </a:extLst>
          </p:cNvPr>
          <p:cNvSpPr>
            <a:spLocks noGrp="1"/>
          </p:cNvSpPr>
          <p:nvPr>
            <p:ph idx="1"/>
          </p:nvPr>
        </p:nvSpPr>
        <p:spPr>
          <a:xfrm>
            <a:off x="224118" y="1111624"/>
            <a:ext cx="11734800" cy="5381250"/>
          </a:xfrm>
        </p:spPr>
        <p:txBody>
          <a:bodyPr/>
          <a:lstStyle/>
          <a:p>
            <a:pPr marL="0" indent="0">
              <a:buNone/>
            </a:pPr>
            <a:r>
              <a:rPr lang="en-US" dirty="0">
                <a:latin typeface="Times New Roman" panose="02020603050405020304" pitchFamily="18" charset="0"/>
                <a:cs typeface="Times New Roman" panose="02020603050405020304" pitchFamily="18" charset="0"/>
              </a:rPr>
              <a:t>5.   Then we filtered the commentary text file into separate files having the        commentary of 6s and 4s using the keywords “SIX” and “FOUR” and saved them in a dictionary for easy access, where the ball number was the key and the value was the commentary.</a:t>
            </a:r>
          </a:p>
          <a:p>
            <a:pPr marL="514350" indent="-514350">
              <a:buAutoNum type="arabicPeriod" startAt="6"/>
            </a:pPr>
            <a:r>
              <a:rPr lang="en-US" dirty="0">
                <a:latin typeface="Times New Roman" panose="02020603050405020304" pitchFamily="18" charset="0"/>
                <a:cs typeface="Times New Roman" panose="02020603050405020304" pitchFamily="18" charset="0"/>
              </a:rPr>
              <a:t>We compared the read ball number in the frame with the ball number in the commentary dictionary.</a:t>
            </a:r>
          </a:p>
          <a:p>
            <a:pPr marL="514350" indent="-514350">
              <a:buAutoNum type="arabicPeriod" startAt="6"/>
            </a:pPr>
            <a:r>
              <a:rPr lang="en-US" dirty="0">
                <a:latin typeface="Times New Roman" panose="02020603050405020304" pitchFamily="18" charset="0"/>
                <a:cs typeface="Times New Roman" panose="02020603050405020304" pitchFamily="18" charset="0"/>
              </a:rPr>
              <a:t>When the read ball number of the frame was equal to the ball number in the dictionary (key), the commentary (value) corresponding to that ball (value) was superimposed on to the frame.</a:t>
            </a:r>
          </a:p>
          <a:p>
            <a:pPr marL="514350" indent="-514350">
              <a:buAutoNum type="arabicPeriod" startAt="6"/>
            </a:pPr>
            <a:r>
              <a:rPr lang="en-US" dirty="0">
                <a:latin typeface="Times New Roman" panose="02020603050405020304" pitchFamily="18" charset="0"/>
                <a:cs typeface="Times New Roman" panose="02020603050405020304" pitchFamily="18" charset="0"/>
              </a:rPr>
              <a:t>Hence the commentary will appear on the frames until that ball number is present on the frames. </a:t>
            </a:r>
          </a:p>
        </p:txBody>
      </p:sp>
    </p:spTree>
    <p:extLst>
      <p:ext uri="{BB962C8B-B14F-4D97-AF65-F5344CB8AC3E}">
        <p14:creationId xmlns:p14="http://schemas.microsoft.com/office/powerpoint/2010/main" val="329948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FE91590-E936-D214-58AD-5CDF539C76BF}"/>
              </a:ext>
            </a:extLst>
          </p:cNvPr>
          <p:cNvSpPr/>
          <p:nvPr/>
        </p:nvSpPr>
        <p:spPr>
          <a:xfrm>
            <a:off x="73957" y="44823"/>
            <a:ext cx="2667001" cy="16584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Selecting highlight video and copying commentary into a text file</a:t>
            </a:r>
          </a:p>
        </p:txBody>
      </p:sp>
      <p:sp>
        <p:nvSpPr>
          <p:cNvPr id="16" name="Oval 15">
            <a:extLst>
              <a:ext uri="{FF2B5EF4-FFF2-40B4-BE49-F238E27FC236}">
                <a16:creationId xmlns:a16="http://schemas.microsoft.com/office/drawing/2014/main" id="{89869345-E771-5D4A-52A3-841B995FC77F}"/>
              </a:ext>
            </a:extLst>
          </p:cNvPr>
          <p:cNvSpPr/>
          <p:nvPr/>
        </p:nvSpPr>
        <p:spPr>
          <a:xfrm>
            <a:off x="3796551" y="52670"/>
            <a:ext cx="2523567" cy="16584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Filtering the commentary based on keywords</a:t>
            </a:r>
          </a:p>
        </p:txBody>
      </p:sp>
      <p:sp>
        <p:nvSpPr>
          <p:cNvPr id="18" name="Oval 17">
            <a:extLst>
              <a:ext uri="{FF2B5EF4-FFF2-40B4-BE49-F238E27FC236}">
                <a16:creationId xmlns:a16="http://schemas.microsoft.com/office/drawing/2014/main" id="{0665FDF8-8310-D2B6-9069-BB8C8CF5D609}"/>
              </a:ext>
            </a:extLst>
          </p:cNvPr>
          <p:cNvSpPr/>
          <p:nvPr/>
        </p:nvSpPr>
        <p:spPr>
          <a:xfrm>
            <a:off x="7283820" y="52671"/>
            <a:ext cx="2577356" cy="16584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Splitting video into frames using OpenCV</a:t>
            </a:r>
          </a:p>
        </p:txBody>
      </p:sp>
      <p:sp>
        <p:nvSpPr>
          <p:cNvPr id="19" name="Oval 18">
            <a:extLst>
              <a:ext uri="{FF2B5EF4-FFF2-40B4-BE49-F238E27FC236}">
                <a16:creationId xmlns:a16="http://schemas.microsoft.com/office/drawing/2014/main" id="{03EBCAD2-B61C-7EED-02E4-794C3916A035}"/>
              </a:ext>
            </a:extLst>
          </p:cNvPr>
          <p:cNvSpPr/>
          <p:nvPr/>
        </p:nvSpPr>
        <p:spPr>
          <a:xfrm>
            <a:off x="9368118" y="2271992"/>
            <a:ext cx="2528048" cy="16584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Storing the commentary into dictionary</a:t>
            </a:r>
          </a:p>
        </p:txBody>
      </p:sp>
      <p:sp>
        <p:nvSpPr>
          <p:cNvPr id="20" name="Oval 19">
            <a:extLst>
              <a:ext uri="{FF2B5EF4-FFF2-40B4-BE49-F238E27FC236}">
                <a16:creationId xmlns:a16="http://schemas.microsoft.com/office/drawing/2014/main" id="{77F1AB91-B829-E8C7-CE45-F7B50D9405AD}"/>
              </a:ext>
            </a:extLst>
          </p:cNvPr>
          <p:cNvSpPr/>
          <p:nvPr/>
        </p:nvSpPr>
        <p:spPr>
          <a:xfrm>
            <a:off x="7718609" y="4491313"/>
            <a:ext cx="2528048" cy="1721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Setting up </a:t>
            </a:r>
            <a:r>
              <a:rPr lang="en-US" dirty="0" err="1"/>
              <a:t>EasyOCR</a:t>
            </a:r>
            <a:r>
              <a:rPr lang="en-US" dirty="0"/>
              <a:t> Reader</a:t>
            </a:r>
          </a:p>
        </p:txBody>
      </p:sp>
      <p:sp>
        <p:nvSpPr>
          <p:cNvPr id="23" name="Oval 22">
            <a:extLst>
              <a:ext uri="{FF2B5EF4-FFF2-40B4-BE49-F238E27FC236}">
                <a16:creationId xmlns:a16="http://schemas.microsoft.com/office/drawing/2014/main" id="{E5422BD2-3913-24FD-2434-9FCE4427E788}"/>
              </a:ext>
            </a:extLst>
          </p:cNvPr>
          <p:cNvSpPr/>
          <p:nvPr/>
        </p:nvSpPr>
        <p:spPr>
          <a:xfrm>
            <a:off x="3984809" y="4491313"/>
            <a:ext cx="2720788" cy="1828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Iterating through frames and reading over no</a:t>
            </a:r>
          </a:p>
        </p:txBody>
      </p:sp>
      <p:sp>
        <p:nvSpPr>
          <p:cNvPr id="24" name="Oval 23">
            <a:extLst>
              <a:ext uri="{FF2B5EF4-FFF2-40B4-BE49-F238E27FC236}">
                <a16:creationId xmlns:a16="http://schemas.microsoft.com/office/drawing/2014/main" id="{05C7666D-AF85-68D6-75EC-CD8AADAC8868}"/>
              </a:ext>
            </a:extLst>
          </p:cNvPr>
          <p:cNvSpPr/>
          <p:nvPr/>
        </p:nvSpPr>
        <p:spPr>
          <a:xfrm>
            <a:off x="251009" y="4307544"/>
            <a:ext cx="2720788" cy="172570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Matching the read over no with the dictionary key and superimposing the commentary </a:t>
            </a:r>
          </a:p>
        </p:txBody>
      </p:sp>
      <p:sp>
        <p:nvSpPr>
          <p:cNvPr id="26" name="Arrow: Right 25">
            <a:extLst>
              <a:ext uri="{FF2B5EF4-FFF2-40B4-BE49-F238E27FC236}">
                <a16:creationId xmlns:a16="http://schemas.microsoft.com/office/drawing/2014/main" id="{1E9059BC-6E0B-10D5-978A-8DFB9752E96F}"/>
              </a:ext>
            </a:extLst>
          </p:cNvPr>
          <p:cNvSpPr/>
          <p:nvPr/>
        </p:nvSpPr>
        <p:spPr>
          <a:xfrm>
            <a:off x="2740958" y="824749"/>
            <a:ext cx="1055593" cy="256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706C4BA-5032-634A-452E-E609FA8E20FC}"/>
              </a:ext>
            </a:extLst>
          </p:cNvPr>
          <p:cNvSpPr/>
          <p:nvPr/>
        </p:nvSpPr>
        <p:spPr>
          <a:xfrm>
            <a:off x="6332445" y="745749"/>
            <a:ext cx="951375" cy="3356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F597D03F-9A37-F418-6994-983059A26395}"/>
              </a:ext>
            </a:extLst>
          </p:cNvPr>
          <p:cNvSpPr/>
          <p:nvPr/>
        </p:nvSpPr>
        <p:spPr>
          <a:xfrm rot="3038587">
            <a:off x="9333379" y="1755694"/>
            <a:ext cx="1055593" cy="256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6B4688A-181A-FBB3-FA77-23E2D872D55B}"/>
              </a:ext>
            </a:extLst>
          </p:cNvPr>
          <p:cNvSpPr/>
          <p:nvPr/>
        </p:nvSpPr>
        <p:spPr>
          <a:xfrm rot="8527014">
            <a:off x="9575248" y="4158745"/>
            <a:ext cx="1079240" cy="2975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C76ADCA-D196-2334-CF4F-DB182E8909E6}"/>
              </a:ext>
            </a:extLst>
          </p:cNvPr>
          <p:cNvSpPr/>
          <p:nvPr/>
        </p:nvSpPr>
        <p:spPr>
          <a:xfrm rot="10800000">
            <a:off x="6684307" y="5170397"/>
            <a:ext cx="1055593" cy="256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B00DFC4-D9EC-0B81-EBE4-5AE0FCFB1CCE}"/>
              </a:ext>
            </a:extLst>
          </p:cNvPr>
          <p:cNvSpPr/>
          <p:nvPr/>
        </p:nvSpPr>
        <p:spPr>
          <a:xfrm rot="10800000">
            <a:off x="2929216" y="5149099"/>
            <a:ext cx="1055592" cy="256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28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2DDC-58D1-3B2F-7188-91DB60411B67}"/>
              </a:ext>
            </a:extLst>
          </p:cNvPr>
          <p:cNvSpPr>
            <a:spLocks noGrp="1"/>
          </p:cNvSpPr>
          <p:nvPr>
            <p:ph type="title"/>
          </p:nvPr>
        </p:nvSpPr>
        <p:spPr>
          <a:xfrm>
            <a:off x="349624" y="365126"/>
            <a:ext cx="11519647" cy="638922"/>
          </a:xfrm>
        </p:spPr>
        <p:txBody>
          <a:bodyPr>
            <a:noAutofit/>
          </a:bodyPr>
          <a:lstStyle/>
          <a:p>
            <a:r>
              <a:rPr lang="en-US" u="sng"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F097D645-E4D3-02C7-497E-1DE73B808E6A}"/>
              </a:ext>
            </a:extLst>
          </p:cNvPr>
          <p:cNvSpPr>
            <a:spLocks noGrp="1"/>
          </p:cNvSpPr>
          <p:nvPr>
            <p:ph idx="1"/>
          </p:nvPr>
        </p:nvSpPr>
        <p:spPr>
          <a:xfrm>
            <a:off x="349624" y="1335740"/>
            <a:ext cx="11519647" cy="5157133"/>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Dividing video into frames using OpenCV and saved all the frames into a folder.</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Filtered the commentary based on keywords such as “SIX”, “FOUR”, “THAT’S OUT”, etc.</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38C75B-04FC-5F30-F3CA-B48F8C20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64" y="2259106"/>
            <a:ext cx="6270811" cy="2754423"/>
          </a:xfrm>
          <a:prstGeom prst="rect">
            <a:avLst/>
          </a:prstGeom>
        </p:spPr>
      </p:pic>
    </p:spTree>
    <p:extLst>
      <p:ext uri="{BB962C8B-B14F-4D97-AF65-F5344CB8AC3E}">
        <p14:creationId xmlns:p14="http://schemas.microsoft.com/office/powerpoint/2010/main" val="408642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6F01-C497-97E9-E31D-8969117653E2}"/>
              </a:ext>
            </a:extLst>
          </p:cNvPr>
          <p:cNvSpPr>
            <a:spLocks noGrp="1"/>
          </p:cNvSpPr>
          <p:nvPr>
            <p:ph type="title"/>
          </p:nvPr>
        </p:nvSpPr>
        <p:spPr>
          <a:xfrm>
            <a:off x="331694" y="322730"/>
            <a:ext cx="11636188" cy="618564"/>
          </a:xfrm>
        </p:spPr>
        <p:txBody>
          <a:bodyPr>
            <a:noAutofit/>
          </a:bodyPr>
          <a:lstStyle/>
          <a:p>
            <a:r>
              <a:rPr lang="en-US" u="sng" dirty="0">
                <a:latin typeface="Times New Roman" panose="02020603050405020304" pitchFamily="18" charset="0"/>
                <a:cs typeface="Times New Roman" panose="02020603050405020304" pitchFamily="18" charset="0"/>
              </a:rPr>
              <a:t>Working</a:t>
            </a:r>
          </a:p>
        </p:txBody>
      </p:sp>
      <p:sp>
        <p:nvSpPr>
          <p:cNvPr id="11" name="Content Placeholder 10">
            <a:extLst>
              <a:ext uri="{FF2B5EF4-FFF2-40B4-BE49-F238E27FC236}">
                <a16:creationId xmlns:a16="http://schemas.microsoft.com/office/drawing/2014/main" id="{508E9712-34E8-7699-509A-0199B6A81420}"/>
              </a:ext>
            </a:extLst>
          </p:cNvPr>
          <p:cNvSpPr>
            <a:spLocks noGrp="1"/>
          </p:cNvSpPr>
          <p:nvPr>
            <p:ph idx="1"/>
          </p:nvPr>
        </p:nvSpPr>
        <p:spPr>
          <a:xfrm>
            <a:off x="331694" y="941294"/>
            <a:ext cx="11582400" cy="5656730"/>
          </a:xfrm>
        </p:spPr>
        <p:txBody>
          <a:bodyPr/>
          <a:lstStyle/>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8F8BDE24-AF26-8BC6-B384-32F9A5C0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0" y="1057836"/>
            <a:ext cx="4742329" cy="2994212"/>
          </a:xfrm>
          <a:prstGeom prst="rect">
            <a:avLst/>
          </a:prstGeom>
        </p:spPr>
      </p:pic>
      <p:sp>
        <p:nvSpPr>
          <p:cNvPr id="15" name="TextBox 14">
            <a:extLst>
              <a:ext uri="{FF2B5EF4-FFF2-40B4-BE49-F238E27FC236}">
                <a16:creationId xmlns:a16="http://schemas.microsoft.com/office/drawing/2014/main" id="{9C30640C-C174-3843-4F0F-588100F5CDDB}"/>
              </a:ext>
            </a:extLst>
          </p:cNvPr>
          <p:cNvSpPr txBox="1"/>
          <p:nvPr/>
        </p:nvSpPr>
        <p:spPr>
          <a:xfrm>
            <a:off x="295835" y="4183251"/>
            <a:ext cx="115824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Then we stored the commentary in a dictionary.</a:t>
            </a:r>
          </a:p>
        </p:txBody>
      </p:sp>
      <p:pic>
        <p:nvPicPr>
          <p:cNvPr id="17" name="Picture 16">
            <a:extLst>
              <a:ext uri="{FF2B5EF4-FFF2-40B4-BE49-F238E27FC236}">
                <a16:creationId xmlns:a16="http://schemas.microsoft.com/office/drawing/2014/main" id="{03234F12-E65B-2D04-2324-44259565C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71" y="4724401"/>
            <a:ext cx="10372164" cy="1685364"/>
          </a:xfrm>
          <a:prstGeom prst="rect">
            <a:avLst/>
          </a:prstGeom>
        </p:spPr>
      </p:pic>
    </p:spTree>
    <p:extLst>
      <p:ext uri="{BB962C8B-B14F-4D97-AF65-F5344CB8AC3E}">
        <p14:creationId xmlns:p14="http://schemas.microsoft.com/office/powerpoint/2010/main" val="313414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26FD-F4A9-6B5D-3314-46405BB71EE3}"/>
              </a:ext>
            </a:extLst>
          </p:cNvPr>
          <p:cNvSpPr>
            <a:spLocks noGrp="1"/>
          </p:cNvSpPr>
          <p:nvPr>
            <p:ph type="title"/>
          </p:nvPr>
        </p:nvSpPr>
        <p:spPr>
          <a:xfrm>
            <a:off x="322728" y="365125"/>
            <a:ext cx="11456895" cy="683746"/>
          </a:xfrm>
        </p:spPr>
        <p:txBody>
          <a:bodyPr>
            <a:noAutofit/>
          </a:bodyPr>
          <a:lstStyle/>
          <a:p>
            <a:r>
              <a:rPr lang="en-US" u="sng"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577830D7-D45E-AC64-323F-DCB277140327}"/>
              </a:ext>
            </a:extLst>
          </p:cNvPr>
          <p:cNvSpPr>
            <a:spLocks noGrp="1"/>
          </p:cNvSpPr>
          <p:nvPr>
            <p:ph idx="1"/>
          </p:nvPr>
        </p:nvSpPr>
        <p:spPr>
          <a:xfrm>
            <a:off x="322729" y="1048871"/>
            <a:ext cx="11456894" cy="5746376"/>
          </a:xfrm>
        </p:spPr>
        <p:txBody>
          <a:bodyPr/>
          <a:lstStyle/>
          <a:p>
            <a:pPr marL="514350" indent="-514350">
              <a:buAutoNum type="arabicPeriod" startAt="3"/>
            </a:pPr>
            <a:r>
              <a:rPr lang="en-US" dirty="0">
                <a:latin typeface="Times New Roman" panose="02020603050405020304" pitchFamily="18" charset="0"/>
                <a:cs typeface="Times New Roman" panose="02020603050405020304" pitchFamily="18" charset="0"/>
              </a:rPr>
              <a:t>We set up the Easy-OCR reader/pipeline.                                    </a:t>
            </a:r>
          </a:p>
          <a:p>
            <a:pPr marL="514350" indent="-514350">
              <a:buAutoNum type="arabicPeriod" startAt="3"/>
            </a:pPr>
            <a:endParaRPr lang="en-US" dirty="0">
              <a:latin typeface="Times New Roman" panose="02020603050405020304" pitchFamily="18" charset="0"/>
              <a:cs typeface="Times New Roman" panose="02020603050405020304" pitchFamily="18" charset="0"/>
            </a:endParaRPr>
          </a:p>
          <a:p>
            <a:pPr marL="514350" indent="-514350">
              <a:buAutoNum type="arabicPeriod" startAt="3"/>
            </a:pPr>
            <a:r>
              <a:rPr lang="en-US" dirty="0">
                <a:latin typeface="Times New Roman" panose="02020603050405020304" pitchFamily="18" charset="0"/>
                <a:cs typeface="Times New Roman" panose="02020603050405020304" pitchFamily="18" charset="0"/>
              </a:rPr>
              <a:t>Iterated trough the frames folder and ran the Easy-OCR reader over every frame.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This gives us a data-frame consisting of the bounding box coordinates, contents of the bounding box and the accuracy.</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77ECFE-D218-50D4-4B04-88D33D6B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77" y="1608791"/>
            <a:ext cx="11368395" cy="363443"/>
          </a:xfrm>
          <a:prstGeom prst="rect">
            <a:avLst/>
          </a:prstGeom>
        </p:spPr>
      </p:pic>
      <p:pic>
        <p:nvPicPr>
          <p:cNvPr id="7" name="Picture 6">
            <a:extLst>
              <a:ext uri="{FF2B5EF4-FFF2-40B4-BE49-F238E27FC236}">
                <a16:creationId xmlns:a16="http://schemas.microsoft.com/office/drawing/2014/main" id="{09908128-B4C5-69D4-9F71-BC3E1B100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77" y="2867024"/>
            <a:ext cx="10641105" cy="561975"/>
          </a:xfrm>
          <a:prstGeom prst="rect">
            <a:avLst/>
          </a:prstGeom>
        </p:spPr>
      </p:pic>
      <p:pic>
        <p:nvPicPr>
          <p:cNvPr id="9" name="Picture 8">
            <a:extLst>
              <a:ext uri="{FF2B5EF4-FFF2-40B4-BE49-F238E27FC236}">
                <a16:creationId xmlns:a16="http://schemas.microsoft.com/office/drawing/2014/main" id="{515571BB-6125-9DEC-2B66-978730723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9012" y="3890682"/>
            <a:ext cx="4338917" cy="2994211"/>
          </a:xfrm>
          <a:prstGeom prst="rect">
            <a:avLst/>
          </a:prstGeom>
        </p:spPr>
      </p:pic>
    </p:spTree>
    <p:extLst>
      <p:ext uri="{BB962C8B-B14F-4D97-AF65-F5344CB8AC3E}">
        <p14:creationId xmlns:p14="http://schemas.microsoft.com/office/powerpoint/2010/main" val="268802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A3A1-DB96-B087-7E4E-A9A9A1645BEF}"/>
              </a:ext>
            </a:extLst>
          </p:cNvPr>
          <p:cNvSpPr>
            <a:spLocks noGrp="1"/>
          </p:cNvSpPr>
          <p:nvPr>
            <p:ph type="title"/>
          </p:nvPr>
        </p:nvSpPr>
        <p:spPr>
          <a:xfrm>
            <a:off x="349623" y="365125"/>
            <a:ext cx="11519647" cy="576169"/>
          </a:xfrm>
        </p:spPr>
        <p:txBody>
          <a:bodyPr>
            <a:noAutofit/>
          </a:bodyPr>
          <a:lstStyle/>
          <a:p>
            <a:r>
              <a:rPr lang="en-US" u="sng"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F053CBB7-DDFB-09E1-0F16-D5934EE19564}"/>
              </a:ext>
            </a:extLst>
          </p:cNvPr>
          <p:cNvSpPr>
            <a:spLocks noGrp="1"/>
          </p:cNvSpPr>
          <p:nvPr>
            <p:ph idx="1"/>
          </p:nvPr>
        </p:nvSpPr>
        <p:spPr>
          <a:xfrm>
            <a:off x="349623" y="1111624"/>
            <a:ext cx="11519647" cy="5065339"/>
          </a:xfrm>
        </p:spPr>
        <p:txBody>
          <a:bodyPr/>
          <a:lstStyle/>
          <a:p>
            <a:pPr marL="0" indent="0">
              <a:buNone/>
            </a:pPr>
            <a:r>
              <a:rPr lang="en-US" dirty="0">
                <a:latin typeface="Times New Roman" panose="02020603050405020304" pitchFamily="18" charset="0"/>
                <a:cs typeface="Times New Roman" panose="02020603050405020304" pitchFamily="18" charset="0"/>
              </a:rPr>
              <a:t>5.   Using the coordinates of the bounding box corresponding to the over number, we found an interval between which the bounding boxes of the other frames would lie and retrieved only the contents belonging to those bounding boxes. </a:t>
            </a:r>
          </a:p>
        </p:txBody>
      </p:sp>
      <p:pic>
        <p:nvPicPr>
          <p:cNvPr id="5" name="Picture 4">
            <a:extLst>
              <a:ext uri="{FF2B5EF4-FFF2-40B4-BE49-F238E27FC236}">
                <a16:creationId xmlns:a16="http://schemas.microsoft.com/office/drawing/2014/main" id="{B87335CE-EF76-023E-D6A2-7D3720E286D2}"/>
              </a:ext>
            </a:extLst>
          </p:cNvPr>
          <p:cNvPicPr>
            <a:picLocks noChangeAspect="1"/>
          </p:cNvPicPr>
          <p:nvPr/>
        </p:nvPicPr>
        <p:blipFill>
          <a:blip r:embed="rId2"/>
          <a:stretch>
            <a:fillRect/>
          </a:stretch>
        </p:blipFill>
        <p:spPr>
          <a:xfrm>
            <a:off x="439711" y="2653050"/>
            <a:ext cx="7063748" cy="1210738"/>
          </a:xfrm>
          <a:prstGeom prst="rect">
            <a:avLst/>
          </a:prstGeom>
        </p:spPr>
      </p:pic>
      <p:pic>
        <p:nvPicPr>
          <p:cNvPr id="9" name="Picture 8">
            <a:extLst>
              <a:ext uri="{FF2B5EF4-FFF2-40B4-BE49-F238E27FC236}">
                <a16:creationId xmlns:a16="http://schemas.microsoft.com/office/drawing/2014/main" id="{17062997-E2C8-70FC-68FE-C24742EE56B2}"/>
              </a:ext>
            </a:extLst>
          </p:cNvPr>
          <p:cNvPicPr>
            <a:picLocks noChangeAspect="1"/>
          </p:cNvPicPr>
          <p:nvPr/>
        </p:nvPicPr>
        <p:blipFill>
          <a:blip r:embed="rId3"/>
          <a:stretch>
            <a:fillRect/>
          </a:stretch>
        </p:blipFill>
        <p:spPr>
          <a:xfrm>
            <a:off x="439710" y="3929782"/>
            <a:ext cx="8139513" cy="2781541"/>
          </a:xfrm>
          <a:prstGeom prst="rect">
            <a:avLst/>
          </a:prstGeom>
        </p:spPr>
      </p:pic>
    </p:spTree>
    <p:extLst>
      <p:ext uri="{BB962C8B-B14F-4D97-AF65-F5344CB8AC3E}">
        <p14:creationId xmlns:p14="http://schemas.microsoft.com/office/powerpoint/2010/main" val="267109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5B1FDC-4C76-3BDE-FA4B-7CFCE5833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30588" cy="2794000"/>
          </a:xfrm>
          <a:prstGeom prst="rect">
            <a:avLst/>
          </a:prstGeom>
        </p:spPr>
      </p:pic>
      <p:sp>
        <p:nvSpPr>
          <p:cNvPr id="10" name="Rectangle 9">
            <a:extLst>
              <a:ext uri="{FF2B5EF4-FFF2-40B4-BE49-F238E27FC236}">
                <a16:creationId xmlns:a16="http://schemas.microsoft.com/office/drawing/2014/main" id="{F676FC3D-43B9-78C4-051A-5FB07842C3E9}"/>
              </a:ext>
            </a:extLst>
          </p:cNvPr>
          <p:cNvSpPr/>
          <p:nvPr/>
        </p:nvSpPr>
        <p:spPr>
          <a:xfrm flipV="1">
            <a:off x="1357745" y="2392217"/>
            <a:ext cx="240146" cy="193965"/>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9179D61-6D5D-BE11-E919-5C4FD1EFD35C}"/>
              </a:ext>
            </a:extLst>
          </p:cNvPr>
          <p:cNvSpPr/>
          <p:nvPr/>
        </p:nvSpPr>
        <p:spPr>
          <a:xfrm rot="965488">
            <a:off x="1562368" y="2993274"/>
            <a:ext cx="4388530" cy="36400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6225C3-E68D-3B5C-22F4-C197EE267508}"/>
              </a:ext>
            </a:extLst>
          </p:cNvPr>
          <p:cNvSpPr/>
          <p:nvPr/>
        </p:nvSpPr>
        <p:spPr>
          <a:xfrm>
            <a:off x="7109010" y="3527612"/>
            <a:ext cx="3908611" cy="1896035"/>
          </a:xfrm>
          <a:prstGeom prst="rect">
            <a:avLst/>
          </a:prstGeom>
          <a:no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B92724-0416-32BF-7684-5EA8360E5415}"/>
              </a:ext>
            </a:extLst>
          </p:cNvPr>
          <p:cNvSpPr/>
          <p:nvPr/>
        </p:nvSpPr>
        <p:spPr>
          <a:xfrm>
            <a:off x="7109010" y="3052482"/>
            <a:ext cx="3908611" cy="1896035"/>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811F4E-90BE-340B-DDB9-696A50136372}"/>
              </a:ext>
            </a:extLst>
          </p:cNvPr>
          <p:cNvSpPr/>
          <p:nvPr/>
        </p:nvSpPr>
        <p:spPr>
          <a:xfrm>
            <a:off x="7109010" y="4002742"/>
            <a:ext cx="3908611" cy="1896035"/>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3A5A07-0517-9FB0-F671-94634B1E7E7B}"/>
              </a:ext>
            </a:extLst>
          </p:cNvPr>
          <p:cNvSpPr/>
          <p:nvPr/>
        </p:nvSpPr>
        <p:spPr>
          <a:xfrm>
            <a:off x="6640556" y="3527612"/>
            <a:ext cx="3908611" cy="1896035"/>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E2B30A-0981-B9BB-8E68-CCB9B643BBE0}"/>
              </a:ext>
            </a:extLst>
          </p:cNvPr>
          <p:cNvSpPr/>
          <p:nvPr/>
        </p:nvSpPr>
        <p:spPr>
          <a:xfrm>
            <a:off x="7577464" y="3527612"/>
            <a:ext cx="3908611" cy="1896035"/>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3FAAB8D-6A11-94DD-FFBF-BEA48F9274CB}"/>
              </a:ext>
            </a:extLst>
          </p:cNvPr>
          <p:cNvCxnSpPr/>
          <p:nvPr/>
        </p:nvCxnSpPr>
        <p:spPr>
          <a:xfrm>
            <a:off x="7109010" y="681318"/>
            <a:ext cx="699249" cy="0"/>
          </a:xfrm>
          <a:prstGeom prst="line">
            <a:avLst/>
          </a:prstGeom>
          <a:ln w="57150">
            <a:solidFill>
              <a:srgbClr val="92D050"/>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DF4E0AE-33C4-0401-C288-29BC332849AE}"/>
              </a:ext>
            </a:extLst>
          </p:cNvPr>
          <p:cNvCxnSpPr/>
          <p:nvPr/>
        </p:nvCxnSpPr>
        <p:spPr>
          <a:xfrm>
            <a:off x="7167374" y="1532964"/>
            <a:ext cx="699249" cy="0"/>
          </a:xfrm>
          <a:prstGeom prst="line">
            <a:avLst/>
          </a:prstGeom>
          <a:ln w="57150">
            <a:solidFill>
              <a:srgbClr val="FF0000"/>
            </a:solidFill>
            <a:prstDash val="sysDash"/>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1E971EE6-8712-63E1-2BB3-CCB484051996}"/>
              </a:ext>
            </a:extLst>
          </p:cNvPr>
          <p:cNvSpPr txBox="1"/>
          <p:nvPr/>
        </p:nvSpPr>
        <p:spPr>
          <a:xfrm>
            <a:off x="7866623" y="496652"/>
            <a:ext cx="28059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Original Bounding Box</a:t>
            </a:r>
          </a:p>
        </p:txBody>
      </p:sp>
      <p:sp>
        <p:nvSpPr>
          <p:cNvPr id="26" name="TextBox 25">
            <a:extLst>
              <a:ext uri="{FF2B5EF4-FFF2-40B4-BE49-F238E27FC236}">
                <a16:creationId xmlns:a16="http://schemas.microsoft.com/office/drawing/2014/main" id="{54B07CDD-7CC3-054E-C3BE-AA67E5EA0356}"/>
              </a:ext>
            </a:extLst>
          </p:cNvPr>
          <p:cNvSpPr txBox="1"/>
          <p:nvPr/>
        </p:nvSpPr>
        <p:spPr>
          <a:xfrm>
            <a:off x="7866623" y="1341114"/>
            <a:ext cx="205381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Extended Bounding Box with threshold of 20px</a:t>
            </a:r>
          </a:p>
        </p:txBody>
      </p:sp>
      <p:cxnSp>
        <p:nvCxnSpPr>
          <p:cNvPr id="28" name="Straight Arrow Connector 27">
            <a:extLst>
              <a:ext uri="{FF2B5EF4-FFF2-40B4-BE49-F238E27FC236}">
                <a16:creationId xmlns:a16="http://schemas.microsoft.com/office/drawing/2014/main" id="{9272D77F-96AF-1B2F-58A8-06764373E1E7}"/>
              </a:ext>
            </a:extLst>
          </p:cNvPr>
          <p:cNvCxnSpPr>
            <a:stCxn id="15" idx="0"/>
            <a:endCxn id="13" idx="0"/>
          </p:cNvCxnSpPr>
          <p:nvPr/>
        </p:nvCxnSpPr>
        <p:spPr>
          <a:xfrm>
            <a:off x="9063316" y="3052482"/>
            <a:ext cx="0" cy="475130"/>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0ACF945-55AD-323B-62FE-482D59264782}"/>
              </a:ext>
            </a:extLst>
          </p:cNvPr>
          <p:cNvSpPr txBox="1"/>
          <p:nvPr/>
        </p:nvSpPr>
        <p:spPr>
          <a:xfrm>
            <a:off x="9063315" y="3167390"/>
            <a:ext cx="467740"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20px</a:t>
            </a:r>
          </a:p>
        </p:txBody>
      </p:sp>
    </p:spTree>
    <p:extLst>
      <p:ext uri="{BB962C8B-B14F-4D97-AF65-F5344CB8AC3E}">
        <p14:creationId xmlns:p14="http://schemas.microsoft.com/office/powerpoint/2010/main" val="380035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570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Cricket Commentary Project</vt:lpstr>
      <vt:lpstr>Overview </vt:lpstr>
      <vt:lpstr>Overview</vt:lpstr>
      <vt:lpstr>PowerPoint Presentation</vt:lpstr>
      <vt:lpstr>Working</vt:lpstr>
      <vt:lpstr>Working</vt:lpstr>
      <vt:lpstr>Working</vt:lpstr>
      <vt:lpstr>Working</vt:lpstr>
      <vt:lpstr>PowerPoint Presentation</vt:lpstr>
      <vt:lpstr>Working</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Commentary Project</dc:title>
  <dc:creator>Sumanth Kamath</dc:creator>
  <cp:lastModifiedBy>Sumanth Kamath</cp:lastModifiedBy>
  <cp:revision>14</cp:revision>
  <dcterms:created xsi:type="dcterms:W3CDTF">2023-09-13T17:01:27Z</dcterms:created>
  <dcterms:modified xsi:type="dcterms:W3CDTF">2023-09-14T15:49:27Z</dcterms:modified>
</cp:coreProperties>
</file>