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2"/>
  </p:notesMasterIdLst>
  <p:sldIdLst>
    <p:sldId id="265"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BAJPAI" initials="AB" lastIdx="1" clrIdx="0">
    <p:extLst>
      <p:ext uri="{19B8F6BF-5375-455C-9EA6-DF929625EA0E}">
        <p15:presenceInfo xmlns:p15="http://schemas.microsoft.com/office/powerpoint/2012/main" userId="7d1d3c21685711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5T13:33:45.99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0AD46-C3F4-449F-9BFF-B8DE6E78484A}" type="datetimeFigureOut">
              <a:rPr lang="en-IN" smtClean="0"/>
              <a:t>06-04-2020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5CBF1-A8AE-4423-A072-321C987E6202}" type="slidenum">
              <a:rPr lang="en-IN" smtClean="0"/>
              <a:t>‹#›</a:t>
            </a:fld>
            <a:endParaRPr lang="en-IN"/>
          </a:p>
        </p:txBody>
      </p:sp>
    </p:spTree>
    <p:extLst>
      <p:ext uri="{BB962C8B-B14F-4D97-AF65-F5344CB8AC3E}">
        <p14:creationId xmlns:p14="http://schemas.microsoft.com/office/powerpoint/2010/main" val="382036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4/6/2020</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313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4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4/6/2020</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61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4/6/2020</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67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4/6/2020</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283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679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63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5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97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4/6/2020</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966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115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92531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2" r:id="rId4"/>
    <p:sldLayoutId id="2147483773" r:id="rId5"/>
    <p:sldLayoutId id="2147483778" r:id="rId6"/>
    <p:sldLayoutId id="2147483774" r:id="rId7"/>
    <p:sldLayoutId id="2147483775" r:id="rId8"/>
    <p:sldLayoutId id="2147483776" r:id="rId9"/>
    <p:sldLayoutId id="2147483777" r:id="rId10"/>
    <p:sldLayoutId id="2147483779"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B61019C-569F-464F-BDC6-521F09FFF1C2}"/>
              </a:ext>
            </a:extLst>
          </p:cNvPr>
          <p:cNvPicPr>
            <a:picLocks noChangeAspect="1"/>
          </p:cNvPicPr>
          <p:nvPr/>
        </p:nvPicPr>
        <p:blipFill>
          <a:blip r:embed="rId2"/>
          <a:stretch>
            <a:fillRect/>
          </a:stretch>
        </p:blipFill>
        <p:spPr>
          <a:xfrm>
            <a:off x="3744141" y="744583"/>
            <a:ext cx="3837215" cy="3069772"/>
          </a:xfrm>
          <a:prstGeom prst="rect">
            <a:avLst/>
          </a:prstGeom>
        </p:spPr>
      </p:pic>
      <p:sp>
        <p:nvSpPr>
          <p:cNvPr id="3" name="Title 2"/>
          <p:cNvSpPr>
            <a:spLocks noGrp="1"/>
          </p:cNvSpPr>
          <p:nvPr>
            <p:ph type="title"/>
          </p:nvPr>
        </p:nvSpPr>
        <p:spPr>
          <a:xfrm>
            <a:off x="516517" y="3615360"/>
            <a:ext cx="11029616" cy="2547933"/>
          </a:xfrm>
        </p:spPr>
        <p:txBody>
          <a:bodyPr/>
          <a:lstStyle/>
          <a:p>
            <a:r>
              <a:rPr lang="en-US" dirty="0" smtClean="0"/>
              <a:t>project made by:-  </a:t>
            </a:r>
            <a:r>
              <a:rPr lang="en-US" dirty="0" err="1" smtClean="0"/>
              <a:t>aman</a:t>
            </a:r>
            <a:r>
              <a:rPr lang="en-US" dirty="0" smtClean="0"/>
              <a:t> </a:t>
            </a:r>
            <a:r>
              <a:rPr lang="en-US" dirty="0" err="1" smtClean="0"/>
              <a:t>giri</a:t>
            </a:r>
            <a:r>
              <a:rPr lang="en-US" dirty="0" smtClean="0"/>
              <a:t> </a:t>
            </a:r>
            <a:r>
              <a:rPr lang="en-US" dirty="0" err="1" smtClean="0"/>
              <a:t>goswami</a:t>
            </a:r>
            <a:r>
              <a:rPr lang="en-US" dirty="0" smtClean="0"/>
              <a:t>(54)-11908192</a:t>
            </a:r>
            <a:br>
              <a:rPr lang="en-US" dirty="0" smtClean="0"/>
            </a:br>
            <a:r>
              <a:rPr lang="en-US" dirty="0"/>
              <a:t>	</a:t>
            </a:r>
            <a:r>
              <a:rPr lang="en-US" dirty="0" smtClean="0"/>
              <a:t>							</a:t>
            </a:r>
            <a:r>
              <a:rPr lang="en-US" dirty="0" err="1" smtClean="0"/>
              <a:t>aniket</a:t>
            </a:r>
            <a:r>
              <a:rPr lang="en-US" dirty="0" smtClean="0"/>
              <a:t> </a:t>
            </a:r>
            <a:r>
              <a:rPr lang="en-US" dirty="0" err="1" smtClean="0"/>
              <a:t>bajpai</a:t>
            </a:r>
            <a:r>
              <a:rPr lang="en-US" dirty="0" smtClean="0"/>
              <a:t>(53)-11908183</a:t>
            </a:r>
            <a:br>
              <a:rPr lang="en-US" dirty="0" smtClean="0"/>
            </a:br>
            <a:r>
              <a:rPr lang="en-US" dirty="0"/>
              <a:t>	</a:t>
            </a:r>
            <a:r>
              <a:rPr lang="en-US" dirty="0" smtClean="0"/>
              <a:t>							</a:t>
            </a:r>
            <a:r>
              <a:rPr lang="en-US" dirty="0" err="1" smtClean="0"/>
              <a:t>yogesh</a:t>
            </a:r>
            <a:r>
              <a:rPr lang="en-US" dirty="0" smtClean="0"/>
              <a:t> (52)-11904992</a:t>
            </a:r>
            <a:br>
              <a:rPr lang="en-US" dirty="0" smtClean="0"/>
            </a:br>
            <a:r>
              <a:rPr lang="en-US" dirty="0" smtClean="0"/>
              <a:t/>
            </a:r>
            <a:br>
              <a:rPr lang="en-US" dirty="0" smtClean="0"/>
            </a:br>
            <a:r>
              <a:rPr lang="en-US" dirty="0" smtClean="0"/>
              <a:t>submitted to:-		</a:t>
            </a:r>
            <a:r>
              <a:rPr lang="en-US" dirty="0" err="1" smtClean="0"/>
              <a:t>manu</a:t>
            </a:r>
            <a:r>
              <a:rPr lang="en-US" dirty="0" smtClean="0"/>
              <a:t> </a:t>
            </a:r>
            <a:r>
              <a:rPr lang="en-US" dirty="0" err="1" smtClean="0"/>
              <a:t>bali</a:t>
            </a:r>
            <a:r>
              <a:rPr lang="en-US" dirty="0" smtClean="0"/>
              <a:t> (CSE236)</a:t>
            </a:r>
            <a:br>
              <a:rPr lang="en-US" dirty="0" smtClean="0"/>
            </a:br>
            <a:r>
              <a:rPr lang="en-US" dirty="0"/>
              <a:t>	</a:t>
            </a:r>
            <a:r>
              <a:rPr lang="en-US" dirty="0" smtClean="0"/>
              <a:t>							</a:t>
            </a:r>
            <a:endParaRPr lang="en-US" dirty="0"/>
          </a:p>
        </p:txBody>
      </p:sp>
    </p:spTree>
    <p:extLst>
      <p:ext uri="{BB962C8B-B14F-4D97-AF65-F5344CB8AC3E}">
        <p14:creationId xmlns:p14="http://schemas.microsoft.com/office/powerpoint/2010/main" val="189823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17" y="729657"/>
            <a:ext cx="11029616" cy="4911121"/>
          </a:xfrm>
        </p:spPr>
        <p:txBody>
          <a:bodyPr>
            <a:normAutofit/>
          </a:bodyPr>
          <a:lstStyle/>
          <a:p>
            <a:r>
              <a:rPr lang="en-US" dirty="0" smtClean="0"/>
              <a:t>CONTRIBUTION</a:t>
            </a:r>
            <a:r>
              <a:rPr lang="en-US" dirty="0" smtClean="0"/>
              <a:t>:-</a:t>
            </a:r>
            <a:br>
              <a:rPr lang="en-US" dirty="0" smtClean="0"/>
            </a:br>
            <a:r>
              <a:rPr lang="en-US" dirty="0" err="1" smtClean="0"/>
              <a:t>main+login</a:t>
            </a:r>
            <a:r>
              <a:rPr lang="en-US" dirty="0" smtClean="0"/>
              <a:t> </a:t>
            </a:r>
            <a:r>
              <a:rPr lang="en-US" dirty="0" err="1" smtClean="0"/>
              <a:t>content+javascript</a:t>
            </a:r>
            <a:r>
              <a:rPr lang="en-US" dirty="0" smtClean="0"/>
              <a:t>=  </a:t>
            </a:r>
            <a:r>
              <a:rPr lang="en-US" dirty="0" err="1" smtClean="0"/>
              <a:t>aman</a:t>
            </a:r>
            <a:r>
              <a:rPr lang="en-US" dirty="0" smtClean="0"/>
              <a:t> </a:t>
            </a:r>
            <a:r>
              <a:rPr lang="en-US" dirty="0" err="1" smtClean="0"/>
              <a:t>giri</a:t>
            </a:r>
            <a:r>
              <a:rPr lang="en-US" dirty="0" smtClean="0"/>
              <a:t/>
            </a:r>
            <a:br>
              <a:rPr lang="en-US" dirty="0" smtClean="0"/>
            </a:br>
            <a:r>
              <a:rPr lang="en-US" dirty="0" err="1" smtClean="0"/>
              <a:t>css+cib</a:t>
            </a:r>
            <a:r>
              <a:rPr lang="en-US" dirty="0" smtClean="0"/>
              <a:t>/</a:t>
            </a:r>
            <a:r>
              <a:rPr lang="en-US" dirty="0" err="1" smtClean="0"/>
              <a:t>pib</a:t>
            </a:r>
            <a:r>
              <a:rPr lang="en-US" dirty="0" smtClean="0"/>
              <a:t>(pages)=                                  </a:t>
            </a:r>
            <a:r>
              <a:rPr lang="en-US" dirty="0" err="1" smtClean="0"/>
              <a:t>aniket</a:t>
            </a:r>
            <a:r>
              <a:rPr lang="en-US" dirty="0" smtClean="0"/>
              <a:t> </a:t>
            </a:r>
            <a:r>
              <a:rPr lang="en-US" dirty="0" err="1" smtClean="0"/>
              <a:t>bajpai</a:t>
            </a:r>
            <a:r>
              <a:rPr lang="en-US" dirty="0" smtClean="0"/>
              <a:t/>
            </a:r>
            <a:br>
              <a:rPr lang="en-US" dirty="0" smtClean="0"/>
            </a:br>
            <a:r>
              <a:rPr lang="en-US" dirty="0" smtClean="0"/>
              <a:t>connecting </a:t>
            </a:r>
            <a:r>
              <a:rPr lang="en-US" dirty="0" err="1" smtClean="0"/>
              <a:t>pages+video</a:t>
            </a:r>
            <a:r>
              <a:rPr lang="en-US" dirty="0" smtClean="0"/>
              <a:t> </a:t>
            </a:r>
            <a:r>
              <a:rPr lang="en-US" smtClean="0"/>
              <a:t>files=      yogesh</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b="1" i="1" u="sng" dirty="0" smtClean="0"/>
              <a:t>THANKING YOU………………….</a:t>
            </a:r>
            <a:r>
              <a:rPr lang="en-US" dirty="0"/>
              <a:t/>
            </a:r>
            <a:br>
              <a:rPr lang="en-US" dirty="0"/>
            </a:br>
            <a:endParaRPr lang="en-US" dirty="0"/>
          </a:p>
        </p:txBody>
      </p:sp>
    </p:spTree>
    <p:extLst>
      <p:ext uri="{BB962C8B-B14F-4D97-AF65-F5344CB8AC3E}">
        <p14:creationId xmlns:p14="http://schemas.microsoft.com/office/powerpoint/2010/main" val="131732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2523F3C-24E0-484B-8869-97DD76B8E6DD}"/>
              </a:ext>
            </a:extLst>
          </p:cNvPr>
          <p:cNvSpPr/>
          <p:nvPr/>
        </p:nvSpPr>
        <p:spPr>
          <a:xfrm>
            <a:off x="2081504" y="946947"/>
            <a:ext cx="739978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Design for Bank website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TextBox 4">
            <a:extLst>
              <a:ext uri="{FF2B5EF4-FFF2-40B4-BE49-F238E27FC236}">
                <a16:creationId xmlns="" xmlns:a16="http://schemas.microsoft.com/office/drawing/2014/main" id="{B4EA5B44-AE5A-4F7F-831F-16B4A6C15C77}"/>
              </a:ext>
            </a:extLst>
          </p:cNvPr>
          <p:cNvSpPr txBox="1"/>
          <p:nvPr/>
        </p:nvSpPr>
        <p:spPr>
          <a:xfrm>
            <a:off x="1863634" y="2499359"/>
            <a:ext cx="7715795" cy="3693319"/>
          </a:xfrm>
          <a:prstGeom prst="rect">
            <a:avLst/>
          </a:prstGeom>
          <a:noFill/>
        </p:spPr>
        <p:txBody>
          <a:bodyPr wrap="square" rtlCol="0">
            <a:spAutoFit/>
          </a:bodyPr>
          <a:lstStyle/>
          <a:p>
            <a:r>
              <a:rPr lang="en-IN" dirty="0"/>
              <a:t>Introduction:</a:t>
            </a:r>
          </a:p>
          <a:p>
            <a:r>
              <a:rPr lang="en-IN" dirty="0"/>
              <a:t>We have made a bank website. In this website we have use</a:t>
            </a:r>
            <a:r>
              <a:rPr lang="en-US" dirty="0"/>
              <a:t>HTML code and applying CSS style maintaining containers. In our website system we don’t ask for any kind of CVV or number OTP (ONE TYPE PASSWORD) </a:t>
            </a:r>
            <a:r>
              <a:rPr lang="en-IN" dirty="0"/>
              <a:t> for costumer security purpose. </a:t>
            </a:r>
          </a:p>
          <a:p>
            <a:r>
              <a:rPr lang="en-IN" dirty="0"/>
              <a:t>In our website we have many services like:</a:t>
            </a:r>
            <a:br>
              <a:rPr lang="en-IN" dirty="0"/>
            </a:br>
            <a:endParaRPr lang="en-IN" dirty="0"/>
          </a:p>
          <a:p>
            <a:r>
              <a:rPr lang="en-IN" dirty="0"/>
              <a:t>1) Personal Banking Service</a:t>
            </a:r>
          </a:p>
          <a:p>
            <a:r>
              <a:rPr lang="en-IN" dirty="0"/>
              <a:t>    In this service Costumer </a:t>
            </a:r>
            <a:r>
              <a:rPr lang="en-US" dirty="0"/>
              <a:t>refers to all the </a:t>
            </a:r>
            <a:r>
              <a:rPr lang="en-US" b="1" dirty="0"/>
              <a:t>services banks</a:t>
            </a:r>
            <a:r>
              <a:rPr lang="en-US" dirty="0"/>
              <a:t> design and offer to individual consumers rather than businesses. These </a:t>
            </a:r>
            <a:r>
              <a:rPr lang="en-US" b="1" dirty="0"/>
              <a:t>services</a:t>
            </a:r>
            <a:r>
              <a:rPr lang="en-US" dirty="0"/>
              <a:t> include checking and savings accounts, credit and debit cards, certificates of deposit (CDs), loans, and more.</a:t>
            </a:r>
          </a:p>
          <a:p>
            <a:endParaRPr lang="en-US" dirty="0"/>
          </a:p>
        </p:txBody>
      </p:sp>
    </p:spTree>
    <p:extLst>
      <p:ext uri="{BB962C8B-B14F-4D97-AF65-F5344CB8AC3E}">
        <p14:creationId xmlns:p14="http://schemas.microsoft.com/office/powerpoint/2010/main" val="304264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101E790-94E6-4F39-A502-F4449E00756A}"/>
              </a:ext>
            </a:extLst>
          </p:cNvPr>
          <p:cNvSpPr txBox="1"/>
          <p:nvPr/>
        </p:nvSpPr>
        <p:spPr>
          <a:xfrm>
            <a:off x="2133600" y="1720840"/>
            <a:ext cx="7924800" cy="3416320"/>
          </a:xfrm>
          <a:prstGeom prst="rect">
            <a:avLst/>
          </a:prstGeom>
          <a:noFill/>
        </p:spPr>
        <p:txBody>
          <a:bodyPr wrap="square" rtlCol="0">
            <a:spAutoFit/>
          </a:bodyPr>
          <a:lstStyle/>
          <a:p>
            <a:r>
              <a:rPr lang="en-IN" dirty="0"/>
              <a:t>2)</a:t>
            </a:r>
            <a:r>
              <a:rPr lang="en-US" b="1" dirty="0"/>
              <a:t> Corporate Internet Banking</a:t>
            </a:r>
            <a:r>
              <a:rPr lang="en-US" dirty="0"/>
              <a:t> :</a:t>
            </a:r>
            <a:endParaRPr lang="en-IN" dirty="0"/>
          </a:p>
          <a:p>
            <a:r>
              <a:rPr lang="en-IN" dirty="0"/>
              <a:t>   </a:t>
            </a:r>
            <a:r>
              <a:rPr lang="en-US" b="1" dirty="0"/>
              <a:t>Corporate Internet Banking</a:t>
            </a:r>
            <a:r>
              <a:rPr lang="en-US" dirty="0"/>
              <a:t> (CINB) of our </a:t>
            </a:r>
            <a:r>
              <a:rPr lang="en-US" b="1" dirty="0"/>
              <a:t>Bank</a:t>
            </a:r>
            <a:r>
              <a:rPr lang="en-US" dirty="0"/>
              <a:t> is the channel which            facilitates </a:t>
            </a:r>
            <a:r>
              <a:rPr lang="en-US" b="1" dirty="0"/>
              <a:t>Corporate</a:t>
            </a:r>
            <a:r>
              <a:rPr lang="en-US" dirty="0"/>
              <a:t> Customers (any non- individual customer such as firms, companies, trusts, partnerships, proprietorship concerns etc.) to carry out </a:t>
            </a:r>
            <a:r>
              <a:rPr lang="en-US" b="1" dirty="0"/>
              <a:t>banking</a:t>
            </a:r>
            <a:r>
              <a:rPr lang="en-US" dirty="0"/>
              <a:t> activities online anywhere and anytime.</a:t>
            </a:r>
          </a:p>
          <a:p>
            <a:endParaRPr lang="en-IN" dirty="0"/>
          </a:p>
          <a:p>
            <a:r>
              <a:rPr lang="en-IN" dirty="0"/>
              <a:t>3) Merchant </a:t>
            </a:r>
            <a:r>
              <a:rPr lang="en-IN" dirty="0" err="1"/>
              <a:t>Bussiness</a:t>
            </a:r>
            <a:r>
              <a:rPr lang="en-IN" dirty="0"/>
              <a:t> :</a:t>
            </a:r>
          </a:p>
          <a:p>
            <a:r>
              <a:rPr lang="en-IN" dirty="0"/>
              <a:t>    </a:t>
            </a:r>
            <a:r>
              <a:rPr lang="en-US" dirty="0"/>
              <a:t> </a:t>
            </a:r>
            <a:r>
              <a:rPr lang="en-US" b="1" dirty="0"/>
              <a:t>merchant</a:t>
            </a:r>
            <a:r>
              <a:rPr lang="en-US" dirty="0"/>
              <a:t> account is a type of </a:t>
            </a:r>
            <a:r>
              <a:rPr lang="en-US" b="1" dirty="0"/>
              <a:t>business</a:t>
            </a:r>
            <a:r>
              <a:rPr lang="en-US" dirty="0"/>
              <a:t> bank account that allows a </a:t>
            </a:r>
            <a:r>
              <a:rPr lang="en-US" b="1" dirty="0"/>
              <a:t>business</a:t>
            </a:r>
            <a:r>
              <a:rPr lang="en-US" dirty="0"/>
              <a:t> to accept and process electronic payment card transactions. </a:t>
            </a:r>
            <a:r>
              <a:rPr lang="en-US" b="1" dirty="0"/>
              <a:t>Merchant</a:t>
            </a:r>
            <a:r>
              <a:rPr lang="en-US" dirty="0"/>
              <a:t> accounts require a </a:t>
            </a:r>
            <a:r>
              <a:rPr lang="en-US" b="1" dirty="0"/>
              <a:t>business</a:t>
            </a:r>
            <a:r>
              <a:rPr lang="en-US" dirty="0"/>
              <a:t> to partner with a </a:t>
            </a:r>
            <a:r>
              <a:rPr lang="en-US" b="1" dirty="0"/>
              <a:t>merchant</a:t>
            </a:r>
            <a:r>
              <a:rPr lang="en-US" dirty="0"/>
              <a:t> acquiring bank who facilitates all communications in an electronic payment transaction.</a:t>
            </a:r>
            <a:endParaRPr lang="en-IN" dirty="0"/>
          </a:p>
        </p:txBody>
      </p:sp>
    </p:spTree>
    <p:extLst>
      <p:ext uri="{BB962C8B-B14F-4D97-AF65-F5344CB8AC3E}">
        <p14:creationId xmlns:p14="http://schemas.microsoft.com/office/powerpoint/2010/main" val="82364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E721ECC-553A-48FB-8CD3-03434BE688C3}"/>
              </a:ext>
            </a:extLst>
          </p:cNvPr>
          <p:cNvSpPr txBox="1"/>
          <p:nvPr/>
        </p:nvSpPr>
        <p:spPr>
          <a:xfrm>
            <a:off x="1336765" y="4931178"/>
            <a:ext cx="8473440" cy="2031325"/>
          </a:xfrm>
          <a:prstGeom prst="rect">
            <a:avLst/>
          </a:prstGeom>
          <a:noFill/>
        </p:spPr>
        <p:txBody>
          <a:bodyPr wrap="square" rtlCol="0">
            <a:spAutoFit/>
          </a:bodyPr>
          <a:lstStyle/>
          <a:p>
            <a:r>
              <a:rPr lang="en-IN" dirty="0"/>
              <a:t>Our website page is contain of </a:t>
            </a:r>
            <a:r>
              <a:rPr lang="en-US" b="1" dirty="0"/>
              <a:t>Contact Us Page</a:t>
            </a:r>
          </a:p>
          <a:p>
            <a:endParaRPr lang="en-US" b="1" dirty="0"/>
          </a:p>
          <a:p>
            <a:r>
              <a:rPr lang="en-US" dirty="0"/>
              <a:t> A </a:t>
            </a:r>
            <a:r>
              <a:rPr lang="en-US" b="1" dirty="0"/>
              <a:t>contact page</a:t>
            </a:r>
            <a:r>
              <a:rPr lang="en-US" dirty="0"/>
              <a:t> is a website </a:t>
            </a:r>
            <a:r>
              <a:rPr lang="en-US" b="1" dirty="0"/>
              <a:t>page</a:t>
            </a:r>
            <a:r>
              <a:rPr lang="en-US" dirty="0"/>
              <a:t> that allows visitors to </a:t>
            </a:r>
            <a:r>
              <a:rPr lang="en-US" b="1" dirty="0"/>
              <a:t>reach</a:t>
            </a:r>
            <a:r>
              <a:rPr lang="en-US" dirty="0"/>
              <a:t> out to the website owner, customer support, or a person at the company. Often times, there is a </a:t>
            </a:r>
            <a:r>
              <a:rPr lang="en-US" b="1" dirty="0"/>
              <a:t>contact</a:t>
            </a:r>
            <a:r>
              <a:rPr lang="en-US" dirty="0"/>
              <a:t> form where the visitor </a:t>
            </a:r>
            <a:r>
              <a:rPr lang="en-US" b="1" dirty="0"/>
              <a:t>can</a:t>
            </a:r>
            <a:r>
              <a:rPr lang="en-US" dirty="0"/>
              <a:t> fill out and </a:t>
            </a:r>
            <a:r>
              <a:rPr lang="en-US" b="1" dirty="0"/>
              <a:t>will</a:t>
            </a:r>
            <a:r>
              <a:rPr lang="en-US" dirty="0"/>
              <a:t> be contacted by someone from the company shortly after.</a:t>
            </a:r>
          </a:p>
          <a:p>
            <a:endParaRPr lang="en-IN" dirty="0"/>
          </a:p>
        </p:txBody>
      </p:sp>
      <p:pic>
        <p:nvPicPr>
          <p:cNvPr id="4" name="Picture 3">
            <a:extLst>
              <a:ext uri="{FF2B5EF4-FFF2-40B4-BE49-F238E27FC236}">
                <a16:creationId xmlns="" xmlns:a16="http://schemas.microsoft.com/office/drawing/2014/main" id="{1FBEFA02-8A12-4524-8736-52C8A40D7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1646" y="672623"/>
            <a:ext cx="6400800" cy="4004695"/>
          </a:xfrm>
          <a:prstGeom prst="rect">
            <a:avLst/>
          </a:prstGeom>
        </p:spPr>
      </p:pic>
    </p:spTree>
    <p:extLst>
      <p:ext uri="{BB962C8B-B14F-4D97-AF65-F5344CB8AC3E}">
        <p14:creationId xmlns:p14="http://schemas.microsoft.com/office/powerpoint/2010/main" val="118069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6A1C76A-B465-4B75-B60A-1A739E3A0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9430" y="807158"/>
            <a:ext cx="6129092" cy="3447614"/>
          </a:xfrm>
          <a:prstGeom prst="rect">
            <a:avLst/>
          </a:prstGeom>
        </p:spPr>
      </p:pic>
      <p:sp>
        <p:nvSpPr>
          <p:cNvPr id="4" name="Rectangle 3">
            <a:extLst>
              <a:ext uri="{FF2B5EF4-FFF2-40B4-BE49-F238E27FC236}">
                <a16:creationId xmlns="" xmlns:a16="http://schemas.microsoft.com/office/drawing/2014/main" id="{F1AAC09C-EBFB-44C8-94E3-B560E758199C}"/>
              </a:ext>
            </a:extLst>
          </p:cNvPr>
          <p:cNvSpPr/>
          <p:nvPr/>
        </p:nvSpPr>
        <p:spPr>
          <a:xfrm>
            <a:off x="966216" y="4327035"/>
            <a:ext cx="9875520" cy="2585323"/>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We also have a advertising video of our bank website which we also uploaded </a:t>
            </a:r>
            <a:r>
              <a:rPr lang="en-US" sz="5400" b="1" dirty="0">
                <a:ln w="6600">
                  <a:solidFill>
                    <a:schemeClr val="accent2"/>
                  </a:solidFill>
                  <a:prstDash val="solid"/>
                </a:ln>
                <a:solidFill>
                  <a:srgbClr val="FFFFFF"/>
                </a:solidFill>
                <a:effectLst>
                  <a:outerShdw dist="38100" dir="2700000" algn="tl" rotWithShape="0">
                    <a:schemeClr val="accent2"/>
                  </a:outerShdw>
                </a:effectLst>
              </a:rPr>
              <a:t>o</a:t>
            </a: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n </a:t>
            </a:r>
            <a:r>
              <a:rPr lang="en-US" sz="5400" b="1" dirty="0" err="1">
                <a:ln w="6600">
                  <a:solidFill>
                    <a:schemeClr val="accent2"/>
                  </a:solidFill>
                  <a:prstDash val="solid"/>
                </a:ln>
                <a:solidFill>
                  <a:srgbClr val="FFFFFF"/>
                </a:solidFill>
                <a:effectLst>
                  <a:outerShdw dist="38100" dir="2700000" algn="tl" rotWithShape="0">
                    <a:schemeClr val="accent2"/>
                  </a:outerShdw>
                </a:effectLst>
              </a:rPr>
              <a:t>Y</a:t>
            </a:r>
            <a:r>
              <a:rPr lang="en-US" sz="5400" b="1" cap="none" spc="0" dirty="0" err="1" smtClean="0">
                <a:ln w="6600">
                  <a:solidFill>
                    <a:schemeClr val="accent2"/>
                  </a:solidFill>
                  <a:prstDash val="solid"/>
                </a:ln>
                <a:solidFill>
                  <a:srgbClr val="FFFFFF"/>
                </a:solidFill>
                <a:effectLst>
                  <a:outerShdw dist="38100" dir="2700000" algn="tl" rotWithShape="0">
                    <a:schemeClr val="accent2"/>
                  </a:outerShdw>
                </a:effectLst>
              </a:rPr>
              <a:t>outube</a:t>
            </a: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 </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t>
            </a:r>
            <a:endParaRPr lang="en-US" sz="5400" b="1" i="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212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2EEF967-4717-43D4-A023-E98F340EDAA2}"/>
              </a:ext>
            </a:extLst>
          </p:cNvPr>
          <p:cNvSpPr/>
          <p:nvPr/>
        </p:nvSpPr>
        <p:spPr>
          <a:xfrm>
            <a:off x="1284514" y="2272937"/>
            <a:ext cx="9622972" cy="2031325"/>
          </a:xfrm>
          <a:prstGeom prst="rect">
            <a:avLst/>
          </a:prstGeom>
        </p:spPr>
        <p:txBody>
          <a:bodyPr wrap="square">
            <a:spAutoFit/>
          </a:bodyPr>
          <a:lstStyle/>
          <a:p>
            <a:r>
              <a:rPr lang="en-US" b="1" i="0" dirty="0">
                <a:solidFill>
                  <a:srgbClr val="FF0000"/>
                </a:solidFill>
                <a:effectLst/>
                <a:latin typeface="PT Sans"/>
              </a:rPr>
              <a:t>Advertising</a:t>
            </a:r>
            <a:endParaRPr lang="en-US" b="1" i="0" dirty="0">
              <a:solidFill>
                <a:srgbClr val="222222"/>
              </a:solidFill>
              <a:effectLst/>
              <a:latin typeface="PT Sans"/>
            </a:endParaRPr>
          </a:p>
          <a:p>
            <a:r>
              <a:rPr lang="en-US" b="0" i="0" dirty="0">
                <a:solidFill>
                  <a:srgbClr val="262626"/>
                </a:solidFill>
                <a:effectLst/>
                <a:latin typeface="PT Sans"/>
              </a:rPr>
              <a:t>What could be a better way of promoting your products and services than an online video social network? YouTube is the best media- centric platform in comparison to other social networks that are only word-centric. Google ensures that companies can find tools necessary to market their products on YouTube.</a:t>
            </a:r>
          </a:p>
          <a:p>
            <a:r>
              <a:rPr lang="en-US" b="0" i="0" dirty="0">
                <a:solidFill>
                  <a:srgbClr val="262626"/>
                </a:solidFill>
                <a:effectLst/>
                <a:latin typeface="PT Sans"/>
              </a:rPr>
              <a:t>One of the best ways to do so is to create an advertisement which will strike a chord with the online population and compel them to share it.</a:t>
            </a:r>
          </a:p>
        </p:txBody>
      </p:sp>
    </p:spTree>
    <p:extLst>
      <p:ext uri="{BB962C8B-B14F-4D97-AF65-F5344CB8AC3E}">
        <p14:creationId xmlns:p14="http://schemas.microsoft.com/office/powerpoint/2010/main" val="188309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DF4CE1C-27A3-4AF1-A16A-72A2936AB0F6}"/>
              </a:ext>
            </a:extLst>
          </p:cNvPr>
          <p:cNvPicPr>
            <a:picLocks noChangeAspect="1"/>
          </p:cNvPicPr>
          <p:nvPr/>
        </p:nvPicPr>
        <p:blipFill>
          <a:blip r:embed="rId2"/>
          <a:stretch>
            <a:fillRect/>
          </a:stretch>
        </p:blipFill>
        <p:spPr>
          <a:xfrm>
            <a:off x="3274423" y="666206"/>
            <a:ext cx="4911634" cy="2762794"/>
          </a:xfrm>
          <a:prstGeom prst="rect">
            <a:avLst/>
          </a:prstGeom>
        </p:spPr>
      </p:pic>
      <p:sp>
        <p:nvSpPr>
          <p:cNvPr id="3" name="Rectangle 2">
            <a:extLst>
              <a:ext uri="{FF2B5EF4-FFF2-40B4-BE49-F238E27FC236}">
                <a16:creationId xmlns="" xmlns:a16="http://schemas.microsoft.com/office/drawing/2014/main" id="{FEA3267B-69AA-441C-B5B6-7AAB2AA59F7D}"/>
              </a:ext>
            </a:extLst>
          </p:cNvPr>
          <p:cNvSpPr/>
          <p:nvPr/>
        </p:nvSpPr>
        <p:spPr>
          <a:xfrm>
            <a:off x="743798" y="3907861"/>
            <a:ext cx="10115791" cy="1754326"/>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 also have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corperate</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online registration</a:t>
            </a:r>
          </a:p>
        </p:txBody>
      </p:sp>
    </p:spTree>
    <p:extLst>
      <p:ext uri="{BB962C8B-B14F-4D97-AF65-F5344CB8AC3E}">
        <p14:creationId xmlns:p14="http://schemas.microsoft.com/office/powerpoint/2010/main" val="216264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8592B7F-89BC-42A5-806C-83304FB68599}"/>
              </a:ext>
            </a:extLst>
          </p:cNvPr>
          <p:cNvSpPr/>
          <p:nvPr/>
        </p:nvSpPr>
        <p:spPr>
          <a:xfrm>
            <a:off x="500742" y="2238102"/>
            <a:ext cx="11190515" cy="2862322"/>
          </a:xfrm>
          <a:prstGeom prst="rect">
            <a:avLst/>
          </a:prstGeom>
        </p:spPr>
        <p:txBody>
          <a:bodyPr wrap="square">
            <a:spAutoFit/>
          </a:bodyPr>
          <a:lstStyle/>
          <a:p>
            <a:pPr algn="just"/>
            <a:r>
              <a:rPr lang="en-US" b="0" i="0" dirty="0">
                <a:solidFill>
                  <a:srgbClr val="1A1A1A"/>
                </a:solidFill>
                <a:effectLst/>
                <a:latin typeface="Roboto"/>
              </a:rPr>
              <a:t>Incorporation is the formation of a new corporation/ company (a corporation being a legal entity that is effectively recognized as a person under the law). The corporation may be a business, a non-profit organization, a startup, a micro small or medium scale </a:t>
            </a:r>
            <a:r>
              <a:rPr lang="en-US" b="0" i="0" dirty="0" err="1">
                <a:solidFill>
                  <a:srgbClr val="1A1A1A"/>
                </a:solidFill>
                <a:effectLst/>
                <a:latin typeface="Roboto"/>
              </a:rPr>
              <a:t>business.MCA</a:t>
            </a:r>
            <a:r>
              <a:rPr lang="en-US" b="0" i="0" dirty="0">
                <a:solidFill>
                  <a:srgbClr val="1A1A1A"/>
                </a:solidFill>
                <a:effectLst/>
                <a:latin typeface="Roboto"/>
              </a:rPr>
              <a:t> regulates corporate affairs in India through the Companies Act, 1956, 2013 and other allied Acts, Bills and Rules. MCA also protects investors and offers many important services to stakeholders. The Ministry is primarily concerned with administration of the Companies Act 2013, the Companies Act 1956, the Limited Liability Partnership Act, 2008 &amp; other allied Acts and rules &amp; regulations framed there-under mainly for regulating the functioning of the corporate sector in accordance with law.</a:t>
            </a:r>
          </a:p>
          <a:p>
            <a:r>
              <a:rPr lang="en-US" dirty="0"/>
              <a:t/>
            </a:r>
            <a:br>
              <a:rPr lang="en-US" dirty="0"/>
            </a:br>
            <a:endParaRPr lang="en-IN" dirty="0"/>
          </a:p>
        </p:txBody>
      </p:sp>
      <p:sp>
        <p:nvSpPr>
          <p:cNvPr id="3" name="Rectangle 2">
            <a:extLst>
              <a:ext uri="{FF2B5EF4-FFF2-40B4-BE49-F238E27FC236}">
                <a16:creationId xmlns="" xmlns:a16="http://schemas.microsoft.com/office/drawing/2014/main" id="{87FA0543-9D1F-45F8-8507-04F14292497C}"/>
              </a:ext>
            </a:extLst>
          </p:cNvPr>
          <p:cNvSpPr/>
          <p:nvPr/>
        </p:nvSpPr>
        <p:spPr>
          <a:xfrm>
            <a:off x="500742" y="1068866"/>
            <a:ext cx="22910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a:t>
            </a:r>
          </a:p>
        </p:txBody>
      </p:sp>
    </p:spTree>
    <p:extLst>
      <p:ext uri="{BB962C8B-B14F-4D97-AF65-F5344CB8AC3E}">
        <p14:creationId xmlns:p14="http://schemas.microsoft.com/office/powerpoint/2010/main" val="85699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1DB9E3-E47E-40E0-9ADF-8978A5889493}"/>
              </a:ext>
            </a:extLst>
          </p:cNvPr>
          <p:cNvSpPr/>
          <p:nvPr/>
        </p:nvSpPr>
        <p:spPr>
          <a:xfrm>
            <a:off x="238274" y="1077575"/>
            <a:ext cx="1171545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We have multiples of billing </a:t>
            </a:r>
            <a:r>
              <a:rPr lang="en-US" sz="5400" b="1" cap="none" spc="0" dirty="0" err="1">
                <a:ln/>
                <a:solidFill>
                  <a:schemeClr val="accent4"/>
                </a:solidFill>
                <a:effectLst/>
              </a:rPr>
              <a:t>oppostions</a:t>
            </a:r>
            <a:r>
              <a:rPr lang="en-US" sz="5400" b="1" cap="none" spc="0" dirty="0">
                <a:ln/>
                <a:solidFill>
                  <a:schemeClr val="accent4"/>
                </a:solidFill>
                <a:effectLst/>
              </a:rPr>
              <a:t>-</a:t>
            </a:r>
          </a:p>
        </p:txBody>
      </p:sp>
      <p:sp>
        <p:nvSpPr>
          <p:cNvPr id="3" name="TextBox 2">
            <a:extLst>
              <a:ext uri="{FF2B5EF4-FFF2-40B4-BE49-F238E27FC236}">
                <a16:creationId xmlns="" xmlns:a16="http://schemas.microsoft.com/office/drawing/2014/main" id="{871E3A56-7E43-49DD-8534-9D992EC41134}"/>
              </a:ext>
            </a:extLst>
          </p:cNvPr>
          <p:cNvSpPr txBox="1"/>
          <p:nvPr/>
        </p:nvSpPr>
        <p:spPr>
          <a:xfrm>
            <a:off x="557349" y="2841061"/>
            <a:ext cx="11164388" cy="2862322"/>
          </a:xfrm>
          <a:prstGeom prst="rect">
            <a:avLst/>
          </a:prstGeom>
          <a:noFill/>
        </p:spPr>
        <p:txBody>
          <a:bodyPr wrap="square" rtlCol="0">
            <a:spAutoFit/>
          </a:bodyPr>
          <a:lstStyle/>
          <a:p>
            <a:pPr marL="342900" indent="-342900">
              <a:buAutoNum type="arabicParenR"/>
            </a:pPr>
            <a:r>
              <a:rPr lang="en-IN" dirty="0"/>
              <a:t>BBPS BILL PAY:</a:t>
            </a:r>
          </a:p>
          <a:p>
            <a:r>
              <a:rPr lang="en-US" b="1" dirty="0"/>
              <a:t>Billers</a:t>
            </a:r>
            <a:r>
              <a:rPr lang="en-US" dirty="0"/>
              <a:t> are the service providers who shall receive payments from customers for any services rendered. By participating in the </a:t>
            </a:r>
            <a:r>
              <a:rPr lang="en-US" b="1" dirty="0"/>
              <a:t>BBPS</a:t>
            </a:r>
            <a:r>
              <a:rPr lang="en-US" dirty="0"/>
              <a:t> scheme, the </a:t>
            </a:r>
            <a:r>
              <a:rPr lang="en-US" b="1" dirty="0"/>
              <a:t>biller</a:t>
            </a:r>
            <a:r>
              <a:rPr lang="en-US" dirty="0"/>
              <a:t> will be able to receive payments from third party channels for the services provided to the customer.</a:t>
            </a:r>
          </a:p>
          <a:p>
            <a:endParaRPr lang="en-US" dirty="0"/>
          </a:p>
          <a:p>
            <a:endParaRPr lang="en-US" dirty="0"/>
          </a:p>
          <a:p>
            <a:pPr marL="342900" indent="-342900">
              <a:buAutoNum type="arabicParenR" startAt="2"/>
            </a:pPr>
            <a:r>
              <a:rPr lang="en-US" dirty="0"/>
              <a:t>MOBILE/BILL PAY:</a:t>
            </a:r>
          </a:p>
          <a:p>
            <a:r>
              <a:rPr lang="en-US" dirty="0"/>
              <a:t>A </a:t>
            </a:r>
            <a:r>
              <a:rPr lang="en-US" b="1" dirty="0"/>
              <a:t>mobile payment</a:t>
            </a:r>
            <a:r>
              <a:rPr lang="en-US" dirty="0"/>
              <a:t> is a money </a:t>
            </a:r>
            <a:r>
              <a:rPr lang="en-US" b="1" dirty="0"/>
              <a:t>payment</a:t>
            </a:r>
            <a:r>
              <a:rPr lang="en-US" dirty="0"/>
              <a:t> made for a product or service through a portable electronic device such as a tablet or cell </a:t>
            </a:r>
            <a:r>
              <a:rPr lang="en-US" b="1" dirty="0"/>
              <a:t>phone</a:t>
            </a:r>
            <a:r>
              <a:rPr lang="en-US" dirty="0"/>
              <a:t>. </a:t>
            </a:r>
            <a:r>
              <a:rPr lang="en-US" b="1" dirty="0"/>
              <a:t>Mobile payment</a:t>
            </a:r>
            <a:r>
              <a:rPr lang="en-US" dirty="0"/>
              <a:t> technology can also be used to send money to friends or family members, such as with the applications PayPal and Venmo.</a:t>
            </a:r>
          </a:p>
        </p:txBody>
      </p:sp>
    </p:spTree>
    <p:extLst>
      <p:ext uri="{BB962C8B-B14F-4D97-AF65-F5344CB8AC3E}">
        <p14:creationId xmlns:p14="http://schemas.microsoft.com/office/powerpoint/2010/main" val="3078134031"/>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412524"/>
      </a:dk2>
      <a:lt2>
        <a:srgbClr val="E2E3E8"/>
      </a:lt2>
      <a:accent1>
        <a:srgbClr val="B1A143"/>
      </a:accent1>
      <a:accent2>
        <a:srgbClr val="B36F39"/>
      </a:accent2>
      <a:accent3>
        <a:srgbClr val="C54D4B"/>
      </a:accent3>
      <a:accent4>
        <a:srgbClr val="B33969"/>
      </a:accent4>
      <a:accent5>
        <a:srgbClr val="C54BAE"/>
      </a:accent5>
      <a:accent6>
        <a:srgbClr val="9839B3"/>
      </a:accent6>
      <a:hlink>
        <a:srgbClr val="C14695"/>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339</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Century Schoolbook</vt:lpstr>
      <vt:lpstr>Franklin Gothic Book</vt:lpstr>
      <vt:lpstr>PT Sans</vt:lpstr>
      <vt:lpstr>Roboto</vt:lpstr>
      <vt:lpstr>Wingdings 2</vt:lpstr>
      <vt:lpstr>DividendVTI</vt:lpstr>
      <vt:lpstr>project made by:-  aman giri goswami(54)-11908192         aniket bajpai(53)-11908183         yogesh (52)-11904992  submitted to:-  manu bali (CSE236)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 main+login content+javascript=  aman giri css+cib/pib(pages)=                                  aniket bajpai connecting pages+video files=      yogesh        THANKING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BAJPAI</dc:creator>
  <cp:lastModifiedBy>AMAN GIRI</cp:lastModifiedBy>
  <cp:revision>11</cp:revision>
  <dcterms:created xsi:type="dcterms:W3CDTF">2020-04-05T07:57:27Z</dcterms:created>
  <dcterms:modified xsi:type="dcterms:W3CDTF">2020-04-06T10:52:59Z</dcterms:modified>
</cp:coreProperties>
</file>