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notesMasterIdLst>
    <p:notesMasterId r:id="rId30"/>
  </p:notesMasterIdLst>
  <p:sldIdLst>
    <p:sldId id="256" r:id="rId2"/>
    <p:sldId id="257" r:id="rId3"/>
    <p:sldId id="258" r:id="rId4"/>
    <p:sldId id="284" r:id="rId5"/>
    <p:sldId id="286" r:id="rId6"/>
    <p:sldId id="339" r:id="rId7"/>
    <p:sldId id="341" r:id="rId8"/>
    <p:sldId id="343" r:id="rId9"/>
    <p:sldId id="335" r:id="rId10"/>
    <p:sldId id="336" r:id="rId11"/>
    <p:sldId id="337" r:id="rId12"/>
    <p:sldId id="349" r:id="rId13"/>
    <p:sldId id="260" r:id="rId14"/>
    <p:sldId id="262" r:id="rId15"/>
    <p:sldId id="333" r:id="rId16"/>
    <p:sldId id="345" r:id="rId17"/>
    <p:sldId id="350" r:id="rId18"/>
    <p:sldId id="334" r:id="rId19"/>
    <p:sldId id="307" r:id="rId20"/>
    <p:sldId id="263" r:id="rId21"/>
    <p:sldId id="338" r:id="rId22"/>
    <p:sldId id="265" r:id="rId23"/>
    <p:sldId id="287" r:id="rId24"/>
    <p:sldId id="320" r:id="rId25"/>
    <p:sldId id="346" r:id="rId26"/>
    <p:sldId id="347" r:id="rId27"/>
    <p:sldId id="289" r:id="rId28"/>
    <p:sldId id="34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011" autoAdjust="0"/>
  </p:normalViewPr>
  <p:slideViewPr>
    <p:cSldViewPr snapToGrid="0">
      <p:cViewPr>
        <p:scale>
          <a:sx n="66" d="100"/>
          <a:sy n="66" d="100"/>
        </p:scale>
        <p:origin x="-876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82810-A44F-4A31-AF97-9405C0D755DC}" type="datetimeFigureOut">
              <a:rPr lang="en-US" smtClean="0"/>
              <a:pPr/>
              <a:t>8/12/21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D265F-8995-4907-8FEE-978497AD6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94C1-7032-40A8-922C-7B67A4088067}" type="datetime1">
              <a:rPr lang="en-US" smtClean="0"/>
              <a:pPr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E1E0-6490-4994-8ADB-730D2E7B89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8A3E-BD79-4587-871A-5010AD083902}" type="datetime1">
              <a:rPr lang="en-US" smtClean="0"/>
              <a:pPr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E1E0-6490-4994-8ADB-730D2E7B89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3C31-CD94-4CCD-A87E-EC8C1A78F3D9}" type="datetime1">
              <a:rPr lang="en-US" smtClean="0"/>
              <a:pPr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E1E0-6490-4994-8ADB-730D2E7B89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D817-083A-4992-8D01-B47C69467806}" type="datetime1">
              <a:rPr lang="en-US" smtClean="0"/>
              <a:pPr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E1E0-6490-4994-8ADB-730D2E7B89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B9BA-CE06-4ACA-95EC-AEEB4834E941}" type="datetime1">
              <a:rPr lang="en-US" smtClean="0"/>
              <a:pPr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E1E0-6490-4994-8ADB-730D2E7B89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A780-3D93-4575-8C49-6B1998A73A22}" type="datetime1">
              <a:rPr lang="en-US" smtClean="0"/>
              <a:pPr/>
              <a:t>8/12/21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E1E0-6490-4994-8ADB-730D2E7B89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4EBC-6B91-43FC-8CFA-EE90187B6B72}" type="datetime1">
              <a:rPr lang="en-US" smtClean="0"/>
              <a:pPr/>
              <a:t>8/12/21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E1E0-6490-4994-8ADB-730D2E7B89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C14-73B2-45D5-830D-E1B0370BAAAE}" type="datetime1">
              <a:rPr lang="en-US" smtClean="0"/>
              <a:pPr/>
              <a:t>8/12/21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E1E0-6490-4994-8ADB-730D2E7B89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66CD-B50F-46F7-85FC-40853C5DCEBB}" type="datetime1">
              <a:rPr lang="en-US" smtClean="0"/>
              <a:pPr/>
              <a:t>8/12/21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E1E0-6490-4994-8ADB-730D2E7B89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A910-D23D-4131-B760-A423FEAC4ECC}" type="datetime1">
              <a:rPr lang="en-US" smtClean="0"/>
              <a:pPr/>
              <a:t>8/12/21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E1E0-6490-4994-8ADB-730D2E7B89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6B21-0BD9-434D-96BB-6C97C2D63F42}" type="datetime1">
              <a:rPr lang="en-US" smtClean="0"/>
              <a:pPr/>
              <a:t>8/12/21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E1E0-6490-4994-8ADB-730D2E7B89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D6D-26C0-4D0E-BDA4-9BE199B340BC}" type="datetime1">
              <a:rPr lang="en-US" smtClean="0"/>
              <a:pPr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7E1E0-6490-4994-8ADB-730D2E7B89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89A3F2-4C61-4E49-84F4-F2A8E7DB0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3134"/>
            <a:ext cx="9144000" cy="8651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Chapter 1</a:t>
            </a:r>
            <a:endParaRPr lang="en-US" sz="40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F2187D-D5C8-40A4-A433-75BFBCA1F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" y="1420837"/>
            <a:ext cx="10592972" cy="4994031"/>
          </a:xfrm>
        </p:spPr>
        <p:txBody>
          <a:bodyPr/>
          <a:lstStyle/>
          <a:p>
            <a:pPr algn="l"/>
            <a:r>
              <a:rPr lang="en-US" sz="2800" b="1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An Overview of Enterprise System</a:t>
            </a:r>
          </a:p>
          <a:p>
            <a:pPr lvl="2" algn="l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Business Process</a:t>
            </a:r>
          </a:p>
          <a:p>
            <a:pPr lvl="2" algn="l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Business Function</a:t>
            </a:r>
          </a:p>
          <a:p>
            <a:pPr lvl="2" algn="l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Business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 integration</a:t>
            </a:r>
          </a:p>
          <a:p>
            <a:pPr lvl="2" algn="l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E1E0-6490-4994-8ADB-730D2E7B898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741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8330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Disadvantages of Enterprise Systems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86" y="856343"/>
            <a:ext cx="11393714" cy="6001657"/>
          </a:xfrm>
        </p:spPr>
        <p:txBody>
          <a:bodyPr>
            <a:normAutofit/>
          </a:bodyPr>
          <a:lstStyle/>
          <a:p>
            <a:pPr marL="127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FF0065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Costs: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Implementing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and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managing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enterprise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systems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can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be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expensive,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especially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for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small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and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medium-sized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businesses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(SMBs). SMBs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usually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do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not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have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the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resources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and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money.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For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example,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companies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need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the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right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people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make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sure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that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their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data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protected. Large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companies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can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afford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hire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the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consultants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who  specialize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this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area.</a:t>
            </a:r>
          </a:p>
          <a:p>
            <a:pPr marL="12700" algn="just">
              <a:lnSpc>
                <a:spcPct val="150000"/>
              </a:lnSpc>
              <a:spcBef>
                <a:spcPts val="650"/>
              </a:spcBef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The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smtClean="0">
                <a:solidFill>
                  <a:srgbClr val="FF0065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costs to install enterprise systems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,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for multi-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corporations, can range from approximately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$30,000 to  $500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million.</a:t>
            </a:r>
          </a:p>
          <a:p>
            <a:pPr marL="127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FF0065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Costs:</a:t>
            </a:r>
            <a:r>
              <a:rPr lang="en-US" sz="2400" b="1" dirty="0" smtClean="0">
                <a:solidFill>
                  <a:srgbClr val="FF006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AF50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Another</a:t>
            </a:r>
            <a:r>
              <a:rPr lang="en-US" sz="2400" b="1" dirty="0" smtClean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AF50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cost</a:t>
            </a:r>
            <a:r>
              <a:rPr lang="en-US" sz="2400" b="1" dirty="0" smtClean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AF50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that</a:t>
            </a:r>
            <a:r>
              <a:rPr lang="en-US" sz="2400" b="1" dirty="0" smtClean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AF50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companies</a:t>
            </a:r>
            <a:r>
              <a:rPr lang="en-US" sz="2400" b="1" dirty="0" smtClean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AF50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face</a:t>
            </a:r>
            <a:r>
              <a:rPr lang="en-US" sz="2400" b="1" dirty="0" smtClean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AF50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is</a:t>
            </a:r>
            <a:r>
              <a:rPr lang="en-US" sz="2400" b="1" dirty="0" smtClean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65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licenses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Companies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purchase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licenses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order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receive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services,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such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as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getting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software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patches(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small piece of code inserted to correct or enhance a program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upgrades.</a:t>
            </a:r>
            <a:endParaRPr lang="en-US" sz="2400" b="1" dirty="0" smtClean="0"/>
          </a:p>
          <a:p>
            <a:pPr marL="12700" algn="just">
              <a:lnSpc>
                <a:spcPct val="150000"/>
              </a:lnSpc>
            </a:pPr>
            <a:endParaRPr lang="en-US" sz="2400" dirty="0" smtClean="0">
              <a:latin typeface="Times New Roman" pitchFamily="18" charset="0"/>
              <a:ea typeface="Calibri" panose="020F0502020204030204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E1E0-6490-4994-8ADB-730D2E7B898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3816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Disadvantages of Enterprise Systems…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744" y="740230"/>
            <a:ext cx="11713028" cy="5878284"/>
          </a:xfrm>
        </p:spPr>
        <p:txBody>
          <a:bodyPr>
            <a:noAutofit/>
          </a:bodyPr>
          <a:lstStyle/>
          <a:p>
            <a:pPr marL="127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Finally,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solidFill>
                  <a:srgbClr val="00AF50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another</a:t>
            </a:r>
            <a:r>
              <a:rPr lang="en-US" sz="2400" b="1" dirty="0" smtClean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solidFill>
                  <a:srgbClr val="00AF50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cost</a:t>
            </a:r>
            <a:r>
              <a:rPr lang="en-US" sz="2400" b="1" dirty="0" smtClean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solidFill>
                  <a:srgbClr val="00AF50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can</a:t>
            </a:r>
            <a:r>
              <a:rPr lang="en-US" sz="2400" b="1" dirty="0" smtClean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solidFill>
                  <a:srgbClr val="00AF50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be</a:t>
            </a:r>
            <a:r>
              <a:rPr lang="en-US" sz="2400" b="1" dirty="0" smtClean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solidFill>
                  <a:srgbClr val="00AF50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where</a:t>
            </a:r>
            <a:r>
              <a:rPr lang="en-US" sz="2400" b="1" dirty="0" smtClean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solidFill>
                  <a:srgbClr val="00AF50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enterprise</a:t>
            </a:r>
            <a:r>
              <a:rPr lang="en-US" sz="2400" b="1" dirty="0" smtClean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solidFill>
                  <a:srgbClr val="00AF50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systems</a:t>
            </a:r>
            <a:r>
              <a:rPr lang="en-US" sz="2400" b="1" dirty="0" smtClean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AF50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cannot</a:t>
            </a:r>
            <a:r>
              <a:rPr lang="en-US" sz="2400" b="1" dirty="0" smtClean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solidFill>
                  <a:srgbClr val="00AF50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integrate</a:t>
            </a:r>
            <a:r>
              <a:rPr lang="en-US" sz="2400" b="1" dirty="0" smtClean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solidFill>
                  <a:srgbClr val="00AF50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with</a:t>
            </a:r>
            <a:r>
              <a:rPr lang="en-US" sz="2400" b="1" dirty="0" smtClean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solidFill>
                  <a:srgbClr val="00AF50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the</a:t>
            </a:r>
            <a:r>
              <a:rPr lang="en-US" sz="2400" b="1" dirty="0" smtClean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solidFill>
                  <a:srgbClr val="00AF50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company's</a:t>
            </a:r>
            <a:r>
              <a:rPr lang="en-US" sz="2400" b="1" dirty="0" smtClean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solidFill>
                  <a:srgbClr val="FF0065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legacy</a:t>
            </a:r>
            <a:r>
              <a:rPr lang="en-US" sz="2400" dirty="0" smtClean="0">
                <a:solidFill>
                  <a:srgbClr val="FF0065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solidFill>
                  <a:srgbClr val="FF0065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systems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These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systems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contains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important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data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that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the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company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still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needs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and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uses.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order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get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the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enterprise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system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work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with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legacy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applications,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the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company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might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have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purchase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new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computers,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servers,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applications.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might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also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have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hire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some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additional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consultants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complete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this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project.</a:t>
            </a:r>
          </a:p>
          <a:p>
            <a:pPr marL="127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FF0065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Training</a:t>
            </a:r>
            <a:r>
              <a:rPr lang="en-US" sz="2400" b="1" dirty="0" smtClean="0">
                <a:solidFill>
                  <a:srgbClr val="FF006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0065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and</a:t>
            </a:r>
            <a:r>
              <a:rPr lang="en-US" sz="2400" b="1" dirty="0" smtClean="0">
                <a:solidFill>
                  <a:srgbClr val="FF006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0065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Turnover: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If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the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enterprise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system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is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to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be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successful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in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an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organization,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it must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have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employees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who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know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how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to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use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it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. The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company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must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provide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comprehensive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training. However,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many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companies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have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ignored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this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area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because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costly. Even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if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the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employees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have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been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trained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,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they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could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leave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the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company,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taking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the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knowledge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with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them. The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company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may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also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hire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new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managers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that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do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not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know very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much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about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the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system.</a:t>
            </a:r>
          </a:p>
          <a:p>
            <a:pPr marL="12700" algn="just">
              <a:spcBef>
                <a:spcPts val="650"/>
              </a:spcBef>
            </a:pPr>
            <a:endParaRPr lang="en-US" sz="2400" dirty="0" smtClean="0">
              <a:latin typeface="Times New Roman" pitchFamily="18" charset="0"/>
              <a:ea typeface="Calibri" panose="020F0502020204030204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E1E0-6490-4994-8ADB-730D2E7B898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Group Discussion's question  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1277600" cy="452596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Why enterprise system are required for the companies?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E1E0-6490-4994-8ADB-730D2E7B898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F9EAA2-2215-4164-9C69-7FEB09525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115" y="0"/>
            <a:ext cx="10972800" cy="75474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b="1" dirty="0">
                <a:latin typeface="Times New Roman" pitchFamily="18" charset="0"/>
                <a:cs typeface="Times New Roman" pitchFamily="18" charset="0"/>
              </a:rPr>
            </a:br>
            <a:r>
              <a:rPr lang="id-ID" sz="31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Business </a:t>
            </a:r>
            <a:r>
              <a:rPr lang="id-ID" sz="31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42FE9E-2901-443E-B478-6DE89379A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5" y="1055077"/>
            <a:ext cx="11202572" cy="559894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Business processes: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are a collection of interrelated tasks (activities) which solve a particular issue or for accomplishing a specific business result. I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t takes one or more kinds of input and creates an output that has a value to the customer. </a:t>
            </a: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Business processes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series of steps performed by a group of stakeholders to achieve a concrete goal.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Successful 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business managers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view business operations from the perspective of  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customer.</a:t>
            </a:r>
          </a:p>
          <a:p>
            <a:pPr marL="342900" lvl="1" indent="-342900"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Customer (either internal or external) is not 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required to interact with each business function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involved in the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E1E0-6490-4994-8ADB-730D2E7B898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136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AF8D95-34AF-48BE-9CE5-A75C20150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62709"/>
            <a:ext cx="9603275" cy="801634"/>
          </a:xfrm>
        </p:spPr>
        <p:txBody>
          <a:bodyPr>
            <a:normAutofit fontScale="90000"/>
          </a:bodyPr>
          <a:lstStyle/>
          <a:p>
            <a:pPr algn="ctr"/>
            <a:r>
              <a:rPr kumimoji="0" lang="en-US" sz="3600" b="1" i="0" u="none" strike="noStrike" kern="1200" cap="all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/>
            </a:r>
            <a:br>
              <a:rPr kumimoji="0" lang="en-US" sz="3600" b="1" i="0" u="none" strike="noStrike" kern="1200" cap="all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</a:br>
            <a:r>
              <a:rPr kumimoji="0" lang="id-ID" sz="2700" b="1" i="0" u="none" strike="noStrike" kern="1200" cap="all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Business </a:t>
            </a:r>
            <a:r>
              <a:rPr kumimoji="0" lang="id-ID" sz="27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sz="2700" b="1" cap="all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7" descr="Z:\Chimborazo\ERP Project\Art\C8084_01\C8084_ch01_f02.bmp">
            <a:extLst>
              <a:ext uri="{FF2B5EF4-FFF2-40B4-BE49-F238E27FC236}">
                <a16:creationId xmlns="" xmlns:a16="http://schemas.microsoft.com/office/drawing/2014/main" id="{C39FBFB2-C261-4F51-A08D-2C8C979671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11" y="1853755"/>
            <a:ext cx="10449943" cy="419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E1E0-6490-4994-8ADB-730D2E7B898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829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4172"/>
            <a:ext cx="10972800" cy="79828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business processes…..</a:t>
            </a:r>
            <a:endParaRPr lang="en-US" sz="2800" dirty="0"/>
          </a:p>
        </p:txBody>
      </p:sp>
      <p:pic>
        <p:nvPicPr>
          <p:cNvPr id="4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7624" t="18199" r="14943" b="37740"/>
          <a:stretch>
            <a:fillRect/>
          </a:stretch>
        </p:blipFill>
        <p:spPr bwMode="auto">
          <a:xfrm>
            <a:off x="1985284" y="1699900"/>
            <a:ext cx="8221431" cy="4297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598056" y="1146629"/>
            <a:ext cx="58347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 Order Fulfillment Process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E1E0-6490-4994-8ADB-730D2E7B898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0571"/>
            <a:ext cx="10972800" cy="1190171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Examples of Business Processes 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Human Resources: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Hiring employees, evaluating performance, enrolling employees in benefits plans.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endParaRPr lang="en-US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Manufacturing and production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Assembling product, checking quality, ship of materials.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Finance and accounting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Paying creditors, creating financial statements, managing cash accounts.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Sales and marketing: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Identifying customers, creating customer awareness, and selling.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E1E0-6490-4994-8ADB-730D2E7B898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Example of a business process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4" y="1600206"/>
            <a:ext cx="11669486" cy="45259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What is the step for Hiring process of an HR department?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E1E0-6490-4994-8ADB-730D2E7B898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Types of business processes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are three types of business processes- 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Management, Operational, and Supporting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ü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Management processes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govern the operation of a system. Typical management processes include “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corporate governance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” and “ 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strategic management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 algn="just">
              <a:buFont typeface="Wingdings" pitchFamily="2" charset="2"/>
              <a:buChar char="ü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Operational processes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create the primary value stream and are part of core business. Typical operational processes are purchasing , manufacturing, marketing and sales.</a:t>
            </a:r>
          </a:p>
          <a:p>
            <a:pPr algn="just">
              <a:buFont typeface="Wingdings" pitchFamily="2" charset="2"/>
              <a:buChar char="ü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Supporting processes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support the core processes. Examples includes, recruitment, IT –support. </a:t>
            </a: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E1E0-6490-4994-8ADB-730D2E7B898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2333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The steps of  Business Process Lifecycle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870857"/>
            <a:ext cx="11379200" cy="598714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US" sz="3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sz="3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1: Define your </a:t>
            </a:r>
            <a:r>
              <a:rPr lang="en-US" sz="3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goals: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is the purpose of the process? Why was it created? How will you know if it is successful?</a:t>
            </a:r>
          </a:p>
          <a:p>
            <a:pPr>
              <a:buFont typeface="Wingdings" pitchFamily="2" charset="2"/>
              <a:buChar char="ü"/>
            </a:pPr>
            <a:r>
              <a:rPr lang="en-US" sz="3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 2: Plan and map your </a:t>
            </a:r>
            <a:r>
              <a:rPr lang="en-US" sz="3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process: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are the strategies needed to achieve the goals? This is the broad roadmap for the process.</a:t>
            </a:r>
          </a:p>
          <a:p>
            <a:pPr>
              <a:buFont typeface="Wingdings" pitchFamily="2" charset="2"/>
              <a:buChar char="ü"/>
            </a:pPr>
            <a:r>
              <a:rPr lang="en-US" sz="3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 3: Set actions and assign </a:t>
            </a:r>
            <a:r>
              <a:rPr lang="en-US" sz="3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stakeholders: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Identify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the individual tasks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of the teams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and machines need to do in order to execute the plan.</a:t>
            </a:r>
          </a:p>
          <a:p>
            <a:pPr>
              <a:buFont typeface="Wingdings" pitchFamily="2" charset="2"/>
              <a:buChar char="ü"/>
            </a:pPr>
            <a:r>
              <a:rPr lang="en-US" sz="3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 4: Test the </a:t>
            </a:r>
            <a:r>
              <a:rPr lang="en-US" sz="3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process: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Run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the process on a small scale to see how it performs. Observe any gaps and make adjustments.</a:t>
            </a:r>
          </a:p>
          <a:p>
            <a:pPr>
              <a:buFont typeface="Wingdings" pitchFamily="2" charset="2"/>
              <a:buChar char="ü"/>
            </a:pPr>
            <a:r>
              <a:rPr lang="en-US" sz="3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 5: Implement the </a:t>
            </a:r>
            <a:r>
              <a:rPr lang="en-US" sz="3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process: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Start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running the process in a live environment. Properly communicate and train all stakeholders.</a:t>
            </a:r>
          </a:p>
          <a:p>
            <a:pPr>
              <a:buFont typeface="Wingdings" pitchFamily="2" charset="2"/>
              <a:buChar char="ü"/>
            </a:pPr>
            <a:r>
              <a:rPr lang="en-US" sz="3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 6: Monitor the </a:t>
            </a:r>
            <a:r>
              <a:rPr lang="en-US" sz="3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results: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Review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the process and analyze its patterns. Document the process history.</a:t>
            </a:r>
          </a:p>
          <a:p>
            <a:pPr>
              <a:buFont typeface="Wingdings" pitchFamily="2" charset="2"/>
              <a:buChar char="ü"/>
            </a:pPr>
            <a:r>
              <a:rPr lang="en-US" sz="3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 7: </a:t>
            </a:r>
            <a:r>
              <a:rPr lang="en-US" sz="3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Repeat: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If the process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is able to achieve the goals set for it, replicate it for future processes.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E1E0-6490-4994-8ADB-730D2E7B898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4867D1-A8D0-47A5-9745-33D9FD08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0"/>
            <a:ext cx="9603275" cy="61897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What is an Enterprise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system(ES)?</a:t>
            </a:r>
            <a:endParaRPr lang="en-US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84A702-240C-4F8D-9156-A6B24B3A1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78971"/>
            <a:ext cx="12192000" cy="6379029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Enterprise systems is a category of information systems which have been adopted in practice since the 1990s.</a:t>
            </a:r>
          </a:p>
          <a:p>
            <a:pPr algn="just">
              <a:lnSpc>
                <a:spcPct val="17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ES is use a variety of information technologies to help people work together.</a:t>
            </a:r>
          </a:p>
          <a:p>
            <a:pPr algn="just">
              <a:lnSpc>
                <a:spcPct val="17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Collects data from various key business processes in manufacturing and production, finance and accounting, sales and marketing, and stores the data in a single data repository(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stored centrally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where they can be used. Or available to all departments, (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 shared by many users ) to</a:t>
            </a:r>
            <a:r>
              <a:rPr lang="en-US" sz="2400" spc="-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support business</a:t>
            </a:r>
            <a:r>
              <a:rPr lang="en-US" sz="2400" spc="-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5" dirty="0" smtClean="0">
                <a:latin typeface="Times New Roman" pitchFamily="18" charset="0"/>
                <a:cs typeface="Times New Roman" pitchFamily="18" charset="0"/>
              </a:rPr>
              <a:t>processes.</a:t>
            </a:r>
          </a:p>
          <a:p>
            <a:pPr algn="just">
              <a:lnSpc>
                <a:spcPct val="17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degree of success of the enterprise is often measured by the ratio between the output and inputs.  This ratios is  called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productivity</a:t>
            </a:r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  <a:buClr>
                <a:srgbClr val="FF0000"/>
              </a:buClr>
              <a:buFont typeface="Wingdings" pitchFamily="2" charset="2"/>
              <a:buChar char="Ø"/>
            </a:pPr>
            <a:endParaRPr lang="en-US" sz="2400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E1E0-6490-4994-8ADB-730D2E7B89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8297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382E18-E436-46F0-ADA0-331D03998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696685"/>
          </a:xfrm>
        </p:spPr>
        <p:txBody>
          <a:bodyPr>
            <a:noAutofit/>
          </a:bodyPr>
          <a:lstStyle/>
          <a:p>
            <a:pPr algn="ctr"/>
            <a:r>
              <a:rPr kumimoji="0" lang="en-US" sz="2800" b="1" i="0" u="none" strike="noStrike" kern="1200" cap="all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/>
            </a:r>
            <a:br>
              <a:rPr kumimoji="0" lang="en-US" sz="2800" b="1" i="0" u="none" strike="noStrike" kern="1200" cap="all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</a:br>
            <a:r>
              <a:rPr kumimoji="0" lang="id-ID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Business</a:t>
            </a:r>
            <a:r>
              <a:rPr kumimoji="0" 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function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662337-0F31-497F-8C82-40C18F209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1" y="580571"/>
            <a:ext cx="12017829" cy="708297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en-US" sz="2300" dirty="0">
                <a:latin typeface="Times New Roman" pitchFamily="18" charset="0"/>
                <a:cs typeface="Times New Roman" pitchFamily="18" charset="0"/>
              </a:rPr>
              <a:t>Activities specific to a functional areas of operation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       What are the functional areas?</a:t>
            </a:r>
          </a:p>
          <a:p>
            <a:pPr algn="just">
              <a:lnSpc>
                <a:spcPct val="150000"/>
              </a:lnSpc>
            </a:pPr>
            <a:r>
              <a:rPr lang="en-US" altLang="en-US" sz="2300" dirty="0">
                <a:latin typeface="Times New Roman" pitchFamily="18" charset="0"/>
                <a:cs typeface="Times New Roman" pitchFamily="18" charset="0"/>
              </a:rPr>
              <a:t>Marketing and Sales (M/S</a:t>
            </a:r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)                             . Human Resources (HR)</a:t>
            </a:r>
          </a:p>
          <a:p>
            <a:pPr algn="just">
              <a:lnSpc>
                <a:spcPct val="150000"/>
              </a:lnSpc>
            </a:pPr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Supply </a:t>
            </a:r>
            <a:r>
              <a:rPr lang="en-US" altLang="en-US" sz="2300" dirty="0">
                <a:latin typeface="Times New Roman" pitchFamily="18" charset="0"/>
                <a:cs typeface="Times New Roman" pitchFamily="18" charset="0"/>
              </a:rPr>
              <a:t>Chain Management (SCM</a:t>
            </a:r>
            <a:r>
              <a:rPr lang="en-US" altLang="en-US" sz="2300" smtClean="0">
                <a:latin typeface="Times New Roman" pitchFamily="18" charset="0"/>
                <a:cs typeface="Times New Roman" pitchFamily="18" charset="0"/>
              </a:rPr>
              <a:t>)                 </a:t>
            </a:r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. Accounting and Finance (A/F)</a:t>
            </a:r>
          </a:p>
          <a:p>
            <a:pPr algn="just">
              <a:lnSpc>
                <a:spcPct val="150000"/>
              </a:lnSpc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Organizations that make products to sell have the following functional areas of operation- purchasing, production and material management, marketing and sales, accounting and finance, human resources, etc. </a:t>
            </a:r>
          </a:p>
          <a:p>
            <a:pPr algn="just">
              <a:lnSpc>
                <a:spcPct val="150000"/>
              </a:lnSpc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Earlier business systems functioned in isolation. What happens in one functional area was not communicated with other functions.</a:t>
            </a:r>
          </a:p>
          <a:p>
            <a:pPr algn="just">
              <a:lnSpc>
                <a:spcPct val="150000"/>
              </a:lnSpc>
            </a:pPr>
            <a:endParaRPr lang="en-US" altLang="en-US" sz="23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E1E0-6490-4994-8ADB-730D2E7B898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1148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rgbClr val="0070C0"/>
                </a:solidFill>
              </a:rPr>
              <a:t>Functional Areas of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E1E0-6490-4994-8ADB-730D2E7B898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Content Placeholder 7" descr="Z:\Chimborazo\ERP Project\Art\C8084_01\C8084_ch01_f01.bmp">
            <a:extLst>
              <a:ext uri="{FF2B5EF4-FFF2-40B4-BE49-F238E27FC236}">
                <a16:creationId xmlns:a16="http://schemas.microsoft.com/office/drawing/2014/main" xmlns="" id="{4BF45139-1565-49BD-BFCF-C11040BFAC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5543" y="1233714"/>
            <a:ext cx="8331200" cy="486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B3AFD2-7F1E-4962-A84D-C8188FA1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38725"/>
            <a:ext cx="12084149" cy="843531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id-ID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Examples </a:t>
            </a:r>
            <a:r>
              <a:rPr lang="id-ID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Functional Areas &amp; Business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processes(</a:t>
            </a:r>
            <a:r>
              <a:rPr lang="id-ID" sz="2400" b="1" dirty="0" smtClean="0">
                <a:solidFill>
                  <a:srgbClr val="FF0000"/>
                </a:solidFill>
              </a:rPr>
              <a:t>Coffee Shop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E5CC32-BB79-4D6F-86ED-5991D841A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534572"/>
            <a:ext cx="12162301" cy="493177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89A3447-8766-4FE8-971C-72F65D90FD49}"/>
              </a:ext>
            </a:extLst>
          </p:cNvPr>
          <p:cNvSpPr/>
          <p:nvPr/>
        </p:nvSpPr>
        <p:spPr>
          <a:xfrm>
            <a:off x="203199" y="689318"/>
            <a:ext cx="3672115" cy="1763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 fontAlgn="t"/>
            <a:r>
              <a:rPr lang="id-ID" b="1" u="sng" dirty="0">
                <a:solidFill>
                  <a:srgbClr val="00B050"/>
                </a:solidFill>
              </a:rPr>
              <a:t>Marketing and Sales</a:t>
            </a:r>
            <a:endParaRPr lang="en-US" sz="1800" b="1" i="0" u="sng" strike="noStrike" kern="1200" dirty="0">
              <a:solidFill>
                <a:srgbClr val="00B050"/>
              </a:solidFill>
              <a:effectLst/>
              <a:latin typeface="Calibri" panose="020F0502020204030204" pitchFamily="34" charset="0"/>
            </a:endParaRPr>
          </a:p>
          <a:p>
            <a:pPr marL="0" algn="just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 </a:t>
            </a:r>
            <a:r>
              <a:rPr lang="en-US" sz="1800" b="0" i="0" u="none" strike="noStrike" kern="12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Identify customer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347472" indent="-347472" algn="just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Determining pricing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347472" indent="-347472" algn="just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Promoting products to customers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347472" indent="-347472" algn="just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Taking customers’ orders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347472" indent="-347472" algn="just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Helping create a sales forecast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ACC17A8-BECF-4CF7-ACDE-57D71EF83E6D}"/>
              </a:ext>
            </a:extLst>
          </p:cNvPr>
          <p:cNvSpPr/>
          <p:nvPr/>
        </p:nvSpPr>
        <p:spPr>
          <a:xfrm>
            <a:off x="3773714" y="682171"/>
            <a:ext cx="3018972" cy="17987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u="sng" dirty="0">
                <a:solidFill>
                  <a:srgbClr val="00B050"/>
                </a:solidFill>
              </a:rPr>
              <a:t>Supply Chain Management</a:t>
            </a:r>
            <a:endParaRPr lang="en-US" b="1" u="sng" dirty="0">
              <a:solidFill>
                <a:srgbClr val="00B050"/>
              </a:solidFill>
            </a:endParaRPr>
          </a:p>
          <a:p>
            <a:pPr marL="342900" lvl="1" indent="-342900">
              <a:buAutoNum type="arabicPeriod"/>
            </a:pP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Scheduling coffee </a:t>
            </a:r>
            <a:r>
              <a:rPr lang="id-ID" alt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run</a:t>
            </a:r>
            <a:endParaRPr lang="id-ID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342900">
              <a:buAutoNum type="arabicPeriod"/>
            </a:pPr>
            <a:r>
              <a:rPr lang="id-ID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Buying raw materials</a:t>
            </a:r>
          </a:p>
          <a:p>
            <a:pPr marL="342900" lvl="1" indent="-342900">
              <a:buAutoNum type="arabicPeriod"/>
            </a:pPr>
            <a:r>
              <a:rPr lang="id-ID" alt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Packaging</a:t>
            </a:r>
            <a:endParaRPr lang="en-US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5FFE842-9786-4CBD-A0DA-6F1304ACE974}"/>
              </a:ext>
            </a:extLst>
          </p:cNvPr>
          <p:cNvSpPr/>
          <p:nvPr/>
        </p:nvSpPr>
        <p:spPr>
          <a:xfrm>
            <a:off x="6822830" y="689317"/>
            <a:ext cx="3066757" cy="18147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id-ID" b="1" u="sng" dirty="0">
                <a:solidFill>
                  <a:srgbClr val="00B050"/>
                </a:solidFill>
              </a:rPr>
              <a:t>Accounting and Finance</a:t>
            </a:r>
            <a:endParaRPr lang="en-US" altLang="en-US" sz="1800" b="1" u="sng" dirty="0">
              <a:solidFill>
                <a:srgbClr val="00B050"/>
              </a:solidFill>
            </a:endParaRPr>
          </a:p>
          <a:p>
            <a:pPr marL="342900" lvl="1" indent="-342900">
              <a:buAutoNum type="arabicPeriod"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Recording raw data about transactions (including sales), raw material purchases, payroll, and receipt of cash from customers</a:t>
            </a:r>
            <a:endParaRPr lang="id-ID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CA259983-6139-46C0-A156-C820942960DE}"/>
              </a:ext>
            </a:extLst>
          </p:cNvPr>
          <p:cNvSpPr/>
          <p:nvPr/>
        </p:nvSpPr>
        <p:spPr>
          <a:xfrm>
            <a:off x="9898743" y="689316"/>
            <a:ext cx="2293257" cy="18216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53975" lvl="1"/>
            <a:r>
              <a:rPr lang="id-ID" b="1" u="sng" dirty="0">
                <a:solidFill>
                  <a:srgbClr val="00B050"/>
                </a:solidFill>
              </a:rPr>
              <a:t>Human Resources</a:t>
            </a:r>
            <a:endParaRPr lang="en-US" altLang="en-US" sz="1800" b="1" u="sng" dirty="0">
              <a:solidFill>
                <a:srgbClr val="00B050"/>
              </a:solidFill>
            </a:endParaRPr>
          </a:p>
          <a:p>
            <a:pPr marL="53975" lvl="1" indent="0"/>
            <a:r>
              <a:rPr lang="en-US" altLang="en-US" sz="1800" dirty="0"/>
              <a:t>Recruit, train, evaluate, and compensate employees</a:t>
            </a:r>
          </a:p>
        </p:txBody>
      </p:sp>
      <p:cxnSp>
        <p:nvCxnSpPr>
          <p:cNvPr id="8" name="Connector: Elbow 13">
            <a:extLst>
              <a:ext uri="{FF2B5EF4-FFF2-40B4-BE49-F238E27FC236}">
                <a16:creationId xmlns="" xmlns:a16="http://schemas.microsoft.com/office/drawing/2014/main" id="{F80ECCA5-1203-4C57-994B-CC98418F62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98311" y="921580"/>
            <a:ext cx="157480" cy="2868201"/>
          </a:xfrm>
          <a:prstGeom prst="curvedConnector3">
            <a:avLst>
              <a:gd name="adj1" fmla="val -145161"/>
            </a:avLst>
          </a:prstGeom>
          <a:noFill/>
          <a:ln w="28575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Connector: Elbow 13">
            <a:extLst>
              <a:ext uri="{FF2B5EF4-FFF2-40B4-BE49-F238E27FC236}">
                <a16:creationId xmlns="" xmlns:a16="http://schemas.microsoft.com/office/drawing/2014/main" id="{3A51797B-B7AE-4DFD-982D-DAF0ED12E542}"/>
              </a:ext>
            </a:extLst>
          </p:cNvPr>
          <p:cNvCxnSpPr>
            <a:cxnSpLocks/>
          </p:cNvCxnSpPr>
          <p:nvPr/>
        </p:nvCxnSpPr>
        <p:spPr>
          <a:xfrm rot="5400000">
            <a:off x="4067044" y="-379827"/>
            <a:ext cx="213360" cy="5863883"/>
          </a:xfrm>
          <a:prstGeom prst="curvedConnector3">
            <a:avLst>
              <a:gd name="adj1" fmla="val 335074"/>
            </a:avLst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Connector: Elbow 13">
            <a:extLst>
              <a:ext uri="{FF2B5EF4-FFF2-40B4-BE49-F238E27FC236}">
                <a16:creationId xmlns="" xmlns:a16="http://schemas.microsoft.com/office/drawing/2014/main" id="{3D6E38F0-049A-4126-8733-6D9EE9D978F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78746" y="-2584310"/>
            <a:ext cx="1066800" cy="8800427"/>
          </a:xfrm>
          <a:prstGeom prst="curvedConnector3">
            <a:avLst>
              <a:gd name="adj1" fmla="val -96909"/>
            </a:avLst>
          </a:prstGeom>
          <a:noFill/>
          <a:ln w="28575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C25A2F34-D1F5-4070-980F-056FE266326C}"/>
              </a:ext>
            </a:extLst>
          </p:cNvPr>
          <p:cNvSpPr/>
          <p:nvPr/>
        </p:nvSpPr>
        <p:spPr>
          <a:xfrm>
            <a:off x="4176430" y="2577037"/>
            <a:ext cx="1509932" cy="330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  <a:p>
            <a:pPr algn="ctr"/>
            <a:r>
              <a:rPr lang="id-ID" sz="1400" b="1" dirty="0"/>
              <a:t>Sales Forecast</a:t>
            </a:r>
            <a:endParaRPr lang="en-US" sz="1400" b="1" dirty="0"/>
          </a:p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CE40947-2146-434E-B69D-B9108FE64F56}"/>
              </a:ext>
            </a:extLst>
          </p:cNvPr>
          <p:cNvSpPr txBox="1"/>
          <p:nvPr/>
        </p:nvSpPr>
        <p:spPr>
          <a:xfrm>
            <a:off x="2388600" y="3051453"/>
            <a:ext cx="1446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id-ID" sz="1400" b="1" dirty="0">
                <a:solidFill>
                  <a:prstClr val="black"/>
                </a:solidFill>
                <a:latin typeface="Calibri" panose="020F0502020204030204"/>
              </a:rPr>
              <a:t>Sales Records</a:t>
            </a:r>
            <a:endParaRPr lang="en-US" sz="14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BAF5536-F99E-4D1C-8B3C-EED85ABA3E26}"/>
              </a:ext>
            </a:extLst>
          </p:cNvPr>
          <p:cNvSpPr txBox="1"/>
          <p:nvPr/>
        </p:nvSpPr>
        <p:spPr>
          <a:xfrm>
            <a:off x="6822830" y="3332090"/>
            <a:ext cx="1780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id-ID" sz="1400" b="1" dirty="0">
                <a:solidFill>
                  <a:prstClr val="black"/>
                </a:solidFill>
                <a:latin typeface="Calibri" panose="020F0502020204030204"/>
              </a:rPr>
              <a:t>Sales Forecast</a:t>
            </a:r>
            <a:endParaRPr lang="en-US" sz="14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CFC592A-5FF0-41A6-AA6A-03892DDFC2A1}"/>
              </a:ext>
            </a:extLst>
          </p:cNvPr>
          <p:cNvSpPr txBox="1"/>
          <p:nvPr/>
        </p:nvSpPr>
        <p:spPr>
          <a:xfrm>
            <a:off x="8773373" y="3446011"/>
            <a:ext cx="3138987" cy="1815882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171450" marR="0" lvl="1" indent="-1714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Sales records are important component of sales forecast</a:t>
            </a:r>
            <a:endParaRPr kumimoji="0" lang="id-ID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1" indent="-1714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Sales forecast is used in making staffing decisions and in production planning</a:t>
            </a:r>
            <a:endParaRPr kumimoji="0" lang="id-ID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1" indent="-1714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id-ID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Sales forecast is used to plan personel needs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85BE7DA-EE8E-452C-B821-C8DFF67C56F4}"/>
              </a:ext>
            </a:extLst>
          </p:cNvPr>
          <p:cNvSpPr txBox="1"/>
          <p:nvPr/>
        </p:nvSpPr>
        <p:spPr>
          <a:xfrm>
            <a:off x="0" y="3599041"/>
            <a:ext cx="2811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buFontTx/>
              <a:buChar char="-"/>
            </a:pPr>
            <a:r>
              <a:rPr lang="id-ID" dirty="0">
                <a:solidFill>
                  <a:prstClr val="black"/>
                </a:solidFill>
                <a:latin typeface="Calibri" panose="020F0502020204030204"/>
              </a:rPr>
              <a:t>Functional areas are Interdependent</a:t>
            </a:r>
          </a:p>
          <a:p>
            <a:pPr marL="285750" indent="-285750" defTabSz="914400">
              <a:buFontTx/>
              <a:buChar char="-"/>
            </a:pPr>
            <a:r>
              <a:rPr lang="en-US" altLang="en-US" dirty="0">
                <a:solidFill>
                  <a:prstClr val="black"/>
                </a:solidFill>
                <a:latin typeface="Calibri" panose="020F0502020204030204"/>
              </a:rPr>
              <a:t>Each requires data from the others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E1E0-6490-4994-8ADB-730D2E7B898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542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 animBg="1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2722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Business Process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872196"/>
            <a:ext cx="11175999" cy="598580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Business Process Integration (BPI)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 combination of a company's internal operations - divisions and partners which connects them all in real-time.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essential for businesses looking to connect systems and information efficiently.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the act of bringing together smaller components into a single system that function as one.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helps your teams collaborate closely, and bridge the gaps between the system to yield good out come.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BPI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allows for automation of business processes, integration of systems and services,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secure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sharing of data across numerous applications.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E1E0-6490-4994-8ADB-730D2E7B898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7039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Cont’d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370" y="1190170"/>
            <a:ext cx="10697029" cy="492148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Previously, business process integration software was only available to large enterprise companies that could afford it.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Today, businesses of all sizes need a efficient integration solution to streamline processes between marketing, sales, customer service, and supply chain management, etc.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Sharing data effectively and efficiently between and within functional areas leads to more efficient business processes.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For instance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the BPI could build a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relationship between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the sales and invoice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systems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within an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enterprise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 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E1E0-6490-4994-8ADB-730D2E7B898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55876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Benefits of Business Process Integration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56344"/>
            <a:ext cx="10972800" cy="5269826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Implementing them brings a host of business benefits such as: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Reduction of risks: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helps prevent and fix errors thereby minimizing risks.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Elimination of redundancies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Monitoring processes allows for identification and elimination of duplicated tasks. 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Minimized costs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Improved visibility into processes helps zero in on wasteful expenditure. 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Higher efficiency: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helps managers ensure that turnaround times are short and accuracy levels are high.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E1E0-6490-4994-8ADB-730D2E7B898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25248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Cont’d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6972"/>
            <a:ext cx="10972800" cy="5139198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Improved collaboration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BP software boosts collaboration between internal teams as well as external vendors and buyers. 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Make better decision with richer insight into an integrated business.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Improved productivity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processes are organized, approvals are faster and information retrieval is easier. Tasks are routed sequentially without human intervention. These benefits significantly boost productivity of teams.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E1E0-6490-4994-8ADB-730D2E7B898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9314"/>
            <a:ext cx="10972800" cy="566057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Steps for implementing business process integration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686" y="1175657"/>
            <a:ext cx="11277600" cy="568234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What are the steps for implementing business process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integration?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Four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Steps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there: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+mj-lt"/>
              <a:buAutoNum type="alphaUcPeriod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Identification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order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to implement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BPI,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processes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must first be identified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+mj-lt"/>
              <a:buAutoNum type="alphaUcPeriod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Documenting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 Mapping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Document an organization’s existing business processes.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+mj-lt"/>
              <a:buAutoNum type="alphaUcPeriod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Planning.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 simulation allow proposed change to be implemented in theory  &amp; observe their effect and assesses before actual changes are made.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+mj-lt"/>
              <a:buAutoNum type="alphaUcPeriod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Design, Implementation, and Management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design and implementation of BPI help eliminate the need to duplicate data in different system &amp; increase the efficiency of the business’s operation. Properly design of BPI can save companies time and money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E1E0-6490-4994-8ADB-730D2E7B898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1.How do enterprise systems provide value for businesses?</a:t>
            </a:r>
          </a:p>
          <a:p>
            <a:pPr algn="just">
              <a:lnSpc>
                <a:spcPct val="20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 Define and describe business processes and their relationship to Business function?</a:t>
            </a:r>
          </a:p>
          <a:p>
            <a:pPr algn="just">
              <a:lnSpc>
                <a:spcPct val="20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800" dirty="0" smtClean="0"/>
              <a:t>What is the </a:t>
            </a:r>
            <a:r>
              <a:rPr lang="en-US" sz="2800" smtClean="0"/>
              <a:t>goals </a:t>
            </a:r>
            <a:r>
              <a:rPr lang="en-US" sz="2800" smtClean="0"/>
              <a:t> of </a:t>
            </a:r>
            <a:r>
              <a:rPr lang="en-US" sz="2800" dirty="0" smtClean="0"/>
              <a:t>Business Process Integration?</a:t>
            </a:r>
          </a:p>
          <a:p>
            <a:pPr algn="just">
              <a:lnSpc>
                <a:spcPct val="200000"/>
              </a:lnSpc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E1E0-6490-4994-8ADB-730D2E7B898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E327E9-DBC4-404F-B932-F25D4D38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9424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Traditional Organization</a:t>
            </a:r>
            <a:endParaRPr lang="en-US" sz="28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64BE1D-8E98-4B2D-8C56-1804AED09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872197"/>
            <a:ext cx="11054854" cy="530352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organization is divided into 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different units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based on the functions they perform -finance, manufacturing, production, planning, purchasing, sales &amp; distribution, etc.</a:t>
            </a: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various department have 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their own goals.</a:t>
            </a: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different department function in 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isolation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have their own data collection and analysis system.</a:t>
            </a: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result is that, instead of taking the organization towards the common goal the various departments 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does not know what the other does and for what purpose.</a:t>
            </a: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solution is to have a </a:t>
            </a:r>
            <a:r>
              <a:rPr lang="en-US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centralized information storage and management facility.  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E1E0-6490-4994-8ADB-730D2E7B898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948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68196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Traditional </a:t>
            </a:r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Organization… </a:t>
            </a:r>
            <a:endParaRPr lang="en-US" sz="28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000" t="25556" r="15000" b="12222"/>
          <a:stretch>
            <a:fillRect/>
          </a:stretch>
        </p:blipFill>
        <p:spPr bwMode="auto">
          <a:xfrm>
            <a:off x="2943979" y="858131"/>
            <a:ext cx="5426298" cy="275726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9489" y="4262511"/>
            <a:ext cx="1150737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Organization where there is no or little communication between inter department </a:t>
            </a: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Enterprise systems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help to make this task easier by integrating the information system, smooth flow of information across departmental barriers, and automating business process and functions. </a:t>
            </a: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Enterprise systems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help the organization to work and move forward as a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single entity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200" dirty="0" smtClean="0">
                <a:latin typeface="Book Antiqua" panose="02040602050305030304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60652" y="3784209"/>
            <a:ext cx="4850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 1.1 Traditional view of systems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E1E0-6490-4994-8ADB-730D2E7B898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31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Enterprise Way…</a:t>
            </a:r>
            <a:r>
              <a:rPr lang="en-US" b="1" dirty="0">
                <a:solidFill>
                  <a:srgbClr val="002060"/>
                </a:solidFill>
                <a:latin typeface="Calisto MT" panose="02040603050505030304" pitchFamily="18" charset="0"/>
              </a:rPr>
              <a:t/>
            </a:r>
            <a:br>
              <a:rPr lang="en-US" b="1" dirty="0">
                <a:solidFill>
                  <a:srgbClr val="002060"/>
                </a:solidFill>
                <a:latin typeface="Calisto MT" panose="02040603050505030304" pitchFamily="18" charset="0"/>
              </a:rPr>
            </a:b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333" t="17778" r="15833" b="11111"/>
          <a:stretch>
            <a:fillRect/>
          </a:stretch>
        </p:blipFill>
        <p:spPr bwMode="auto">
          <a:xfrm>
            <a:off x="2461847" y="1153552"/>
            <a:ext cx="6288258" cy="36153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04686" y="5529943"/>
            <a:ext cx="93283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Enterprise where all departments know what other are doing 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98277" y="4789714"/>
            <a:ext cx="4515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Figure 1.2 Enterprise systems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E1E0-6490-4994-8ADB-730D2E7B898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Some Characteristics of ES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Multiple Functional Modules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Includes: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Enterprise Resource Planning (ERP),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Customer Relationship Management(CRM),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Sales Force Automation (SFA),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Knowledge Management (KM) and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Supply chain  Management(SCM)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Real-time operations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 common database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E1E0-6490-4994-8ADB-730D2E7B898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233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Cont’d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841829"/>
            <a:ext cx="11234057" cy="577668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Integrated: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Business processes are integrated end to end department and business unit.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Integration of all the information flowing through a company— financial and accounting information, human resource information, supply chain information, and customer information. Or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industry specific, customizable software packages (the software packages is a commercial product that can be modified to suit the particular and unique needs of the business) that integrate information and business process in organizations.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E1E0-6490-4994-8ADB-730D2E7B898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5747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Cont’d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Complex: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Complex systems that involve organization-wide resources and require many changes.</a:t>
            </a:r>
          </a:p>
          <a:p>
            <a:pPr marL="0" indent="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Evolving: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55600" indent="-265430" algn="just">
              <a:lnSpc>
                <a:spcPct val="150000"/>
              </a:lnSpc>
              <a:spcBef>
                <a:spcPts val="650"/>
              </a:spcBef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As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the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industry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changes,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software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changes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are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also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required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. Technology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changes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force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the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company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change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as well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order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stay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business. So we must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reexamine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the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software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from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time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time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see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if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still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supports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the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business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needs.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E1E0-6490-4994-8ADB-730D2E7B898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3816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Advantages of Enterprise Systems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98286"/>
            <a:ext cx="10972800" cy="532788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Allow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for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integration of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data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and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applications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of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business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organization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process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through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system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that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supports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different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operating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systems.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Allow for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resource sharing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through the network,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which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can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be configured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various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ways.</a:t>
            </a:r>
          </a:p>
          <a:p>
            <a:pPr marL="167005" algn="just">
              <a:lnSpc>
                <a:spcPct val="150000"/>
              </a:lnSpc>
              <a:spcBef>
                <a:spcPts val="700"/>
              </a:spcBef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Centralized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Databases: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Databases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allow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the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user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access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data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through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query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and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data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extraction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programs.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nterface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with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the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databases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are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simple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and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menu-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driven, which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ask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the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individual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questions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help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the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selection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of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data.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provide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the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end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user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with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various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software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applications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or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tools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perform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tasks.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ea typeface="Calibri" panose="020F0502020204030204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E1E0-6490-4994-8ADB-730D2E7B898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3988</TotalTime>
  <Words>1881</Words>
  <Application>Microsoft Office PowerPoint</Application>
  <PresentationFormat>Custom</PresentationFormat>
  <Paragraphs>195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Chapter 1</vt:lpstr>
      <vt:lpstr>What is an Enterprise system(ES)?</vt:lpstr>
      <vt:lpstr>Traditional Organization</vt:lpstr>
      <vt:lpstr>Traditional Organization… </vt:lpstr>
      <vt:lpstr>Enterprise Way… </vt:lpstr>
      <vt:lpstr>Some Characteristics of ES</vt:lpstr>
      <vt:lpstr>Cont’d </vt:lpstr>
      <vt:lpstr>Cont’d</vt:lpstr>
      <vt:lpstr>Advantages of Enterprise Systems</vt:lpstr>
      <vt:lpstr>Disadvantages of Enterprise Systems</vt:lpstr>
      <vt:lpstr>Disadvantages of Enterprise Systems…</vt:lpstr>
      <vt:lpstr>Group Discussion's question  </vt:lpstr>
      <vt:lpstr> Business Process</vt:lpstr>
      <vt:lpstr> Business Process…</vt:lpstr>
      <vt:lpstr>business processes…..</vt:lpstr>
      <vt:lpstr>Examples of Business Processes  </vt:lpstr>
      <vt:lpstr>Example of a business process</vt:lpstr>
      <vt:lpstr>Types of business processes</vt:lpstr>
      <vt:lpstr>The steps of  Business Process Lifecycle </vt:lpstr>
      <vt:lpstr> Business  function</vt:lpstr>
      <vt:lpstr>Functional Areas of Operation</vt:lpstr>
      <vt:lpstr>  Examples of Functional Areas &amp; Business processes(Coffee Shop)</vt:lpstr>
      <vt:lpstr>Business Process Integration</vt:lpstr>
      <vt:lpstr>Cont’d</vt:lpstr>
      <vt:lpstr>Benefits of Business Process Integration </vt:lpstr>
      <vt:lpstr>Cont’d</vt:lpstr>
      <vt:lpstr>Steps for implementing business process integration</vt:lpstr>
      <vt:lpstr>Question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</dc:creator>
  <cp:lastModifiedBy>tg</cp:lastModifiedBy>
  <cp:revision>330</cp:revision>
  <dcterms:created xsi:type="dcterms:W3CDTF">2020-12-02T17:35:48Z</dcterms:created>
  <dcterms:modified xsi:type="dcterms:W3CDTF">2021-08-12T07:27:02Z</dcterms:modified>
</cp:coreProperties>
</file>