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96" r:id="rId3"/>
    <p:sldId id="338" r:id="rId4"/>
    <p:sldId id="339" r:id="rId5"/>
    <p:sldId id="369" r:id="rId6"/>
    <p:sldId id="370" r:id="rId7"/>
    <p:sldId id="390" r:id="rId8"/>
    <p:sldId id="371" r:id="rId9"/>
    <p:sldId id="372" r:id="rId10"/>
    <p:sldId id="373" r:id="rId11"/>
    <p:sldId id="374" r:id="rId12"/>
    <p:sldId id="379" r:id="rId13"/>
    <p:sldId id="380" r:id="rId14"/>
    <p:sldId id="382" r:id="rId15"/>
    <p:sldId id="381" r:id="rId16"/>
    <p:sldId id="385" r:id="rId17"/>
    <p:sldId id="386" r:id="rId18"/>
    <p:sldId id="387" r:id="rId19"/>
    <p:sldId id="388" r:id="rId20"/>
    <p:sldId id="337" r:id="rId21"/>
    <p:sldId id="377" r:id="rId22"/>
    <p:sldId id="378" r:id="rId23"/>
    <p:sldId id="340" r:id="rId24"/>
    <p:sldId id="389" r:id="rId25"/>
    <p:sldId id="375" r:id="rId26"/>
    <p:sldId id="391" r:id="rId27"/>
    <p:sldId id="376" r:id="rId28"/>
    <p:sldId id="392" r:id="rId29"/>
    <p:sldId id="332" r:id="rId30"/>
  </p:sldIdLst>
  <p:sldSz cx="109728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4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5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56" autoAdjust="0"/>
    <p:restoredTop sz="94660"/>
  </p:normalViewPr>
  <p:slideViewPr>
    <p:cSldViewPr>
      <p:cViewPr varScale="1">
        <p:scale>
          <a:sx n="69" d="100"/>
          <a:sy n="69" d="100"/>
        </p:scale>
        <p:origin x="1392" y="60"/>
      </p:cViewPr>
      <p:guideLst>
        <p:guide orient="horz" pos="2160"/>
        <p:guide pos="345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F26B16-BD5F-4258-B538-B0734DD50C18}" type="datetimeFigureOut">
              <a:rPr lang="en-US" smtClean="0"/>
              <a:t>10/11/2021</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002461-088C-4AE7-BD87-2D23B8298F71}" type="slidenum">
              <a:rPr lang="en-US" smtClean="0"/>
              <a:t>‹#›</a:t>
            </a:fld>
            <a:endParaRPr lang="en-US"/>
          </a:p>
        </p:txBody>
      </p:sp>
    </p:spTree>
    <p:extLst>
      <p:ext uri="{BB962C8B-B14F-4D97-AF65-F5344CB8AC3E}">
        <p14:creationId xmlns:p14="http://schemas.microsoft.com/office/powerpoint/2010/main" val="1326603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09728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620"/>
          </a:p>
        </p:txBody>
      </p:sp>
      <p:sp useBgFill="1">
        <p:nvSpPr>
          <p:cNvPr id="13" name="Rounded Rectangle 12"/>
          <p:cNvSpPr/>
          <p:nvPr/>
        </p:nvSpPr>
        <p:spPr>
          <a:xfrm>
            <a:off x="78376" y="69757"/>
            <a:ext cx="10816046"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620"/>
          </a:p>
        </p:txBody>
      </p:sp>
      <p:sp>
        <p:nvSpPr>
          <p:cNvPr id="9" name="Subtitle 8"/>
          <p:cNvSpPr>
            <a:spLocks noGrp="1"/>
          </p:cNvSpPr>
          <p:nvPr>
            <p:ph type="subTitle" idx="1"/>
          </p:nvPr>
        </p:nvSpPr>
        <p:spPr>
          <a:xfrm>
            <a:off x="1554480" y="3200400"/>
            <a:ext cx="7680960" cy="1600200"/>
          </a:xfrm>
        </p:spPr>
        <p:txBody>
          <a:bodyPr/>
          <a:lstStyle>
            <a:lvl1pPr marL="0" indent="0" algn="ctr">
              <a:buNone/>
              <a:defRPr sz="2340">
                <a:solidFill>
                  <a:schemeClr val="tx2"/>
                </a:solidFill>
              </a:defRPr>
            </a:lvl1pPr>
            <a:lvl2pPr marL="411480" indent="0" algn="ctr">
              <a:buNone/>
            </a:lvl2pPr>
            <a:lvl3pPr marL="822960" indent="0" algn="ctr">
              <a:buNone/>
            </a:lvl3pPr>
            <a:lvl4pPr marL="1234440" indent="0" algn="ctr">
              <a:buNone/>
            </a:lvl4pPr>
            <a:lvl5pPr marL="1645920" indent="0" algn="ctr">
              <a:buNone/>
            </a:lvl5pPr>
            <a:lvl6pPr marL="2057400" indent="0" algn="ctr">
              <a:buNone/>
            </a:lvl6pPr>
            <a:lvl7pPr marL="2468880" indent="0" algn="ctr">
              <a:buNone/>
            </a:lvl7pPr>
            <a:lvl8pPr marL="2880360" indent="0" algn="ctr">
              <a:buNone/>
            </a:lvl8pPr>
            <a:lvl9pPr marL="3291840" indent="0" algn="ctr">
              <a:buNone/>
            </a:lvl9pPr>
          </a:lstStyle>
          <a:p>
            <a:r>
              <a:rPr kumimoji="0" lang="en-US"/>
              <a:t>Click to edit Master subtitle style</a:t>
            </a:r>
          </a:p>
        </p:txBody>
      </p:sp>
      <p:sp>
        <p:nvSpPr>
          <p:cNvPr id="28" name="Date Placeholder 27"/>
          <p:cNvSpPr>
            <a:spLocks noGrp="1"/>
          </p:cNvSpPr>
          <p:nvPr>
            <p:ph type="dt" sz="half" idx="10"/>
          </p:nvPr>
        </p:nvSpPr>
        <p:spPr>
          <a:xfrm>
            <a:off x="7406640" y="6191250"/>
            <a:ext cx="2971800" cy="476250"/>
          </a:xfrm>
          <a:prstGeom prst="rect">
            <a:avLst/>
          </a:prstGeom>
        </p:spPr>
        <p:txBody>
          <a:bodyPr/>
          <a:lstStyle/>
          <a:p>
            <a:fld id="{B4E11149-EE6F-4064-8212-C29C7BA6E094}" type="datetime1">
              <a:rPr lang="en-US" smtClean="0"/>
              <a:t>10/11/2021</a:t>
            </a:fld>
            <a:endParaRPr lang="en-US"/>
          </a:p>
        </p:txBody>
      </p:sp>
      <p:sp>
        <p:nvSpPr>
          <p:cNvPr id="17" name="Footer Placeholder 16"/>
          <p:cNvSpPr>
            <a:spLocks noGrp="1"/>
          </p:cNvSpPr>
          <p:nvPr>
            <p:ph type="ftr" sz="quarter" idx="11"/>
          </p:nvPr>
        </p:nvSpPr>
        <p:spPr/>
        <p:txBody>
          <a:bodyPr/>
          <a:lstStyle/>
          <a:p>
            <a:r>
              <a:rPr lang="en-US"/>
              <a:t>IS7116                    Compiled by Kindie B. (Ph.D.)</a:t>
            </a:r>
          </a:p>
        </p:txBody>
      </p:sp>
      <p:sp>
        <p:nvSpPr>
          <p:cNvPr id="29" name="Slide Number Placeholder 28"/>
          <p:cNvSpPr>
            <a:spLocks noGrp="1"/>
          </p:cNvSpPr>
          <p:nvPr>
            <p:ph type="sldNum" sz="quarter" idx="12"/>
          </p:nvPr>
        </p:nvSpPr>
        <p:spPr/>
        <p:txBody>
          <a:bodyPr lIns="0" tIns="0" rIns="0" bIns="0">
            <a:noAutofit/>
          </a:bodyPr>
          <a:lstStyle>
            <a:lvl1pPr>
              <a:defRPr sz="1260">
                <a:solidFill>
                  <a:srgbClr val="FFFFFF"/>
                </a:solidFill>
              </a:defRPr>
            </a:lvl1pPr>
          </a:lstStyle>
          <a:p>
            <a:fld id="{581075D8-38E8-4B6D-BCF6-3EB5F81CC4F3}" type="slidenum">
              <a:rPr lang="en-US" smtClean="0"/>
              <a:t>‹#›</a:t>
            </a:fld>
            <a:endParaRPr lang="en-US"/>
          </a:p>
        </p:txBody>
      </p:sp>
      <p:sp>
        <p:nvSpPr>
          <p:cNvPr id="7" name="Rectangle 6"/>
          <p:cNvSpPr/>
          <p:nvPr/>
        </p:nvSpPr>
        <p:spPr>
          <a:xfrm>
            <a:off x="75518" y="1449305"/>
            <a:ext cx="10825844"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620"/>
          </a:p>
        </p:txBody>
      </p:sp>
      <p:sp>
        <p:nvSpPr>
          <p:cNvPr id="10" name="Rectangle 9"/>
          <p:cNvSpPr/>
          <p:nvPr/>
        </p:nvSpPr>
        <p:spPr>
          <a:xfrm>
            <a:off x="75518" y="1396720"/>
            <a:ext cx="10825844"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620"/>
          </a:p>
        </p:txBody>
      </p:sp>
      <p:sp>
        <p:nvSpPr>
          <p:cNvPr id="11" name="Rectangle 10"/>
          <p:cNvSpPr/>
          <p:nvPr/>
        </p:nvSpPr>
        <p:spPr>
          <a:xfrm>
            <a:off x="75518" y="2976649"/>
            <a:ext cx="10825844"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620"/>
          </a:p>
        </p:txBody>
      </p:sp>
      <p:sp>
        <p:nvSpPr>
          <p:cNvPr id="8" name="Title 7"/>
          <p:cNvSpPr>
            <a:spLocks noGrp="1"/>
          </p:cNvSpPr>
          <p:nvPr>
            <p:ph type="ctrTitle"/>
          </p:nvPr>
        </p:nvSpPr>
        <p:spPr>
          <a:xfrm>
            <a:off x="548640" y="1505932"/>
            <a:ext cx="9875520" cy="1470025"/>
          </a:xfrm>
        </p:spPr>
        <p:txBody>
          <a:bodyPr anchor="ctr"/>
          <a:lstStyle>
            <a:lvl1pPr algn="ctr">
              <a:defRPr lang="en-US" b="1" dirty="0">
                <a:solidFill>
                  <a:srgbClr val="FFFFFF"/>
                </a:solidFill>
                <a:latin typeface="Times New Roman" pitchFamily="18" charset="0"/>
                <a:cs typeface="Times New Roman" pitchFamily="18" charset="0"/>
              </a:defRPr>
            </a:lvl1pPr>
          </a:lstStyle>
          <a:p>
            <a:r>
              <a:rPr kumimoji="0" lang="en-US" dirty="0"/>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7406640" y="6191250"/>
            <a:ext cx="2971800" cy="476250"/>
          </a:xfrm>
          <a:prstGeom prst="rect">
            <a:avLst/>
          </a:prstGeom>
        </p:spPr>
        <p:txBody>
          <a:bodyPr/>
          <a:lstStyle/>
          <a:p>
            <a:fld id="{464AD3F9-9C00-48D3-8152-726110E164F1}" type="datetime1">
              <a:rPr lang="en-US" smtClean="0"/>
              <a:t>10/11/2021</a:t>
            </a:fld>
            <a:endParaRPr lang="en-US"/>
          </a:p>
        </p:txBody>
      </p:sp>
      <p:sp>
        <p:nvSpPr>
          <p:cNvPr id="5" name="Footer Placeholder 4"/>
          <p:cNvSpPr>
            <a:spLocks noGrp="1"/>
          </p:cNvSpPr>
          <p:nvPr>
            <p:ph type="ftr" sz="quarter" idx="11"/>
          </p:nvPr>
        </p:nvSpPr>
        <p:spPr/>
        <p:txBody>
          <a:bodyPr/>
          <a:lstStyle/>
          <a:p>
            <a:r>
              <a:rPr lang="en-US"/>
              <a:t>IS7116                    Compiled by Kindie B. (Ph.D.)</a:t>
            </a:r>
          </a:p>
        </p:txBody>
      </p:sp>
      <p:sp>
        <p:nvSpPr>
          <p:cNvPr id="6" name="Slide Number Placeholder 5"/>
          <p:cNvSpPr>
            <a:spLocks noGrp="1"/>
          </p:cNvSpPr>
          <p:nvPr>
            <p:ph type="sldNum" sz="quarter" idx="12"/>
          </p:nvPr>
        </p:nvSpPr>
        <p:spPr/>
        <p:txBody>
          <a:bodyPr/>
          <a:lstStyle/>
          <a:p>
            <a:fld id="{581075D8-38E8-4B6D-BCF6-3EB5F81CC4F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 y="274643"/>
            <a:ext cx="2414016"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097280" y="274642"/>
            <a:ext cx="667512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7406640" y="6191250"/>
            <a:ext cx="2971800" cy="476250"/>
          </a:xfrm>
          <a:prstGeom prst="rect">
            <a:avLst/>
          </a:prstGeom>
        </p:spPr>
        <p:txBody>
          <a:bodyPr/>
          <a:lstStyle/>
          <a:p>
            <a:fld id="{8DA94E2C-5819-467E-A015-1D5D7A2AC174}" type="datetime1">
              <a:rPr lang="en-US" smtClean="0"/>
              <a:t>10/11/2021</a:t>
            </a:fld>
            <a:endParaRPr lang="en-US"/>
          </a:p>
        </p:txBody>
      </p:sp>
      <p:sp>
        <p:nvSpPr>
          <p:cNvPr id="5" name="Footer Placeholder 4"/>
          <p:cNvSpPr>
            <a:spLocks noGrp="1"/>
          </p:cNvSpPr>
          <p:nvPr>
            <p:ph type="ftr" sz="quarter" idx="11"/>
          </p:nvPr>
        </p:nvSpPr>
        <p:spPr/>
        <p:txBody>
          <a:bodyPr/>
          <a:lstStyle/>
          <a:p>
            <a:r>
              <a:rPr lang="en-US"/>
              <a:t>IS7116                    Compiled by Kindie B. (Ph.D.)</a:t>
            </a:r>
          </a:p>
        </p:txBody>
      </p:sp>
      <p:sp>
        <p:nvSpPr>
          <p:cNvPr id="6" name="Slide Number Placeholder 5"/>
          <p:cNvSpPr>
            <a:spLocks noGrp="1"/>
          </p:cNvSpPr>
          <p:nvPr>
            <p:ph type="sldNum" sz="quarter" idx="12"/>
          </p:nvPr>
        </p:nvSpPr>
        <p:spPr/>
        <p:txBody>
          <a:bodyPr/>
          <a:lstStyle/>
          <a:p>
            <a:fld id="{581075D8-38E8-4B6D-BCF6-3EB5F81CC4F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Footer Placeholder 4"/>
          <p:cNvSpPr>
            <a:spLocks noGrp="1"/>
          </p:cNvSpPr>
          <p:nvPr>
            <p:ph type="ftr" sz="quarter" idx="11"/>
          </p:nvPr>
        </p:nvSpPr>
        <p:spPr/>
        <p:txBody>
          <a:bodyPr/>
          <a:lstStyle/>
          <a:p>
            <a:r>
              <a:rPr lang="en-US"/>
              <a:t>IS7116                    Compiled by Kindie B. (Ph.D.)</a:t>
            </a:r>
          </a:p>
        </p:txBody>
      </p:sp>
      <p:sp>
        <p:nvSpPr>
          <p:cNvPr id="6" name="Slide Number Placeholder 5"/>
          <p:cNvSpPr>
            <a:spLocks noGrp="1"/>
          </p:cNvSpPr>
          <p:nvPr>
            <p:ph type="sldNum" sz="quarter" idx="12"/>
          </p:nvPr>
        </p:nvSpPr>
        <p:spPr/>
        <p:txBody>
          <a:bodyPr/>
          <a:lstStyle/>
          <a:p>
            <a:fld id="{581075D8-38E8-4B6D-BCF6-3EB5F81CC4F3}" type="slidenum">
              <a:rPr lang="en-US" smtClean="0"/>
              <a:t>‹#›</a:t>
            </a:fld>
            <a:endParaRPr lang="en-US"/>
          </a:p>
        </p:txBody>
      </p:sp>
      <p:sp>
        <p:nvSpPr>
          <p:cNvPr id="8" name="Content Placeholder 7"/>
          <p:cNvSpPr>
            <a:spLocks noGrp="1"/>
          </p:cNvSpPr>
          <p:nvPr>
            <p:ph sz="quarter" idx="1"/>
          </p:nvPr>
        </p:nvSpPr>
        <p:spPr>
          <a:xfrm>
            <a:off x="1097280" y="1447800"/>
            <a:ext cx="9326880" cy="4572000"/>
          </a:xfrm>
        </p:spPr>
        <p:txBody>
          <a:bodyPr vert="horz"/>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09728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620"/>
          </a:p>
        </p:txBody>
      </p:sp>
      <p:sp useBgFill="1">
        <p:nvSpPr>
          <p:cNvPr id="10" name="Rounded Rectangle 9"/>
          <p:cNvSpPr/>
          <p:nvPr/>
        </p:nvSpPr>
        <p:spPr>
          <a:xfrm>
            <a:off x="78376" y="69757"/>
            <a:ext cx="10816046"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620"/>
          </a:p>
        </p:txBody>
      </p:sp>
      <p:sp>
        <p:nvSpPr>
          <p:cNvPr id="2" name="Title 1"/>
          <p:cNvSpPr>
            <a:spLocks noGrp="1"/>
          </p:cNvSpPr>
          <p:nvPr>
            <p:ph type="title"/>
          </p:nvPr>
        </p:nvSpPr>
        <p:spPr>
          <a:xfrm>
            <a:off x="866776" y="952502"/>
            <a:ext cx="9326880" cy="1362075"/>
          </a:xfrm>
        </p:spPr>
        <p:txBody>
          <a:bodyPr anchor="b" anchorCtr="0"/>
          <a:lstStyle>
            <a:lvl1pPr algn="l">
              <a:buNone/>
              <a:defRPr sz="3600" b="0" cap="none"/>
            </a:lvl1pPr>
          </a:lstStyle>
          <a:p>
            <a:r>
              <a:rPr kumimoji="0" lang="en-US"/>
              <a:t>Click to edit Master title style</a:t>
            </a:r>
          </a:p>
        </p:txBody>
      </p:sp>
      <p:sp>
        <p:nvSpPr>
          <p:cNvPr id="3" name="Text Placeholder 2"/>
          <p:cNvSpPr>
            <a:spLocks noGrp="1"/>
          </p:cNvSpPr>
          <p:nvPr>
            <p:ph type="body" idx="1"/>
          </p:nvPr>
        </p:nvSpPr>
        <p:spPr>
          <a:xfrm>
            <a:off x="866776" y="2547938"/>
            <a:ext cx="9326880" cy="1338262"/>
          </a:xfrm>
        </p:spPr>
        <p:txBody>
          <a:bodyPr anchor="t" anchorCtr="0"/>
          <a:lstStyle>
            <a:lvl1pPr marL="0" indent="0">
              <a:buNone/>
              <a:defRPr sz="2160">
                <a:solidFill>
                  <a:schemeClr val="tx1">
                    <a:tint val="75000"/>
                  </a:schemeClr>
                </a:solidFill>
              </a:defRPr>
            </a:lvl1pPr>
            <a:lvl2pPr>
              <a:buNone/>
              <a:defRPr sz="1620">
                <a:solidFill>
                  <a:schemeClr val="tx1">
                    <a:tint val="75000"/>
                  </a:schemeClr>
                </a:solidFill>
              </a:defRPr>
            </a:lvl2pPr>
            <a:lvl3pPr>
              <a:buNone/>
              <a:defRPr sz="1440">
                <a:solidFill>
                  <a:schemeClr val="tx1">
                    <a:tint val="75000"/>
                  </a:schemeClr>
                </a:solidFill>
              </a:defRPr>
            </a:lvl3pPr>
            <a:lvl4pPr>
              <a:buNone/>
              <a:defRPr sz="1260">
                <a:solidFill>
                  <a:schemeClr val="tx1">
                    <a:tint val="75000"/>
                  </a:schemeClr>
                </a:solidFill>
              </a:defRPr>
            </a:lvl4pPr>
            <a:lvl5pPr>
              <a:buNone/>
              <a:defRPr sz="126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7406640" y="6191250"/>
            <a:ext cx="2971800" cy="476250"/>
          </a:xfrm>
          <a:prstGeom prst="rect">
            <a:avLst/>
          </a:prstGeom>
        </p:spPr>
        <p:txBody>
          <a:bodyPr/>
          <a:lstStyle/>
          <a:p>
            <a:fld id="{FB5AED39-B4A3-4077-93F2-06AF35B8101D}" type="datetime1">
              <a:rPr lang="en-US" smtClean="0"/>
              <a:t>10/11/2021</a:t>
            </a:fld>
            <a:endParaRPr lang="en-US"/>
          </a:p>
        </p:txBody>
      </p:sp>
      <p:sp>
        <p:nvSpPr>
          <p:cNvPr id="5" name="Footer Placeholder 4"/>
          <p:cNvSpPr>
            <a:spLocks noGrp="1"/>
          </p:cNvSpPr>
          <p:nvPr>
            <p:ph type="ftr" sz="quarter" idx="11"/>
          </p:nvPr>
        </p:nvSpPr>
        <p:spPr>
          <a:xfrm>
            <a:off x="960120" y="6172200"/>
            <a:ext cx="4800600" cy="457200"/>
          </a:xfrm>
        </p:spPr>
        <p:txBody>
          <a:bodyPr/>
          <a:lstStyle/>
          <a:p>
            <a:r>
              <a:rPr lang="en-US"/>
              <a:t>IS7116                    Compiled by Kindie B. (Ph.D.)</a:t>
            </a:r>
          </a:p>
        </p:txBody>
      </p:sp>
      <p:sp>
        <p:nvSpPr>
          <p:cNvPr id="7" name="Rectangle 6"/>
          <p:cNvSpPr/>
          <p:nvPr/>
        </p:nvSpPr>
        <p:spPr>
          <a:xfrm flipV="1">
            <a:off x="83295" y="2376830"/>
            <a:ext cx="10816218"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620"/>
          </a:p>
        </p:txBody>
      </p:sp>
      <p:sp>
        <p:nvSpPr>
          <p:cNvPr id="8" name="Rectangle 7"/>
          <p:cNvSpPr/>
          <p:nvPr/>
        </p:nvSpPr>
        <p:spPr>
          <a:xfrm>
            <a:off x="82976" y="2341477"/>
            <a:ext cx="10816538"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620"/>
          </a:p>
        </p:txBody>
      </p:sp>
      <p:sp>
        <p:nvSpPr>
          <p:cNvPr id="9" name="Rectangle 8"/>
          <p:cNvSpPr/>
          <p:nvPr/>
        </p:nvSpPr>
        <p:spPr>
          <a:xfrm>
            <a:off x="81968" y="2468880"/>
            <a:ext cx="10817546"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620"/>
          </a:p>
        </p:txBody>
      </p:sp>
      <p:sp>
        <p:nvSpPr>
          <p:cNvPr id="6" name="Slide Number Placeholder 5"/>
          <p:cNvSpPr>
            <a:spLocks noGrp="1"/>
          </p:cNvSpPr>
          <p:nvPr>
            <p:ph type="sldNum" sz="quarter" idx="12"/>
          </p:nvPr>
        </p:nvSpPr>
        <p:spPr>
          <a:xfrm>
            <a:off x="175565" y="6208776"/>
            <a:ext cx="548640" cy="457200"/>
          </a:xfrm>
        </p:spPr>
        <p:txBody>
          <a:bodyPr/>
          <a:lstStyle/>
          <a:p>
            <a:fld id="{581075D8-38E8-4B6D-BCF6-3EB5F81CC4F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Footer Placeholder 5"/>
          <p:cNvSpPr>
            <a:spLocks noGrp="1"/>
          </p:cNvSpPr>
          <p:nvPr>
            <p:ph type="ftr" sz="quarter" idx="11"/>
          </p:nvPr>
        </p:nvSpPr>
        <p:spPr>
          <a:xfrm>
            <a:off x="1097280" y="6172200"/>
            <a:ext cx="6766560" cy="457200"/>
          </a:xfrm>
        </p:spPr>
        <p:txBody>
          <a:bodyPr/>
          <a:lstStyle/>
          <a:p>
            <a:r>
              <a:rPr lang="en-US"/>
              <a:t>IS7116                    Compiled by Kindie B. (Ph.D.)</a:t>
            </a:r>
            <a:endParaRPr lang="en-US" dirty="0"/>
          </a:p>
        </p:txBody>
      </p:sp>
      <p:sp>
        <p:nvSpPr>
          <p:cNvPr id="7" name="Slide Number Placeholder 6"/>
          <p:cNvSpPr>
            <a:spLocks noGrp="1"/>
          </p:cNvSpPr>
          <p:nvPr>
            <p:ph type="sldNum" sz="quarter" idx="12"/>
          </p:nvPr>
        </p:nvSpPr>
        <p:spPr/>
        <p:txBody>
          <a:bodyPr/>
          <a:lstStyle/>
          <a:p>
            <a:fld id="{581075D8-38E8-4B6D-BCF6-3EB5F81CC4F3}" type="slidenum">
              <a:rPr lang="en-US" smtClean="0"/>
              <a:t>‹#›</a:t>
            </a:fld>
            <a:endParaRPr lang="en-US"/>
          </a:p>
        </p:txBody>
      </p:sp>
      <p:sp>
        <p:nvSpPr>
          <p:cNvPr id="9" name="Content Placeholder 8"/>
          <p:cNvSpPr>
            <a:spLocks noGrp="1"/>
          </p:cNvSpPr>
          <p:nvPr>
            <p:ph sz="quarter" idx="1"/>
          </p:nvPr>
        </p:nvSpPr>
        <p:spPr>
          <a:xfrm>
            <a:off x="1097280" y="1447800"/>
            <a:ext cx="4498848"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5920740" y="1447800"/>
            <a:ext cx="4498848"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7280" y="273050"/>
            <a:ext cx="932688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097280" y="1447800"/>
            <a:ext cx="4480560" cy="762000"/>
          </a:xfrm>
          <a:noFill/>
          <a:ln w="12700" cap="sq" cmpd="sng" algn="ctr">
            <a:noFill/>
            <a:prstDash val="solid"/>
          </a:ln>
        </p:spPr>
        <p:txBody>
          <a:bodyPr lIns="91440" anchor="b" anchorCtr="0">
            <a:noAutofit/>
          </a:bodyPr>
          <a:lstStyle>
            <a:lvl1pPr marL="0" indent="0">
              <a:buNone/>
              <a:defRPr sz="2160" b="1">
                <a:solidFill>
                  <a:schemeClr val="accent1"/>
                </a:solidFill>
                <a:latin typeface="+mj-lt"/>
                <a:ea typeface="+mj-ea"/>
                <a:cs typeface="+mj-cs"/>
              </a:defRPr>
            </a:lvl1pPr>
            <a:lvl2pPr>
              <a:buNone/>
              <a:defRPr sz="1800" b="1"/>
            </a:lvl2pPr>
            <a:lvl3pPr>
              <a:buNone/>
              <a:defRPr sz="1620" b="1"/>
            </a:lvl3pPr>
            <a:lvl4pPr>
              <a:buNone/>
              <a:defRPr sz="1440" b="1"/>
            </a:lvl4pPr>
            <a:lvl5pPr>
              <a:buNone/>
              <a:defRPr sz="144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5943600" y="1447800"/>
            <a:ext cx="4480560" cy="762000"/>
          </a:xfrm>
          <a:noFill/>
          <a:ln w="12700" cap="sq" cmpd="sng" algn="ctr">
            <a:noFill/>
            <a:prstDash val="solid"/>
          </a:ln>
        </p:spPr>
        <p:txBody>
          <a:bodyPr lIns="91440" anchor="b" anchorCtr="0">
            <a:noAutofit/>
          </a:bodyPr>
          <a:lstStyle>
            <a:lvl1pPr marL="0" indent="0">
              <a:buNone/>
              <a:defRPr sz="2160" b="1">
                <a:solidFill>
                  <a:schemeClr val="accent1"/>
                </a:solidFill>
                <a:latin typeface="+mj-lt"/>
                <a:ea typeface="+mj-ea"/>
                <a:cs typeface="+mj-cs"/>
              </a:defRPr>
            </a:lvl1pPr>
            <a:lvl2pPr>
              <a:buNone/>
              <a:defRPr sz="1800" b="1"/>
            </a:lvl2pPr>
            <a:lvl3pPr>
              <a:buNone/>
              <a:defRPr sz="1620" b="1"/>
            </a:lvl3pPr>
            <a:lvl4pPr>
              <a:buNone/>
              <a:defRPr sz="1440" b="1"/>
            </a:lvl4pPr>
            <a:lvl5pPr>
              <a:buNone/>
              <a:defRPr sz="144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a:xfrm>
            <a:off x="7406640" y="6191250"/>
            <a:ext cx="2971800" cy="476250"/>
          </a:xfrm>
          <a:prstGeom prst="rect">
            <a:avLst/>
          </a:prstGeom>
        </p:spPr>
        <p:txBody>
          <a:bodyPr/>
          <a:lstStyle/>
          <a:p>
            <a:fld id="{ED449E26-3D53-4890-BCED-57A19B00D04F}" type="datetime1">
              <a:rPr lang="en-US" smtClean="0"/>
              <a:t>10/11/2021</a:t>
            </a:fld>
            <a:endParaRPr lang="en-US"/>
          </a:p>
        </p:txBody>
      </p:sp>
      <p:sp>
        <p:nvSpPr>
          <p:cNvPr id="8" name="Footer Placeholder 7"/>
          <p:cNvSpPr>
            <a:spLocks noGrp="1"/>
          </p:cNvSpPr>
          <p:nvPr>
            <p:ph type="ftr" sz="quarter" idx="11"/>
          </p:nvPr>
        </p:nvSpPr>
        <p:spPr/>
        <p:txBody>
          <a:bodyPr/>
          <a:lstStyle/>
          <a:p>
            <a:r>
              <a:rPr lang="en-US"/>
              <a:t>IS7116                    Compiled by Kindie B. (Ph.D.)</a:t>
            </a:r>
          </a:p>
        </p:txBody>
      </p:sp>
      <p:sp>
        <p:nvSpPr>
          <p:cNvPr id="9" name="Slide Number Placeholder 8"/>
          <p:cNvSpPr>
            <a:spLocks noGrp="1"/>
          </p:cNvSpPr>
          <p:nvPr>
            <p:ph type="sldNum" sz="quarter" idx="12"/>
          </p:nvPr>
        </p:nvSpPr>
        <p:spPr/>
        <p:txBody>
          <a:bodyPr/>
          <a:lstStyle/>
          <a:p>
            <a:fld id="{581075D8-38E8-4B6D-BCF6-3EB5F81CC4F3}" type="slidenum">
              <a:rPr lang="en-US" smtClean="0"/>
              <a:t>‹#›</a:t>
            </a:fld>
            <a:endParaRPr lang="en-US"/>
          </a:p>
        </p:txBody>
      </p:sp>
      <p:sp>
        <p:nvSpPr>
          <p:cNvPr id="11" name="Content Placeholder 10"/>
          <p:cNvSpPr>
            <a:spLocks noGrp="1"/>
          </p:cNvSpPr>
          <p:nvPr>
            <p:ph sz="half" idx="2"/>
          </p:nvPr>
        </p:nvSpPr>
        <p:spPr>
          <a:xfrm>
            <a:off x="1097280" y="2247900"/>
            <a:ext cx="448056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5943600" y="2247900"/>
            <a:ext cx="448056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a:xfrm>
            <a:off x="7406640" y="6191250"/>
            <a:ext cx="2971800" cy="476250"/>
          </a:xfrm>
          <a:prstGeom prst="rect">
            <a:avLst/>
          </a:prstGeom>
        </p:spPr>
        <p:txBody>
          <a:bodyPr/>
          <a:lstStyle/>
          <a:p>
            <a:fld id="{7E16EAB5-F884-45B2-BE6C-28439A5DFF8B}" type="datetime1">
              <a:rPr lang="en-US" smtClean="0"/>
              <a:t>10/11/2021</a:t>
            </a:fld>
            <a:endParaRPr lang="en-US"/>
          </a:p>
        </p:txBody>
      </p:sp>
      <p:sp>
        <p:nvSpPr>
          <p:cNvPr id="4" name="Footer Placeholder 3"/>
          <p:cNvSpPr>
            <a:spLocks noGrp="1"/>
          </p:cNvSpPr>
          <p:nvPr>
            <p:ph type="ftr" sz="quarter" idx="11"/>
          </p:nvPr>
        </p:nvSpPr>
        <p:spPr/>
        <p:txBody>
          <a:bodyPr/>
          <a:lstStyle/>
          <a:p>
            <a:r>
              <a:rPr lang="en-US"/>
              <a:t>IS7116                    Compiled by Kindie B. (Ph.D.)</a:t>
            </a:r>
          </a:p>
        </p:txBody>
      </p:sp>
      <p:sp>
        <p:nvSpPr>
          <p:cNvPr id="5" name="Slide Number Placeholder 4"/>
          <p:cNvSpPr>
            <a:spLocks noGrp="1"/>
          </p:cNvSpPr>
          <p:nvPr>
            <p:ph type="sldNum" sz="quarter" idx="12"/>
          </p:nvPr>
        </p:nvSpPr>
        <p:spPr/>
        <p:txBody>
          <a:bodyPr/>
          <a:lstStyle/>
          <a:p>
            <a:fld id="{581075D8-38E8-4B6D-BCF6-3EB5F81CC4F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406640" y="6191250"/>
            <a:ext cx="2971800" cy="476250"/>
          </a:xfrm>
          <a:prstGeom prst="rect">
            <a:avLst/>
          </a:prstGeom>
        </p:spPr>
        <p:txBody>
          <a:bodyPr/>
          <a:lstStyle/>
          <a:p>
            <a:fld id="{42EA88C5-AA08-4CB0-AFC3-FD6649759C46}" type="datetime1">
              <a:rPr lang="en-US" smtClean="0"/>
              <a:t>10/11/2021</a:t>
            </a:fld>
            <a:endParaRPr lang="en-US"/>
          </a:p>
        </p:txBody>
      </p:sp>
      <p:sp>
        <p:nvSpPr>
          <p:cNvPr id="3" name="Footer Placeholder 2"/>
          <p:cNvSpPr>
            <a:spLocks noGrp="1"/>
          </p:cNvSpPr>
          <p:nvPr>
            <p:ph type="ftr" sz="quarter" idx="11"/>
          </p:nvPr>
        </p:nvSpPr>
        <p:spPr/>
        <p:txBody>
          <a:bodyPr/>
          <a:lstStyle/>
          <a:p>
            <a:r>
              <a:rPr lang="en-US"/>
              <a:t>IS7116                    Compiled by Kindie B. (Ph.D.)</a:t>
            </a:r>
          </a:p>
        </p:txBody>
      </p:sp>
      <p:sp>
        <p:nvSpPr>
          <p:cNvPr id="4" name="Slide Number Placeholder 3"/>
          <p:cNvSpPr>
            <a:spLocks noGrp="1"/>
          </p:cNvSpPr>
          <p:nvPr>
            <p:ph type="sldNum" sz="quarter" idx="12"/>
          </p:nvPr>
        </p:nvSpPr>
        <p:spPr/>
        <p:txBody>
          <a:bodyPr/>
          <a:lstStyle/>
          <a:p>
            <a:fld id="{581075D8-38E8-4B6D-BCF6-3EB5F81CC4F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09728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620"/>
          </a:p>
        </p:txBody>
      </p:sp>
      <p:sp useBgFill="1">
        <p:nvSpPr>
          <p:cNvPr id="9" name="Rounded Rectangle 8"/>
          <p:cNvSpPr/>
          <p:nvPr/>
        </p:nvSpPr>
        <p:spPr>
          <a:xfrm>
            <a:off x="76810" y="69755"/>
            <a:ext cx="10816046"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620"/>
          </a:p>
        </p:txBody>
      </p:sp>
      <p:sp>
        <p:nvSpPr>
          <p:cNvPr id="2" name="Title 1"/>
          <p:cNvSpPr>
            <a:spLocks noGrp="1"/>
          </p:cNvSpPr>
          <p:nvPr>
            <p:ph type="title"/>
          </p:nvPr>
        </p:nvSpPr>
        <p:spPr>
          <a:xfrm>
            <a:off x="1097280" y="273050"/>
            <a:ext cx="9326880" cy="1143000"/>
          </a:xfrm>
        </p:spPr>
        <p:txBody>
          <a:bodyPr anchor="b" anchorCtr="0"/>
          <a:lstStyle>
            <a:lvl1pPr algn="l">
              <a:buNone/>
              <a:defRPr sz="3600" b="0"/>
            </a:lvl1pPr>
          </a:lstStyle>
          <a:p>
            <a:r>
              <a:rPr kumimoji="0" lang="en-US"/>
              <a:t>Click to edit Master title style</a:t>
            </a:r>
          </a:p>
        </p:txBody>
      </p:sp>
      <p:sp>
        <p:nvSpPr>
          <p:cNvPr id="3" name="Text Placeholder 2"/>
          <p:cNvSpPr>
            <a:spLocks noGrp="1"/>
          </p:cNvSpPr>
          <p:nvPr>
            <p:ph type="body" idx="2"/>
          </p:nvPr>
        </p:nvSpPr>
        <p:spPr>
          <a:xfrm>
            <a:off x="1097280" y="1600200"/>
            <a:ext cx="2286000" cy="4495800"/>
          </a:xfrm>
        </p:spPr>
        <p:txBody>
          <a:bodyPr/>
          <a:lstStyle>
            <a:lvl1pPr marL="0" indent="0">
              <a:buNone/>
              <a:defRPr sz="1620"/>
            </a:lvl1pPr>
            <a:lvl2pPr>
              <a:buNone/>
              <a:defRPr sz="1080"/>
            </a:lvl2pPr>
            <a:lvl3pPr>
              <a:buNone/>
              <a:defRPr sz="900"/>
            </a:lvl3pPr>
            <a:lvl4pPr>
              <a:buNone/>
              <a:defRPr sz="810"/>
            </a:lvl4pPr>
            <a:lvl5pPr>
              <a:buNone/>
              <a:defRPr sz="81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7406640" y="6191250"/>
            <a:ext cx="2971800" cy="476250"/>
          </a:xfrm>
          <a:prstGeom prst="rect">
            <a:avLst/>
          </a:prstGeom>
        </p:spPr>
        <p:txBody>
          <a:bodyPr/>
          <a:lstStyle/>
          <a:p>
            <a:fld id="{FFA6D067-2EF7-4C48-A6E5-23E512ADE0BD}" type="datetime1">
              <a:rPr lang="en-US" smtClean="0"/>
              <a:t>10/11/2021</a:t>
            </a:fld>
            <a:endParaRPr lang="en-US"/>
          </a:p>
        </p:txBody>
      </p:sp>
      <p:sp>
        <p:nvSpPr>
          <p:cNvPr id="6" name="Footer Placeholder 5"/>
          <p:cNvSpPr>
            <a:spLocks noGrp="1"/>
          </p:cNvSpPr>
          <p:nvPr>
            <p:ph type="ftr" sz="quarter" idx="11"/>
          </p:nvPr>
        </p:nvSpPr>
        <p:spPr/>
        <p:txBody>
          <a:bodyPr/>
          <a:lstStyle/>
          <a:p>
            <a:r>
              <a:rPr lang="en-US"/>
              <a:t>IS7116                    Compiled by Kindie B. (Ph.D.)</a:t>
            </a:r>
          </a:p>
        </p:txBody>
      </p:sp>
      <p:sp>
        <p:nvSpPr>
          <p:cNvPr id="7" name="Slide Number Placeholder 6"/>
          <p:cNvSpPr>
            <a:spLocks noGrp="1"/>
          </p:cNvSpPr>
          <p:nvPr>
            <p:ph type="sldNum" sz="quarter" idx="12"/>
          </p:nvPr>
        </p:nvSpPr>
        <p:spPr/>
        <p:txBody>
          <a:bodyPr/>
          <a:lstStyle/>
          <a:p>
            <a:fld id="{581075D8-38E8-4B6D-BCF6-3EB5F81CC4F3}" type="slidenum">
              <a:rPr lang="en-US" smtClean="0"/>
              <a:t>‹#›</a:t>
            </a:fld>
            <a:endParaRPr lang="en-US"/>
          </a:p>
        </p:txBody>
      </p:sp>
      <p:sp>
        <p:nvSpPr>
          <p:cNvPr id="11" name="Content Placeholder 10"/>
          <p:cNvSpPr>
            <a:spLocks noGrp="1"/>
          </p:cNvSpPr>
          <p:nvPr>
            <p:ph sz="quarter" idx="1"/>
          </p:nvPr>
        </p:nvSpPr>
        <p:spPr>
          <a:xfrm>
            <a:off x="3566160" y="1600200"/>
            <a:ext cx="6858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0" y="4900550"/>
            <a:ext cx="8778240" cy="522288"/>
          </a:xfrm>
        </p:spPr>
        <p:txBody>
          <a:bodyPr anchor="ctr">
            <a:noAutofit/>
          </a:bodyPr>
          <a:lstStyle>
            <a:lvl1pPr algn="l">
              <a:buNone/>
              <a:defRPr sz="2520" b="0"/>
            </a:lvl1pPr>
          </a:lstStyle>
          <a:p>
            <a:r>
              <a:rPr kumimoji="0" lang="en-US"/>
              <a:t>Click to edit Master title style</a:t>
            </a:r>
          </a:p>
        </p:txBody>
      </p:sp>
      <p:sp>
        <p:nvSpPr>
          <p:cNvPr id="4" name="Text Placeholder 3"/>
          <p:cNvSpPr>
            <a:spLocks noGrp="1"/>
          </p:cNvSpPr>
          <p:nvPr>
            <p:ph type="body" sz="half" idx="2"/>
          </p:nvPr>
        </p:nvSpPr>
        <p:spPr>
          <a:xfrm>
            <a:off x="1097280" y="5445825"/>
            <a:ext cx="8778240" cy="685800"/>
          </a:xfrm>
        </p:spPr>
        <p:txBody>
          <a:bodyPr/>
          <a:lstStyle>
            <a:lvl1pPr marL="0" indent="0">
              <a:buFontTx/>
              <a:buNone/>
              <a:defRPr sz="1440"/>
            </a:lvl1pPr>
            <a:lvl2pPr>
              <a:defRPr sz="1080"/>
            </a:lvl2pPr>
            <a:lvl3pPr>
              <a:defRPr sz="900"/>
            </a:lvl3pPr>
            <a:lvl4pPr>
              <a:defRPr sz="810"/>
            </a:lvl4pPr>
            <a:lvl5pPr>
              <a:defRPr sz="81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7406640" y="6191250"/>
            <a:ext cx="2971800" cy="476250"/>
          </a:xfrm>
          <a:prstGeom prst="rect">
            <a:avLst/>
          </a:prstGeom>
        </p:spPr>
        <p:txBody>
          <a:bodyPr/>
          <a:lstStyle/>
          <a:p>
            <a:fld id="{110C9FBA-03A6-4AA1-9739-A46B0629A2AE}" type="datetime1">
              <a:rPr lang="en-US" smtClean="0"/>
              <a:t>10/11/2021</a:t>
            </a:fld>
            <a:endParaRPr lang="en-US"/>
          </a:p>
        </p:txBody>
      </p:sp>
      <p:sp>
        <p:nvSpPr>
          <p:cNvPr id="6" name="Footer Placeholder 5"/>
          <p:cNvSpPr>
            <a:spLocks noGrp="1"/>
          </p:cNvSpPr>
          <p:nvPr>
            <p:ph type="ftr" sz="quarter" idx="11"/>
          </p:nvPr>
        </p:nvSpPr>
        <p:spPr>
          <a:xfrm>
            <a:off x="1097280" y="6172200"/>
            <a:ext cx="4663440" cy="457200"/>
          </a:xfrm>
        </p:spPr>
        <p:txBody>
          <a:bodyPr/>
          <a:lstStyle/>
          <a:p>
            <a:r>
              <a:rPr lang="en-US"/>
              <a:t>IS7116                    Compiled by Kindie B. (Ph.D.)</a:t>
            </a:r>
          </a:p>
        </p:txBody>
      </p:sp>
      <p:sp>
        <p:nvSpPr>
          <p:cNvPr id="7" name="Slide Number Placeholder 6"/>
          <p:cNvSpPr>
            <a:spLocks noGrp="1"/>
          </p:cNvSpPr>
          <p:nvPr>
            <p:ph type="sldNum" sz="quarter" idx="12"/>
          </p:nvPr>
        </p:nvSpPr>
        <p:spPr>
          <a:xfrm>
            <a:off x="175565" y="6208776"/>
            <a:ext cx="548640" cy="457200"/>
          </a:xfrm>
        </p:spPr>
        <p:txBody>
          <a:bodyPr/>
          <a:lstStyle/>
          <a:p>
            <a:fld id="{581075D8-38E8-4B6D-BCF6-3EB5F81CC4F3}" type="slidenum">
              <a:rPr lang="en-US" smtClean="0"/>
              <a:t>‹#›</a:t>
            </a:fld>
            <a:endParaRPr lang="en-US"/>
          </a:p>
        </p:txBody>
      </p:sp>
      <p:sp>
        <p:nvSpPr>
          <p:cNvPr id="11" name="Rectangle 10"/>
          <p:cNvSpPr/>
          <p:nvPr/>
        </p:nvSpPr>
        <p:spPr>
          <a:xfrm flipV="1">
            <a:off x="81968" y="4683555"/>
            <a:ext cx="10808208"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620"/>
          </a:p>
        </p:txBody>
      </p:sp>
      <p:sp>
        <p:nvSpPr>
          <p:cNvPr id="12" name="Rectangle 11"/>
          <p:cNvSpPr/>
          <p:nvPr/>
        </p:nvSpPr>
        <p:spPr>
          <a:xfrm>
            <a:off x="82210" y="4650476"/>
            <a:ext cx="10807967"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620"/>
          </a:p>
        </p:txBody>
      </p:sp>
      <p:sp>
        <p:nvSpPr>
          <p:cNvPr id="13" name="Rectangle 12"/>
          <p:cNvSpPr/>
          <p:nvPr/>
        </p:nvSpPr>
        <p:spPr>
          <a:xfrm>
            <a:off x="82214" y="4773226"/>
            <a:ext cx="10807964"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620"/>
          </a:p>
        </p:txBody>
      </p:sp>
      <p:sp>
        <p:nvSpPr>
          <p:cNvPr id="3" name="Picture Placeholder 2"/>
          <p:cNvSpPr>
            <a:spLocks noGrp="1"/>
          </p:cNvSpPr>
          <p:nvPr>
            <p:ph type="pic" idx="1"/>
          </p:nvPr>
        </p:nvSpPr>
        <p:spPr>
          <a:xfrm>
            <a:off x="81971" y="66677"/>
            <a:ext cx="1080224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288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09728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620"/>
          </a:p>
        </p:txBody>
      </p:sp>
      <p:sp useBgFill="1">
        <p:nvSpPr>
          <p:cNvPr id="8" name="Rounded Rectangle 7"/>
          <p:cNvSpPr/>
          <p:nvPr/>
        </p:nvSpPr>
        <p:spPr>
          <a:xfrm>
            <a:off x="76810" y="69755"/>
            <a:ext cx="10816046"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620"/>
          </a:p>
        </p:txBody>
      </p:sp>
      <p:sp>
        <p:nvSpPr>
          <p:cNvPr id="22" name="Title Placeholder 21"/>
          <p:cNvSpPr>
            <a:spLocks noGrp="1"/>
          </p:cNvSpPr>
          <p:nvPr>
            <p:ph type="title"/>
          </p:nvPr>
        </p:nvSpPr>
        <p:spPr>
          <a:xfrm>
            <a:off x="1097280" y="274638"/>
            <a:ext cx="9326880" cy="715962"/>
          </a:xfrm>
          <a:prstGeom prst="rect">
            <a:avLst/>
          </a:prstGeom>
        </p:spPr>
        <p:txBody>
          <a:bodyPr bIns="91440"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822960" y="1066800"/>
            <a:ext cx="9601200" cy="4953000"/>
          </a:xfrm>
          <a:prstGeom prst="rect">
            <a:avLst/>
          </a:prstGeom>
        </p:spPr>
        <p:txBody>
          <a:bodyPr>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3" name="Footer Placeholder 2"/>
          <p:cNvSpPr>
            <a:spLocks noGrp="1"/>
          </p:cNvSpPr>
          <p:nvPr>
            <p:ph type="ftr" sz="quarter" idx="3"/>
          </p:nvPr>
        </p:nvSpPr>
        <p:spPr>
          <a:xfrm>
            <a:off x="1097280" y="6172200"/>
            <a:ext cx="5852160" cy="457200"/>
          </a:xfrm>
          <a:prstGeom prst="rect">
            <a:avLst/>
          </a:prstGeom>
        </p:spPr>
        <p:txBody>
          <a:bodyPr anchor="ctr" anchorCtr="0"/>
          <a:lstStyle>
            <a:lvl1pPr eaLnBrk="1" latinLnBrk="0" hangingPunct="1">
              <a:defRPr kumimoji="0" sz="1260">
                <a:solidFill>
                  <a:schemeClr val="tx2"/>
                </a:solidFill>
                <a:latin typeface="Times New Roman" pitchFamily="18" charset="0"/>
                <a:cs typeface="Times New Roman" pitchFamily="18" charset="0"/>
              </a:defRPr>
            </a:lvl1pPr>
          </a:lstStyle>
          <a:p>
            <a:r>
              <a:rPr lang="en-US" dirty="0"/>
              <a:t>IS7116                                         Compiled by </a:t>
            </a:r>
            <a:r>
              <a:rPr lang="en-US" dirty="0" err="1"/>
              <a:t>Kindie</a:t>
            </a:r>
            <a:r>
              <a:rPr lang="en-US" dirty="0"/>
              <a:t> B. (Ph.D.)</a:t>
            </a:r>
          </a:p>
        </p:txBody>
      </p:sp>
      <p:sp>
        <p:nvSpPr>
          <p:cNvPr id="23" name="Slide Number Placeholder 22"/>
          <p:cNvSpPr>
            <a:spLocks noGrp="1"/>
          </p:cNvSpPr>
          <p:nvPr>
            <p:ph type="sldNum" sz="quarter" idx="4"/>
          </p:nvPr>
        </p:nvSpPr>
        <p:spPr>
          <a:xfrm>
            <a:off x="175565" y="6210300"/>
            <a:ext cx="548640" cy="457200"/>
          </a:xfrm>
          <a:prstGeom prst="ellipse">
            <a:avLst/>
          </a:prstGeom>
          <a:solidFill>
            <a:schemeClr val="accent1"/>
          </a:solidFill>
        </p:spPr>
        <p:txBody>
          <a:bodyPr wrap="none" lIns="0" tIns="0" rIns="0" bIns="0" anchor="ctr" anchorCtr="1">
            <a:noAutofit/>
          </a:bodyPr>
          <a:lstStyle>
            <a:lvl1pPr algn="ctr" eaLnBrk="1" latinLnBrk="0" hangingPunct="1">
              <a:defRPr kumimoji="0" sz="1260">
                <a:solidFill>
                  <a:srgbClr val="FFFFFF"/>
                </a:solidFill>
                <a:latin typeface="+mj-lt"/>
                <a:ea typeface="+mj-ea"/>
                <a:cs typeface="+mj-cs"/>
              </a:defRPr>
            </a:lvl1pPr>
          </a:lstStyle>
          <a:p>
            <a:fld id="{581075D8-38E8-4B6D-BCF6-3EB5F81CC4F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1" latinLnBrk="0" hangingPunct="1">
        <a:spcBef>
          <a:spcPct val="0"/>
        </a:spcBef>
        <a:buNone/>
        <a:defRPr kumimoji="0" sz="2880" b="1" kern="1200">
          <a:solidFill>
            <a:schemeClr val="tx1"/>
          </a:solidFill>
          <a:latin typeface="Times New Roman" pitchFamily="18" charset="0"/>
          <a:ea typeface="+mj-ea"/>
          <a:cs typeface="Times New Roman" pitchFamily="18" charset="0"/>
        </a:defRPr>
      </a:lvl1pPr>
    </p:titleStyle>
    <p:bodyStyle>
      <a:lvl1pPr marL="246888" indent="-246888" algn="just" rtl="0" eaLnBrk="1" latinLnBrk="0" hangingPunct="1">
        <a:lnSpc>
          <a:spcPct val="150000"/>
        </a:lnSpc>
        <a:spcBef>
          <a:spcPts val="0"/>
        </a:spcBef>
        <a:buClr>
          <a:schemeClr val="accent1"/>
        </a:buClr>
        <a:buSzPct val="85000"/>
        <a:buFont typeface="Wingdings 2"/>
        <a:buChar char=""/>
        <a:defRPr kumimoji="0" sz="2160" b="1" kern="1200">
          <a:solidFill>
            <a:schemeClr val="tx1"/>
          </a:solidFill>
          <a:latin typeface="Times New Roman" pitchFamily="18" charset="0"/>
          <a:ea typeface="+mn-ea"/>
          <a:cs typeface="Times New Roman" pitchFamily="18" charset="0"/>
        </a:defRPr>
      </a:lvl1pPr>
      <a:lvl2pPr marL="493776" indent="-205740" algn="just" rtl="0" eaLnBrk="1" latinLnBrk="0" hangingPunct="1">
        <a:lnSpc>
          <a:spcPct val="150000"/>
        </a:lnSpc>
        <a:spcBef>
          <a:spcPts val="0"/>
        </a:spcBef>
        <a:buClr>
          <a:schemeClr val="accent2"/>
        </a:buClr>
        <a:buSzPct val="85000"/>
        <a:buFont typeface="Wingdings 2"/>
        <a:buChar char=""/>
        <a:defRPr kumimoji="0" sz="2160" kern="1200">
          <a:solidFill>
            <a:schemeClr val="tx1"/>
          </a:solidFill>
          <a:latin typeface="Times New Roman" pitchFamily="18" charset="0"/>
          <a:ea typeface="+mn-ea"/>
          <a:cs typeface="Times New Roman" pitchFamily="18" charset="0"/>
        </a:defRPr>
      </a:lvl2pPr>
      <a:lvl3pPr marL="740664" indent="-205740" algn="just" rtl="0" eaLnBrk="1" latinLnBrk="0" hangingPunct="1">
        <a:lnSpc>
          <a:spcPct val="150000"/>
        </a:lnSpc>
        <a:spcBef>
          <a:spcPts val="0"/>
        </a:spcBef>
        <a:buClr>
          <a:schemeClr val="accent1">
            <a:tint val="60000"/>
          </a:schemeClr>
        </a:buClr>
        <a:buSzPct val="85000"/>
        <a:buFont typeface="Wingdings 2"/>
        <a:buChar char=""/>
        <a:defRPr kumimoji="0" sz="2160" kern="1200">
          <a:solidFill>
            <a:schemeClr val="tx1"/>
          </a:solidFill>
          <a:latin typeface="Times New Roman" pitchFamily="18" charset="0"/>
          <a:ea typeface="+mn-ea"/>
          <a:cs typeface="Times New Roman" pitchFamily="18" charset="0"/>
        </a:defRPr>
      </a:lvl3pPr>
      <a:lvl4pPr marL="987552" indent="-205740" algn="just" rtl="0" eaLnBrk="1" latinLnBrk="0" hangingPunct="1">
        <a:lnSpc>
          <a:spcPct val="150000"/>
        </a:lnSpc>
        <a:spcBef>
          <a:spcPts val="0"/>
        </a:spcBef>
        <a:buClr>
          <a:schemeClr val="accent3"/>
        </a:buClr>
        <a:buSzPct val="80000"/>
        <a:buFont typeface="Wingdings 2"/>
        <a:buChar char=""/>
        <a:defRPr kumimoji="0" sz="2160" kern="1200">
          <a:solidFill>
            <a:schemeClr val="tx1"/>
          </a:solidFill>
          <a:latin typeface="Times New Roman" pitchFamily="18" charset="0"/>
          <a:ea typeface="+mn-ea"/>
          <a:cs typeface="Times New Roman" pitchFamily="18" charset="0"/>
        </a:defRPr>
      </a:lvl4pPr>
      <a:lvl5pPr marL="1234440" indent="-205740" algn="just" rtl="0" eaLnBrk="1" latinLnBrk="0" hangingPunct="1">
        <a:lnSpc>
          <a:spcPct val="150000"/>
        </a:lnSpc>
        <a:spcBef>
          <a:spcPts val="0"/>
        </a:spcBef>
        <a:buClr>
          <a:schemeClr val="accent3"/>
        </a:buClr>
        <a:buFontTx/>
        <a:buChar char="o"/>
        <a:defRPr kumimoji="0" sz="2160" kern="1200">
          <a:solidFill>
            <a:schemeClr val="tx1"/>
          </a:solidFill>
          <a:latin typeface="Times New Roman" pitchFamily="18" charset="0"/>
          <a:ea typeface="+mn-ea"/>
          <a:cs typeface="Times New Roman" pitchFamily="18" charset="0"/>
        </a:defRPr>
      </a:lvl5pPr>
      <a:lvl6pPr marL="1481328" indent="-205740" algn="l" rtl="0" eaLnBrk="1" latinLnBrk="0" hangingPunct="1">
        <a:spcBef>
          <a:spcPts val="333"/>
        </a:spcBef>
        <a:buClr>
          <a:schemeClr val="accent3"/>
        </a:buClr>
        <a:buChar char="•"/>
        <a:defRPr kumimoji="0" sz="1620" kern="1200" baseline="0">
          <a:solidFill>
            <a:schemeClr val="tx1"/>
          </a:solidFill>
          <a:latin typeface="+mn-lt"/>
          <a:ea typeface="+mn-ea"/>
          <a:cs typeface="+mn-cs"/>
        </a:defRPr>
      </a:lvl6pPr>
      <a:lvl7pPr marL="1728216" indent="-205740" algn="l" rtl="0" eaLnBrk="1" latinLnBrk="0" hangingPunct="1">
        <a:spcBef>
          <a:spcPts val="333"/>
        </a:spcBef>
        <a:buClr>
          <a:schemeClr val="accent2"/>
        </a:buClr>
        <a:buChar char="•"/>
        <a:defRPr kumimoji="0" sz="1620" kern="1200">
          <a:solidFill>
            <a:schemeClr val="tx1"/>
          </a:solidFill>
          <a:latin typeface="+mn-lt"/>
          <a:ea typeface="+mn-ea"/>
          <a:cs typeface="+mn-cs"/>
        </a:defRPr>
      </a:lvl7pPr>
      <a:lvl8pPr marL="1975104" indent="-205740" algn="l" rtl="0" eaLnBrk="1" latinLnBrk="0" hangingPunct="1">
        <a:spcBef>
          <a:spcPts val="333"/>
        </a:spcBef>
        <a:buClr>
          <a:schemeClr val="accent1">
            <a:tint val="60000"/>
          </a:schemeClr>
        </a:buClr>
        <a:buChar char="•"/>
        <a:defRPr kumimoji="0" sz="1620" kern="1200">
          <a:solidFill>
            <a:schemeClr val="tx1"/>
          </a:solidFill>
          <a:latin typeface="+mn-lt"/>
          <a:ea typeface="+mn-ea"/>
          <a:cs typeface="+mn-cs"/>
        </a:defRPr>
      </a:lvl8pPr>
      <a:lvl9pPr marL="2221992" indent="-205740" algn="l" rtl="0" eaLnBrk="1" latinLnBrk="0" hangingPunct="1">
        <a:spcBef>
          <a:spcPts val="333"/>
        </a:spcBef>
        <a:buClr>
          <a:schemeClr val="accent2">
            <a:tint val="60000"/>
          </a:schemeClr>
        </a:buClr>
        <a:buChar char="•"/>
        <a:defRPr kumimoji="0" sz="162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11480" algn="l" rtl="0" eaLnBrk="1" latinLnBrk="0" hangingPunct="1">
        <a:defRPr kumimoji="0" kern="1200">
          <a:solidFill>
            <a:schemeClr val="tx1"/>
          </a:solidFill>
          <a:latin typeface="+mn-lt"/>
          <a:ea typeface="+mn-ea"/>
          <a:cs typeface="+mn-cs"/>
        </a:defRPr>
      </a:lvl2pPr>
      <a:lvl3pPr marL="822960" algn="l" rtl="0" eaLnBrk="1" latinLnBrk="0" hangingPunct="1">
        <a:defRPr kumimoji="0" kern="1200">
          <a:solidFill>
            <a:schemeClr val="tx1"/>
          </a:solidFill>
          <a:latin typeface="+mn-lt"/>
          <a:ea typeface="+mn-ea"/>
          <a:cs typeface="+mn-cs"/>
        </a:defRPr>
      </a:lvl3pPr>
      <a:lvl4pPr marL="1234440" algn="l" rtl="0" eaLnBrk="1" latinLnBrk="0" hangingPunct="1">
        <a:defRPr kumimoji="0" kern="1200">
          <a:solidFill>
            <a:schemeClr val="tx1"/>
          </a:solidFill>
          <a:latin typeface="+mn-lt"/>
          <a:ea typeface="+mn-ea"/>
          <a:cs typeface="+mn-cs"/>
        </a:defRPr>
      </a:lvl4pPr>
      <a:lvl5pPr marL="1645920" algn="l" rtl="0" eaLnBrk="1" latinLnBrk="0" hangingPunct="1">
        <a:defRPr kumimoji="0" kern="1200">
          <a:solidFill>
            <a:schemeClr val="tx1"/>
          </a:solidFill>
          <a:latin typeface="+mn-lt"/>
          <a:ea typeface="+mn-ea"/>
          <a:cs typeface="+mn-cs"/>
        </a:defRPr>
      </a:lvl5pPr>
      <a:lvl6pPr marL="2057400" algn="l" rtl="0" eaLnBrk="1" latinLnBrk="0" hangingPunct="1">
        <a:defRPr kumimoji="0" kern="1200">
          <a:solidFill>
            <a:schemeClr val="tx1"/>
          </a:solidFill>
          <a:latin typeface="+mn-lt"/>
          <a:ea typeface="+mn-ea"/>
          <a:cs typeface="+mn-cs"/>
        </a:defRPr>
      </a:lvl6pPr>
      <a:lvl7pPr marL="2468880" algn="l" rtl="0" eaLnBrk="1" latinLnBrk="0" hangingPunct="1">
        <a:defRPr kumimoji="0" kern="1200">
          <a:solidFill>
            <a:schemeClr val="tx1"/>
          </a:solidFill>
          <a:latin typeface="+mn-lt"/>
          <a:ea typeface="+mn-ea"/>
          <a:cs typeface="+mn-cs"/>
        </a:defRPr>
      </a:lvl7pPr>
      <a:lvl8pPr marL="2880360" algn="l" rtl="0" eaLnBrk="1" latinLnBrk="0" hangingPunct="1">
        <a:defRPr kumimoji="0" kern="1200">
          <a:solidFill>
            <a:schemeClr val="tx1"/>
          </a:solidFill>
          <a:latin typeface="+mn-lt"/>
          <a:ea typeface="+mn-ea"/>
          <a:cs typeface="+mn-cs"/>
        </a:defRPr>
      </a:lvl8pPr>
      <a:lvl9pPr marL="329184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5532"/>
            <a:ext cx="10972800" cy="6858000"/>
            <a:chOff x="0" y="0"/>
            <a:chExt cx="10972800" cy="6858000"/>
          </a:xfrm>
        </p:grpSpPr>
        <p:sp>
          <p:nvSpPr>
            <p:cNvPr id="6" name="Title 1"/>
            <p:cNvSpPr txBox="1">
              <a:spLocks/>
            </p:cNvSpPr>
            <p:nvPr/>
          </p:nvSpPr>
          <p:spPr>
            <a:xfrm>
              <a:off x="1920240" y="2997519"/>
              <a:ext cx="7406640" cy="1323023"/>
            </a:xfrm>
            <a:prstGeom prst="rect">
              <a:avLst/>
            </a:prstGeom>
          </p:spPr>
          <p:txBody>
            <a:bodyPr bIns="82296" anchor="ctr" anchorCtr="0">
              <a:noAutofit/>
            </a:bodyPr>
            <a:lstStyle>
              <a:lvl1pPr algn="ctr" rtl="0" eaLnBrk="1" latinLnBrk="0" hangingPunct="1">
                <a:spcBef>
                  <a:spcPct val="0"/>
                </a:spcBef>
                <a:buNone/>
                <a:defRPr kumimoji="0" lang="en-US" sz="3200" b="1" kern="1200" dirty="0">
                  <a:solidFill>
                    <a:srgbClr val="FFFFFF"/>
                  </a:solidFill>
                  <a:latin typeface="Times New Roman" pitchFamily="18" charset="0"/>
                  <a:ea typeface="+mj-ea"/>
                  <a:cs typeface="Times New Roman" pitchFamily="18" charset="0"/>
                </a:defRPr>
              </a:lvl1pPr>
            </a:lstStyle>
            <a:p>
              <a:r>
                <a:rPr lang="en-US" sz="1800">
                  <a:solidFill>
                    <a:schemeClr val="bg1"/>
                  </a:solidFill>
                </a:rPr>
                <a:t>Data Mining Project on</a:t>
              </a:r>
              <a:br>
                <a:rPr lang="en-US" sz="1800">
                  <a:solidFill>
                    <a:schemeClr val="bg1"/>
                  </a:solidFill>
                </a:rPr>
              </a:br>
              <a:r>
                <a:rPr lang="en-US" sz="1800">
                  <a:solidFill>
                    <a:schemeClr val="bg1"/>
                  </a:solidFill>
                </a:rPr>
                <a:t>“Prediction of Chronic Kidney Disease Using Data Mining Classification</a:t>
              </a:r>
              <a:br>
                <a:rPr lang="en-US" sz="1800">
                  <a:solidFill>
                    <a:schemeClr val="bg1"/>
                  </a:solidFill>
                </a:rPr>
              </a:br>
              <a:r>
                <a:rPr lang="en-US" sz="1800">
                  <a:solidFill>
                    <a:schemeClr val="bg1"/>
                  </a:solidFill>
                </a:rPr>
                <a:t>Techniques”</a:t>
              </a:r>
              <a:endParaRPr lang="en-US" sz="1620">
                <a:solidFill>
                  <a:schemeClr val="bg1"/>
                </a:solidFill>
              </a:endParaRPr>
            </a:p>
          </p:txBody>
        </p:sp>
        <p:pic>
          <p:nvPicPr>
            <p:cNvPr id="3" name="Picture 2"/>
            <p:cNvPicPr>
              <a:picLocks noChangeAspect="1"/>
            </p:cNvPicPr>
            <p:nvPr/>
          </p:nvPicPr>
          <p:blipFill>
            <a:blip r:embed="rId2"/>
            <a:stretch>
              <a:fillRect/>
            </a:stretch>
          </p:blipFill>
          <p:spPr>
            <a:xfrm>
              <a:off x="0" y="0"/>
              <a:ext cx="10972800" cy="6858000"/>
            </a:xfrm>
            <a:prstGeom prst="rect">
              <a:avLst/>
            </a:prstGeom>
          </p:spPr>
        </p:pic>
      </p:grpSp>
      <p:sp>
        <p:nvSpPr>
          <p:cNvPr id="11" name="Title 1"/>
          <p:cNvSpPr>
            <a:spLocks noGrp="1"/>
          </p:cNvSpPr>
          <p:nvPr>
            <p:ph type="ctrTitle"/>
          </p:nvPr>
        </p:nvSpPr>
        <p:spPr>
          <a:xfrm>
            <a:off x="252740" y="273591"/>
            <a:ext cx="10515600" cy="1752600"/>
          </a:xfrm>
        </p:spPr>
        <p:txBody>
          <a:bodyPr>
            <a:normAutofit fontScale="90000"/>
          </a:bodyPr>
          <a:lstStyle/>
          <a:p>
            <a:br>
              <a:rPr lang="en-US" b="0" dirty="0">
                <a:solidFill>
                  <a:schemeClr val="tx1"/>
                </a:solidFill>
              </a:rPr>
            </a:br>
            <a:r>
              <a:rPr lang="en-US" sz="3600" b="0" dirty="0">
                <a:solidFill>
                  <a:schemeClr val="tx1"/>
                </a:solidFill>
              </a:rPr>
              <a:t>Haramaya University</a:t>
            </a:r>
            <a:br>
              <a:rPr lang="en-US" sz="6000" b="0" dirty="0">
                <a:solidFill>
                  <a:schemeClr val="tx1"/>
                </a:solidFill>
              </a:rPr>
            </a:br>
            <a:r>
              <a:rPr lang="en-US" sz="2700" b="0" dirty="0">
                <a:solidFill>
                  <a:schemeClr val="tx1"/>
                </a:solidFill>
              </a:rPr>
              <a:t>COLLEGE OF COMPUTING AND INFORMATICS</a:t>
            </a:r>
            <a:br>
              <a:rPr lang="en-US" sz="2700" b="0" dirty="0">
                <a:solidFill>
                  <a:schemeClr val="tx1"/>
                </a:solidFill>
              </a:rPr>
            </a:br>
            <a:r>
              <a:rPr lang="en-US" sz="2700" b="0" dirty="0">
                <a:solidFill>
                  <a:schemeClr val="tx1"/>
                </a:solidFill>
              </a:rPr>
              <a:t>DEPARTMENT OF INFORMATION SYSTEMS</a:t>
            </a:r>
            <a:br>
              <a:rPr lang="en-US" sz="2700" b="0" dirty="0">
                <a:solidFill>
                  <a:schemeClr val="tx1"/>
                </a:solidFill>
              </a:rPr>
            </a:br>
            <a:endParaRPr lang="en-US" sz="2700" b="0" dirty="0">
              <a:solidFill>
                <a:schemeClr val="tx1"/>
              </a:solidFill>
            </a:endParaRPr>
          </a:p>
        </p:txBody>
      </p:sp>
      <p:sp>
        <p:nvSpPr>
          <p:cNvPr id="9" name="Rectangle 8"/>
          <p:cNvSpPr/>
          <p:nvPr/>
        </p:nvSpPr>
        <p:spPr>
          <a:xfrm>
            <a:off x="252740" y="3082251"/>
            <a:ext cx="10515600" cy="1261884"/>
          </a:xfrm>
          <a:prstGeom prst="rect">
            <a:avLst/>
          </a:prstGeom>
        </p:spPr>
        <p:txBody>
          <a:bodyPr wrap="square">
            <a:spAutoFit/>
          </a:bodyPr>
          <a:lstStyle/>
          <a:p>
            <a:pPr algn="ctr"/>
            <a:r>
              <a:rPr lang="en-US" sz="3600" dirty="0">
                <a:solidFill>
                  <a:srgbClr val="FF0000"/>
                </a:solidFill>
                <a:latin typeface="Times New Roman" panose="02020603050405020304" pitchFamily="18" charset="0"/>
                <a:cs typeface="Times New Roman" panose="02020603050405020304" pitchFamily="18" charset="0"/>
              </a:rPr>
              <a:t>Chapter One</a:t>
            </a:r>
          </a:p>
          <a:p>
            <a:pPr algn="ctr"/>
            <a:r>
              <a:rPr lang="en-US" sz="4000" dirty="0">
                <a:solidFill>
                  <a:srgbClr val="FF0000"/>
                </a:solidFill>
              </a:rPr>
              <a:t>Introduction to Database Systems</a:t>
            </a:r>
          </a:p>
        </p:txBody>
      </p:sp>
      <p:sp>
        <p:nvSpPr>
          <p:cNvPr id="12" name="Rectangle 11"/>
          <p:cNvSpPr/>
          <p:nvPr/>
        </p:nvSpPr>
        <p:spPr>
          <a:xfrm>
            <a:off x="2743200" y="4411900"/>
            <a:ext cx="5486400" cy="1231106"/>
          </a:xfrm>
          <a:prstGeom prst="rect">
            <a:avLst/>
          </a:prstGeom>
        </p:spPr>
        <p:txBody>
          <a:bodyPr>
            <a:spAutoFit/>
          </a:bodyPr>
          <a:lstStyle/>
          <a:p>
            <a:pPr algn="ctr"/>
            <a:r>
              <a:rPr lang="en-US" sz="2000" dirty="0">
                <a:latin typeface="Times New Roman" panose="02020603050405020304" pitchFamily="18" charset="0"/>
                <a:cs typeface="Times New Roman" panose="02020603050405020304" pitchFamily="18" charset="0"/>
              </a:rPr>
              <a:t>By</a:t>
            </a:r>
            <a:r>
              <a:rPr lang="en-US" sz="3200" dirty="0">
                <a:latin typeface="Times New Roman" panose="02020603050405020304" pitchFamily="18" charset="0"/>
                <a:cs typeface="Times New Roman" panose="02020603050405020304" pitchFamily="18" charset="0"/>
              </a:rPr>
              <a:t> </a:t>
            </a:r>
          </a:p>
          <a:p>
            <a:pPr algn="ctr"/>
            <a:r>
              <a:rPr lang="en-US" sz="2400" dirty="0">
                <a:latin typeface="Times New Roman" panose="02020603050405020304" pitchFamily="18" charset="0"/>
                <a:cs typeface="Times New Roman" panose="02020603050405020304" pitchFamily="18" charset="0"/>
              </a:rPr>
              <a:t>Tewodros Tilahun</a:t>
            </a:r>
          </a:p>
          <a:p>
            <a:pPr algn="ctr"/>
            <a:endParaRPr lang="en-US" dirty="0"/>
          </a:p>
        </p:txBody>
      </p:sp>
      <p:sp>
        <p:nvSpPr>
          <p:cNvPr id="13" name="Rectangle 12"/>
          <p:cNvSpPr/>
          <p:nvPr/>
        </p:nvSpPr>
        <p:spPr>
          <a:xfrm>
            <a:off x="8644361" y="5943600"/>
            <a:ext cx="2123979" cy="400110"/>
          </a:xfrm>
          <a:prstGeom prst="rect">
            <a:avLst/>
          </a:prstGeom>
        </p:spPr>
        <p:txBody>
          <a:bodyPr wrap="none">
            <a:spAutoFit/>
          </a:bodyPr>
          <a:lstStyle/>
          <a:p>
            <a:r>
              <a:rPr lang="en-US" sz="2000" dirty="0"/>
              <a:t>Haramaya University</a:t>
            </a:r>
          </a:p>
        </p:txBody>
      </p:sp>
      <p:pic>
        <p:nvPicPr>
          <p:cNvPr id="14" name="Picture 2" descr="E:\ፎቶ ቤት\design\resources\education related\hu_logo.png">
            <a:extLst>
              <a:ext uri="{FF2B5EF4-FFF2-40B4-BE49-F238E27FC236}">
                <a16:creationId xmlns:a16="http://schemas.microsoft.com/office/drawing/2014/main" id="{8B732BFA-92DE-4906-8600-9176BE71A49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6526" y="2195606"/>
            <a:ext cx="879748"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957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5980" y="273627"/>
            <a:ext cx="6995160" cy="617220"/>
          </a:xfrm>
        </p:spPr>
        <p:txBody>
          <a:bodyPr>
            <a:normAutofit fontScale="90000"/>
          </a:bodyPr>
          <a:lstStyle/>
          <a:p>
            <a:br>
              <a:rPr lang="en-US" sz="3200" dirty="0"/>
            </a:br>
            <a:br>
              <a:rPr lang="en-US" sz="3200" dirty="0"/>
            </a:br>
            <a:br>
              <a:rPr lang="en-US" sz="3200" dirty="0"/>
            </a:br>
            <a:br>
              <a:rPr lang="en-US" sz="3200" dirty="0"/>
            </a:br>
            <a:br>
              <a:rPr lang="en-US" sz="3200" dirty="0"/>
            </a:br>
            <a:r>
              <a:rPr lang="en-US" sz="3100" b="1" dirty="0"/>
              <a:t>Benefits of the </a:t>
            </a:r>
            <a:r>
              <a:rPr lang="en-US" sz="3200" dirty="0"/>
              <a:t>Databased</a:t>
            </a:r>
            <a:r>
              <a:rPr lang="en-US" sz="3100" b="1" dirty="0"/>
              <a:t>  Approach</a:t>
            </a:r>
            <a:endParaRPr lang="en-US" sz="3100" b="0" dirty="0"/>
          </a:p>
        </p:txBody>
      </p:sp>
      <p:sp>
        <p:nvSpPr>
          <p:cNvPr id="4" name="Slide Number Placeholder 3"/>
          <p:cNvSpPr>
            <a:spLocks noGrp="1"/>
          </p:cNvSpPr>
          <p:nvPr>
            <p:ph type="sldNum" sz="quarter" idx="12"/>
          </p:nvPr>
        </p:nvSpPr>
        <p:spPr>
          <a:xfrm>
            <a:off x="5212080" y="5932170"/>
            <a:ext cx="411480" cy="411480"/>
          </a:xfrm>
        </p:spPr>
        <p:txBody>
          <a:bodyPr/>
          <a:lstStyle/>
          <a:p>
            <a:fld id="{581075D8-38E8-4B6D-BCF6-3EB5F81CC4F3}" type="slidenum">
              <a:rPr lang="en-US" smtClean="0"/>
              <a:t>10</a:t>
            </a:fld>
            <a:endParaRPr lang="en-US"/>
          </a:p>
        </p:txBody>
      </p:sp>
      <p:sp>
        <p:nvSpPr>
          <p:cNvPr id="5" name="Content Placeholder 4"/>
          <p:cNvSpPr>
            <a:spLocks noGrp="1"/>
          </p:cNvSpPr>
          <p:nvPr>
            <p:ph sz="quarter" idx="1"/>
          </p:nvPr>
        </p:nvSpPr>
        <p:spPr>
          <a:xfrm>
            <a:off x="495300" y="960120"/>
            <a:ext cx="9982200" cy="4937760"/>
          </a:xfrm>
        </p:spPr>
        <p:txBody>
          <a:bodyPr>
            <a:noAutofit/>
          </a:bodyPr>
          <a:lstStyle/>
          <a:p>
            <a:pPr lvl="0" algn="just"/>
            <a:r>
              <a:rPr lang="en-US" sz="2400" b="0" dirty="0">
                <a:solidFill>
                  <a:srgbClr val="FF0000"/>
                </a:solidFill>
              </a:rPr>
              <a:t>Data can be shared</a:t>
            </a:r>
            <a:r>
              <a:rPr lang="en-US" sz="2400" b="0" dirty="0"/>
              <a:t>: two or more users can access and use same data instead of storing data in redundant manner for each user. </a:t>
            </a:r>
          </a:p>
          <a:p>
            <a:pPr lvl="0" algn="just"/>
            <a:r>
              <a:rPr lang="en-US" sz="2400" b="0" dirty="0">
                <a:solidFill>
                  <a:srgbClr val="FF0000"/>
                </a:solidFill>
              </a:rPr>
              <a:t>Improved accessibility of data</a:t>
            </a:r>
            <a:r>
              <a:rPr lang="en-US" sz="2400" b="0" dirty="0"/>
              <a:t>: by using structured query languages, the users can easily access data without programming experience. </a:t>
            </a:r>
          </a:p>
          <a:p>
            <a:pPr lvl="0" algn="just"/>
            <a:r>
              <a:rPr lang="en-US" sz="2400" b="0" dirty="0">
                <a:solidFill>
                  <a:srgbClr val="FF0000"/>
                </a:solidFill>
              </a:rPr>
              <a:t>Redundancy can be reduced</a:t>
            </a:r>
            <a:r>
              <a:rPr lang="en-US" sz="2400" b="0" dirty="0"/>
              <a:t>: isolated data is integrated in database to decrease the redundant data stored at different applications. </a:t>
            </a:r>
          </a:p>
          <a:p>
            <a:pPr lvl="0" algn="just"/>
            <a:r>
              <a:rPr lang="en-US" sz="2400" b="0" dirty="0">
                <a:solidFill>
                  <a:srgbClr val="FF0000"/>
                </a:solidFill>
              </a:rPr>
              <a:t>Quality data can be maintained</a:t>
            </a:r>
            <a:r>
              <a:rPr lang="en-US" sz="2400" b="0" dirty="0"/>
              <a:t>: the different integrity constraints in the database approach will maintain the quality leading to better decision making </a:t>
            </a:r>
          </a:p>
          <a:p>
            <a:pPr marL="0" indent="0" algn="just">
              <a:buNone/>
            </a:pPr>
            <a:endParaRPr lang="en-US" sz="2400" dirty="0"/>
          </a:p>
        </p:txBody>
      </p:sp>
    </p:spTree>
    <p:extLst>
      <p:ext uri="{BB962C8B-B14F-4D97-AF65-F5344CB8AC3E}">
        <p14:creationId xmlns:p14="http://schemas.microsoft.com/office/powerpoint/2010/main" val="4135870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5980" y="273627"/>
            <a:ext cx="6995160" cy="617220"/>
          </a:xfrm>
        </p:spPr>
        <p:txBody>
          <a:bodyPr>
            <a:normAutofit fontScale="90000"/>
          </a:bodyPr>
          <a:lstStyle/>
          <a:p>
            <a:r>
              <a:rPr lang="en-US" sz="3200" b="1" dirty="0"/>
              <a:t>Limitations and risk of Database Approach</a:t>
            </a:r>
            <a:endParaRPr lang="en-US" sz="3100" b="0" dirty="0"/>
          </a:p>
        </p:txBody>
      </p:sp>
      <p:sp>
        <p:nvSpPr>
          <p:cNvPr id="4" name="Slide Number Placeholder 3"/>
          <p:cNvSpPr>
            <a:spLocks noGrp="1"/>
          </p:cNvSpPr>
          <p:nvPr>
            <p:ph type="sldNum" sz="quarter" idx="12"/>
          </p:nvPr>
        </p:nvSpPr>
        <p:spPr>
          <a:xfrm>
            <a:off x="5212080" y="5932170"/>
            <a:ext cx="411480" cy="411480"/>
          </a:xfrm>
        </p:spPr>
        <p:txBody>
          <a:bodyPr/>
          <a:lstStyle/>
          <a:p>
            <a:fld id="{581075D8-38E8-4B6D-BCF6-3EB5F81CC4F3}" type="slidenum">
              <a:rPr lang="en-US" smtClean="0"/>
              <a:t>11</a:t>
            </a:fld>
            <a:endParaRPr lang="en-US"/>
          </a:p>
        </p:txBody>
      </p:sp>
      <p:sp>
        <p:nvSpPr>
          <p:cNvPr id="5" name="Content Placeholder 4"/>
          <p:cNvSpPr>
            <a:spLocks noGrp="1"/>
          </p:cNvSpPr>
          <p:nvPr>
            <p:ph sz="quarter" idx="1"/>
          </p:nvPr>
        </p:nvSpPr>
        <p:spPr>
          <a:xfrm>
            <a:off x="495300" y="960120"/>
            <a:ext cx="9982200" cy="4937760"/>
          </a:xfrm>
        </p:spPr>
        <p:txBody>
          <a:bodyPr>
            <a:noAutofit/>
          </a:bodyPr>
          <a:lstStyle/>
          <a:p>
            <a:pPr lvl="0" algn="just"/>
            <a:r>
              <a:rPr lang="en-US" sz="2400" b="0" dirty="0"/>
              <a:t>Introduction of new professional and specialized personnel. </a:t>
            </a:r>
          </a:p>
          <a:p>
            <a:pPr lvl="0" algn="just"/>
            <a:r>
              <a:rPr lang="en-US" sz="2400" b="0" dirty="0"/>
              <a:t>Complexity in designing and managing data </a:t>
            </a:r>
          </a:p>
          <a:p>
            <a:pPr lvl="0" algn="just"/>
            <a:r>
              <a:rPr lang="en-US" sz="2400" b="0" dirty="0"/>
              <a:t>To cost and risk during conversion from the old to the new system </a:t>
            </a:r>
          </a:p>
          <a:p>
            <a:pPr lvl="0" algn="just"/>
            <a:r>
              <a:rPr lang="en-US" sz="2400" b="0" dirty="0"/>
              <a:t>High cost to be incurred to develop and maintain the system </a:t>
            </a:r>
          </a:p>
          <a:p>
            <a:pPr lvl="0" algn="just"/>
            <a:r>
              <a:rPr lang="en-US" sz="2400" b="0" dirty="0"/>
              <a:t>Complex backup and recovery services from the users perspective </a:t>
            </a:r>
          </a:p>
          <a:p>
            <a:pPr marL="0" indent="0" algn="just">
              <a:buNone/>
            </a:pPr>
            <a:endParaRPr lang="en-US" sz="2400" dirty="0"/>
          </a:p>
        </p:txBody>
      </p:sp>
    </p:spTree>
    <p:extLst>
      <p:ext uri="{BB962C8B-B14F-4D97-AF65-F5344CB8AC3E}">
        <p14:creationId xmlns:p14="http://schemas.microsoft.com/office/powerpoint/2010/main" val="3536193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4560" y="76200"/>
            <a:ext cx="6995160" cy="617220"/>
          </a:xfrm>
        </p:spPr>
        <p:txBody>
          <a:bodyPr>
            <a:normAutofit/>
          </a:bodyPr>
          <a:lstStyle/>
          <a:p>
            <a:r>
              <a:rPr lang="en-US" sz="2800" b="1" dirty="0"/>
              <a:t>Roles in Database Design and Use</a:t>
            </a:r>
            <a:endParaRPr lang="en-US" sz="2800" b="0" dirty="0"/>
          </a:p>
        </p:txBody>
      </p:sp>
      <p:sp>
        <p:nvSpPr>
          <p:cNvPr id="4" name="Slide Number Placeholder 3"/>
          <p:cNvSpPr>
            <a:spLocks noGrp="1"/>
          </p:cNvSpPr>
          <p:nvPr>
            <p:ph type="sldNum" sz="quarter" idx="12"/>
          </p:nvPr>
        </p:nvSpPr>
        <p:spPr>
          <a:xfrm>
            <a:off x="5466522" y="6195060"/>
            <a:ext cx="411480" cy="411480"/>
          </a:xfrm>
        </p:spPr>
        <p:txBody>
          <a:bodyPr/>
          <a:lstStyle/>
          <a:p>
            <a:fld id="{581075D8-38E8-4B6D-BCF6-3EB5F81CC4F3}" type="slidenum">
              <a:rPr lang="en-US" smtClean="0"/>
              <a:t>12</a:t>
            </a:fld>
            <a:endParaRPr lang="en-US"/>
          </a:p>
        </p:txBody>
      </p:sp>
      <p:sp>
        <p:nvSpPr>
          <p:cNvPr id="5" name="Content Placeholder 4"/>
          <p:cNvSpPr>
            <a:spLocks noGrp="1"/>
          </p:cNvSpPr>
          <p:nvPr>
            <p:ph sz="quarter" idx="1"/>
          </p:nvPr>
        </p:nvSpPr>
        <p:spPr>
          <a:xfrm>
            <a:off x="495300" y="533400"/>
            <a:ext cx="9982200" cy="4937760"/>
          </a:xfrm>
        </p:spPr>
        <p:txBody>
          <a:bodyPr>
            <a:noAutofit/>
          </a:bodyPr>
          <a:lstStyle/>
          <a:p>
            <a:pPr marL="0" indent="0" algn="just">
              <a:buNone/>
            </a:pPr>
            <a:r>
              <a:rPr lang="en-US" sz="2400" b="0" dirty="0"/>
              <a:t>As people are one of the components in DBMS environment, there are group of roles played by different stakeholders of the designing and operation of a database system.</a:t>
            </a:r>
          </a:p>
          <a:p>
            <a:pPr marL="0" lvl="0" indent="0">
              <a:buNone/>
            </a:pPr>
            <a:r>
              <a:rPr lang="en-US" sz="2400" b="0" dirty="0">
                <a:solidFill>
                  <a:srgbClr val="FF0000"/>
                </a:solidFill>
              </a:rPr>
              <a:t>Database Administrator (DBA)</a:t>
            </a:r>
          </a:p>
          <a:p>
            <a:pPr lvl="0"/>
            <a:r>
              <a:rPr lang="en-US" sz="2400" b="0" dirty="0"/>
              <a:t>Responsible to oversee, control and manage the database resources </a:t>
            </a:r>
          </a:p>
          <a:p>
            <a:pPr lvl="0"/>
            <a:r>
              <a:rPr lang="en-US" sz="2400" b="0" dirty="0"/>
              <a:t>Authorizing access to the database </a:t>
            </a:r>
          </a:p>
          <a:p>
            <a:pPr lvl="0"/>
            <a:r>
              <a:rPr lang="en-US" sz="2400" b="0" dirty="0"/>
              <a:t>Coordinating and monitoring the use of the database</a:t>
            </a:r>
          </a:p>
          <a:p>
            <a:pPr marL="0" lvl="0" indent="0">
              <a:buNone/>
            </a:pPr>
            <a:r>
              <a:rPr lang="en-US" sz="2400" b="0" dirty="0">
                <a:solidFill>
                  <a:srgbClr val="FF0000"/>
                </a:solidFill>
              </a:rPr>
              <a:t>Database Designer (DBD)</a:t>
            </a:r>
          </a:p>
          <a:p>
            <a:pPr lvl="0"/>
            <a:r>
              <a:rPr lang="en-US" sz="2400" b="0" dirty="0"/>
              <a:t>Identifies the data to be stored and choose the appropriate structures to represent and store the data. </a:t>
            </a:r>
          </a:p>
          <a:p>
            <a:pPr marL="0" indent="0" algn="just">
              <a:buNone/>
            </a:pPr>
            <a:endParaRPr lang="en-US" sz="2400" b="0" dirty="0"/>
          </a:p>
        </p:txBody>
      </p:sp>
    </p:spTree>
    <p:extLst>
      <p:ext uri="{BB962C8B-B14F-4D97-AF65-F5344CB8AC3E}">
        <p14:creationId xmlns:p14="http://schemas.microsoft.com/office/powerpoint/2010/main" val="2371517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4560" y="76200"/>
            <a:ext cx="6995160" cy="617220"/>
          </a:xfrm>
        </p:spPr>
        <p:txBody>
          <a:bodyPr>
            <a:normAutofit/>
          </a:bodyPr>
          <a:lstStyle/>
          <a:p>
            <a:r>
              <a:rPr lang="en-US" sz="2800" b="1" dirty="0"/>
              <a:t>Roles in Database Design and Use</a:t>
            </a:r>
            <a:endParaRPr lang="en-US" sz="2800" b="0" dirty="0"/>
          </a:p>
        </p:txBody>
      </p:sp>
      <p:sp>
        <p:nvSpPr>
          <p:cNvPr id="4" name="Slide Number Placeholder 3"/>
          <p:cNvSpPr>
            <a:spLocks noGrp="1"/>
          </p:cNvSpPr>
          <p:nvPr>
            <p:ph type="sldNum" sz="quarter" idx="12"/>
          </p:nvPr>
        </p:nvSpPr>
        <p:spPr>
          <a:xfrm>
            <a:off x="5466522" y="6195060"/>
            <a:ext cx="411480" cy="411480"/>
          </a:xfrm>
        </p:spPr>
        <p:txBody>
          <a:bodyPr/>
          <a:lstStyle/>
          <a:p>
            <a:fld id="{581075D8-38E8-4B6D-BCF6-3EB5F81CC4F3}" type="slidenum">
              <a:rPr lang="en-US" smtClean="0"/>
              <a:t>13</a:t>
            </a:fld>
            <a:endParaRPr lang="en-US"/>
          </a:p>
        </p:txBody>
      </p:sp>
      <p:sp>
        <p:nvSpPr>
          <p:cNvPr id="5" name="Content Placeholder 4"/>
          <p:cNvSpPr>
            <a:spLocks noGrp="1"/>
          </p:cNvSpPr>
          <p:nvPr>
            <p:ph sz="quarter" idx="1"/>
          </p:nvPr>
        </p:nvSpPr>
        <p:spPr>
          <a:xfrm>
            <a:off x="495300" y="693420"/>
            <a:ext cx="9982200" cy="4937760"/>
          </a:xfrm>
        </p:spPr>
        <p:txBody>
          <a:bodyPr>
            <a:noAutofit/>
          </a:bodyPr>
          <a:lstStyle/>
          <a:p>
            <a:pPr marL="0" lvl="0" indent="0">
              <a:buNone/>
            </a:pPr>
            <a:r>
              <a:rPr lang="en-US" sz="2400" b="0" dirty="0">
                <a:solidFill>
                  <a:srgbClr val="FF0000"/>
                </a:solidFill>
              </a:rPr>
              <a:t>Application Programmer and Systems Analyst </a:t>
            </a:r>
          </a:p>
          <a:p>
            <a:pPr lvl="0" algn="just"/>
            <a:r>
              <a:rPr lang="en-US" sz="2400" b="0" dirty="0"/>
              <a:t>System analyst determines the user requirement and how the user wants to view the database.</a:t>
            </a:r>
          </a:p>
          <a:p>
            <a:pPr lvl="0" algn="just"/>
            <a:r>
              <a:rPr lang="en-US" sz="2400" b="0" dirty="0"/>
              <a:t>The application programmer implements these specifications as programs; code, test, debug, document and maintain the application program</a:t>
            </a:r>
          </a:p>
          <a:p>
            <a:pPr marL="0" lvl="0" indent="0">
              <a:buNone/>
            </a:pPr>
            <a:r>
              <a:rPr lang="en-US" sz="2400" b="0" dirty="0">
                <a:solidFill>
                  <a:srgbClr val="FF0000"/>
                </a:solidFill>
              </a:rPr>
              <a:t>End Users</a:t>
            </a:r>
          </a:p>
          <a:p>
            <a:pPr algn="just"/>
            <a:r>
              <a:rPr lang="en-US" sz="2400" b="0" dirty="0"/>
              <a:t>Workers, whose job requires accessing the database frequently for various purposes , there are different group of users in this category.</a:t>
            </a:r>
          </a:p>
          <a:p>
            <a:pPr marL="0" lvl="0" indent="0" algn="just">
              <a:buNone/>
            </a:pPr>
            <a:endParaRPr lang="en-US" sz="2400" dirty="0"/>
          </a:p>
        </p:txBody>
      </p:sp>
    </p:spTree>
    <p:extLst>
      <p:ext uri="{BB962C8B-B14F-4D97-AF65-F5344CB8AC3E}">
        <p14:creationId xmlns:p14="http://schemas.microsoft.com/office/powerpoint/2010/main" val="1819491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4560" y="76200"/>
            <a:ext cx="6995160" cy="617220"/>
          </a:xfrm>
        </p:spPr>
        <p:txBody>
          <a:bodyPr>
            <a:normAutofit/>
          </a:bodyPr>
          <a:lstStyle/>
          <a:p>
            <a:r>
              <a:rPr lang="en-US" sz="2800" b="1" dirty="0"/>
              <a:t>Roles in Database Design and Use</a:t>
            </a:r>
            <a:endParaRPr lang="en-US" sz="2800" b="0" dirty="0"/>
          </a:p>
        </p:txBody>
      </p:sp>
      <p:sp>
        <p:nvSpPr>
          <p:cNvPr id="4" name="Slide Number Placeholder 3"/>
          <p:cNvSpPr>
            <a:spLocks noGrp="1"/>
          </p:cNvSpPr>
          <p:nvPr>
            <p:ph type="sldNum" sz="quarter" idx="12"/>
          </p:nvPr>
        </p:nvSpPr>
        <p:spPr>
          <a:xfrm>
            <a:off x="5466522" y="6195060"/>
            <a:ext cx="411480" cy="411480"/>
          </a:xfrm>
        </p:spPr>
        <p:txBody>
          <a:bodyPr/>
          <a:lstStyle/>
          <a:p>
            <a:fld id="{581075D8-38E8-4B6D-BCF6-3EB5F81CC4F3}" type="slidenum">
              <a:rPr lang="en-US" smtClean="0"/>
              <a:t>14</a:t>
            </a:fld>
            <a:endParaRPr lang="en-US"/>
          </a:p>
        </p:txBody>
      </p:sp>
      <p:sp>
        <p:nvSpPr>
          <p:cNvPr id="5" name="Content Placeholder 4"/>
          <p:cNvSpPr>
            <a:spLocks noGrp="1"/>
          </p:cNvSpPr>
          <p:nvPr>
            <p:ph sz="quarter" idx="1"/>
          </p:nvPr>
        </p:nvSpPr>
        <p:spPr>
          <a:xfrm>
            <a:off x="495300" y="693420"/>
            <a:ext cx="9982200" cy="4937760"/>
          </a:xfrm>
        </p:spPr>
        <p:txBody>
          <a:bodyPr>
            <a:noAutofit/>
          </a:bodyPr>
          <a:lstStyle/>
          <a:p>
            <a:pPr marL="0" lvl="0" indent="0">
              <a:buNone/>
            </a:pPr>
            <a:r>
              <a:rPr lang="en-US" sz="2300" b="0" dirty="0">
                <a:solidFill>
                  <a:srgbClr val="FF0000"/>
                </a:solidFill>
              </a:rPr>
              <a:t>Naïve Users</a:t>
            </a:r>
          </a:p>
          <a:p>
            <a:pPr lvl="0"/>
            <a:r>
              <a:rPr lang="en-US" sz="2300" b="0" dirty="0"/>
              <a:t>Unaware of the DBMS </a:t>
            </a:r>
          </a:p>
          <a:p>
            <a:pPr lvl="0"/>
            <a:r>
              <a:rPr lang="en-US" sz="2300" b="0" dirty="0"/>
              <a:t>Only access the database based on their access level and demand </a:t>
            </a:r>
          </a:p>
          <a:p>
            <a:pPr marL="0" lvl="0" indent="0">
              <a:buNone/>
            </a:pPr>
            <a:r>
              <a:rPr lang="en-US" sz="2300" b="0" dirty="0">
                <a:solidFill>
                  <a:srgbClr val="FF0000"/>
                </a:solidFill>
              </a:rPr>
              <a:t>Sophisticated Users</a:t>
            </a:r>
          </a:p>
          <a:p>
            <a:pPr lvl="0"/>
            <a:r>
              <a:rPr lang="en-US" sz="2300" b="0" dirty="0"/>
              <a:t>Are users familiar with the structure of the Database and facilities of the DBMS.</a:t>
            </a:r>
          </a:p>
          <a:p>
            <a:pPr lvl="0"/>
            <a:r>
              <a:rPr lang="en-US" sz="2300" b="0" dirty="0"/>
              <a:t>Are most of the time engineers, scientists, business analysts, </a:t>
            </a:r>
            <a:r>
              <a:rPr lang="en-US" sz="2300" b="0" dirty="0" err="1"/>
              <a:t>etc</a:t>
            </a:r>
            <a:r>
              <a:rPr lang="en-US" sz="2300" b="0" dirty="0"/>
              <a:t> </a:t>
            </a:r>
          </a:p>
          <a:p>
            <a:pPr marL="0" lvl="0" indent="0">
              <a:buNone/>
            </a:pPr>
            <a:r>
              <a:rPr lang="en-US" sz="2300" b="0" dirty="0">
                <a:solidFill>
                  <a:srgbClr val="FF0000"/>
                </a:solidFill>
              </a:rPr>
              <a:t>Casual Users </a:t>
            </a:r>
          </a:p>
          <a:p>
            <a:pPr lvl="0"/>
            <a:r>
              <a:rPr lang="en-US" sz="2300" b="0" dirty="0"/>
              <a:t>Users who access the database occasionally. </a:t>
            </a:r>
          </a:p>
          <a:p>
            <a:pPr lvl="0"/>
            <a:r>
              <a:rPr lang="en-US" sz="2300" b="0" dirty="0"/>
              <a:t>Need different information from the database each time. </a:t>
            </a:r>
          </a:p>
          <a:p>
            <a:r>
              <a:rPr lang="en-US" sz="2300" b="0" dirty="0"/>
              <a:t>Is most of the time middle to high level managers.</a:t>
            </a:r>
          </a:p>
        </p:txBody>
      </p:sp>
    </p:spTree>
    <p:extLst>
      <p:ext uri="{BB962C8B-B14F-4D97-AF65-F5344CB8AC3E}">
        <p14:creationId xmlns:p14="http://schemas.microsoft.com/office/powerpoint/2010/main" val="411315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4560" y="76200"/>
            <a:ext cx="6995160" cy="617220"/>
          </a:xfrm>
        </p:spPr>
        <p:txBody>
          <a:bodyPr>
            <a:normAutofit/>
          </a:bodyPr>
          <a:lstStyle/>
          <a:p>
            <a:r>
              <a:rPr lang="en-US" sz="2800" b="1" dirty="0"/>
              <a:t>Roles in Database Design and Use</a:t>
            </a:r>
            <a:endParaRPr lang="en-US" sz="2800" b="0" dirty="0"/>
          </a:p>
        </p:txBody>
      </p:sp>
      <p:sp>
        <p:nvSpPr>
          <p:cNvPr id="4" name="Slide Number Placeholder 3"/>
          <p:cNvSpPr>
            <a:spLocks noGrp="1"/>
          </p:cNvSpPr>
          <p:nvPr>
            <p:ph type="sldNum" sz="quarter" idx="12"/>
          </p:nvPr>
        </p:nvSpPr>
        <p:spPr>
          <a:xfrm>
            <a:off x="5466522" y="6195060"/>
            <a:ext cx="411480" cy="411480"/>
          </a:xfrm>
        </p:spPr>
        <p:txBody>
          <a:bodyPr/>
          <a:lstStyle/>
          <a:p>
            <a:fld id="{581075D8-38E8-4B6D-BCF6-3EB5F81CC4F3}" type="slidenum">
              <a:rPr lang="en-US" smtClean="0"/>
              <a:t>15</a:t>
            </a:fld>
            <a:endParaRPr lang="en-US"/>
          </a:p>
        </p:txBody>
      </p:sp>
      <p:sp>
        <p:nvSpPr>
          <p:cNvPr id="5" name="Content Placeholder 4"/>
          <p:cNvSpPr>
            <a:spLocks noGrp="1"/>
          </p:cNvSpPr>
          <p:nvPr>
            <p:ph sz="quarter" idx="1"/>
          </p:nvPr>
        </p:nvSpPr>
        <p:spPr>
          <a:xfrm>
            <a:off x="495300" y="693420"/>
            <a:ext cx="9982200" cy="4937760"/>
          </a:xfrm>
        </p:spPr>
        <p:txBody>
          <a:bodyPr>
            <a:noAutofit/>
          </a:bodyPr>
          <a:lstStyle/>
          <a:p>
            <a:pPr marL="0" indent="0">
              <a:buNone/>
            </a:pPr>
            <a:r>
              <a:rPr lang="en-US" sz="2400" b="0" dirty="0"/>
              <a:t>These users can be again classified as “Actors on the Scene” and “Workers Behind the Scene”.</a:t>
            </a:r>
          </a:p>
          <a:p>
            <a:pPr marL="0" indent="0">
              <a:buNone/>
            </a:pPr>
            <a:r>
              <a:rPr lang="en-US" sz="2400" b="0" dirty="0">
                <a:solidFill>
                  <a:srgbClr val="FF0000"/>
                </a:solidFill>
              </a:rPr>
              <a:t>Actors on the Scene: </a:t>
            </a:r>
          </a:p>
          <a:p>
            <a:pPr lvl="0">
              <a:lnSpc>
                <a:spcPct val="100000"/>
              </a:lnSpc>
            </a:pPr>
            <a:r>
              <a:rPr lang="en-US" sz="2400" b="0" dirty="0"/>
              <a:t>Data Administrator </a:t>
            </a:r>
          </a:p>
          <a:p>
            <a:pPr lvl="0">
              <a:lnSpc>
                <a:spcPct val="100000"/>
              </a:lnSpc>
            </a:pPr>
            <a:r>
              <a:rPr lang="en-US" sz="2400" b="0" dirty="0"/>
              <a:t>Database Administrator</a:t>
            </a:r>
          </a:p>
          <a:p>
            <a:pPr lvl="0">
              <a:lnSpc>
                <a:spcPct val="100000"/>
              </a:lnSpc>
            </a:pPr>
            <a:r>
              <a:rPr lang="en-US" sz="2400" b="0" dirty="0"/>
              <a:t>Database Designer</a:t>
            </a:r>
          </a:p>
          <a:p>
            <a:pPr lvl="0">
              <a:lnSpc>
                <a:spcPct val="100000"/>
              </a:lnSpc>
            </a:pPr>
            <a:r>
              <a:rPr lang="en-US" sz="2400" b="0" dirty="0"/>
              <a:t>End Users</a:t>
            </a:r>
          </a:p>
          <a:p>
            <a:pPr marL="0" indent="0">
              <a:buNone/>
            </a:pPr>
            <a:r>
              <a:rPr lang="en-US" sz="2400" b="0" dirty="0">
                <a:solidFill>
                  <a:srgbClr val="FF0000"/>
                </a:solidFill>
              </a:rPr>
              <a:t>Workers Behind the Scene </a:t>
            </a:r>
          </a:p>
          <a:p>
            <a:pPr lvl="0">
              <a:lnSpc>
                <a:spcPct val="100000"/>
              </a:lnSpc>
            </a:pPr>
            <a:r>
              <a:rPr lang="en-US" sz="2400" b="0" dirty="0"/>
              <a:t>DBMS designers and implementers</a:t>
            </a:r>
          </a:p>
          <a:p>
            <a:pPr lvl="0">
              <a:lnSpc>
                <a:spcPct val="100000"/>
              </a:lnSpc>
            </a:pPr>
            <a:r>
              <a:rPr lang="en-US" sz="2400" b="0" dirty="0"/>
              <a:t>Tool Developers:</a:t>
            </a:r>
          </a:p>
          <a:p>
            <a:pPr lvl="0">
              <a:lnSpc>
                <a:spcPct val="100000"/>
              </a:lnSpc>
            </a:pPr>
            <a:r>
              <a:rPr lang="en-US" sz="2400" b="0" dirty="0"/>
              <a:t>Operators and Maintenance Personnel</a:t>
            </a:r>
          </a:p>
        </p:txBody>
      </p:sp>
    </p:spTree>
    <p:extLst>
      <p:ext uri="{BB962C8B-B14F-4D97-AF65-F5344CB8AC3E}">
        <p14:creationId xmlns:p14="http://schemas.microsoft.com/office/powerpoint/2010/main" val="522860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4560" y="76200"/>
            <a:ext cx="6995160" cy="617220"/>
          </a:xfrm>
        </p:spPr>
        <p:txBody>
          <a:bodyPr>
            <a:normAutofit fontScale="90000"/>
          </a:bodyPr>
          <a:lstStyle/>
          <a:p>
            <a:r>
              <a:rPr lang="en-US" altLang="en-001" sz="3200" dirty="0"/>
              <a:t>Three-Schema Architecture</a:t>
            </a:r>
            <a:endParaRPr lang="en-US" sz="2800" b="0" dirty="0"/>
          </a:p>
        </p:txBody>
      </p:sp>
      <p:sp>
        <p:nvSpPr>
          <p:cNvPr id="4" name="Slide Number Placeholder 3"/>
          <p:cNvSpPr>
            <a:spLocks noGrp="1"/>
          </p:cNvSpPr>
          <p:nvPr>
            <p:ph type="sldNum" sz="quarter" idx="12"/>
          </p:nvPr>
        </p:nvSpPr>
        <p:spPr>
          <a:xfrm>
            <a:off x="5466522" y="6195060"/>
            <a:ext cx="411480" cy="411480"/>
          </a:xfrm>
        </p:spPr>
        <p:txBody>
          <a:bodyPr/>
          <a:lstStyle/>
          <a:p>
            <a:fld id="{581075D8-38E8-4B6D-BCF6-3EB5F81CC4F3}" type="slidenum">
              <a:rPr lang="en-US" smtClean="0"/>
              <a:t>16</a:t>
            </a:fld>
            <a:endParaRPr lang="en-US"/>
          </a:p>
        </p:txBody>
      </p:sp>
      <p:sp>
        <p:nvSpPr>
          <p:cNvPr id="5" name="Content Placeholder 4"/>
          <p:cNvSpPr>
            <a:spLocks noGrp="1"/>
          </p:cNvSpPr>
          <p:nvPr>
            <p:ph sz="quarter" idx="1"/>
          </p:nvPr>
        </p:nvSpPr>
        <p:spPr>
          <a:xfrm>
            <a:off x="495300" y="693420"/>
            <a:ext cx="9982200" cy="4937760"/>
          </a:xfrm>
        </p:spPr>
        <p:txBody>
          <a:bodyPr>
            <a:noAutofit/>
          </a:bodyPr>
          <a:lstStyle/>
          <a:p>
            <a:pPr>
              <a:buFont typeface="Wingdings" panose="05000000000000000000" pitchFamily="2" charset="2"/>
              <a:buChar char="v"/>
            </a:pPr>
            <a:r>
              <a:rPr lang="en-US" altLang="en-001" sz="2400" b="0" dirty="0"/>
              <a:t>Proposed to support DBMS characteristics of:</a:t>
            </a:r>
          </a:p>
          <a:p>
            <a:pPr lvl="1"/>
            <a:r>
              <a:rPr lang="en-US" altLang="en-001" sz="2400" dirty="0"/>
              <a:t>Program-data independence.</a:t>
            </a:r>
          </a:p>
          <a:p>
            <a:pPr lvl="1"/>
            <a:r>
              <a:rPr lang="en-US" altLang="en-001" sz="2400" dirty="0"/>
              <a:t>Support of multiple views of the data.</a:t>
            </a:r>
          </a:p>
          <a:p>
            <a:pPr>
              <a:buFont typeface="Wingdings" panose="05000000000000000000" pitchFamily="2" charset="2"/>
              <a:buChar char="v"/>
            </a:pPr>
            <a:r>
              <a:rPr lang="en-US" altLang="en-001" sz="2400" b="0" dirty="0"/>
              <a:t>Not explicitly used in commercial DBMS products, but has been useful in explaining database system organization</a:t>
            </a:r>
          </a:p>
          <a:p>
            <a:pPr marL="0" indent="0">
              <a:buNone/>
            </a:pPr>
            <a:endParaRPr lang="en-US" altLang="en-001" sz="2400" b="0" dirty="0"/>
          </a:p>
        </p:txBody>
      </p:sp>
    </p:spTree>
    <p:extLst>
      <p:ext uri="{BB962C8B-B14F-4D97-AF65-F5344CB8AC3E}">
        <p14:creationId xmlns:p14="http://schemas.microsoft.com/office/powerpoint/2010/main" val="1342590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4560" y="76200"/>
            <a:ext cx="6995160" cy="617220"/>
          </a:xfrm>
        </p:spPr>
        <p:txBody>
          <a:bodyPr>
            <a:normAutofit fontScale="90000"/>
          </a:bodyPr>
          <a:lstStyle/>
          <a:p>
            <a:r>
              <a:rPr lang="en-US" altLang="en-001" sz="3200" dirty="0"/>
              <a:t>Three-Schema Architecture</a:t>
            </a:r>
            <a:endParaRPr lang="en-US" sz="2800" b="0" dirty="0"/>
          </a:p>
        </p:txBody>
      </p:sp>
      <p:sp>
        <p:nvSpPr>
          <p:cNvPr id="4" name="Slide Number Placeholder 3"/>
          <p:cNvSpPr>
            <a:spLocks noGrp="1"/>
          </p:cNvSpPr>
          <p:nvPr>
            <p:ph type="sldNum" sz="quarter" idx="12"/>
          </p:nvPr>
        </p:nvSpPr>
        <p:spPr>
          <a:xfrm>
            <a:off x="5466522" y="6195060"/>
            <a:ext cx="411480" cy="411480"/>
          </a:xfrm>
        </p:spPr>
        <p:txBody>
          <a:bodyPr/>
          <a:lstStyle/>
          <a:p>
            <a:fld id="{581075D8-38E8-4B6D-BCF6-3EB5F81CC4F3}" type="slidenum">
              <a:rPr lang="en-US" smtClean="0"/>
              <a:t>17</a:t>
            </a:fld>
            <a:endParaRPr lang="en-US"/>
          </a:p>
        </p:txBody>
      </p:sp>
      <p:sp>
        <p:nvSpPr>
          <p:cNvPr id="5" name="Content Placeholder 4"/>
          <p:cNvSpPr>
            <a:spLocks noGrp="1"/>
          </p:cNvSpPr>
          <p:nvPr>
            <p:ph sz="quarter" idx="1"/>
          </p:nvPr>
        </p:nvSpPr>
        <p:spPr>
          <a:xfrm>
            <a:off x="495300" y="693420"/>
            <a:ext cx="9982200" cy="4937760"/>
          </a:xfrm>
        </p:spPr>
        <p:txBody>
          <a:bodyPr>
            <a:noAutofit/>
          </a:bodyPr>
          <a:lstStyle/>
          <a:p>
            <a:r>
              <a:rPr lang="en-US" altLang="en-001" sz="2400" dirty="0"/>
              <a:t>Defines DBMS schemas at </a:t>
            </a:r>
            <a:r>
              <a:rPr lang="en-US" altLang="en-001" sz="2400" b="1" dirty="0"/>
              <a:t>three</a:t>
            </a:r>
            <a:r>
              <a:rPr lang="en-US" altLang="en-001" sz="2400" dirty="0"/>
              <a:t> levels:</a:t>
            </a:r>
          </a:p>
          <a:p>
            <a:pPr lvl="1"/>
            <a:r>
              <a:rPr lang="en-US" altLang="en-001" sz="2400" b="1" dirty="0"/>
              <a:t>Internal schema</a:t>
            </a:r>
            <a:r>
              <a:rPr lang="en-US" altLang="en-001" sz="2400" dirty="0"/>
              <a:t> at the internal level to describe physical storage structures and access paths (</a:t>
            </a:r>
            <a:r>
              <a:rPr lang="en-US" altLang="en-001" sz="2400" dirty="0" err="1"/>
              <a:t>e.g</a:t>
            </a:r>
            <a:r>
              <a:rPr lang="en-US" altLang="en-001" sz="2400" dirty="0"/>
              <a:t> indexes). </a:t>
            </a:r>
          </a:p>
          <a:p>
            <a:pPr lvl="2"/>
            <a:r>
              <a:rPr lang="en-US" altLang="en-001" sz="2400" dirty="0"/>
              <a:t>Typically uses a </a:t>
            </a:r>
            <a:r>
              <a:rPr lang="en-US" altLang="en-001" sz="2400" b="1" dirty="0"/>
              <a:t>physical</a:t>
            </a:r>
            <a:r>
              <a:rPr lang="en-US" altLang="en-001" sz="2400" dirty="0"/>
              <a:t> data model.</a:t>
            </a:r>
          </a:p>
          <a:p>
            <a:pPr lvl="1"/>
            <a:r>
              <a:rPr lang="en-US" altLang="en-001" sz="2400" b="1" dirty="0"/>
              <a:t>Conceptual schema</a:t>
            </a:r>
            <a:r>
              <a:rPr lang="en-US" altLang="en-001" sz="2400" dirty="0"/>
              <a:t> at the conceptual level to describe the structure and constraints for the whole database for a community of users. </a:t>
            </a:r>
          </a:p>
          <a:p>
            <a:pPr lvl="2"/>
            <a:r>
              <a:rPr lang="en-US" altLang="en-001" sz="2400" dirty="0"/>
              <a:t>Uses a </a:t>
            </a:r>
            <a:r>
              <a:rPr lang="en-US" altLang="en-001" sz="2400" b="1" dirty="0"/>
              <a:t>conceptual</a:t>
            </a:r>
            <a:r>
              <a:rPr lang="en-US" altLang="en-001" sz="2400" dirty="0"/>
              <a:t> or an </a:t>
            </a:r>
            <a:r>
              <a:rPr lang="en-US" altLang="en-001" sz="2400" b="1" dirty="0"/>
              <a:t>implementation</a:t>
            </a:r>
            <a:r>
              <a:rPr lang="en-US" altLang="en-001" sz="2400" dirty="0"/>
              <a:t> data model.</a:t>
            </a:r>
          </a:p>
          <a:p>
            <a:pPr lvl="1"/>
            <a:r>
              <a:rPr lang="en-US" altLang="en-001" sz="2400" b="1" dirty="0"/>
              <a:t>External schemas</a:t>
            </a:r>
            <a:r>
              <a:rPr lang="en-US" altLang="en-001" sz="2400" dirty="0"/>
              <a:t> at the external level to describe the various user views. </a:t>
            </a:r>
          </a:p>
          <a:p>
            <a:pPr lvl="2"/>
            <a:r>
              <a:rPr lang="en-US" altLang="en-001" sz="2400" dirty="0"/>
              <a:t>Usually uses the same data model as the conceptual schema.</a:t>
            </a:r>
          </a:p>
        </p:txBody>
      </p:sp>
    </p:spTree>
    <p:extLst>
      <p:ext uri="{BB962C8B-B14F-4D97-AF65-F5344CB8AC3E}">
        <p14:creationId xmlns:p14="http://schemas.microsoft.com/office/powerpoint/2010/main" val="1202523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4560" y="76200"/>
            <a:ext cx="6995160" cy="617220"/>
          </a:xfrm>
        </p:spPr>
        <p:txBody>
          <a:bodyPr>
            <a:normAutofit fontScale="90000"/>
          </a:bodyPr>
          <a:lstStyle/>
          <a:p>
            <a:r>
              <a:rPr lang="en-US" altLang="en-001" sz="3200" dirty="0"/>
              <a:t>Three-Schema Architecture</a:t>
            </a:r>
            <a:endParaRPr lang="en-US" sz="2800" b="0" dirty="0"/>
          </a:p>
        </p:txBody>
      </p:sp>
      <p:sp>
        <p:nvSpPr>
          <p:cNvPr id="4" name="Slide Number Placeholder 3"/>
          <p:cNvSpPr>
            <a:spLocks noGrp="1"/>
          </p:cNvSpPr>
          <p:nvPr>
            <p:ph type="sldNum" sz="quarter" idx="12"/>
          </p:nvPr>
        </p:nvSpPr>
        <p:spPr>
          <a:xfrm>
            <a:off x="5466522" y="6195060"/>
            <a:ext cx="411480" cy="411480"/>
          </a:xfrm>
        </p:spPr>
        <p:txBody>
          <a:bodyPr/>
          <a:lstStyle/>
          <a:p>
            <a:fld id="{581075D8-38E8-4B6D-BCF6-3EB5F81CC4F3}" type="slidenum">
              <a:rPr lang="en-US" smtClean="0"/>
              <a:t>18</a:t>
            </a:fld>
            <a:endParaRPr lang="en-US"/>
          </a:p>
        </p:txBody>
      </p:sp>
      <p:sp>
        <p:nvSpPr>
          <p:cNvPr id="8" name="Rectangle 7">
            <a:extLst>
              <a:ext uri="{FF2B5EF4-FFF2-40B4-BE49-F238E27FC236}">
                <a16:creationId xmlns:a16="http://schemas.microsoft.com/office/drawing/2014/main" id="{9F38E855-B70F-47DE-B88C-ACFB17C1DD07}"/>
              </a:ext>
            </a:extLst>
          </p:cNvPr>
          <p:cNvSpPr/>
          <p:nvPr/>
        </p:nvSpPr>
        <p:spPr>
          <a:xfrm>
            <a:off x="457200" y="838200"/>
            <a:ext cx="9982200" cy="51054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dirty="0">
              <a:solidFill>
                <a:schemeClr val="tx1"/>
              </a:solidFill>
            </a:endParaRPr>
          </a:p>
        </p:txBody>
      </p:sp>
    </p:spTree>
    <p:extLst>
      <p:ext uri="{BB962C8B-B14F-4D97-AF65-F5344CB8AC3E}">
        <p14:creationId xmlns:p14="http://schemas.microsoft.com/office/powerpoint/2010/main" val="962266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4560" y="76200"/>
            <a:ext cx="6995160" cy="617220"/>
          </a:xfrm>
        </p:spPr>
        <p:txBody>
          <a:bodyPr>
            <a:normAutofit fontScale="90000"/>
          </a:bodyPr>
          <a:lstStyle/>
          <a:p>
            <a:r>
              <a:rPr lang="en-US" altLang="en-001" sz="3200" dirty="0"/>
              <a:t>Types of Database Systems</a:t>
            </a:r>
            <a:endParaRPr lang="en-US" sz="2800" b="0" dirty="0"/>
          </a:p>
        </p:txBody>
      </p:sp>
      <p:sp>
        <p:nvSpPr>
          <p:cNvPr id="4" name="Slide Number Placeholder 3"/>
          <p:cNvSpPr>
            <a:spLocks noGrp="1"/>
          </p:cNvSpPr>
          <p:nvPr>
            <p:ph type="sldNum" sz="quarter" idx="12"/>
          </p:nvPr>
        </p:nvSpPr>
        <p:spPr>
          <a:xfrm>
            <a:off x="5466522" y="6195060"/>
            <a:ext cx="411480" cy="411480"/>
          </a:xfrm>
        </p:spPr>
        <p:txBody>
          <a:bodyPr/>
          <a:lstStyle/>
          <a:p>
            <a:fld id="{581075D8-38E8-4B6D-BCF6-3EB5F81CC4F3}" type="slidenum">
              <a:rPr lang="en-US" smtClean="0"/>
              <a:t>19</a:t>
            </a:fld>
            <a:endParaRPr lang="en-US"/>
          </a:p>
        </p:txBody>
      </p:sp>
      <p:sp>
        <p:nvSpPr>
          <p:cNvPr id="6" name="TextBox 5">
            <a:extLst>
              <a:ext uri="{FF2B5EF4-FFF2-40B4-BE49-F238E27FC236}">
                <a16:creationId xmlns:a16="http://schemas.microsoft.com/office/drawing/2014/main" id="{37D258BF-ABD8-45A9-828D-B89A4D2AB6F2}"/>
              </a:ext>
            </a:extLst>
          </p:cNvPr>
          <p:cNvSpPr txBox="1"/>
          <p:nvPr/>
        </p:nvSpPr>
        <p:spPr>
          <a:xfrm>
            <a:off x="475422" y="700347"/>
            <a:ext cx="9982200" cy="7704032"/>
          </a:xfrm>
          <a:prstGeom prst="rect">
            <a:avLst/>
          </a:prstGeom>
          <a:noFill/>
        </p:spPr>
        <p:txBody>
          <a:bodyPr wrap="square">
            <a:spAutoFit/>
          </a:bodyPr>
          <a:lstStyle/>
          <a:p>
            <a:pPr algn="just">
              <a:lnSpc>
                <a:spcPct val="107000"/>
              </a:lnSpc>
              <a:spcAft>
                <a:spcPts val="800"/>
              </a:spcAft>
            </a:pPr>
            <a:r>
              <a:rPr lang="en-001" sz="23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 client-server database</a:t>
            </a:r>
            <a:r>
              <a:rPr lang="en-US" sz="23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System</a:t>
            </a:r>
            <a:r>
              <a:rPr lang="en-US" sz="23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001" sz="23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is </a:t>
            </a:r>
            <a:r>
              <a:rPr lang="en-001" sz="2300" dirty="0">
                <a:effectLst/>
                <a:latin typeface="Times New Roman" panose="02020603050405020304" pitchFamily="18" charset="0"/>
                <a:ea typeface="Calibri" panose="020F0502020204030204" pitchFamily="34" charset="0"/>
                <a:cs typeface="Times New Roman" panose="02020603050405020304" pitchFamily="18" charset="0"/>
              </a:rPr>
              <a:t>one where the database resides on a server, and client applications are written to access the database. Recall that a server listens for requests for its services and the client makes requests. These requests will include selecting, inserting, updating, and deleting data.</a:t>
            </a:r>
            <a:endParaRPr lang="en-US" sz="23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001" sz="23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 parallel database System</a:t>
            </a:r>
            <a:r>
              <a:rPr lang="en-US" sz="2300" dirty="0">
                <a:latin typeface="Times New Roman" panose="02020603050405020304" pitchFamily="18" charset="0"/>
                <a:ea typeface="Calibri" panose="020F0502020204030204" pitchFamily="34" charset="0"/>
                <a:cs typeface="Times New Roman" panose="02020603050405020304" pitchFamily="18" charset="0"/>
              </a:rPr>
              <a:t>: </a:t>
            </a:r>
            <a:r>
              <a:rPr lang="en-001" sz="23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seeks </a:t>
            </a:r>
            <a:r>
              <a:rPr lang="en-001" sz="2300" dirty="0">
                <a:effectLst/>
                <a:latin typeface="Times New Roman" panose="02020603050405020304" pitchFamily="18" charset="0"/>
                <a:ea typeface="Calibri" panose="020F0502020204030204" pitchFamily="34" charset="0"/>
                <a:cs typeface="Times New Roman" panose="02020603050405020304" pitchFamily="18" charset="0"/>
              </a:rPr>
              <a:t>to improve performance through</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001" sz="2300" dirty="0">
                <a:effectLst/>
                <a:latin typeface="Times New Roman" panose="02020603050405020304" pitchFamily="18" charset="0"/>
                <a:ea typeface="Calibri" panose="020F0502020204030204" pitchFamily="34" charset="0"/>
                <a:cs typeface="Times New Roman" panose="02020603050405020304" pitchFamily="18" charset="0"/>
              </a:rPr>
              <a:t>parallelization of various operations, such as loading data, building indexes and evaluating queries. ... Parallel databases improve processing and input/output speeds by using multiple CPUs and disks in parallel.</a:t>
            </a:r>
            <a:endParaRPr lang="en-US" sz="23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001" sz="23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 distributed database </a:t>
            </a:r>
            <a:r>
              <a:rPr lang="en-US" sz="23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System</a:t>
            </a:r>
            <a:r>
              <a:rPr lang="en-US" sz="2300" dirty="0">
                <a:latin typeface="Times New Roman" panose="02020603050405020304" pitchFamily="18" charset="0"/>
                <a:ea typeface="Calibri" panose="020F0502020204030204" pitchFamily="34" charset="0"/>
                <a:cs typeface="Times New Roman" panose="02020603050405020304" pitchFamily="18" charset="0"/>
              </a:rPr>
              <a:t>: </a:t>
            </a:r>
            <a:r>
              <a:rPr lang="en-001" sz="23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is </a:t>
            </a:r>
            <a:r>
              <a:rPr lang="en-001" sz="2300" dirty="0">
                <a:effectLst/>
                <a:latin typeface="Times New Roman" panose="02020603050405020304" pitchFamily="18" charset="0"/>
                <a:ea typeface="Calibri" panose="020F0502020204030204" pitchFamily="34" charset="0"/>
                <a:cs typeface="Times New Roman" panose="02020603050405020304" pitchFamily="18" charset="0"/>
              </a:rPr>
              <a:t>an integrated collection of databases that is physically distributed across sites in a computer network. A distributed database management system (DDBMS) is the software system that manages a distributed database such that the distribution aspects are transparent to the users.</a:t>
            </a:r>
          </a:p>
          <a:p>
            <a:pPr>
              <a:lnSpc>
                <a:spcPct val="107000"/>
              </a:lnSpc>
              <a:spcAft>
                <a:spcPts val="800"/>
              </a:spcAft>
            </a:pPr>
            <a:endParaRPr lang="en-001" sz="23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3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3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3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3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001" sz="23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1">
            <a:extLst>
              <a:ext uri="{FF2B5EF4-FFF2-40B4-BE49-F238E27FC236}">
                <a16:creationId xmlns:a16="http://schemas.microsoft.com/office/drawing/2014/main" id="{97AFC685-072E-4A4E-BEE6-B7888DC5084A}"/>
              </a:ext>
            </a:extLst>
          </p:cNvPr>
          <p:cNvSpPr>
            <a:spLocks noChangeArrowheads="1"/>
          </p:cNvSpPr>
          <p:nvPr/>
        </p:nvSpPr>
        <p:spPr bwMode="auto">
          <a:xfrm>
            <a:off x="3003550" y="3406775"/>
            <a:ext cx="10972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001" altLang="en-001" sz="1800" b="0" i="0" u="none" strike="noStrike" cap="none" normalizeH="0" baseline="0">
                <a:ln>
                  <a:noFill/>
                </a:ln>
                <a:solidFill>
                  <a:schemeClr val="tx1"/>
                </a:solidFill>
                <a:effectLst/>
                <a:latin typeface="Arial" panose="020B0604020202020204" pitchFamily="34" charset="0"/>
              </a:rPr>
            </a:br>
            <a:endParaRPr kumimoji="0" lang="en-001" altLang="en-001" sz="1800" b="0" i="0" u="none" strike="noStrike" cap="none" normalizeH="0" baseline="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AB8C89AE-1A09-4767-A9FA-D394727226E7}"/>
              </a:ext>
            </a:extLst>
          </p:cNvPr>
          <p:cNvSpPr>
            <a:spLocks noChangeArrowheads="1"/>
          </p:cNvSpPr>
          <p:nvPr/>
        </p:nvSpPr>
        <p:spPr bwMode="auto">
          <a:xfrm>
            <a:off x="3003550" y="3406775"/>
            <a:ext cx="10972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001" altLang="en-001" sz="1800" b="0" i="0" u="none" strike="noStrike" cap="none" normalizeH="0" baseline="0">
                <a:ln>
                  <a:noFill/>
                </a:ln>
                <a:solidFill>
                  <a:schemeClr val="tx1"/>
                </a:solidFill>
                <a:effectLst/>
                <a:latin typeface="Arial" panose="020B0604020202020204" pitchFamily="34" charset="0"/>
              </a:rPr>
            </a:br>
            <a:endParaRPr kumimoji="0" lang="en-001" altLang="en-001"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8066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4560" y="342900"/>
            <a:ext cx="6995160" cy="617220"/>
          </a:xfrm>
        </p:spPr>
        <p:txBody>
          <a:bodyPr>
            <a:normAutofit/>
          </a:bodyPr>
          <a:lstStyle/>
          <a:p>
            <a:r>
              <a:rPr lang="en-US" sz="2800" dirty="0"/>
              <a:t>Introduction to Database Systems</a:t>
            </a:r>
          </a:p>
        </p:txBody>
      </p:sp>
      <p:sp>
        <p:nvSpPr>
          <p:cNvPr id="4" name="Slide Number Placeholder 3"/>
          <p:cNvSpPr>
            <a:spLocks noGrp="1"/>
          </p:cNvSpPr>
          <p:nvPr>
            <p:ph type="sldNum" sz="quarter" idx="12"/>
          </p:nvPr>
        </p:nvSpPr>
        <p:spPr>
          <a:xfrm>
            <a:off x="5212080" y="5932170"/>
            <a:ext cx="411480" cy="411480"/>
          </a:xfrm>
        </p:spPr>
        <p:txBody>
          <a:bodyPr/>
          <a:lstStyle/>
          <a:p>
            <a:fld id="{581075D8-38E8-4B6D-BCF6-3EB5F81CC4F3}" type="slidenum">
              <a:rPr lang="en-US" smtClean="0"/>
              <a:t>2</a:t>
            </a:fld>
            <a:endParaRPr lang="en-US"/>
          </a:p>
        </p:txBody>
      </p:sp>
      <p:sp>
        <p:nvSpPr>
          <p:cNvPr id="5" name="Content Placeholder 4"/>
          <p:cNvSpPr>
            <a:spLocks noGrp="1"/>
          </p:cNvSpPr>
          <p:nvPr>
            <p:ph sz="quarter" idx="1"/>
          </p:nvPr>
        </p:nvSpPr>
        <p:spPr>
          <a:xfrm>
            <a:off x="533400" y="982242"/>
            <a:ext cx="9982200" cy="4937760"/>
          </a:xfrm>
        </p:spPr>
        <p:txBody>
          <a:bodyPr>
            <a:normAutofit fontScale="92500"/>
          </a:bodyPr>
          <a:lstStyle/>
          <a:p>
            <a:pPr marL="0" indent="0">
              <a:buNone/>
            </a:pPr>
            <a:r>
              <a:rPr lang="en-US" sz="2400" b="1" dirty="0">
                <a:solidFill>
                  <a:srgbClr val="FF0000"/>
                </a:solidFill>
              </a:rPr>
              <a:t>Data</a:t>
            </a:r>
            <a:r>
              <a:rPr lang="en-US" sz="2400" dirty="0"/>
              <a:t>: </a:t>
            </a:r>
            <a:r>
              <a:rPr lang="en-US" sz="2400" b="0" dirty="0"/>
              <a:t>Data is a collection of raw facts or a term that does not have meaning or sense.</a:t>
            </a:r>
          </a:p>
          <a:p>
            <a:pPr marL="0" indent="0">
              <a:buNone/>
            </a:pPr>
            <a:r>
              <a:rPr lang="en-US" sz="2400" b="1" dirty="0">
                <a:solidFill>
                  <a:srgbClr val="FF0000"/>
                </a:solidFill>
              </a:rPr>
              <a:t>Information</a:t>
            </a:r>
            <a:r>
              <a:rPr lang="en-US" sz="2400" dirty="0"/>
              <a:t>: </a:t>
            </a:r>
            <a:r>
              <a:rPr lang="en-US" sz="2400" b="0" dirty="0"/>
              <a:t>Information is a processed data in the form that is meaningful to the user.</a:t>
            </a:r>
          </a:p>
          <a:p>
            <a:pPr marL="0" indent="0">
              <a:buNone/>
            </a:pPr>
            <a:r>
              <a:rPr lang="en-US" sz="2400" b="1" dirty="0">
                <a:solidFill>
                  <a:srgbClr val="FF0000"/>
                </a:solidFill>
              </a:rPr>
              <a:t>Database</a:t>
            </a:r>
            <a:r>
              <a:rPr lang="en-US" sz="2400" dirty="0"/>
              <a:t>: </a:t>
            </a:r>
            <a:r>
              <a:rPr lang="en-US" sz="2400" b="0" dirty="0"/>
              <a:t>Database is  a collection of related or similar  data.</a:t>
            </a:r>
          </a:p>
          <a:p>
            <a:pPr>
              <a:buFont typeface="Wingdings" panose="05000000000000000000" pitchFamily="2" charset="2"/>
              <a:buChar char="Ø"/>
            </a:pPr>
            <a:r>
              <a:rPr lang="en-US" sz="2400" b="0" dirty="0"/>
              <a:t>A database system is basically a computerized record keeping system. </a:t>
            </a:r>
          </a:p>
          <a:p>
            <a:pPr>
              <a:buFont typeface="Wingdings" panose="05000000000000000000" pitchFamily="2" charset="2"/>
              <a:buChar char="Ø"/>
            </a:pPr>
            <a:r>
              <a:rPr lang="en-US" sz="2400" b="0" dirty="0"/>
              <a:t>Database systems are </a:t>
            </a:r>
            <a:r>
              <a:rPr lang="en-US" sz="2400" b="0" dirty="0">
                <a:solidFill>
                  <a:srgbClr val="0070C0"/>
                </a:solidFill>
              </a:rPr>
              <a:t>designed</a:t>
            </a:r>
            <a:r>
              <a:rPr lang="en-US" sz="2400" b="0" dirty="0"/>
              <a:t> to </a:t>
            </a:r>
            <a:r>
              <a:rPr lang="en-US" sz="2400" b="0" dirty="0">
                <a:solidFill>
                  <a:srgbClr val="0070C0"/>
                </a:solidFill>
              </a:rPr>
              <a:t>manage</a:t>
            </a:r>
            <a:r>
              <a:rPr lang="en-US" sz="2400" b="0" dirty="0"/>
              <a:t> large data set in an organization. The data management involves both definition and the manipulation of the data which ranges from simple representation of the data to considerations of structures for the storage of information.</a:t>
            </a:r>
          </a:p>
          <a:p>
            <a:pPr>
              <a:buFont typeface="Wingdings" panose="05000000000000000000" pitchFamily="2" charset="2"/>
              <a:buChar char="Ø"/>
            </a:pPr>
            <a:endParaRPr lang="en-US" sz="2400" b="0" dirty="0"/>
          </a:p>
          <a:p>
            <a:pPr>
              <a:buFont typeface="Wingdings" panose="05000000000000000000" pitchFamily="2" charset="2"/>
              <a:buChar char="Ø"/>
            </a:pPr>
            <a:endParaRPr lang="en-US" sz="2400" b="0" dirty="0"/>
          </a:p>
          <a:p>
            <a:pPr marL="0" indent="0">
              <a:buNone/>
            </a:pPr>
            <a:endParaRPr lang="en-US" sz="2400" b="0" dirty="0"/>
          </a:p>
        </p:txBody>
      </p:sp>
    </p:spTree>
    <p:extLst>
      <p:ext uri="{BB962C8B-B14F-4D97-AF65-F5344CB8AC3E}">
        <p14:creationId xmlns:p14="http://schemas.microsoft.com/office/powerpoint/2010/main" val="2730146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42900"/>
            <a:ext cx="7208520" cy="617220"/>
          </a:xfrm>
        </p:spPr>
        <p:txBody>
          <a:bodyPr>
            <a:normAutofit/>
          </a:bodyPr>
          <a:lstStyle/>
          <a:p>
            <a:r>
              <a:rPr lang="en-US" sz="2800" dirty="0"/>
              <a:t>Database Management System(DBMS)</a:t>
            </a:r>
          </a:p>
        </p:txBody>
      </p:sp>
      <p:sp>
        <p:nvSpPr>
          <p:cNvPr id="4" name="Slide Number Placeholder 3"/>
          <p:cNvSpPr>
            <a:spLocks noGrp="1"/>
          </p:cNvSpPr>
          <p:nvPr>
            <p:ph type="sldNum" sz="quarter" idx="12"/>
          </p:nvPr>
        </p:nvSpPr>
        <p:spPr>
          <a:xfrm>
            <a:off x="5212080" y="5932170"/>
            <a:ext cx="411480" cy="411480"/>
          </a:xfrm>
        </p:spPr>
        <p:txBody>
          <a:bodyPr/>
          <a:lstStyle/>
          <a:p>
            <a:fld id="{581075D8-38E8-4B6D-BCF6-3EB5F81CC4F3}" type="slidenum">
              <a:rPr lang="en-US" smtClean="0"/>
              <a:t>20</a:t>
            </a:fld>
            <a:endParaRPr lang="en-US"/>
          </a:p>
        </p:txBody>
      </p:sp>
      <p:sp>
        <p:nvSpPr>
          <p:cNvPr id="5" name="Content Placeholder 4"/>
          <p:cNvSpPr>
            <a:spLocks noGrp="1"/>
          </p:cNvSpPr>
          <p:nvPr>
            <p:ph sz="quarter" idx="1"/>
          </p:nvPr>
        </p:nvSpPr>
        <p:spPr>
          <a:xfrm>
            <a:off x="533400" y="982242"/>
            <a:ext cx="9982200" cy="4937760"/>
          </a:xfrm>
        </p:spPr>
        <p:txBody>
          <a:bodyPr>
            <a:noAutofit/>
          </a:bodyPr>
          <a:lstStyle/>
          <a:p>
            <a:pPr algn="just">
              <a:buFont typeface="Wingdings" pitchFamily="2" charset="2"/>
              <a:buChar char="v"/>
            </a:pPr>
            <a:r>
              <a:rPr lang="en-US" sz="2300" b="0" dirty="0"/>
              <a:t>A DBMS is a powerful tool for </a:t>
            </a:r>
            <a:r>
              <a:rPr lang="en-US" sz="2300" b="0" dirty="0">
                <a:solidFill>
                  <a:srgbClr val="0070C0"/>
                </a:solidFill>
              </a:rPr>
              <a:t>creating</a:t>
            </a:r>
            <a:r>
              <a:rPr lang="en-US" sz="2300" b="0" dirty="0"/>
              <a:t> and </a:t>
            </a:r>
            <a:r>
              <a:rPr lang="en-US" sz="2300" b="0" dirty="0">
                <a:solidFill>
                  <a:srgbClr val="0070C0"/>
                </a:solidFill>
              </a:rPr>
              <a:t>managing</a:t>
            </a:r>
            <a:r>
              <a:rPr lang="en-US" sz="2300" b="0" dirty="0"/>
              <a:t> large amounts of data efficiently and allowing it to persist over long periods of time, safely. </a:t>
            </a:r>
          </a:p>
          <a:p>
            <a:pPr marL="0" indent="0" algn="just">
              <a:buNone/>
            </a:pPr>
            <a:r>
              <a:rPr lang="en-US" sz="2300" b="0" dirty="0"/>
              <a:t>So generally the term </a:t>
            </a:r>
            <a:r>
              <a:rPr lang="en-US" sz="2300" b="0" dirty="0">
                <a:solidFill>
                  <a:srgbClr val="FF0000"/>
                </a:solidFill>
              </a:rPr>
              <a:t>database</a:t>
            </a:r>
            <a:r>
              <a:rPr lang="en-US" sz="2300" b="0" dirty="0"/>
              <a:t> refers to a </a:t>
            </a:r>
            <a:r>
              <a:rPr lang="en-US" sz="2300" b="0" dirty="0">
                <a:solidFill>
                  <a:srgbClr val="0070C0"/>
                </a:solidFill>
              </a:rPr>
              <a:t>collection of data </a:t>
            </a:r>
            <a:r>
              <a:rPr lang="en-US" sz="2300" b="0" dirty="0"/>
              <a:t>that is </a:t>
            </a:r>
            <a:r>
              <a:rPr lang="en-US" sz="2300" b="0" dirty="0">
                <a:solidFill>
                  <a:srgbClr val="0070C0"/>
                </a:solidFill>
              </a:rPr>
              <a:t>managed</a:t>
            </a:r>
            <a:r>
              <a:rPr lang="en-US" sz="2300" b="0" dirty="0"/>
              <a:t> by a </a:t>
            </a:r>
            <a:r>
              <a:rPr lang="en-US" sz="2300" b="0" dirty="0">
                <a:solidFill>
                  <a:srgbClr val="FF0000"/>
                </a:solidFill>
              </a:rPr>
              <a:t>DBMS</a:t>
            </a:r>
            <a:r>
              <a:rPr lang="en-US" sz="2300" b="0" dirty="0"/>
              <a:t>. Users of the database can perform a variety of operations. Such as:</a:t>
            </a:r>
          </a:p>
          <a:p>
            <a:pPr lvl="4"/>
            <a:r>
              <a:rPr lang="en-US" sz="2000" dirty="0"/>
              <a:t>Adding new data to empty file</a:t>
            </a:r>
          </a:p>
          <a:p>
            <a:pPr lvl="4"/>
            <a:r>
              <a:rPr lang="en-US" sz="2000" dirty="0"/>
              <a:t>Adding new data to existing file</a:t>
            </a:r>
          </a:p>
          <a:p>
            <a:pPr lvl="4"/>
            <a:r>
              <a:rPr lang="en-US" sz="2000" dirty="0"/>
              <a:t>Retrieving data from existing file</a:t>
            </a:r>
          </a:p>
          <a:p>
            <a:pPr lvl="4"/>
            <a:r>
              <a:rPr lang="en-US" sz="2000" dirty="0"/>
              <a:t>Modifying data to existing file</a:t>
            </a:r>
          </a:p>
          <a:p>
            <a:pPr lvl="4"/>
            <a:r>
              <a:rPr lang="en-US" sz="2000" dirty="0"/>
              <a:t>Deleting data from existing file</a:t>
            </a:r>
          </a:p>
          <a:p>
            <a:pPr lvl="4"/>
            <a:r>
              <a:rPr lang="en-US" sz="2000" dirty="0"/>
              <a:t>Searching for target information</a:t>
            </a:r>
          </a:p>
          <a:p>
            <a:endParaRPr lang="en-US" sz="2100" b="0" dirty="0"/>
          </a:p>
        </p:txBody>
      </p:sp>
    </p:spTree>
    <p:extLst>
      <p:ext uri="{BB962C8B-B14F-4D97-AF65-F5344CB8AC3E}">
        <p14:creationId xmlns:p14="http://schemas.microsoft.com/office/powerpoint/2010/main" val="172018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3627"/>
            <a:ext cx="8534400" cy="617220"/>
          </a:xfrm>
        </p:spPr>
        <p:txBody>
          <a:bodyPr>
            <a:normAutofit/>
          </a:bodyPr>
          <a:lstStyle/>
          <a:p>
            <a:r>
              <a:rPr lang="en-US" sz="2800" b="1" dirty="0"/>
              <a:t>DBMS  Components</a:t>
            </a:r>
            <a:endParaRPr lang="en-US" sz="2800" b="0" dirty="0"/>
          </a:p>
        </p:txBody>
      </p:sp>
      <p:sp>
        <p:nvSpPr>
          <p:cNvPr id="4" name="Slide Number Placeholder 3"/>
          <p:cNvSpPr>
            <a:spLocks noGrp="1"/>
          </p:cNvSpPr>
          <p:nvPr>
            <p:ph type="sldNum" sz="quarter" idx="12"/>
          </p:nvPr>
        </p:nvSpPr>
        <p:spPr>
          <a:xfrm>
            <a:off x="5212080" y="5932170"/>
            <a:ext cx="411480" cy="411480"/>
          </a:xfrm>
        </p:spPr>
        <p:txBody>
          <a:bodyPr/>
          <a:lstStyle/>
          <a:p>
            <a:fld id="{581075D8-38E8-4B6D-BCF6-3EB5F81CC4F3}" type="slidenum">
              <a:rPr lang="en-US" smtClean="0"/>
              <a:t>21</a:t>
            </a:fld>
            <a:endParaRPr lang="en-US"/>
          </a:p>
        </p:txBody>
      </p:sp>
      <p:sp>
        <p:nvSpPr>
          <p:cNvPr id="5" name="Content Placeholder 4"/>
          <p:cNvSpPr>
            <a:spLocks noGrp="1"/>
          </p:cNvSpPr>
          <p:nvPr>
            <p:ph sz="quarter" idx="1"/>
          </p:nvPr>
        </p:nvSpPr>
        <p:spPr>
          <a:xfrm>
            <a:off x="495300" y="915439"/>
            <a:ext cx="9982200" cy="4937760"/>
          </a:xfrm>
        </p:spPr>
        <p:txBody>
          <a:bodyPr>
            <a:noAutofit/>
          </a:bodyPr>
          <a:lstStyle/>
          <a:p>
            <a:pPr marL="0" indent="0">
              <a:buNone/>
            </a:pPr>
            <a:r>
              <a:rPr lang="en-US" sz="2400" b="0" dirty="0"/>
              <a:t>The DBMS environment has five components. To design and use a database, there will be the interaction or integration of Hardware, Software, Data, Procedure and People.</a:t>
            </a:r>
          </a:p>
          <a:p>
            <a:pPr marL="457200" indent="-457200" algn="just">
              <a:buFont typeface="+mj-lt"/>
              <a:buAutoNum type="arabicPeriod"/>
            </a:pPr>
            <a:r>
              <a:rPr lang="en-US" sz="2400" b="0" dirty="0">
                <a:solidFill>
                  <a:srgbClr val="FF0000"/>
                </a:solidFill>
              </a:rPr>
              <a:t>Hardware</a:t>
            </a:r>
            <a:r>
              <a:rPr lang="en-US" sz="2400" b="0" dirty="0"/>
              <a:t>: are components that one can touch and feel.</a:t>
            </a:r>
          </a:p>
          <a:p>
            <a:pPr marL="457200" indent="-457200" algn="just">
              <a:buFont typeface="+mj-lt"/>
              <a:buAutoNum type="arabicPeriod"/>
            </a:pPr>
            <a:r>
              <a:rPr lang="en-US" sz="2400" b="0" dirty="0">
                <a:solidFill>
                  <a:srgbClr val="FF0000"/>
                </a:solidFill>
              </a:rPr>
              <a:t>Software</a:t>
            </a:r>
            <a:r>
              <a:rPr lang="en-US" sz="2400" b="0" dirty="0"/>
              <a:t>: are collection of commands and programs used to manipulate the hardware to perform a function. </a:t>
            </a:r>
          </a:p>
          <a:p>
            <a:pPr marL="457200" indent="-457200" algn="just">
              <a:buFont typeface="+mj-lt"/>
              <a:buAutoNum type="arabicPeriod"/>
            </a:pPr>
            <a:r>
              <a:rPr lang="en-US" sz="2400" b="0" dirty="0">
                <a:solidFill>
                  <a:srgbClr val="FF0000"/>
                </a:solidFill>
              </a:rPr>
              <a:t>Data</a:t>
            </a:r>
            <a:r>
              <a:rPr lang="en-US" sz="2400" b="0" dirty="0"/>
              <a:t>: since the goal of any database system is to have better control of the data and making data useful, Data is the most important component to the user of the database. </a:t>
            </a:r>
          </a:p>
        </p:txBody>
      </p:sp>
    </p:spTree>
    <p:extLst>
      <p:ext uri="{BB962C8B-B14F-4D97-AF65-F5344CB8AC3E}">
        <p14:creationId xmlns:p14="http://schemas.microsoft.com/office/powerpoint/2010/main" val="3186691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3627"/>
            <a:ext cx="8534400" cy="617220"/>
          </a:xfrm>
        </p:spPr>
        <p:txBody>
          <a:bodyPr>
            <a:normAutofit/>
          </a:bodyPr>
          <a:lstStyle/>
          <a:p>
            <a:r>
              <a:rPr lang="en-US" sz="2800" b="1" dirty="0"/>
              <a:t>DBMS  Components</a:t>
            </a:r>
            <a:endParaRPr lang="en-US" sz="2800" b="0" dirty="0"/>
          </a:p>
        </p:txBody>
      </p:sp>
      <p:sp>
        <p:nvSpPr>
          <p:cNvPr id="4" name="Slide Number Placeholder 3"/>
          <p:cNvSpPr>
            <a:spLocks noGrp="1"/>
          </p:cNvSpPr>
          <p:nvPr>
            <p:ph type="sldNum" sz="quarter" idx="12"/>
          </p:nvPr>
        </p:nvSpPr>
        <p:spPr>
          <a:xfrm>
            <a:off x="5212080" y="5932170"/>
            <a:ext cx="411480" cy="411480"/>
          </a:xfrm>
        </p:spPr>
        <p:txBody>
          <a:bodyPr/>
          <a:lstStyle/>
          <a:p>
            <a:fld id="{581075D8-38E8-4B6D-BCF6-3EB5F81CC4F3}" type="slidenum">
              <a:rPr lang="en-US" smtClean="0"/>
              <a:t>22</a:t>
            </a:fld>
            <a:endParaRPr lang="en-US"/>
          </a:p>
        </p:txBody>
      </p:sp>
      <p:sp>
        <p:nvSpPr>
          <p:cNvPr id="5" name="Content Placeholder 4"/>
          <p:cNvSpPr>
            <a:spLocks noGrp="1"/>
          </p:cNvSpPr>
          <p:nvPr>
            <p:ph sz="quarter" idx="1"/>
          </p:nvPr>
        </p:nvSpPr>
        <p:spPr>
          <a:xfrm>
            <a:off x="495300" y="915439"/>
            <a:ext cx="9982200" cy="4937760"/>
          </a:xfrm>
        </p:spPr>
        <p:txBody>
          <a:bodyPr>
            <a:noAutofit/>
          </a:bodyPr>
          <a:lstStyle/>
          <a:p>
            <a:pPr marL="0" indent="0" algn="just">
              <a:buNone/>
            </a:pPr>
            <a:r>
              <a:rPr lang="en-US" sz="2400" b="0" dirty="0"/>
              <a:t>There are two categories of data in any database system: Operational and Metadata. </a:t>
            </a:r>
          </a:p>
          <a:p>
            <a:pPr lvl="1">
              <a:lnSpc>
                <a:spcPct val="100000"/>
              </a:lnSpc>
              <a:buFont typeface="Wingdings" pitchFamily="2" charset="2"/>
              <a:buChar char="Ø"/>
            </a:pPr>
            <a:r>
              <a:rPr lang="en-US" sz="2400" b="0" dirty="0">
                <a:solidFill>
                  <a:schemeClr val="accent2"/>
                </a:solidFill>
              </a:rPr>
              <a:t>Operational</a:t>
            </a:r>
            <a:r>
              <a:rPr lang="en-US" sz="2400" b="0" dirty="0"/>
              <a:t> data is the data actually stored in the system to be used by the user. </a:t>
            </a:r>
          </a:p>
          <a:p>
            <a:pPr lvl="1">
              <a:lnSpc>
                <a:spcPct val="100000"/>
              </a:lnSpc>
              <a:buFont typeface="Wingdings" pitchFamily="2" charset="2"/>
              <a:buChar char="Ø"/>
            </a:pPr>
            <a:r>
              <a:rPr lang="en-US" sz="2400" b="0" dirty="0">
                <a:solidFill>
                  <a:schemeClr val="accent2"/>
                </a:solidFill>
              </a:rPr>
              <a:t>Metadata</a:t>
            </a:r>
            <a:r>
              <a:rPr lang="en-US" sz="2400" b="0" dirty="0"/>
              <a:t> is the data that is used to store information about the database itself</a:t>
            </a:r>
          </a:p>
          <a:p>
            <a:pPr marL="0" indent="0" algn="just">
              <a:buNone/>
            </a:pPr>
            <a:r>
              <a:rPr lang="en-US" sz="2400" b="0" dirty="0"/>
              <a:t>4. </a:t>
            </a:r>
            <a:r>
              <a:rPr lang="en-US" sz="2400" b="0" dirty="0">
                <a:solidFill>
                  <a:srgbClr val="FF0000"/>
                </a:solidFill>
              </a:rPr>
              <a:t>Procedure</a:t>
            </a:r>
            <a:r>
              <a:rPr lang="en-US" sz="2400" b="0" dirty="0"/>
              <a:t>: this is the rules and regulations on how to design and use a database. </a:t>
            </a:r>
          </a:p>
          <a:p>
            <a:pPr marL="0" indent="0" algn="just">
              <a:buNone/>
            </a:pPr>
            <a:r>
              <a:rPr lang="en-US" sz="2400" b="0" dirty="0"/>
              <a:t>5. </a:t>
            </a:r>
            <a:r>
              <a:rPr lang="en-US" sz="2400" b="0" dirty="0">
                <a:solidFill>
                  <a:srgbClr val="FF0000"/>
                </a:solidFill>
              </a:rPr>
              <a:t>People</a:t>
            </a:r>
            <a:r>
              <a:rPr lang="en-US" sz="2400" b="0" dirty="0"/>
              <a:t>: this component is composed of the people in the organization that are responsible or play a role in designing, implementing, managing, administering and using the resources in the database. </a:t>
            </a:r>
          </a:p>
        </p:txBody>
      </p:sp>
    </p:spTree>
    <p:extLst>
      <p:ext uri="{BB962C8B-B14F-4D97-AF65-F5344CB8AC3E}">
        <p14:creationId xmlns:p14="http://schemas.microsoft.com/office/powerpoint/2010/main" val="2393706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4560" y="76200"/>
            <a:ext cx="6995160" cy="617220"/>
          </a:xfrm>
        </p:spPr>
        <p:txBody>
          <a:bodyPr>
            <a:normAutofit/>
          </a:bodyPr>
          <a:lstStyle/>
          <a:p>
            <a:r>
              <a:rPr lang="en-US" sz="2800" b="1" dirty="0"/>
              <a:t>Database Development Life Cycle</a:t>
            </a:r>
            <a:endParaRPr lang="en-US" sz="2800" b="0" dirty="0"/>
          </a:p>
        </p:txBody>
      </p:sp>
      <p:sp>
        <p:nvSpPr>
          <p:cNvPr id="4" name="Slide Number Placeholder 3"/>
          <p:cNvSpPr>
            <a:spLocks noGrp="1"/>
          </p:cNvSpPr>
          <p:nvPr>
            <p:ph type="sldNum" sz="quarter" idx="12"/>
          </p:nvPr>
        </p:nvSpPr>
        <p:spPr>
          <a:xfrm>
            <a:off x="5466522" y="6195060"/>
            <a:ext cx="411480" cy="411480"/>
          </a:xfrm>
        </p:spPr>
        <p:txBody>
          <a:bodyPr/>
          <a:lstStyle/>
          <a:p>
            <a:fld id="{581075D8-38E8-4B6D-BCF6-3EB5F81CC4F3}" type="slidenum">
              <a:rPr lang="en-US" smtClean="0"/>
              <a:t>23</a:t>
            </a:fld>
            <a:endParaRPr lang="en-US"/>
          </a:p>
        </p:txBody>
      </p:sp>
      <p:sp>
        <p:nvSpPr>
          <p:cNvPr id="5" name="Content Placeholder 4"/>
          <p:cNvSpPr>
            <a:spLocks noGrp="1"/>
          </p:cNvSpPr>
          <p:nvPr>
            <p:ph sz="quarter" idx="1"/>
          </p:nvPr>
        </p:nvSpPr>
        <p:spPr>
          <a:xfrm>
            <a:off x="495300" y="533400"/>
            <a:ext cx="9982200" cy="4937760"/>
          </a:xfrm>
        </p:spPr>
        <p:txBody>
          <a:bodyPr>
            <a:noAutofit/>
          </a:bodyPr>
          <a:lstStyle/>
          <a:p>
            <a:pPr marL="0" indent="0">
              <a:buNone/>
            </a:pPr>
            <a:r>
              <a:rPr lang="en-US" sz="2400" b="0" dirty="0"/>
              <a:t>The major steps in database design are;</a:t>
            </a:r>
          </a:p>
          <a:p>
            <a:pPr lvl="0" algn="just"/>
            <a:r>
              <a:rPr lang="en-US" sz="2400" b="0" dirty="0">
                <a:solidFill>
                  <a:srgbClr val="FF0000"/>
                </a:solidFill>
              </a:rPr>
              <a:t>Planning</a:t>
            </a:r>
            <a:r>
              <a:rPr lang="en-US" sz="2400" b="0" dirty="0"/>
              <a:t>: that is identifying information gap in an organization and propose a database solution to solve the problem.</a:t>
            </a:r>
          </a:p>
          <a:p>
            <a:pPr lvl="0" algn="just"/>
            <a:r>
              <a:rPr lang="en-US" sz="2400" b="0" dirty="0">
                <a:solidFill>
                  <a:srgbClr val="FF0000"/>
                </a:solidFill>
              </a:rPr>
              <a:t>Analysis</a:t>
            </a:r>
            <a:r>
              <a:rPr lang="en-US" sz="2400" b="0" dirty="0"/>
              <a:t>: that concentrates more on fact finding about the problem or the opportunity. Feasibility analysis, requirement determination and structuring, and selection of best design method are also performed at this phase.</a:t>
            </a:r>
          </a:p>
          <a:p>
            <a:pPr algn="just"/>
            <a:r>
              <a:rPr lang="en-US" sz="2400" b="0" dirty="0">
                <a:solidFill>
                  <a:srgbClr val="FF0000"/>
                </a:solidFill>
              </a:rPr>
              <a:t>Design</a:t>
            </a:r>
            <a:r>
              <a:rPr lang="en-US" sz="2400" b="0" dirty="0"/>
              <a:t>: in database designing more emphasis is given to this phase. </a:t>
            </a:r>
          </a:p>
          <a:p>
            <a:pPr lvl="0"/>
            <a:r>
              <a:rPr lang="en-US" sz="2400" b="0" dirty="0">
                <a:solidFill>
                  <a:srgbClr val="FF0000"/>
                </a:solidFill>
              </a:rPr>
              <a:t>Implementation</a:t>
            </a:r>
            <a:r>
              <a:rPr lang="en-US" sz="2400" b="0" dirty="0"/>
              <a:t>: the testing and deployment of the designed database for use.</a:t>
            </a:r>
          </a:p>
          <a:p>
            <a:pPr lvl="0"/>
            <a:r>
              <a:rPr lang="en-US" sz="2400" b="0" dirty="0">
                <a:solidFill>
                  <a:srgbClr val="FF0000"/>
                </a:solidFill>
              </a:rPr>
              <a:t>Operation and Support</a:t>
            </a:r>
            <a:r>
              <a:rPr lang="en-US" sz="2400" b="0" dirty="0"/>
              <a:t>: administering and maintaining the operation of the database system and providing support to users.</a:t>
            </a:r>
          </a:p>
          <a:p>
            <a:pPr algn="just"/>
            <a:endParaRPr lang="en-US" sz="2400" b="0" dirty="0"/>
          </a:p>
        </p:txBody>
      </p:sp>
    </p:spTree>
    <p:extLst>
      <p:ext uri="{BB962C8B-B14F-4D97-AF65-F5344CB8AC3E}">
        <p14:creationId xmlns:p14="http://schemas.microsoft.com/office/powerpoint/2010/main" val="2829631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4560" y="76200"/>
            <a:ext cx="6995160" cy="617220"/>
          </a:xfrm>
        </p:spPr>
        <p:txBody>
          <a:bodyPr>
            <a:normAutofit/>
          </a:bodyPr>
          <a:lstStyle/>
          <a:p>
            <a:r>
              <a:rPr lang="en-US" sz="2800" b="1" dirty="0">
                <a:cs typeface="Times New Roman" pitchFamily="18" charset="0"/>
              </a:rPr>
              <a:t>DBMS Interfaces</a:t>
            </a:r>
            <a:endParaRPr lang="en-US" sz="2800" b="0" dirty="0"/>
          </a:p>
        </p:txBody>
      </p:sp>
      <p:sp>
        <p:nvSpPr>
          <p:cNvPr id="4" name="Slide Number Placeholder 3"/>
          <p:cNvSpPr>
            <a:spLocks noGrp="1"/>
          </p:cNvSpPr>
          <p:nvPr>
            <p:ph type="sldNum" sz="quarter" idx="12"/>
          </p:nvPr>
        </p:nvSpPr>
        <p:spPr>
          <a:xfrm>
            <a:off x="5466522" y="6195060"/>
            <a:ext cx="411480" cy="411480"/>
          </a:xfrm>
        </p:spPr>
        <p:txBody>
          <a:bodyPr/>
          <a:lstStyle/>
          <a:p>
            <a:fld id="{581075D8-38E8-4B6D-BCF6-3EB5F81CC4F3}" type="slidenum">
              <a:rPr lang="en-US" smtClean="0"/>
              <a:t>24</a:t>
            </a:fld>
            <a:endParaRPr lang="en-US"/>
          </a:p>
        </p:txBody>
      </p:sp>
      <p:sp>
        <p:nvSpPr>
          <p:cNvPr id="5" name="Content Placeholder 4"/>
          <p:cNvSpPr>
            <a:spLocks noGrp="1"/>
          </p:cNvSpPr>
          <p:nvPr>
            <p:ph sz="quarter" idx="1"/>
          </p:nvPr>
        </p:nvSpPr>
        <p:spPr>
          <a:xfrm>
            <a:off x="495300" y="693420"/>
            <a:ext cx="9982200" cy="4937760"/>
          </a:xfrm>
        </p:spPr>
        <p:txBody>
          <a:bodyPr>
            <a:noAutofit/>
          </a:bodyPr>
          <a:lstStyle/>
          <a:p>
            <a:r>
              <a:rPr lang="en-US" sz="2000" dirty="0"/>
              <a:t>Menu-Based Interfaces for Browsing </a:t>
            </a:r>
          </a:p>
          <a:p>
            <a:pPr lvl="1" fontAlgn="base"/>
            <a:r>
              <a:rPr lang="en-US" sz="2000" dirty="0">
                <a:solidFill>
                  <a:schemeClr val="tx1"/>
                </a:solidFill>
              </a:rPr>
              <a:t>menus leads to formulation of a request </a:t>
            </a:r>
          </a:p>
          <a:p>
            <a:r>
              <a:rPr lang="en-US" sz="2000" dirty="0"/>
              <a:t>Forms-Based Interfaces </a:t>
            </a:r>
          </a:p>
          <a:p>
            <a:pPr lvl="2" fontAlgn="base"/>
            <a:r>
              <a:rPr lang="en-US" dirty="0"/>
              <a:t>Display a form for each user (insert, select) </a:t>
            </a:r>
          </a:p>
          <a:p>
            <a:pPr lvl="2" fontAlgn="base"/>
            <a:r>
              <a:rPr lang="en-US" dirty="0"/>
              <a:t>Designed for naïve users. </a:t>
            </a:r>
          </a:p>
          <a:p>
            <a:r>
              <a:rPr lang="en-US" sz="2000" dirty="0"/>
              <a:t>Graphical User Interfaces (GUI) </a:t>
            </a:r>
          </a:p>
          <a:p>
            <a:pPr lvl="2" fontAlgn="base"/>
            <a:r>
              <a:rPr lang="en-US" dirty="0"/>
              <a:t>Display schema as diagram.  </a:t>
            </a:r>
          </a:p>
          <a:p>
            <a:pPr lvl="2" fontAlgn="base"/>
            <a:r>
              <a:rPr lang="en-US" dirty="0"/>
              <a:t>Utilize both menu and forms. </a:t>
            </a:r>
          </a:p>
          <a:p>
            <a:r>
              <a:rPr lang="en-US" sz="2000" dirty="0"/>
              <a:t>Natural Language Interfaces </a:t>
            </a:r>
          </a:p>
          <a:p>
            <a:pPr lvl="1" fontAlgn="base"/>
            <a:r>
              <a:rPr lang="en-US" sz="2000" dirty="0">
                <a:solidFill>
                  <a:schemeClr val="tx1"/>
                </a:solidFill>
              </a:rPr>
              <a:t>Accept requests in native language and attempt to understand them. </a:t>
            </a:r>
          </a:p>
          <a:p>
            <a:pPr lvl="1"/>
            <a:r>
              <a:rPr lang="en-US" sz="2000" dirty="0">
                <a:solidFill>
                  <a:schemeClr val="tx1"/>
                </a:solidFill>
              </a:rPr>
              <a:t>Refers to words in the schema and (standard words) to interpret the request. </a:t>
            </a:r>
          </a:p>
        </p:txBody>
      </p:sp>
    </p:spTree>
    <p:extLst>
      <p:ext uri="{BB962C8B-B14F-4D97-AF65-F5344CB8AC3E}">
        <p14:creationId xmlns:p14="http://schemas.microsoft.com/office/powerpoint/2010/main" val="989625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3627"/>
            <a:ext cx="8534400" cy="617220"/>
          </a:xfrm>
        </p:spPr>
        <p:txBody>
          <a:bodyPr>
            <a:normAutofit/>
          </a:bodyPr>
          <a:lstStyle/>
          <a:p>
            <a:r>
              <a:rPr lang="en-US" sz="2800" b="1" dirty="0"/>
              <a:t>Database Languages</a:t>
            </a:r>
            <a:endParaRPr lang="en-US" sz="2800" b="0" dirty="0"/>
          </a:p>
        </p:txBody>
      </p:sp>
      <p:sp>
        <p:nvSpPr>
          <p:cNvPr id="4" name="Slide Number Placeholder 3"/>
          <p:cNvSpPr>
            <a:spLocks noGrp="1"/>
          </p:cNvSpPr>
          <p:nvPr>
            <p:ph type="sldNum" sz="quarter" idx="12"/>
          </p:nvPr>
        </p:nvSpPr>
        <p:spPr>
          <a:xfrm>
            <a:off x="5212080" y="5932170"/>
            <a:ext cx="411480" cy="411480"/>
          </a:xfrm>
        </p:spPr>
        <p:txBody>
          <a:bodyPr/>
          <a:lstStyle/>
          <a:p>
            <a:fld id="{581075D8-38E8-4B6D-BCF6-3EB5F81CC4F3}" type="slidenum">
              <a:rPr lang="en-US" smtClean="0"/>
              <a:t>25</a:t>
            </a:fld>
            <a:endParaRPr lang="en-US"/>
          </a:p>
        </p:txBody>
      </p:sp>
      <p:sp>
        <p:nvSpPr>
          <p:cNvPr id="5" name="Content Placeholder 4"/>
          <p:cNvSpPr>
            <a:spLocks noGrp="1"/>
          </p:cNvSpPr>
          <p:nvPr>
            <p:ph sz="quarter" idx="1"/>
          </p:nvPr>
        </p:nvSpPr>
        <p:spPr>
          <a:xfrm>
            <a:off x="495300" y="915439"/>
            <a:ext cx="9982200" cy="4937760"/>
          </a:xfrm>
        </p:spPr>
        <p:txBody>
          <a:bodyPr>
            <a:noAutofit/>
          </a:bodyPr>
          <a:lstStyle/>
          <a:p>
            <a:pPr marL="0" indent="0">
              <a:buNone/>
            </a:pPr>
            <a:r>
              <a:rPr lang="en-US" sz="2400" b="0" dirty="0">
                <a:solidFill>
                  <a:srgbClr val="FF0000"/>
                </a:solidFill>
              </a:rPr>
              <a:t>Data Definition Language (DDL)</a:t>
            </a:r>
          </a:p>
          <a:p>
            <a:pPr lvl="0" algn="l"/>
            <a:r>
              <a:rPr lang="en-US" sz="2400" b="0" i="0" dirty="0">
                <a:solidFill>
                  <a:srgbClr val="000000"/>
                </a:solidFill>
                <a:effectLst/>
              </a:rPr>
              <a:t>Is used for specifying the database schema</a:t>
            </a:r>
            <a:r>
              <a:rPr lang="en-US" sz="2800" dirty="0"/>
              <a:t> </a:t>
            </a:r>
          </a:p>
          <a:p>
            <a:pPr lvl="0" algn="l"/>
            <a:r>
              <a:rPr lang="en-US" sz="2400" b="0" i="0" dirty="0">
                <a:solidFill>
                  <a:srgbClr val="000000"/>
                </a:solidFill>
                <a:effectLst/>
              </a:rPr>
              <a:t>DDL is used for creating table, schema, indexes, constraints etc. in database</a:t>
            </a:r>
            <a:r>
              <a:rPr lang="en-US" sz="2000" dirty="0"/>
              <a:t> </a:t>
            </a:r>
            <a:endParaRPr lang="en-US" sz="1600" dirty="0"/>
          </a:p>
          <a:p>
            <a:pPr marL="0" lvl="0" indent="0" algn="l">
              <a:buNone/>
            </a:pPr>
            <a:r>
              <a:rPr lang="en-US" sz="2400" i="0" dirty="0">
                <a:solidFill>
                  <a:srgbClr val="002060"/>
                </a:solidFill>
                <a:effectLst/>
                <a:latin typeface="TimesNewRomanPS-BoldMT"/>
              </a:rPr>
              <a:t>DDL Commands in SQL</a:t>
            </a:r>
            <a:br>
              <a:rPr lang="en-US" sz="2400" i="0" dirty="0">
                <a:solidFill>
                  <a:srgbClr val="FF0000"/>
                </a:solidFill>
                <a:effectLst/>
                <a:latin typeface="TimesNewRomanPS-BoldMT"/>
              </a:rPr>
            </a:br>
            <a:r>
              <a:rPr lang="en-US" sz="1800" b="1" i="0" dirty="0">
                <a:solidFill>
                  <a:srgbClr val="000000"/>
                </a:solidFill>
                <a:effectLst/>
                <a:latin typeface="TimesNewRomanPS-BoldMT"/>
              </a:rPr>
              <a:t>CREATE: </a:t>
            </a:r>
            <a:r>
              <a:rPr lang="en-US" sz="1800" b="0" i="0" dirty="0">
                <a:solidFill>
                  <a:srgbClr val="000000"/>
                </a:solidFill>
                <a:effectLst/>
                <a:latin typeface="TimesNewRomanPSMT"/>
              </a:rPr>
              <a:t>used to create the database instance</a:t>
            </a:r>
            <a:br>
              <a:rPr lang="en-US" sz="1800" b="0" i="0" dirty="0">
                <a:solidFill>
                  <a:srgbClr val="000000"/>
                </a:solidFill>
                <a:effectLst/>
                <a:latin typeface="TimesNewRomanPSMT"/>
              </a:rPr>
            </a:br>
            <a:r>
              <a:rPr lang="en-US" sz="1800" b="1" i="0" dirty="0">
                <a:solidFill>
                  <a:srgbClr val="000000"/>
                </a:solidFill>
                <a:effectLst/>
                <a:latin typeface="TimesNewRomanPS-BoldMT"/>
              </a:rPr>
              <a:t>ALTER</a:t>
            </a:r>
            <a:r>
              <a:rPr lang="en-US" sz="1800" b="0" i="0" dirty="0">
                <a:solidFill>
                  <a:srgbClr val="000000"/>
                </a:solidFill>
                <a:effectLst/>
                <a:latin typeface="TimesNewRomanPSMT"/>
              </a:rPr>
              <a:t>: used to alter (change) the structure of the database</a:t>
            </a:r>
            <a:br>
              <a:rPr lang="en-US" sz="1800" b="0" i="0" dirty="0">
                <a:solidFill>
                  <a:srgbClr val="000000"/>
                </a:solidFill>
                <a:effectLst/>
                <a:latin typeface="TimesNewRomanPSMT"/>
              </a:rPr>
            </a:br>
            <a:r>
              <a:rPr lang="en-US" sz="1800" b="1" i="0" dirty="0">
                <a:solidFill>
                  <a:srgbClr val="000000"/>
                </a:solidFill>
                <a:effectLst/>
                <a:latin typeface="TimesNewRomanPS-BoldMT"/>
              </a:rPr>
              <a:t>DROP</a:t>
            </a:r>
            <a:r>
              <a:rPr lang="en-US" sz="1800" b="0" i="0" dirty="0">
                <a:solidFill>
                  <a:srgbClr val="000000"/>
                </a:solidFill>
                <a:effectLst/>
                <a:latin typeface="TimesNewRomanPSMT"/>
              </a:rPr>
              <a:t>: used to delete the database instance</a:t>
            </a:r>
            <a:br>
              <a:rPr lang="en-US" sz="1800" b="0" i="0" dirty="0">
                <a:solidFill>
                  <a:srgbClr val="000000"/>
                </a:solidFill>
                <a:effectLst/>
                <a:latin typeface="TimesNewRomanPSMT"/>
              </a:rPr>
            </a:br>
            <a:r>
              <a:rPr lang="en-US" sz="1800" b="1" i="0" dirty="0">
                <a:solidFill>
                  <a:srgbClr val="000000"/>
                </a:solidFill>
                <a:effectLst/>
                <a:latin typeface="TimesNewRomanPS-BoldMT"/>
              </a:rPr>
              <a:t>TRUNCATE</a:t>
            </a:r>
            <a:r>
              <a:rPr lang="en-US" sz="1800" b="0" i="0" dirty="0">
                <a:solidFill>
                  <a:srgbClr val="000000"/>
                </a:solidFill>
                <a:effectLst/>
                <a:latin typeface="TimesNewRomanPSMT"/>
              </a:rPr>
              <a:t>: used to remove all records from a table</a:t>
            </a:r>
            <a:br>
              <a:rPr lang="en-US" sz="1800" b="0" i="0" dirty="0">
                <a:solidFill>
                  <a:srgbClr val="000000"/>
                </a:solidFill>
                <a:effectLst/>
                <a:latin typeface="TimesNewRomanPSMT"/>
              </a:rPr>
            </a:br>
            <a:r>
              <a:rPr lang="en-US" sz="1800" b="1" i="0" dirty="0">
                <a:solidFill>
                  <a:srgbClr val="000000"/>
                </a:solidFill>
                <a:effectLst/>
                <a:latin typeface="TimesNewRomanPS-BoldMT"/>
              </a:rPr>
              <a:t>RENAME</a:t>
            </a:r>
            <a:r>
              <a:rPr lang="en-US" sz="1800" b="0" i="0" dirty="0">
                <a:solidFill>
                  <a:srgbClr val="000000"/>
                </a:solidFill>
                <a:effectLst/>
                <a:latin typeface="TimesNewRomanPSMT"/>
              </a:rPr>
              <a:t>: used to rename database instances</a:t>
            </a:r>
            <a:r>
              <a:rPr lang="en-US" sz="1600" dirty="0"/>
              <a:t> </a:t>
            </a:r>
            <a:br>
              <a:rPr lang="en-US" sz="1600" dirty="0"/>
            </a:br>
            <a:endParaRPr lang="en-US" sz="2400" b="0" dirty="0"/>
          </a:p>
        </p:txBody>
      </p:sp>
    </p:spTree>
    <p:extLst>
      <p:ext uri="{BB962C8B-B14F-4D97-AF65-F5344CB8AC3E}">
        <p14:creationId xmlns:p14="http://schemas.microsoft.com/office/powerpoint/2010/main" val="76735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3627"/>
            <a:ext cx="8534400" cy="617220"/>
          </a:xfrm>
        </p:spPr>
        <p:txBody>
          <a:bodyPr>
            <a:normAutofit/>
          </a:bodyPr>
          <a:lstStyle/>
          <a:p>
            <a:r>
              <a:rPr lang="en-US" sz="2800" b="1" dirty="0"/>
              <a:t>Database Languages</a:t>
            </a:r>
            <a:endParaRPr lang="en-US" sz="2800" b="0" dirty="0"/>
          </a:p>
        </p:txBody>
      </p:sp>
      <p:sp>
        <p:nvSpPr>
          <p:cNvPr id="4" name="Slide Number Placeholder 3"/>
          <p:cNvSpPr>
            <a:spLocks noGrp="1"/>
          </p:cNvSpPr>
          <p:nvPr>
            <p:ph type="sldNum" sz="quarter" idx="12"/>
          </p:nvPr>
        </p:nvSpPr>
        <p:spPr>
          <a:xfrm>
            <a:off x="5212080" y="5932170"/>
            <a:ext cx="411480" cy="411480"/>
          </a:xfrm>
        </p:spPr>
        <p:txBody>
          <a:bodyPr/>
          <a:lstStyle/>
          <a:p>
            <a:fld id="{581075D8-38E8-4B6D-BCF6-3EB5F81CC4F3}" type="slidenum">
              <a:rPr lang="en-US" smtClean="0"/>
              <a:t>26</a:t>
            </a:fld>
            <a:endParaRPr lang="en-US"/>
          </a:p>
        </p:txBody>
      </p:sp>
      <p:sp>
        <p:nvSpPr>
          <p:cNvPr id="5" name="Content Placeholder 4"/>
          <p:cNvSpPr>
            <a:spLocks noGrp="1"/>
          </p:cNvSpPr>
          <p:nvPr>
            <p:ph sz="quarter" idx="1"/>
          </p:nvPr>
        </p:nvSpPr>
        <p:spPr>
          <a:xfrm>
            <a:off x="495300" y="915439"/>
            <a:ext cx="9982200" cy="4937760"/>
          </a:xfrm>
        </p:spPr>
        <p:txBody>
          <a:bodyPr>
            <a:noAutofit/>
          </a:bodyPr>
          <a:lstStyle/>
          <a:p>
            <a:pPr marL="0" indent="0">
              <a:buNone/>
            </a:pPr>
            <a:r>
              <a:rPr lang="en-US" sz="2400" b="0" dirty="0">
                <a:solidFill>
                  <a:srgbClr val="FF0000"/>
                </a:solidFill>
              </a:rPr>
              <a:t>Data Manipulation Language (DML) </a:t>
            </a:r>
          </a:p>
          <a:p>
            <a:pPr lvl="0" algn="l"/>
            <a:r>
              <a:rPr lang="en-US" sz="2400" b="0" i="0" dirty="0">
                <a:solidFill>
                  <a:srgbClr val="000000"/>
                </a:solidFill>
                <a:effectLst/>
              </a:rPr>
              <a:t>Is used for accessing and manipulating data in a database</a:t>
            </a:r>
            <a:r>
              <a:rPr lang="en-US" sz="2800" dirty="0"/>
              <a:t> </a:t>
            </a:r>
          </a:p>
          <a:p>
            <a:pPr lvl="0" algn="l"/>
            <a:r>
              <a:rPr lang="en-US" sz="2400" b="0" i="0" dirty="0">
                <a:solidFill>
                  <a:srgbClr val="000000"/>
                </a:solidFill>
                <a:effectLst/>
                <a:latin typeface="TimesNewRomanPSMT"/>
              </a:rPr>
              <a:t>It allows users to insert, update, delete and retrieve data from the database</a:t>
            </a:r>
            <a:endParaRPr lang="en-US" sz="1800" b="0" dirty="0">
              <a:solidFill>
                <a:srgbClr val="000000"/>
              </a:solidFill>
              <a:latin typeface="TimesNewRomanPSMT"/>
            </a:endParaRPr>
          </a:p>
          <a:p>
            <a:pPr lvl="0" algn="l"/>
            <a:r>
              <a:rPr lang="en-US" sz="2400" b="0" i="0" dirty="0">
                <a:solidFill>
                  <a:srgbClr val="000000"/>
                </a:solidFill>
                <a:effectLst/>
              </a:rPr>
              <a:t>DML also known as a Query languages</a:t>
            </a:r>
            <a:r>
              <a:rPr lang="en-US" sz="2400" dirty="0"/>
              <a:t> </a:t>
            </a:r>
          </a:p>
          <a:p>
            <a:pPr marL="0" lvl="0" indent="0" algn="l">
              <a:buNone/>
            </a:pPr>
            <a:r>
              <a:rPr lang="en-US" sz="2400" b="1" i="0" dirty="0">
                <a:solidFill>
                  <a:srgbClr val="002060"/>
                </a:solidFill>
                <a:effectLst/>
                <a:latin typeface="TimesNewRomanPS-BoldMT"/>
              </a:rPr>
              <a:t>DML Commands in SQL</a:t>
            </a:r>
            <a:br>
              <a:rPr lang="en-US" sz="1800" b="1" i="0" dirty="0">
                <a:solidFill>
                  <a:srgbClr val="000000"/>
                </a:solidFill>
                <a:effectLst/>
                <a:latin typeface="TimesNewRomanPS-BoldMT"/>
              </a:rPr>
            </a:br>
            <a:r>
              <a:rPr lang="en-US" sz="1800" b="1" i="0" dirty="0">
                <a:solidFill>
                  <a:srgbClr val="000000"/>
                </a:solidFill>
                <a:effectLst/>
                <a:latin typeface="TimesNewRomanPS-BoldMT"/>
              </a:rPr>
              <a:t>SELECT: </a:t>
            </a:r>
            <a:r>
              <a:rPr lang="en-US" sz="1800" b="0" i="0" dirty="0">
                <a:solidFill>
                  <a:srgbClr val="000000"/>
                </a:solidFill>
                <a:effectLst/>
                <a:latin typeface="TimesNewRomanPSMT"/>
              </a:rPr>
              <a:t>used to retrieve data from a database</a:t>
            </a:r>
            <a:br>
              <a:rPr lang="en-US" sz="1800" b="0" i="0" dirty="0">
                <a:solidFill>
                  <a:srgbClr val="000000"/>
                </a:solidFill>
                <a:effectLst/>
                <a:latin typeface="TimesNewRomanPSMT"/>
              </a:rPr>
            </a:br>
            <a:r>
              <a:rPr lang="en-US" sz="1800" b="1" i="0" dirty="0">
                <a:solidFill>
                  <a:srgbClr val="000000"/>
                </a:solidFill>
                <a:effectLst/>
                <a:latin typeface="TimesNewRomanPS-BoldMT"/>
              </a:rPr>
              <a:t>INSERT: </a:t>
            </a:r>
            <a:r>
              <a:rPr lang="en-US" sz="1800" b="0" i="0" dirty="0">
                <a:solidFill>
                  <a:srgbClr val="000000"/>
                </a:solidFill>
                <a:effectLst/>
                <a:latin typeface="TimesNewRomanPSMT"/>
              </a:rPr>
              <a:t>used to insert data into a table</a:t>
            </a:r>
            <a:br>
              <a:rPr lang="en-US" sz="1800" b="0" i="0" dirty="0">
                <a:solidFill>
                  <a:srgbClr val="000000"/>
                </a:solidFill>
                <a:effectLst/>
                <a:latin typeface="TimesNewRomanPSMT"/>
              </a:rPr>
            </a:br>
            <a:r>
              <a:rPr lang="en-US" sz="1800" b="1" i="0" dirty="0">
                <a:solidFill>
                  <a:srgbClr val="000000"/>
                </a:solidFill>
                <a:effectLst/>
                <a:latin typeface="TimesNewRomanPS-BoldMT"/>
              </a:rPr>
              <a:t>UPDATE: </a:t>
            </a:r>
            <a:r>
              <a:rPr lang="en-US" sz="1800" b="0" i="0" dirty="0">
                <a:solidFill>
                  <a:srgbClr val="000000"/>
                </a:solidFill>
                <a:effectLst/>
                <a:latin typeface="TimesNewRomanPSMT"/>
              </a:rPr>
              <a:t>used to update existing data within a table</a:t>
            </a:r>
            <a:br>
              <a:rPr lang="en-US" sz="1800" b="0" i="0" dirty="0">
                <a:solidFill>
                  <a:srgbClr val="000000"/>
                </a:solidFill>
                <a:effectLst/>
                <a:latin typeface="TimesNewRomanPSMT"/>
              </a:rPr>
            </a:br>
            <a:r>
              <a:rPr lang="en-US" sz="1800" b="1" i="0" dirty="0">
                <a:solidFill>
                  <a:srgbClr val="000000"/>
                </a:solidFill>
                <a:effectLst/>
                <a:latin typeface="TimesNewRomanPS-BoldMT"/>
              </a:rPr>
              <a:t>DELET: </a:t>
            </a:r>
            <a:r>
              <a:rPr lang="en-US" sz="1800" b="0" i="0" dirty="0">
                <a:solidFill>
                  <a:srgbClr val="000000"/>
                </a:solidFill>
                <a:effectLst/>
                <a:latin typeface="TimesNewRomanPSMT"/>
              </a:rPr>
              <a:t>used to delete all records from a table</a:t>
            </a:r>
            <a:r>
              <a:rPr lang="en-US" sz="1600" dirty="0"/>
              <a:t> </a:t>
            </a:r>
            <a:br>
              <a:rPr lang="en-US" sz="1600" dirty="0"/>
            </a:br>
            <a:endParaRPr lang="en-US" sz="2400" b="0" dirty="0"/>
          </a:p>
        </p:txBody>
      </p:sp>
    </p:spTree>
    <p:extLst>
      <p:ext uri="{BB962C8B-B14F-4D97-AF65-F5344CB8AC3E}">
        <p14:creationId xmlns:p14="http://schemas.microsoft.com/office/powerpoint/2010/main" val="2782630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3627"/>
            <a:ext cx="8534400" cy="617220"/>
          </a:xfrm>
        </p:spPr>
        <p:txBody>
          <a:bodyPr>
            <a:normAutofit/>
          </a:bodyPr>
          <a:lstStyle/>
          <a:p>
            <a:r>
              <a:rPr lang="en-US" sz="2800" b="1" dirty="0"/>
              <a:t>Database Languages</a:t>
            </a:r>
            <a:endParaRPr lang="en-US" sz="2800" b="0" dirty="0"/>
          </a:p>
        </p:txBody>
      </p:sp>
      <p:sp>
        <p:nvSpPr>
          <p:cNvPr id="4" name="Slide Number Placeholder 3"/>
          <p:cNvSpPr>
            <a:spLocks noGrp="1"/>
          </p:cNvSpPr>
          <p:nvPr>
            <p:ph type="sldNum" sz="quarter" idx="12"/>
          </p:nvPr>
        </p:nvSpPr>
        <p:spPr>
          <a:xfrm>
            <a:off x="5212080" y="5932170"/>
            <a:ext cx="411480" cy="411480"/>
          </a:xfrm>
        </p:spPr>
        <p:txBody>
          <a:bodyPr/>
          <a:lstStyle/>
          <a:p>
            <a:fld id="{581075D8-38E8-4B6D-BCF6-3EB5F81CC4F3}" type="slidenum">
              <a:rPr lang="en-US" smtClean="0"/>
              <a:t>27</a:t>
            </a:fld>
            <a:endParaRPr lang="en-US"/>
          </a:p>
        </p:txBody>
      </p:sp>
      <p:sp>
        <p:nvSpPr>
          <p:cNvPr id="5" name="Content Placeholder 4"/>
          <p:cNvSpPr>
            <a:spLocks noGrp="1"/>
          </p:cNvSpPr>
          <p:nvPr>
            <p:ph sz="quarter" idx="1"/>
          </p:nvPr>
        </p:nvSpPr>
        <p:spPr>
          <a:xfrm>
            <a:off x="495300" y="915439"/>
            <a:ext cx="9982200" cy="4937760"/>
          </a:xfrm>
        </p:spPr>
        <p:txBody>
          <a:bodyPr>
            <a:noAutofit/>
          </a:bodyPr>
          <a:lstStyle/>
          <a:p>
            <a:pPr marL="0" indent="0" algn="l">
              <a:buNone/>
            </a:pPr>
            <a:r>
              <a:rPr lang="en-US" sz="2000" b="1" i="0" dirty="0">
                <a:solidFill>
                  <a:srgbClr val="FF0000"/>
                </a:solidFill>
                <a:effectLst/>
                <a:latin typeface="TimesNewRomanPS-BoldMT"/>
              </a:rPr>
              <a:t>Data Dictionary</a:t>
            </a:r>
          </a:p>
          <a:p>
            <a:pPr algn="l"/>
            <a:r>
              <a:rPr lang="en-US" sz="2000" b="0" i="0" dirty="0">
                <a:solidFill>
                  <a:srgbClr val="000000"/>
                </a:solidFill>
                <a:effectLst/>
              </a:rPr>
              <a:t>Due to the fact that a database is a self-describing system, this tool, Data Dictionary, is used to store and organize information about the data stored in the database.</a:t>
            </a:r>
            <a:r>
              <a:rPr lang="en-US" sz="2000" dirty="0"/>
              <a:t> </a:t>
            </a:r>
          </a:p>
          <a:p>
            <a:pPr marL="0" indent="0" algn="l">
              <a:buNone/>
            </a:pPr>
            <a:r>
              <a:rPr lang="en-US" sz="2000" b="1" i="0" dirty="0">
                <a:solidFill>
                  <a:srgbClr val="FF0000"/>
                </a:solidFill>
                <a:effectLst/>
                <a:latin typeface="TimesNewRomanPS-BoldMT"/>
              </a:rPr>
              <a:t>Transaction Control Language (TCL)</a:t>
            </a:r>
            <a:endParaRPr lang="en-US" sz="2000" dirty="0">
              <a:solidFill>
                <a:srgbClr val="FF0000"/>
              </a:solidFill>
              <a:latin typeface="TimesNewRomanPS-BoldMT"/>
            </a:endParaRPr>
          </a:p>
          <a:p>
            <a:pPr algn="l"/>
            <a:r>
              <a:rPr lang="en-US" sz="1800" b="0" i="0" dirty="0">
                <a:solidFill>
                  <a:srgbClr val="000000"/>
                </a:solidFill>
                <a:effectLst/>
                <a:latin typeface="TimesNewRomanPSMT"/>
              </a:rPr>
              <a:t>TCL commands are used to mange transactions in the database</a:t>
            </a:r>
            <a:endParaRPr lang="en-US" sz="1800" b="0" dirty="0">
              <a:solidFill>
                <a:srgbClr val="000000"/>
              </a:solidFill>
              <a:latin typeface="TimesNewRomanPSMT"/>
            </a:endParaRPr>
          </a:p>
          <a:p>
            <a:pPr algn="l"/>
            <a:r>
              <a:rPr lang="en-US" sz="1800" b="0" i="0" dirty="0">
                <a:solidFill>
                  <a:srgbClr val="000000"/>
                </a:solidFill>
                <a:effectLst/>
                <a:latin typeface="TimesNewRomanPSMT"/>
              </a:rPr>
              <a:t>TCL is used to run the changes made by the DML statement.</a:t>
            </a:r>
            <a:endParaRPr lang="en-US" sz="1800" b="0" dirty="0">
              <a:solidFill>
                <a:srgbClr val="000000"/>
              </a:solidFill>
              <a:latin typeface="TimesNewRomanPSMT"/>
            </a:endParaRPr>
          </a:p>
          <a:p>
            <a:pPr marL="0" indent="0" algn="l">
              <a:buNone/>
            </a:pPr>
            <a:r>
              <a:rPr lang="en-US" sz="1800" b="1" i="0" dirty="0">
                <a:solidFill>
                  <a:srgbClr val="0070C0"/>
                </a:solidFill>
                <a:effectLst/>
                <a:latin typeface="TimesNewRomanPS-BoldMT"/>
              </a:rPr>
              <a:t>TCL Commands</a:t>
            </a:r>
            <a:br>
              <a:rPr lang="en-US" sz="1800" b="1" i="0" dirty="0">
                <a:solidFill>
                  <a:srgbClr val="0070C0"/>
                </a:solidFill>
                <a:effectLst/>
                <a:latin typeface="TimesNewRomanPS-BoldMT"/>
              </a:rPr>
            </a:br>
            <a:r>
              <a:rPr lang="en-US" sz="1800" b="1" i="0" dirty="0">
                <a:solidFill>
                  <a:srgbClr val="000000"/>
                </a:solidFill>
                <a:effectLst/>
                <a:latin typeface="TimesNewRomanPS-BoldMT"/>
              </a:rPr>
              <a:t>COMMIT: </a:t>
            </a:r>
            <a:r>
              <a:rPr lang="en-US" sz="1800" b="0" i="0" dirty="0">
                <a:solidFill>
                  <a:srgbClr val="000000"/>
                </a:solidFill>
                <a:effectLst/>
                <a:latin typeface="TimesNewRomanPSMT"/>
              </a:rPr>
              <a:t>to save the transaction on the database</a:t>
            </a:r>
            <a:br>
              <a:rPr lang="en-US" sz="1800" b="0" i="0" dirty="0">
                <a:solidFill>
                  <a:srgbClr val="000000"/>
                </a:solidFill>
                <a:effectLst/>
                <a:latin typeface="TimesNewRomanPSMT"/>
              </a:rPr>
            </a:br>
            <a:r>
              <a:rPr lang="en-US" sz="1800" b="1" i="0" dirty="0">
                <a:solidFill>
                  <a:srgbClr val="000000"/>
                </a:solidFill>
                <a:effectLst/>
                <a:latin typeface="TimesNewRomanPS-BoldMT"/>
              </a:rPr>
              <a:t>ROLLBACK: </a:t>
            </a:r>
            <a:r>
              <a:rPr lang="en-US" sz="1800" b="0" i="0" dirty="0">
                <a:solidFill>
                  <a:srgbClr val="000000"/>
                </a:solidFill>
                <a:effectLst/>
                <a:latin typeface="TimesNewRomanPSMT"/>
              </a:rPr>
              <a:t>to restore the database to original since the last commit</a:t>
            </a:r>
            <a:br>
              <a:rPr lang="en-US" sz="1800" b="0" i="0" dirty="0">
                <a:solidFill>
                  <a:srgbClr val="000000"/>
                </a:solidFill>
                <a:effectLst/>
                <a:latin typeface="TimesNewRomanPSMT"/>
              </a:rPr>
            </a:br>
            <a:r>
              <a:rPr lang="en-US" sz="1800" b="1" i="0" dirty="0">
                <a:solidFill>
                  <a:srgbClr val="000000"/>
                </a:solidFill>
                <a:effectLst/>
                <a:latin typeface="TimesNewRomanPS-BoldMT"/>
              </a:rPr>
              <a:t>SAVEPOINT: </a:t>
            </a:r>
            <a:r>
              <a:rPr lang="en-US" sz="1800" b="0" i="0" dirty="0">
                <a:solidFill>
                  <a:srgbClr val="000000"/>
                </a:solidFill>
                <a:effectLst/>
                <a:latin typeface="TimesNewRomanPSMT"/>
              </a:rPr>
              <a:t>savepoint command is used to temporarily save a transaction so that you can rollback to that point whenever necessary</a:t>
            </a:r>
            <a:r>
              <a:rPr lang="en-US" sz="1600" dirty="0"/>
              <a:t> </a:t>
            </a:r>
            <a:br>
              <a:rPr lang="en-US" sz="1600" dirty="0"/>
            </a:br>
            <a:br>
              <a:rPr lang="en-US" sz="2000" dirty="0"/>
            </a:br>
            <a:br>
              <a:rPr lang="en-US" sz="2400" dirty="0"/>
            </a:br>
            <a:endParaRPr lang="en-US" sz="2400" b="0" dirty="0"/>
          </a:p>
          <a:p>
            <a:pPr marL="0" lvl="0" indent="0">
              <a:buNone/>
            </a:pPr>
            <a:endParaRPr lang="en-US" sz="2400" b="0" dirty="0"/>
          </a:p>
        </p:txBody>
      </p:sp>
    </p:spTree>
    <p:extLst>
      <p:ext uri="{BB962C8B-B14F-4D97-AF65-F5344CB8AC3E}">
        <p14:creationId xmlns:p14="http://schemas.microsoft.com/office/powerpoint/2010/main" val="3427836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3627"/>
            <a:ext cx="8534400" cy="617220"/>
          </a:xfrm>
        </p:spPr>
        <p:txBody>
          <a:bodyPr>
            <a:normAutofit/>
          </a:bodyPr>
          <a:lstStyle/>
          <a:p>
            <a:r>
              <a:rPr lang="en-US" sz="2800" b="1" dirty="0"/>
              <a:t>Database Languages</a:t>
            </a:r>
            <a:endParaRPr lang="en-US" sz="2800" b="0" dirty="0"/>
          </a:p>
        </p:txBody>
      </p:sp>
      <p:sp>
        <p:nvSpPr>
          <p:cNvPr id="4" name="Slide Number Placeholder 3"/>
          <p:cNvSpPr>
            <a:spLocks noGrp="1"/>
          </p:cNvSpPr>
          <p:nvPr>
            <p:ph type="sldNum" sz="quarter" idx="12"/>
          </p:nvPr>
        </p:nvSpPr>
        <p:spPr>
          <a:xfrm>
            <a:off x="5212080" y="5932170"/>
            <a:ext cx="411480" cy="411480"/>
          </a:xfrm>
        </p:spPr>
        <p:txBody>
          <a:bodyPr/>
          <a:lstStyle/>
          <a:p>
            <a:fld id="{581075D8-38E8-4B6D-BCF6-3EB5F81CC4F3}" type="slidenum">
              <a:rPr lang="en-US" smtClean="0"/>
              <a:t>28</a:t>
            </a:fld>
            <a:endParaRPr lang="en-US"/>
          </a:p>
        </p:txBody>
      </p:sp>
      <p:sp>
        <p:nvSpPr>
          <p:cNvPr id="5" name="Content Placeholder 4"/>
          <p:cNvSpPr>
            <a:spLocks noGrp="1"/>
          </p:cNvSpPr>
          <p:nvPr>
            <p:ph sz="quarter" idx="1"/>
          </p:nvPr>
        </p:nvSpPr>
        <p:spPr>
          <a:xfrm>
            <a:off x="495300" y="921846"/>
            <a:ext cx="9982200" cy="4937760"/>
          </a:xfrm>
        </p:spPr>
        <p:txBody>
          <a:bodyPr>
            <a:noAutofit/>
          </a:bodyPr>
          <a:lstStyle/>
          <a:p>
            <a:pPr marL="0" indent="0">
              <a:buNone/>
            </a:pPr>
            <a:r>
              <a:rPr lang="en-US" sz="2400" b="0" dirty="0">
                <a:solidFill>
                  <a:srgbClr val="FF0000"/>
                </a:solidFill>
              </a:rPr>
              <a:t>Data Control Language (DCL)</a:t>
            </a:r>
          </a:p>
          <a:p>
            <a:pPr lvl="0"/>
            <a:r>
              <a:rPr lang="en-US" sz="2400" b="0" dirty="0"/>
              <a:t>Database is a shared resource that demands control of data access and usage. The database administrator should have the facility to control the overall operation of the system. </a:t>
            </a:r>
          </a:p>
          <a:p>
            <a:pPr lvl="0"/>
            <a:r>
              <a:rPr lang="en-US" sz="2400" b="0" dirty="0"/>
              <a:t>Data Control Languages are commands that will help the Database Administrator to control the database. </a:t>
            </a:r>
          </a:p>
          <a:p>
            <a:pPr marL="0" lvl="0" indent="0" algn="l">
              <a:buNone/>
            </a:pPr>
            <a:r>
              <a:rPr lang="en-US" sz="2400" b="1" i="0" dirty="0">
                <a:solidFill>
                  <a:srgbClr val="0070C0"/>
                </a:solidFill>
                <a:effectLst/>
                <a:latin typeface="TimesNewRomanPS-BoldMT"/>
              </a:rPr>
              <a:t>DCL Commands</a:t>
            </a:r>
            <a:br>
              <a:rPr lang="en-US" sz="2400" b="1" i="0" dirty="0">
                <a:solidFill>
                  <a:srgbClr val="0070C0"/>
                </a:solidFill>
                <a:effectLst/>
                <a:latin typeface="TimesNewRomanPS-BoldMT"/>
              </a:rPr>
            </a:br>
            <a:r>
              <a:rPr lang="en-US" sz="2000" b="1" i="0" dirty="0">
                <a:solidFill>
                  <a:srgbClr val="000000"/>
                </a:solidFill>
                <a:effectLst/>
              </a:rPr>
              <a:t>GRANT- </a:t>
            </a:r>
            <a:r>
              <a:rPr lang="en-US" sz="2000" b="0" i="0" dirty="0">
                <a:solidFill>
                  <a:srgbClr val="000000"/>
                </a:solidFill>
                <a:effectLst/>
              </a:rPr>
              <a:t>used to give user access privileges to a database</a:t>
            </a:r>
            <a:br>
              <a:rPr lang="en-US" sz="2000" b="0" i="0" dirty="0">
                <a:solidFill>
                  <a:srgbClr val="000000"/>
                </a:solidFill>
                <a:effectLst/>
              </a:rPr>
            </a:br>
            <a:r>
              <a:rPr lang="en-US" sz="2000" b="1" i="0" dirty="0">
                <a:solidFill>
                  <a:srgbClr val="000000"/>
                </a:solidFill>
                <a:effectLst/>
              </a:rPr>
              <a:t>REVOKE- </a:t>
            </a:r>
            <a:r>
              <a:rPr lang="en-US" sz="2000" b="0" i="0" dirty="0">
                <a:solidFill>
                  <a:srgbClr val="000000"/>
                </a:solidFill>
                <a:effectLst/>
              </a:rPr>
              <a:t>used to take back permissions from the user</a:t>
            </a:r>
            <a:r>
              <a:rPr lang="en-US" sz="2400" dirty="0"/>
              <a:t> </a:t>
            </a:r>
            <a:br>
              <a:rPr lang="en-US" sz="2400" dirty="0"/>
            </a:br>
            <a:endParaRPr lang="en-US" sz="2400" b="0" dirty="0"/>
          </a:p>
          <a:p>
            <a:pPr marL="0" lvl="0" indent="0">
              <a:buNone/>
            </a:pPr>
            <a:endParaRPr lang="en-US" sz="2400" b="0" dirty="0"/>
          </a:p>
        </p:txBody>
      </p:sp>
    </p:spTree>
    <p:extLst>
      <p:ext uri="{BB962C8B-B14F-4D97-AF65-F5344CB8AC3E}">
        <p14:creationId xmlns:p14="http://schemas.microsoft.com/office/powerpoint/2010/main" val="502035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05740" y="2795820"/>
            <a:ext cx="10753344" cy="683057"/>
            <a:chOff x="0" y="2971800"/>
            <a:chExt cx="11948160" cy="758952"/>
          </a:xfrm>
        </p:grpSpPr>
        <p:sp>
          <p:nvSpPr>
            <p:cNvPr id="7" name="Title 1"/>
            <p:cNvSpPr txBox="1">
              <a:spLocks/>
            </p:cNvSpPr>
            <p:nvPr/>
          </p:nvSpPr>
          <p:spPr>
            <a:xfrm>
              <a:off x="0" y="2971800"/>
              <a:ext cx="11948160" cy="758952"/>
            </a:xfrm>
            <a:prstGeom prst="rect">
              <a:avLst/>
            </a:prstGeom>
          </p:spPr>
          <p:txBody>
            <a:bodyPr vert="horz" anchor="b">
              <a:noAutofit/>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r>
                <a:rPr lang="en-US" sz="5400" dirty="0">
                  <a:solidFill>
                    <a:schemeClr val="tx1"/>
                  </a:solidFill>
                </a:rPr>
                <a:t>Thank y   u…!</a:t>
              </a:r>
            </a:p>
          </p:txBody>
        </p:sp>
        <p:pic>
          <p:nvPicPr>
            <p:cNvPr id="8" name="Picture 3" descr="E:\ፎቶ ቤት\design\resources\IT and technology\Computer-Hardware-Shutdown-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0800" y="3124200"/>
              <a:ext cx="533400" cy="381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45218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8534400" cy="617220"/>
          </a:xfrm>
        </p:spPr>
        <p:txBody>
          <a:bodyPr>
            <a:noAutofit/>
          </a:bodyPr>
          <a:lstStyle/>
          <a:p>
            <a:r>
              <a:rPr lang="en-US" sz="2800" dirty="0"/>
              <a:t>The Major Data Handling Approaches</a:t>
            </a:r>
            <a:endParaRPr lang="en-US" sz="2800" b="0" dirty="0"/>
          </a:p>
        </p:txBody>
      </p:sp>
      <p:sp>
        <p:nvSpPr>
          <p:cNvPr id="4" name="Slide Number Placeholder 3"/>
          <p:cNvSpPr>
            <a:spLocks noGrp="1"/>
          </p:cNvSpPr>
          <p:nvPr>
            <p:ph type="sldNum" sz="quarter" idx="12"/>
          </p:nvPr>
        </p:nvSpPr>
        <p:spPr>
          <a:xfrm>
            <a:off x="5212080" y="5932170"/>
            <a:ext cx="411480" cy="411480"/>
          </a:xfrm>
        </p:spPr>
        <p:txBody>
          <a:bodyPr/>
          <a:lstStyle/>
          <a:p>
            <a:fld id="{581075D8-38E8-4B6D-BCF6-3EB5F81CC4F3}" type="slidenum">
              <a:rPr lang="en-US" smtClean="0"/>
              <a:t>3</a:t>
            </a:fld>
            <a:endParaRPr lang="en-US"/>
          </a:p>
        </p:txBody>
      </p:sp>
      <p:sp>
        <p:nvSpPr>
          <p:cNvPr id="5" name="Content Placeholder 4"/>
          <p:cNvSpPr>
            <a:spLocks noGrp="1"/>
          </p:cNvSpPr>
          <p:nvPr>
            <p:ph sz="quarter" idx="1"/>
          </p:nvPr>
        </p:nvSpPr>
        <p:spPr>
          <a:xfrm>
            <a:off x="533400" y="853440"/>
            <a:ext cx="9982200" cy="4937760"/>
          </a:xfrm>
        </p:spPr>
        <p:txBody>
          <a:bodyPr>
            <a:noAutofit/>
          </a:bodyPr>
          <a:lstStyle/>
          <a:p>
            <a:pPr marL="0" indent="0" algn="just">
              <a:buNone/>
            </a:pPr>
            <a:r>
              <a:rPr lang="en-US" sz="2400" b="0" dirty="0"/>
              <a:t>Data management passes through the different levels of development along with the development in technology and services. The major </a:t>
            </a:r>
            <a:r>
              <a:rPr lang="en-US" sz="2400" b="0" dirty="0">
                <a:solidFill>
                  <a:srgbClr val="FF0000"/>
                </a:solidFill>
              </a:rPr>
              <a:t>three levels </a:t>
            </a:r>
            <a:r>
              <a:rPr lang="en-US" sz="2400" b="0" dirty="0"/>
              <a:t>are;</a:t>
            </a:r>
          </a:p>
          <a:p>
            <a:pPr lvl="5">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Manual approach</a:t>
            </a:r>
          </a:p>
          <a:p>
            <a:pPr lvl="5">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File based approach</a:t>
            </a:r>
          </a:p>
          <a:p>
            <a:pPr lvl="5">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Database approach</a:t>
            </a:r>
          </a:p>
          <a:p>
            <a:pPr marL="0" indent="0" algn="just">
              <a:buNone/>
            </a:pPr>
            <a:endParaRPr lang="en-US" sz="2400" b="0" dirty="0"/>
          </a:p>
          <a:p>
            <a:pPr marL="0" indent="0" algn="just">
              <a:buNone/>
            </a:pPr>
            <a:endParaRPr lang="en-US" sz="2400" b="0" dirty="0"/>
          </a:p>
          <a:p>
            <a:endParaRPr lang="en-US" sz="2100" b="0" dirty="0"/>
          </a:p>
        </p:txBody>
      </p:sp>
    </p:spTree>
    <p:extLst>
      <p:ext uri="{BB962C8B-B14F-4D97-AF65-F5344CB8AC3E}">
        <p14:creationId xmlns:p14="http://schemas.microsoft.com/office/powerpoint/2010/main" val="2541426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4560" y="76200"/>
            <a:ext cx="6995160" cy="617220"/>
          </a:xfrm>
        </p:spPr>
        <p:txBody>
          <a:bodyPr>
            <a:normAutofit fontScale="90000"/>
          </a:bodyPr>
          <a:lstStyle/>
          <a:p>
            <a:br>
              <a:rPr lang="en-US" sz="3200" dirty="0"/>
            </a:br>
            <a:br>
              <a:rPr lang="en-US" sz="3200" dirty="0"/>
            </a:br>
            <a:br>
              <a:rPr lang="en-US" sz="3200" dirty="0"/>
            </a:br>
            <a:br>
              <a:rPr lang="en-US" sz="3200" dirty="0"/>
            </a:br>
            <a:br>
              <a:rPr lang="en-US" sz="3200" dirty="0"/>
            </a:br>
            <a:r>
              <a:rPr lang="en-US" sz="3100" b="1" dirty="0"/>
              <a:t>Manual  Approach</a:t>
            </a:r>
            <a:endParaRPr lang="en-US" sz="3100" b="0" dirty="0"/>
          </a:p>
        </p:txBody>
      </p:sp>
      <p:sp>
        <p:nvSpPr>
          <p:cNvPr id="4" name="Slide Number Placeholder 3"/>
          <p:cNvSpPr>
            <a:spLocks noGrp="1"/>
          </p:cNvSpPr>
          <p:nvPr>
            <p:ph type="sldNum" sz="quarter" idx="12"/>
          </p:nvPr>
        </p:nvSpPr>
        <p:spPr>
          <a:xfrm>
            <a:off x="5212080" y="5932170"/>
            <a:ext cx="411480" cy="411480"/>
          </a:xfrm>
        </p:spPr>
        <p:txBody>
          <a:bodyPr/>
          <a:lstStyle/>
          <a:p>
            <a:fld id="{581075D8-38E8-4B6D-BCF6-3EB5F81CC4F3}" type="slidenum">
              <a:rPr lang="en-US" smtClean="0"/>
              <a:t>4</a:t>
            </a:fld>
            <a:endParaRPr lang="en-US"/>
          </a:p>
        </p:txBody>
      </p:sp>
      <p:sp>
        <p:nvSpPr>
          <p:cNvPr id="5" name="Content Placeholder 4"/>
          <p:cNvSpPr>
            <a:spLocks noGrp="1"/>
          </p:cNvSpPr>
          <p:nvPr>
            <p:ph sz="quarter" idx="1"/>
          </p:nvPr>
        </p:nvSpPr>
        <p:spPr>
          <a:xfrm>
            <a:off x="533400" y="685800"/>
            <a:ext cx="9982200" cy="4937760"/>
          </a:xfrm>
        </p:spPr>
        <p:txBody>
          <a:bodyPr>
            <a:noAutofit/>
          </a:bodyPr>
          <a:lstStyle/>
          <a:p>
            <a:pPr lvl="0" algn="just"/>
            <a:r>
              <a:rPr lang="en-US" sz="2400" b="0" dirty="0"/>
              <a:t>In the manual approach, data storage and retrieval follows the </a:t>
            </a:r>
            <a:r>
              <a:rPr lang="en-US" sz="2400" b="0" dirty="0">
                <a:solidFill>
                  <a:srgbClr val="FF0000"/>
                </a:solidFill>
              </a:rPr>
              <a:t>primitive</a:t>
            </a:r>
            <a:r>
              <a:rPr lang="en-US" sz="2400" b="0" dirty="0"/>
              <a:t> and </a:t>
            </a:r>
            <a:r>
              <a:rPr lang="en-US" sz="2400" b="0" dirty="0">
                <a:solidFill>
                  <a:srgbClr val="FF0000"/>
                </a:solidFill>
              </a:rPr>
              <a:t>traditional</a:t>
            </a:r>
            <a:r>
              <a:rPr lang="en-US" sz="2400" b="0" dirty="0"/>
              <a:t> way of information handling where cards and paper are used for the purpose.</a:t>
            </a:r>
          </a:p>
          <a:p>
            <a:pPr lvl="0" algn="just"/>
            <a:r>
              <a:rPr lang="en-US" sz="2400" b="0" dirty="0"/>
              <a:t>The data storage and retrieval will be performed using </a:t>
            </a:r>
            <a:r>
              <a:rPr lang="en-US" sz="2400" b="0" dirty="0">
                <a:solidFill>
                  <a:srgbClr val="FF0000"/>
                </a:solidFill>
              </a:rPr>
              <a:t>human labor</a:t>
            </a:r>
            <a:r>
              <a:rPr lang="en-US" sz="2400" b="0" dirty="0"/>
              <a:t>. </a:t>
            </a:r>
          </a:p>
          <a:p>
            <a:pPr lvl="0" algn="just"/>
            <a:r>
              <a:rPr lang="en-US" sz="2400" b="0" dirty="0"/>
              <a:t>Files for as many event and objects as the organization has are used to store information. </a:t>
            </a:r>
          </a:p>
          <a:p>
            <a:pPr lvl="0" algn="just"/>
            <a:r>
              <a:rPr lang="en-US" sz="2400" b="0" dirty="0"/>
              <a:t>Each of the files containing various kinds of information is labeled and stored in one or more cabinets. </a:t>
            </a:r>
          </a:p>
          <a:p>
            <a:pPr lvl="0"/>
            <a:endParaRPr lang="en-US" sz="2800" dirty="0"/>
          </a:p>
          <a:p>
            <a:pPr marL="891540" lvl="2" indent="-342900" algn="just">
              <a:buFont typeface="Wingdings" pitchFamily="2" charset="2"/>
              <a:buChar char="v"/>
            </a:pPr>
            <a:endParaRPr lang="en-US" sz="2400" dirty="0"/>
          </a:p>
        </p:txBody>
      </p:sp>
    </p:spTree>
    <p:extLst>
      <p:ext uri="{BB962C8B-B14F-4D97-AF65-F5344CB8AC3E}">
        <p14:creationId xmlns:p14="http://schemas.microsoft.com/office/powerpoint/2010/main" val="2278978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5980" y="273627"/>
            <a:ext cx="6995160" cy="617220"/>
          </a:xfrm>
        </p:spPr>
        <p:txBody>
          <a:bodyPr>
            <a:normAutofit fontScale="90000"/>
          </a:bodyPr>
          <a:lstStyle/>
          <a:p>
            <a:br>
              <a:rPr lang="en-US" sz="3200" dirty="0"/>
            </a:br>
            <a:br>
              <a:rPr lang="en-US" sz="3200" dirty="0"/>
            </a:br>
            <a:br>
              <a:rPr lang="en-US" sz="3200" dirty="0"/>
            </a:br>
            <a:br>
              <a:rPr lang="en-US" sz="3200" dirty="0"/>
            </a:br>
            <a:br>
              <a:rPr lang="en-US" sz="3200" dirty="0"/>
            </a:br>
            <a:r>
              <a:rPr lang="en-US" sz="3200" dirty="0"/>
              <a:t>Limitation of </a:t>
            </a:r>
            <a:r>
              <a:rPr lang="en-US" sz="3100" b="1" dirty="0"/>
              <a:t>Manual  Approach</a:t>
            </a:r>
            <a:endParaRPr lang="en-US" sz="3100" b="0" dirty="0"/>
          </a:p>
        </p:txBody>
      </p:sp>
      <p:sp>
        <p:nvSpPr>
          <p:cNvPr id="4" name="Slide Number Placeholder 3"/>
          <p:cNvSpPr>
            <a:spLocks noGrp="1"/>
          </p:cNvSpPr>
          <p:nvPr>
            <p:ph type="sldNum" sz="quarter" idx="12"/>
          </p:nvPr>
        </p:nvSpPr>
        <p:spPr>
          <a:xfrm>
            <a:off x="5212080" y="5932170"/>
            <a:ext cx="411480" cy="411480"/>
          </a:xfrm>
        </p:spPr>
        <p:txBody>
          <a:bodyPr/>
          <a:lstStyle/>
          <a:p>
            <a:fld id="{581075D8-38E8-4B6D-BCF6-3EB5F81CC4F3}" type="slidenum">
              <a:rPr lang="en-US" smtClean="0"/>
              <a:t>5</a:t>
            </a:fld>
            <a:endParaRPr lang="en-US"/>
          </a:p>
        </p:txBody>
      </p:sp>
      <p:sp>
        <p:nvSpPr>
          <p:cNvPr id="5" name="Content Placeholder 4"/>
          <p:cNvSpPr>
            <a:spLocks noGrp="1"/>
          </p:cNvSpPr>
          <p:nvPr>
            <p:ph sz="quarter" idx="1"/>
          </p:nvPr>
        </p:nvSpPr>
        <p:spPr>
          <a:xfrm>
            <a:off x="495300" y="960120"/>
            <a:ext cx="9982200" cy="4937760"/>
          </a:xfrm>
        </p:spPr>
        <p:txBody>
          <a:bodyPr>
            <a:noAutofit/>
          </a:bodyPr>
          <a:lstStyle/>
          <a:p>
            <a:pPr lvl="0" algn="just"/>
            <a:r>
              <a:rPr lang="en-US" sz="2400" b="0" dirty="0"/>
              <a:t>Prone to error </a:t>
            </a:r>
          </a:p>
          <a:p>
            <a:pPr lvl="0" algn="just"/>
            <a:r>
              <a:rPr lang="en-US" sz="2400" b="0" dirty="0"/>
              <a:t>Difficult to update, retrieve, integrate </a:t>
            </a:r>
          </a:p>
          <a:p>
            <a:pPr lvl="0" algn="just"/>
            <a:r>
              <a:rPr lang="en-US" sz="2400" b="0" dirty="0"/>
              <a:t>You have the data but it is difficult to compile the information </a:t>
            </a:r>
          </a:p>
          <a:p>
            <a:pPr lvl="0" algn="just"/>
            <a:r>
              <a:rPr lang="en-US" sz="2400" b="0" dirty="0"/>
              <a:t>Limited to small size information </a:t>
            </a:r>
          </a:p>
          <a:p>
            <a:pPr lvl="0" algn="just"/>
            <a:r>
              <a:rPr lang="en-US" sz="2400" b="0" dirty="0"/>
              <a:t>Cross referencing is difficult </a:t>
            </a:r>
          </a:p>
          <a:p>
            <a:pPr lvl="0"/>
            <a:endParaRPr lang="en-US" sz="2800" dirty="0"/>
          </a:p>
          <a:p>
            <a:pPr marL="891540" lvl="2" indent="-342900" algn="just">
              <a:buFont typeface="Wingdings" pitchFamily="2" charset="2"/>
              <a:buChar char="v"/>
            </a:pPr>
            <a:endParaRPr lang="en-US" sz="2400" dirty="0"/>
          </a:p>
        </p:txBody>
      </p:sp>
    </p:spTree>
    <p:extLst>
      <p:ext uri="{BB962C8B-B14F-4D97-AF65-F5344CB8AC3E}">
        <p14:creationId xmlns:p14="http://schemas.microsoft.com/office/powerpoint/2010/main" val="3745711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5980" y="273627"/>
            <a:ext cx="6995160" cy="617220"/>
          </a:xfrm>
        </p:spPr>
        <p:txBody>
          <a:bodyPr>
            <a:normAutofit fontScale="90000"/>
          </a:bodyPr>
          <a:lstStyle/>
          <a:p>
            <a:br>
              <a:rPr lang="en-US" sz="3200" dirty="0"/>
            </a:br>
            <a:br>
              <a:rPr lang="en-US" sz="3200" dirty="0"/>
            </a:br>
            <a:br>
              <a:rPr lang="en-US" sz="3200" dirty="0"/>
            </a:br>
            <a:br>
              <a:rPr lang="en-US" sz="3200" dirty="0"/>
            </a:br>
            <a:br>
              <a:rPr lang="en-US" sz="3200" dirty="0"/>
            </a:br>
            <a:r>
              <a:rPr lang="en-US" sz="3200" dirty="0"/>
              <a:t>File Based</a:t>
            </a:r>
            <a:r>
              <a:rPr lang="en-US" sz="3100" b="1" dirty="0"/>
              <a:t>  Approach</a:t>
            </a:r>
            <a:endParaRPr lang="en-US" sz="3100" b="0" dirty="0"/>
          </a:p>
        </p:txBody>
      </p:sp>
      <p:sp>
        <p:nvSpPr>
          <p:cNvPr id="4" name="Slide Number Placeholder 3"/>
          <p:cNvSpPr>
            <a:spLocks noGrp="1"/>
          </p:cNvSpPr>
          <p:nvPr>
            <p:ph type="sldNum" sz="quarter" idx="12"/>
          </p:nvPr>
        </p:nvSpPr>
        <p:spPr>
          <a:xfrm>
            <a:off x="5212080" y="5932170"/>
            <a:ext cx="411480" cy="411480"/>
          </a:xfrm>
        </p:spPr>
        <p:txBody>
          <a:bodyPr/>
          <a:lstStyle/>
          <a:p>
            <a:fld id="{581075D8-38E8-4B6D-BCF6-3EB5F81CC4F3}" type="slidenum">
              <a:rPr lang="en-US" smtClean="0"/>
              <a:t>6</a:t>
            </a:fld>
            <a:endParaRPr lang="en-US"/>
          </a:p>
        </p:txBody>
      </p:sp>
      <p:sp>
        <p:nvSpPr>
          <p:cNvPr id="5" name="Content Placeholder 4"/>
          <p:cNvSpPr>
            <a:spLocks noGrp="1"/>
          </p:cNvSpPr>
          <p:nvPr>
            <p:ph sz="quarter" idx="1"/>
          </p:nvPr>
        </p:nvSpPr>
        <p:spPr>
          <a:xfrm>
            <a:off x="495300" y="960120"/>
            <a:ext cx="9982200" cy="4937760"/>
          </a:xfrm>
        </p:spPr>
        <p:txBody>
          <a:bodyPr>
            <a:noAutofit/>
          </a:bodyPr>
          <a:lstStyle/>
          <a:p>
            <a:pPr lvl="0" algn="just"/>
            <a:r>
              <a:rPr lang="en-US" sz="2300" b="0" dirty="0"/>
              <a:t>File based approaches were an early attempt to </a:t>
            </a:r>
            <a:r>
              <a:rPr lang="en-US" sz="2300" b="0" dirty="0">
                <a:solidFill>
                  <a:srgbClr val="FF0000"/>
                </a:solidFill>
              </a:rPr>
              <a:t>computerize</a:t>
            </a:r>
            <a:r>
              <a:rPr lang="en-US" sz="2300" b="0" dirty="0"/>
              <a:t> the manual filing system.</a:t>
            </a:r>
          </a:p>
          <a:p>
            <a:pPr lvl="0" algn="just"/>
            <a:r>
              <a:rPr lang="en-US" sz="2300" b="0" dirty="0"/>
              <a:t>This approach is the </a:t>
            </a:r>
            <a:r>
              <a:rPr lang="en-US" sz="2300" b="0" dirty="0">
                <a:solidFill>
                  <a:srgbClr val="FF0000"/>
                </a:solidFill>
              </a:rPr>
              <a:t>decentralized</a:t>
            </a:r>
            <a:r>
              <a:rPr lang="en-US" sz="2300" b="0" dirty="0"/>
              <a:t> computerized data handling method. </a:t>
            </a:r>
          </a:p>
          <a:p>
            <a:pPr lvl="0" algn="just"/>
            <a:r>
              <a:rPr lang="en-US" sz="2300" b="0" dirty="0"/>
              <a:t>It is s a </a:t>
            </a:r>
            <a:r>
              <a:rPr lang="en-US" sz="2300" b="0" dirty="0">
                <a:solidFill>
                  <a:srgbClr val="FF0000"/>
                </a:solidFill>
              </a:rPr>
              <a:t>collection</a:t>
            </a:r>
            <a:r>
              <a:rPr lang="en-US" sz="2300" b="0" dirty="0"/>
              <a:t> of </a:t>
            </a:r>
            <a:r>
              <a:rPr lang="en-US" sz="2300" b="0" dirty="0">
                <a:solidFill>
                  <a:srgbClr val="FF0000"/>
                </a:solidFill>
              </a:rPr>
              <a:t>application programs </a:t>
            </a:r>
            <a:r>
              <a:rPr lang="en-US" sz="2300" b="0" dirty="0"/>
              <a:t>that performs services for the end users.</a:t>
            </a:r>
          </a:p>
          <a:p>
            <a:pPr lvl="0"/>
            <a:r>
              <a:rPr lang="en-US" sz="2300" b="0" dirty="0"/>
              <a:t>Each program defines and manages its own data. </a:t>
            </a:r>
          </a:p>
          <a:p>
            <a:pPr lvl="0"/>
            <a:r>
              <a:rPr lang="en-US" sz="2300" b="0" dirty="0"/>
              <a:t>Programming languages were used.</a:t>
            </a:r>
          </a:p>
          <a:p>
            <a:pPr lvl="0"/>
            <a:r>
              <a:rPr lang="en-US" sz="2300" b="0" dirty="0">
                <a:solidFill>
                  <a:srgbClr val="FF0000"/>
                </a:solidFill>
              </a:rPr>
              <a:t>Example</a:t>
            </a:r>
            <a:r>
              <a:rPr lang="en-US" sz="2300" b="0" dirty="0"/>
              <a:t> of programming languages: C++, Cobol, Pascal</a:t>
            </a:r>
          </a:p>
        </p:txBody>
      </p:sp>
    </p:spTree>
    <p:extLst>
      <p:ext uri="{BB962C8B-B14F-4D97-AF65-F5344CB8AC3E}">
        <p14:creationId xmlns:p14="http://schemas.microsoft.com/office/powerpoint/2010/main" val="404974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5980" y="273627"/>
            <a:ext cx="6995160" cy="617220"/>
          </a:xfrm>
        </p:spPr>
        <p:txBody>
          <a:bodyPr>
            <a:noAutofit/>
          </a:bodyPr>
          <a:lstStyle/>
          <a:p>
            <a:br>
              <a:rPr lang="en-US" sz="2800" dirty="0"/>
            </a:br>
            <a:br>
              <a:rPr lang="en-US" sz="2800" dirty="0"/>
            </a:br>
            <a:br>
              <a:rPr lang="en-US" sz="2800" dirty="0"/>
            </a:br>
            <a:br>
              <a:rPr lang="en-US" sz="2800" dirty="0"/>
            </a:br>
            <a:r>
              <a:rPr lang="en-US" sz="2800" b="1" dirty="0"/>
              <a:t>Limitations of File Based approach</a:t>
            </a:r>
            <a:endParaRPr lang="en-US" sz="2800" b="0" dirty="0"/>
          </a:p>
        </p:txBody>
      </p:sp>
      <p:sp>
        <p:nvSpPr>
          <p:cNvPr id="4" name="Slide Number Placeholder 3"/>
          <p:cNvSpPr>
            <a:spLocks noGrp="1"/>
          </p:cNvSpPr>
          <p:nvPr>
            <p:ph type="sldNum" sz="quarter" idx="12"/>
          </p:nvPr>
        </p:nvSpPr>
        <p:spPr>
          <a:xfrm>
            <a:off x="5212080" y="5932170"/>
            <a:ext cx="411480" cy="411480"/>
          </a:xfrm>
        </p:spPr>
        <p:txBody>
          <a:bodyPr/>
          <a:lstStyle/>
          <a:p>
            <a:fld id="{581075D8-38E8-4B6D-BCF6-3EB5F81CC4F3}" type="slidenum">
              <a:rPr lang="en-US" smtClean="0"/>
              <a:t>7</a:t>
            </a:fld>
            <a:endParaRPr lang="en-US"/>
          </a:p>
        </p:txBody>
      </p:sp>
      <p:sp>
        <p:nvSpPr>
          <p:cNvPr id="5" name="Content Placeholder 4"/>
          <p:cNvSpPr>
            <a:spLocks noGrp="1"/>
          </p:cNvSpPr>
          <p:nvPr>
            <p:ph sz="quarter" idx="1"/>
          </p:nvPr>
        </p:nvSpPr>
        <p:spPr>
          <a:xfrm>
            <a:off x="495300" y="960120"/>
            <a:ext cx="9982200" cy="4937760"/>
          </a:xfrm>
        </p:spPr>
        <p:txBody>
          <a:bodyPr>
            <a:noAutofit/>
          </a:bodyPr>
          <a:lstStyle/>
          <a:p>
            <a:pPr lvl="0">
              <a:buFont typeface="Wingdings" pitchFamily="2" charset="2"/>
              <a:buChar char="v"/>
            </a:pPr>
            <a:r>
              <a:rPr lang="en-US" sz="2400" b="0" dirty="0"/>
              <a:t>Separation or Isolation of data</a:t>
            </a:r>
          </a:p>
          <a:p>
            <a:pPr lvl="0">
              <a:buFont typeface="Wingdings" pitchFamily="2" charset="2"/>
              <a:buChar char="v"/>
            </a:pPr>
            <a:r>
              <a:rPr lang="en-US" sz="2400" b="0" dirty="0"/>
              <a:t>Duplication of data or Redundancy</a:t>
            </a:r>
          </a:p>
          <a:p>
            <a:pPr lvl="0">
              <a:buFont typeface="Wingdings" pitchFamily="2" charset="2"/>
              <a:buChar char="v"/>
            </a:pPr>
            <a:r>
              <a:rPr lang="en-US" sz="2400" b="0" dirty="0"/>
              <a:t>Data Dependence</a:t>
            </a:r>
          </a:p>
          <a:p>
            <a:pPr>
              <a:buFont typeface="Wingdings" pitchFamily="2" charset="2"/>
              <a:buChar char="v"/>
            </a:pPr>
            <a:r>
              <a:rPr lang="en-US" sz="2400" b="0" dirty="0"/>
              <a:t>Incompatible file formats</a:t>
            </a:r>
          </a:p>
          <a:p>
            <a:pPr lvl="0">
              <a:buFont typeface="Wingdings" pitchFamily="2" charset="2"/>
              <a:buChar char="v"/>
            </a:pPr>
            <a:endParaRPr lang="en-US" sz="2400" b="0" dirty="0"/>
          </a:p>
        </p:txBody>
      </p:sp>
    </p:spTree>
    <p:extLst>
      <p:ext uri="{BB962C8B-B14F-4D97-AF65-F5344CB8AC3E}">
        <p14:creationId xmlns:p14="http://schemas.microsoft.com/office/powerpoint/2010/main" val="936644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5980" y="273627"/>
            <a:ext cx="6995160" cy="617220"/>
          </a:xfrm>
        </p:spPr>
        <p:txBody>
          <a:bodyPr>
            <a:normAutofit fontScale="90000"/>
          </a:bodyPr>
          <a:lstStyle/>
          <a:p>
            <a:br>
              <a:rPr lang="en-US" sz="3200" dirty="0"/>
            </a:br>
            <a:br>
              <a:rPr lang="en-US" sz="3200" dirty="0"/>
            </a:br>
            <a:br>
              <a:rPr lang="en-US" sz="3200" dirty="0"/>
            </a:br>
            <a:br>
              <a:rPr lang="en-US" sz="3200" dirty="0"/>
            </a:br>
            <a:br>
              <a:rPr lang="en-US" sz="3200" dirty="0"/>
            </a:br>
            <a:r>
              <a:rPr lang="en-US" sz="3200" dirty="0"/>
              <a:t>Databased</a:t>
            </a:r>
            <a:r>
              <a:rPr lang="en-US" sz="3100" b="1" dirty="0"/>
              <a:t>  Approach</a:t>
            </a:r>
            <a:endParaRPr lang="en-US" sz="3100" b="0" dirty="0"/>
          </a:p>
        </p:txBody>
      </p:sp>
      <p:sp>
        <p:nvSpPr>
          <p:cNvPr id="4" name="Slide Number Placeholder 3"/>
          <p:cNvSpPr>
            <a:spLocks noGrp="1"/>
          </p:cNvSpPr>
          <p:nvPr>
            <p:ph type="sldNum" sz="quarter" idx="12"/>
          </p:nvPr>
        </p:nvSpPr>
        <p:spPr>
          <a:xfrm>
            <a:off x="5212080" y="5932170"/>
            <a:ext cx="411480" cy="411480"/>
          </a:xfrm>
        </p:spPr>
        <p:txBody>
          <a:bodyPr/>
          <a:lstStyle/>
          <a:p>
            <a:fld id="{581075D8-38E8-4B6D-BCF6-3EB5F81CC4F3}" type="slidenum">
              <a:rPr lang="en-US" smtClean="0"/>
              <a:t>8</a:t>
            </a:fld>
            <a:endParaRPr lang="en-US"/>
          </a:p>
        </p:txBody>
      </p:sp>
      <p:sp>
        <p:nvSpPr>
          <p:cNvPr id="5" name="Content Placeholder 4"/>
          <p:cNvSpPr>
            <a:spLocks noGrp="1"/>
          </p:cNvSpPr>
          <p:nvPr>
            <p:ph sz="quarter" idx="1"/>
          </p:nvPr>
        </p:nvSpPr>
        <p:spPr>
          <a:xfrm>
            <a:off x="495300" y="960120"/>
            <a:ext cx="9982200" cy="4937760"/>
          </a:xfrm>
        </p:spPr>
        <p:txBody>
          <a:bodyPr>
            <a:noAutofit/>
          </a:bodyPr>
          <a:lstStyle/>
          <a:p>
            <a:pPr marL="0" indent="0" algn="just">
              <a:buNone/>
            </a:pPr>
            <a:r>
              <a:rPr lang="en-US" sz="2300" b="0" dirty="0"/>
              <a:t>The database approach emphasizes the </a:t>
            </a:r>
            <a:r>
              <a:rPr lang="en-US" sz="2300" b="0" dirty="0">
                <a:solidFill>
                  <a:srgbClr val="FF0000"/>
                </a:solidFill>
              </a:rPr>
              <a:t>integration</a:t>
            </a:r>
            <a:r>
              <a:rPr lang="en-US" sz="2300" b="0" dirty="0"/>
              <a:t> and </a:t>
            </a:r>
            <a:r>
              <a:rPr lang="en-US" sz="2300" b="0" dirty="0">
                <a:solidFill>
                  <a:srgbClr val="FF0000"/>
                </a:solidFill>
              </a:rPr>
              <a:t>sharing</a:t>
            </a:r>
            <a:r>
              <a:rPr lang="en-US" sz="2300" b="0" dirty="0"/>
              <a:t> of data throughout the organization. Thus in Database Approach:</a:t>
            </a:r>
          </a:p>
          <a:p>
            <a:pPr lvl="1" algn="just">
              <a:buFont typeface="Wingdings" pitchFamily="2" charset="2"/>
              <a:buChar char="Ø"/>
            </a:pPr>
            <a:r>
              <a:rPr lang="en-US" sz="2300" dirty="0">
                <a:solidFill>
                  <a:schemeClr val="tx1"/>
                </a:solidFill>
              </a:rPr>
              <a:t>Database is just a computerized record keeping system or a kind of electronic filing cabinet.</a:t>
            </a:r>
          </a:p>
          <a:p>
            <a:pPr lvl="1" algn="l">
              <a:buFont typeface="Wingdings" pitchFamily="2" charset="2"/>
              <a:buChar char="Ø"/>
            </a:pPr>
            <a:r>
              <a:rPr lang="en-US" sz="2400" b="0" i="0" dirty="0">
                <a:solidFill>
                  <a:srgbClr val="000000"/>
                </a:solidFill>
                <a:effectLst/>
              </a:rPr>
              <a:t>Most of the time, Organization is in tabular form</a:t>
            </a:r>
            <a:r>
              <a:rPr lang="en-US" sz="2800" dirty="0"/>
              <a:t> </a:t>
            </a:r>
            <a:endParaRPr lang="en-US" sz="2300" dirty="0">
              <a:solidFill>
                <a:schemeClr val="tx1"/>
              </a:solidFill>
            </a:endParaRPr>
          </a:p>
          <a:p>
            <a:pPr marL="288036" lvl="1" indent="0" algn="just">
              <a:buNone/>
            </a:pPr>
            <a:r>
              <a:rPr lang="en-US" sz="2300" dirty="0">
                <a:solidFill>
                  <a:srgbClr val="FF0000"/>
                </a:solidFill>
              </a:rPr>
              <a:t>Example</a:t>
            </a:r>
            <a:r>
              <a:rPr lang="en-US" sz="2300" dirty="0">
                <a:solidFill>
                  <a:schemeClr val="tx1"/>
                </a:solidFill>
              </a:rPr>
              <a:t>: </a:t>
            </a:r>
            <a:r>
              <a:rPr lang="en-US" sz="2400" dirty="0">
                <a:solidFill>
                  <a:schemeClr val="tx1"/>
                </a:solidFill>
              </a:rPr>
              <a:t>book database</a:t>
            </a:r>
          </a:p>
          <a:p>
            <a:pPr marL="0" indent="0">
              <a:buNone/>
            </a:pPr>
            <a:r>
              <a:rPr lang="en-US" sz="2000" u="sng" dirty="0"/>
              <a:t>Call no </a:t>
            </a:r>
            <a:r>
              <a:rPr lang="en-US" sz="2000" dirty="0"/>
              <a:t>                 </a:t>
            </a:r>
            <a:r>
              <a:rPr lang="en-US" sz="2000" u="sng" dirty="0"/>
              <a:t>Title </a:t>
            </a:r>
            <a:r>
              <a:rPr lang="en-US" sz="2000" dirty="0"/>
              <a:t>                       </a:t>
            </a:r>
            <a:r>
              <a:rPr lang="en-US" sz="2000" u="sng" dirty="0"/>
              <a:t>Author</a:t>
            </a:r>
            <a:r>
              <a:rPr lang="en-US" sz="2000" dirty="0"/>
              <a:t>                       </a:t>
            </a:r>
            <a:r>
              <a:rPr lang="en-US" sz="2000" u="sng" dirty="0"/>
              <a:t>Publisher </a:t>
            </a:r>
            <a:r>
              <a:rPr lang="en-US" sz="2000" dirty="0"/>
              <a:t>               </a:t>
            </a:r>
            <a:r>
              <a:rPr lang="en-US" sz="2000" u="sng" dirty="0"/>
              <a:t>No of copies</a:t>
            </a:r>
            <a:endParaRPr lang="en-US" sz="1800" dirty="0"/>
          </a:p>
          <a:p>
            <a:pPr marL="0" indent="0">
              <a:buNone/>
            </a:pPr>
            <a:r>
              <a:rPr lang="en-US" sz="2000" dirty="0"/>
              <a:t>QA46         Introduction to dbase     Colony Addison           Wesley                          15</a:t>
            </a:r>
          </a:p>
          <a:p>
            <a:pPr marL="288036" lvl="1" indent="0" algn="just">
              <a:buNone/>
            </a:pPr>
            <a:endParaRPr lang="en-US" sz="2300" dirty="0"/>
          </a:p>
        </p:txBody>
      </p:sp>
    </p:spTree>
    <p:extLst>
      <p:ext uri="{BB962C8B-B14F-4D97-AF65-F5344CB8AC3E}">
        <p14:creationId xmlns:p14="http://schemas.microsoft.com/office/powerpoint/2010/main" val="2727587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5980" y="273627"/>
            <a:ext cx="6995160" cy="617220"/>
          </a:xfrm>
        </p:spPr>
        <p:txBody>
          <a:bodyPr>
            <a:normAutofit fontScale="90000"/>
          </a:bodyPr>
          <a:lstStyle/>
          <a:p>
            <a:br>
              <a:rPr lang="en-US" sz="3200" dirty="0"/>
            </a:br>
            <a:br>
              <a:rPr lang="en-US" sz="3200" dirty="0"/>
            </a:br>
            <a:br>
              <a:rPr lang="en-US" sz="3200" dirty="0"/>
            </a:br>
            <a:br>
              <a:rPr lang="en-US" sz="3200" dirty="0"/>
            </a:br>
            <a:br>
              <a:rPr lang="en-US" sz="3200" dirty="0"/>
            </a:br>
            <a:r>
              <a:rPr lang="en-US" sz="3200" dirty="0"/>
              <a:t>Databased</a:t>
            </a:r>
            <a:r>
              <a:rPr lang="en-US" sz="3100" b="1" dirty="0"/>
              <a:t>  Approach</a:t>
            </a:r>
            <a:endParaRPr lang="en-US" sz="3100" b="0" dirty="0"/>
          </a:p>
        </p:txBody>
      </p:sp>
      <p:sp>
        <p:nvSpPr>
          <p:cNvPr id="4" name="Slide Number Placeholder 3"/>
          <p:cNvSpPr>
            <a:spLocks noGrp="1"/>
          </p:cNvSpPr>
          <p:nvPr>
            <p:ph type="sldNum" sz="quarter" idx="12"/>
          </p:nvPr>
        </p:nvSpPr>
        <p:spPr>
          <a:xfrm>
            <a:off x="5212080" y="5932170"/>
            <a:ext cx="411480" cy="411480"/>
          </a:xfrm>
        </p:spPr>
        <p:txBody>
          <a:bodyPr/>
          <a:lstStyle/>
          <a:p>
            <a:fld id="{581075D8-38E8-4B6D-BCF6-3EB5F81CC4F3}" type="slidenum">
              <a:rPr lang="en-US" smtClean="0"/>
              <a:t>9</a:t>
            </a:fld>
            <a:endParaRPr lang="en-US"/>
          </a:p>
        </p:txBody>
      </p:sp>
      <p:sp>
        <p:nvSpPr>
          <p:cNvPr id="5" name="Content Placeholder 4"/>
          <p:cNvSpPr>
            <a:spLocks noGrp="1"/>
          </p:cNvSpPr>
          <p:nvPr>
            <p:ph sz="quarter" idx="1"/>
          </p:nvPr>
        </p:nvSpPr>
        <p:spPr>
          <a:xfrm>
            <a:off x="495300" y="960120"/>
            <a:ext cx="9982200" cy="4937760"/>
          </a:xfrm>
        </p:spPr>
        <p:txBody>
          <a:bodyPr>
            <a:noAutofit/>
          </a:bodyPr>
          <a:lstStyle/>
          <a:p>
            <a:pPr lvl="0" algn="just"/>
            <a:r>
              <a:rPr lang="en-US" sz="2400" b="0" dirty="0"/>
              <a:t>Database is a </a:t>
            </a:r>
            <a:r>
              <a:rPr lang="en-US" sz="2400" b="0" dirty="0">
                <a:solidFill>
                  <a:srgbClr val="FF0000"/>
                </a:solidFill>
              </a:rPr>
              <a:t>shared</a:t>
            </a:r>
            <a:r>
              <a:rPr lang="en-US" sz="2400" b="0" dirty="0"/>
              <a:t> collection of </a:t>
            </a:r>
            <a:r>
              <a:rPr lang="en-US" sz="2400" b="0" dirty="0">
                <a:solidFill>
                  <a:srgbClr val="FF0000"/>
                </a:solidFill>
              </a:rPr>
              <a:t>logically related </a:t>
            </a:r>
            <a:r>
              <a:rPr lang="en-US" sz="2400" b="0" dirty="0"/>
              <a:t>data designed to meet the information needs of an organization.</a:t>
            </a:r>
          </a:p>
          <a:p>
            <a:pPr lvl="0" algn="just"/>
            <a:r>
              <a:rPr lang="en-US" sz="2400" b="0" dirty="0"/>
              <a:t>Database is a collection of logically related data where these logically related data comprises entities, attributes, relationships, and business rules of an organization's information. </a:t>
            </a:r>
          </a:p>
          <a:p>
            <a:pPr lvl="0" algn="just"/>
            <a:r>
              <a:rPr lang="en-US" sz="2400" b="0" dirty="0"/>
              <a:t>In addition to containing data required by an organization, database also contains a </a:t>
            </a:r>
            <a:r>
              <a:rPr lang="en-US" sz="2400" b="0" dirty="0">
                <a:solidFill>
                  <a:srgbClr val="FF0000"/>
                </a:solidFill>
              </a:rPr>
              <a:t>description of the data </a:t>
            </a:r>
            <a:r>
              <a:rPr lang="en-US" sz="2400" b="0" dirty="0"/>
              <a:t>which called as “</a:t>
            </a:r>
            <a:r>
              <a:rPr lang="en-US" sz="2400" b="0" dirty="0">
                <a:solidFill>
                  <a:srgbClr val="FF0000"/>
                </a:solidFill>
              </a:rPr>
              <a:t>Metadata</a:t>
            </a:r>
            <a:r>
              <a:rPr lang="en-US" sz="2400" b="0" dirty="0"/>
              <a:t>” or “</a:t>
            </a:r>
            <a:r>
              <a:rPr lang="en-US" sz="2400" b="0" dirty="0">
                <a:solidFill>
                  <a:srgbClr val="FF0000"/>
                </a:solidFill>
              </a:rPr>
              <a:t>Data</a:t>
            </a:r>
            <a:r>
              <a:rPr lang="en-US" sz="2400" b="0" dirty="0"/>
              <a:t> </a:t>
            </a:r>
            <a:r>
              <a:rPr lang="en-US" sz="2400" b="0" dirty="0">
                <a:solidFill>
                  <a:srgbClr val="FF0000"/>
                </a:solidFill>
              </a:rPr>
              <a:t>Dictionary</a:t>
            </a:r>
            <a:r>
              <a:rPr lang="en-US" sz="2400" b="0" dirty="0"/>
              <a:t>” or “</a:t>
            </a:r>
            <a:r>
              <a:rPr lang="en-US" sz="2400" b="0" dirty="0">
                <a:solidFill>
                  <a:srgbClr val="FF0000"/>
                </a:solidFill>
              </a:rPr>
              <a:t>Systems Catalogue</a:t>
            </a:r>
            <a:r>
              <a:rPr lang="en-US" sz="2400" b="0" dirty="0"/>
              <a:t>” or “</a:t>
            </a:r>
            <a:r>
              <a:rPr lang="en-US" sz="2400" b="0" dirty="0">
                <a:solidFill>
                  <a:srgbClr val="FF0000"/>
                </a:solidFill>
              </a:rPr>
              <a:t>Data about Data</a:t>
            </a:r>
            <a:r>
              <a:rPr lang="en-US" sz="2400" b="0" dirty="0"/>
              <a:t>”. </a:t>
            </a:r>
          </a:p>
          <a:p>
            <a:pPr marL="0" indent="0" algn="just">
              <a:buNone/>
            </a:pPr>
            <a:endParaRPr lang="en-US" sz="2000" dirty="0"/>
          </a:p>
        </p:txBody>
      </p:sp>
    </p:spTree>
    <p:extLst>
      <p:ext uri="{BB962C8B-B14F-4D97-AF65-F5344CB8AC3E}">
        <p14:creationId xmlns:p14="http://schemas.microsoft.com/office/powerpoint/2010/main" val="40279695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32328</TotalTime>
  <Words>2197</Words>
  <Application>Microsoft Office PowerPoint</Application>
  <PresentationFormat>Custom</PresentationFormat>
  <Paragraphs>215</Paragraphs>
  <Slides>29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Calibri</vt:lpstr>
      <vt:lpstr>Franklin Gothic Book</vt:lpstr>
      <vt:lpstr>Perpetua</vt:lpstr>
      <vt:lpstr>Times New Roman</vt:lpstr>
      <vt:lpstr>TimesNewRomanPS-BoldMT</vt:lpstr>
      <vt:lpstr>TimesNewRomanPSMT</vt:lpstr>
      <vt:lpstr>Wingdings</vt:lpstr>
      <vt:lpstr>Wingdings 2</vt:lpstr>
      <vt:lpstr>Equity</vt:lpstr>
      <vt:lpstr> Haramaya University COLLEGE OF COMPUTING AND INFORMATICS DEPARTMENT OF INFORMATION SYSTEMS </vt:lpstr>
      <vt:lpstr>Introduction to Database Systems</vt:lpstr>
      <vt:lpstr>The Major Data Handling Approaches</vt:lpstr>
      <vt:lpstr>     Manual  Approach</vt:lpstr>
      <vt:lpstr>     Limitation of Manual  Approach</vt:lpstr>
      <vt:lpstr>     File Based  Approach</vt:lpstr>
      <vt:lpstr>    Limitations of File Based approach</vt:lpstr>
      <vt:lpstr>     Databased  Approach</vt:lpstr>
      <vt:lpstr>     Databased  Approach</vt:lpstr>
      <vt:lpstr>     Benefits of the Databased  Approach</vt:lpstr>
      <vt:lpstr>Limitations and risk of Database Approach</vt:lpstr>
      <vt:lpstr>Roles in Database Design and Use</vt:lpstr>
      <vt:lpstr>Roles in Database Design and Use</vt:lpstr>
      <vt:lpstr>Roles in Database Design and Use</vt:lpstr>
      <vt:lpstr>Roles in Database Design and Use</vt:lpstr>
      <vt:lpstr>Three-Schema Architecture</vt:lpstr>
      <vt:lpstr>Three-Schema Architecture</vt:lpstr>
      <vt:lpstr>Three-Schema Architecture</vt:lpstr>
      <vt:lpstr>Types of Database Systems</vt:lpstr>
      <vt:lpstr>Database Management System(DBMS)</vt:lpstr>
      <vt:lpstr>DBMS  Components</vt:lpstr>
      <vt:lpstr>DBMS  Components</vt:lpstr>
      <vt:lpstr>Database Development Life Cycle</vt:lpstr>
      <vt:lpstr>DBMS Interfaces</vt:lpstr>
      <vt:lpstr>Database Languages</vt:lpstr>
      <vt:lpstr>Database Languages</vt:lpstr>
      <vt:lpstr>Database Languages</vt:lpstr>
      <vt:lpstr>Database Languages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Teddy</cp:lastModifiedBy>
  <cp:revision>450</cp:revision>
  <dcterms:created xsi:type="dcterms:W3CDTF">2017-03-20T05:11:47Z</dcterms:created>
  <dcterms:modified xsi:type="dcterms:W3CDTF">2021-10-12T10:10:48Z</dcterms:modified>
</cp:coreProperties>
</file>