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3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4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5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theme/theme6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5" r:id="rId1"/>
    <p:sldMasterId id="2147483782" r:id="rId2"/>
    <p:sldMasterId id="2147483829" r:id="rId3"/>
    <p:sldMasterId id="2147483871" r:id="rId4"/>
    <p:sldMasterId id="2147483907" r:id="rId5"/>
    <p:sldMasterId id="2147483949" r:id="rId6"/>
  </p:sldMasterIdLst>
  <p:sldIdLst>
    <p:sldId id="259" r:id="rId7"/>
    <p:sldId id="258" r:id="rId8"/>
    <p:sldId id="260" r:id="rId9"/>
    <p:sldId id="261" r:id="rId10"/>
    <p:sldId id="262" r:id="rId11"/>
    <p:sldId id="263" r:id="rId12"/>
    <p:sldId id="264" r:id="rId13"/>
    <p:sldId id="265" r:id="rId14"/>
    <p:sldId id="267" r:id="rId15"/>
    <p:sldId id="268" r:id="rId16"/>
    <p:sldId id="266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55" autoAdjust="0"/>
    <p:restoredTop sz="94660"/>
  </p:normalViewPr>
  <p:slideViewPr>
    <p:cSldViewPr snapToGrid="0">
      <p:cViewPr varScale="1">
        <p:scale>
          <a:sx n="67" d="100"/>
          <a:sy n="67" d="100"/>
        </p:scale>
        <p:origin x="86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10" Type="http://schemas.openxmlformats.org/officeDocument/2006/relationships/slide" Target="slides/slide4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22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83078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939876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3205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793697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3555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17975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82147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E0D20-8DEE-54C0-C728-C0586EDA75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6C77D1-C1D1-58DF-5B9E-11C21D6C9BC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BD2802-E8C3-40C2-C946-FEC33A03A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C015BB-8340-8AD5-16AE-E0090BB23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111127-F116-11CC-3562-F164FC755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81464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EDC77-F9C4-7DD1-8C87-BC23F35E8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9635E-A9DC-3705-AD00-76D35D785B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7EDBBA-CDE8-512A-CE91-F8BFA2293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E0ECEA-39C0-E754-B580-9D8BC8F47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C8AFE9-2673-9D00-CBB1-1B8D26CCE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08411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95168-C1EB-772A-5B81-452E698C9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BA11E0-B8FE-470F-47BF-387E15732A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EFB377-5ADE-E741-84EB-91BD11E92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816BF4-C0E8-F992-320E-3115304AD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CBCE07-6068-D5D5-09BA-046225526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6588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29555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70A09-2EF2-2F43-513B-C9B3F749B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FBB889-49E9-26D7-131D-6B41FA7C39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6644B9-DE88-FB2B-1070-8F91931F56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19D91B-8359-1AD4-0A69-BB878CE54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43C6F3-2B14-5859-61E5-56D355E0E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7BA617-D7BA-A5C5-397B-EF708AF7B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19105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98B329-FE66-BF42-AC12-199D6070B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7D256E-3E24-9647-E5CC-8717FC3E89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A7467D-9033-33BD-5F5F-52E93EA415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062B48-9D12-9B01-BF34-67FF6A2621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4DBF03-03DC-1BF2-7DAE-49D945183D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4021F3-87B0-4FBB-49C1-680A3552A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E76F7B-2882-E4A7-8477-163057221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230FA7-9F77-4D98-E6E2-77FD4E347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329081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555F4-9F37-B222-DB39-55CD9EBE1E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74ABFC-7854-23C7-2520-D903AF357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019025-A0A2-3B71-3D74-1E29DFEEA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1B21321-E346-1DB1-76F4-3021ABC72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510242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715ED7-F520-84D4-88D8-3166912E2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D923EE-58F8-A7FE-B57A-20E6B58155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8B0ED9-0D48-32B9-4B1B-C8DCC35DF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451024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121B0-B96B-1204-65F4-307FF7806B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831D2B-741C-42B1-F4EA-1449ECBE31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FE2EB0-4F99-A7FD-4A3B-F17444D397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9C3030-F090-AF35-2B40-FE2AC33B9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9D9439-5854-E92D-A507-9E112B443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414E49-BE6F-AF6E-10D1-21AE66949B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5155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2C46D-CAC9-DC32-54E4-73BC54201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0E410E-8F7F-07FB-C6D5-3D15161F2F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A6D577-2972-B7C3-CA9F-1BA4064CD4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4BEBAC-87B0-31E8-F085-E1B24B0E5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10DCAA-1881-60DC-BF73-CEA0F45BC0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3E3B45-A7AA-D0C5-F255-59D485F01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01220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71AA57-DE0F-9F75-82AA-C97864DE3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4FCE7C-6727-6CC3-FBC0-A6261960A6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592FA2-181B-5568-36E2-F5DB695D1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38F159-660C-FFEF-49AA-4A8E83447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AFF30C-60E4-6BFC-EE15-84BEAA5C9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59090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782942-16B7-640B-6653-D4307DB222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AC50F5-74A6-8D39-8236-B5BC41856A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4C6036-8B67-6885-A616-1608ADED0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8F0E99-E09E-5729-EE4A-048FB190D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E9FA78-02BF-98EE-B62B-80D5FF4A9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30923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69399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0659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880583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28865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1500130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630402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011709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56163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229315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63703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364865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398966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083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46940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005075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760751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507330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571539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2278563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11128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85512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9006269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333446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5/3/2025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337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49209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5/3/2025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816645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9654074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171563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765079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967290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8102407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9155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8835564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8074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659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4379316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87686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4770633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0788056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5/3/2025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6924437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48A87A34-81AB-432B-8DAE-1953F412C126}" type="datetimeFigureOut">
              <a:rPr lang="en-US" smtClean="0"/>
              <a:t>5/3/2025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673124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4591072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178503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519577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403267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899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5888963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5025809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916583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029940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0025162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423834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6767720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086689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5992410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9874509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509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8532279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7503873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588069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378788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227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1589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40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9.xml"/><Relationship Id="rId17" Type="http://schemas.openxmlformats.org/officeDocument/2006/relationships/slideLayout" Target="../slideLayouts/slideLayout44.xml"/><Relationship Id="rId2" Type="http://schemas.openxmlformats.org/officeDocument/2006/relationships/slideLayout" Target="../slideLayouts/slideLayout29.xml"/><Relationship Id="rId16" Type="http://schemas.openxmlformats.org/officeDocument/2006/relationships/slideLayout" Target="../slideLayouts/slideLayout43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5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Relationship Id="rId14" Type="http://schemas.openxmlformats.org/officeDocument/2006/relationships/slideLayout" Target="../slideLayouts/slideLayout4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13" Type="http://schemas.openxmlformats.org/officeDocument/2006/relationships/slideLayout" Target="../slideLayouts/slideLayout79.xml"/><Relationship Id="rId18" Type="http://schemas.openxmlformats.org/officeDocument/2006/relationships/theme" Target="../theme/theme6.xml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slideLayout" Target="../slideLayouts/slideLayout78.xml"/><Relationship Id="rId17" Type="http://schemas.openxmlformats.org/officeDocument/2006/relationships/slideLayout" Target="../slideLayouts/slideLayout83.xml"/><Relationship Id="rId2" Type="http://schemas.openxmlformats.org/officeDocument/2006/relationships/slideLayout" Target="../slideLayouts/slideLayout68.xml"/><Relationship Id="rId16" Type="http://schemas.openxmlformats.org/officeDocument/2006/relationships/slideLayout" Target="../slideLayouts/slideLayout82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5" Type="http://schemas.openxmlformats.org/officeDocument/2006/relationships/slideLayout" Target="../slideLayouts/slideLayout81.xml"/><Relationship Id="rId10" Type="http://schemas.openxmlformats.org/officeDocument/2006/relationships/slideLayout" Target="../slideLayouts/slideLayout76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Relationship Id="rId14" Type="http://schemas.openxmlformats.org/officeDocument/2006/relationships/slideLayout" Target="../slideLayouts/slideLayout8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18627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6" r:id="rId1"/>
    <p:sldLayoutId id="2147483767" r:id="rId2"/>
    <p:sldLayoutId id="2147483768" r:id="rId3"/>
    <p:sldLayoutId id="2147483769" r:id="rId4"/>
    <p:sldLayoutId id="2147483770" r:id="rId5"/>
    <p:sldLayoutId id="2147483771" r:id="rId6"/>
    <p:sldLayoutId id="2147483772" r:id="rId7"/>
    <p:sldLayoutId id="2147483773" r:id="rId8"/>
    <p:sldLayoutId id="2147483774" r:id="rId9"/>
    <p:sldLayoutId id="2147483775" r:id="rId10"/>
    <p:sldLayoutId id="2147483776" r:id="rId11"/>
    <p:sldLayoutId id="2147483777" r:id="rId12"/>
    <p:sldLayoutId id="2147483778" r:id="rId13"/>
    <p:sldLayoutId id="2147483779" r:id="rId14"/>
    <p:sldLayoutId id="2147483780" r:id="rId15"/>
    <p:sldLayoutId id="2147483781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77F64F2-BD9C-D1D5-D4CB-093AF8FEF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D2B587-57AA-70EB-737C-C548E079FF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1F9A68-C16B-B0CC-36F4-A44D948DCF7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5/3/2025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D4305D-B4B7-7374-E00C-37CD17EFF0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E0509A-A64D-8BE8-8DB3-5B8DE21087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0443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8A87A34-81AB-432B-8DAE-1953F412C126}" type="datetimeFigureOut">
              <a:rPr lang="en-US" smtClean="0"/>
              <a:pPr/>
              <a:t>5/3/2025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6837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  <p:sldLayoutId id="2147483831" r:id="rId2"/>
    <p:sldLayoutId id="2147483832" r:id="rId3"/>
    <p:sldLayoutId id="2147483833" r:id="rId4"/>
    <p:sldLayoutId id="2147483834" r:id="rId5"/>
    <p:sldLayoutId id="2147483835" r:id="rId6"/>
    <p:sldLayoutId id="2147483836" r:id="rId7"/>
    <p:sldLayoutId id="2147483837" r:id="rId8"/>
    <p:sldLayoutId id="2147483838" r:id="rId9"/>
    <p:sldLayoutId id="2147483839" r:id="rId10"/>
    <p:sldLayoutId id="2147483840" r:id="rId11"/>
    <p:sldLayoutId id="2147483841" r:id="rId12"/>
    <p:sldLayoutId id="2147483842" r:id="rId13"/>
    <p:sldLayoutId id="2147483843" r:id="rId14"/>
    <p:sldLayoutId id="2147483844" r:id="rId15"/>
    <p:sldLayoutId id="2147483845" r:id="rId16"/>
    <p:sldLayoutId id="2147483846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1532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2" r:id="rId1"/>
    <p:sldLayoutId id="2147483873" r:id="rId2"/>
    <p:sldLayoutId id="2147483874" r:id="rId3"/>
    <p:sldLayoutId id="2147483875" r:id="rId4"/>
    <p:sldLayoutId id="2147483876" r:id="rId5"/>
    <p:sldLayoutId id="2147483877" r:id="rId6"/>
    <p:sldLayoutId id="2147483878" r:id="rId7"/>
    <p:sldLayoutId id="2147483879" r:id="rId8"/>
    <p:sldLayoutId id="2147483880" r:id="rId9"/>
    <p:sldLayoutId id="2147483881" r:id="rId10"/>
    <p:sldLayoutId id="214748388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7058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8" r:id="rId1"/>
    <p:sldLayoutId id="2147483909" r:id="rId2"/>
    <p:sldLayoutId id="2147483910" r:id="rId3"/>
    <p:sldLayoutId id="2147483911" r:id="rId4"/>
    <p:sldLayoutId id="2147483912" r:id="rId5"/>
    <p:sldLayoutId id="2147483913" r:id="rId6"/>
    <p:sldLayoutId id="2147483914" r:id="rId7"/>
    <p:sldLayoutId id="2147483915" r:id="rId8"/>
    <p:sldLayoutId id="2147483916" r:id="rId9"/>
    <p:sldLayoutId id="2147483917" r:id="rId10"/>
    <p:sldLayoutId id="2147483918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5/3/2025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7655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0" r:id="rId1"/>
    <p:sldLayoutId id="2147483951" r:id="rId2"/>
    <p:sldLayoutId id="2147483952" r:id="rId3"/>
    <p:sldLayoutId id="2147483953" r:id="rId4"/>
    <p:sldLayoutId id="2147483954" r:id="rId5"/>
    <p:sldLayoutId id="2147483955" r:id="rId6"/>
    <p:sldLayoutId id="2147483956" r:id="rId7"/>
    <p:sldLayoutId id="2147483957" r:id="rId8"/>
    <p:sldLayoutId id="2147483958" r:id="rId9"/>
    <p:sldLayoutId id="2147483959" r:id="rId10"/>
    <p:sldLayoutId id="2147483960" r:id="rId11"/>
    <p:sldLayoutId id="2147483961" r:id="rId12"/>
    <p:sldLayoutId id="2147483962" r:id="rId13"/>
    <p:sldLayoutId id="2147483963" r:id="rId14"/>
    <p:sldLayoutId id="2147483964" r:id="rId15"/>
    <p:sldLayoutId id="2147483965" r:id="rId16"/>
    <p:sldLayoutId id="2147483966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5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3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69725">
              <a:srgbClr val="C2BDB4"/>
            </a:gs>
            <a:gs pos="48600">
              <a:srgbClr val="BDB6AB"/>
            </a:gs>
            <a:gs pos="0">
              <a:schemeClr val="bg2">
                <a:lumMod val="75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270DAA5-5CEB-5117-EA74-5B9123DCA3E9}"/>
              </a:ext>
            </a:extLst>
          </p:cNvPr>
          <p:cNvSpPr/>
          <p:nvPr/>
        </p:nvSpPr>
        <p:spPr>
          <a:xfrm>
            <a:off x="2888254" y="2967335"/>
            <a:ext cx="5958299" cy="92333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84480196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8" presetClass="entr" presetSubtype="0" accel="5000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7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8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67000"/>
              </a:schemeClr>
            </a:gs>
            <a:gs pos="48000">
              <a:schemeClr val="accent1">
                <a:lumMod val="97000"/>
                <a:lumOff val="3000"/>
              </a:schemeClr>
            </a:gs>
            <a:gs pos="100000">
              <a:schemeClr val="accent1">
                <a:lumMod val="60000"/>
                <a:lumOff val="40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94648E4-61C7-13D7-C9BD-AF0FC40C4DA3}"/>
              </a:ext>
            </a:extLst>
          </p:cNvPr>
          <p:cNvSpPr txBox="1"/>
          <p:nvPr/>
        </p:nvSpPr>
        <p:spPr>
          <a:xfrm>
            <a:off x="660802" y="325041"/>
            <a:ext cx="609361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b="1" dirty="0">
                <a:latin typeface="+mj-lt"/>
              </a:rPr>
              <a:t>Books counts per rating are :-</a:t>
            </a:r>
          </a:p>
          <a:p>
            <a:endParaRPr lang="en-IN" b="1" dirty="0">
              <a:latin typeface="+mj-lt"/>
            </a:endParaRPr>
          </a:p>
          <a:p>
            <a:r>
              <a:rPr lang="en-IN" dirty="0"/>
              <a:t>    </a:t>
            </a:r>
            <a:r>
              <a:rPr lang="en-IN" sz="1600" b="1" dirty="0"/>
              <a:t>Rating</a:t>
            </a:r>
            <a:r>
              <a:rPr lang="en-IN" dirty="0"/>
              <a:t>         </a:t>
            </a:r>
            <a:r>
              <a:rPr lang="en-IN" sz="1600" b="1" dirty="0"/>
              <a:t>Counts</a:t>
            </a:r>
          </a:p>
          <a:p>
            <a:r>
              <a:rPr lang="en-IN" dirty="0"/>
              <a:t>     </a:t>
            </a:r>
            <a:r>
              <a:rPr lang="en-IN" dirty="0">
                <a:latin typeface="+mj-lt"/>
              </a:rPr>
              <a:t>1                  226</a:t>
            </a:r>
          </a:p>
          <a:p>
            <a:r>
              <a:rPr lang="en-IN" dirty="0">
                <a:latin typeface="+mj-lt"/>
              </a:rPr>
              <a:t>     2                  196</a:t>
            </a:r>
          </a:p>
          <a:p>
            <a:r>
              <a:rPr lang="en-IN" dirty="0">
                <a:latin typeface="+mj-lt"/>
              </a:rPr>
              <a:t>     3                  203</a:t>
            </a:r>
          </a:p>
          <a:p>
            <a:r>
              <a:rPr lang="en-IN" dirty="0">
                <a:latin typeface="+mj-lt"/>
              </a:rPr>
              <a:t>     4                  179</a:t>
            </a:r>
          </a:p>
          <a:p>
            <a:r>
              <a:rPr lang="en-IN" dirty="0">
                <a:latin typeface="+mj-lt"/>
              </a:rPr>
              <a:t>     5                  196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2BA7523-662A-F98E-43CC-D376B67ECED2}"/>
              </a:ext>
            </a:extLst>
          </p:cNvPr>
          <p:cNvSpPr txBox="1"/>
          <p:nvPr/>
        </p:nvSpPr>
        <p:spPr>
          <a:xfrm>
            <a:off x="657230" y="2986088"/>
            <a:ext cx="7143750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en-IN" b="1" dirty="0"/>
              <a:t>Average Price Per Rating:-</a:t>
            </a:r>
          </a:p>
          <a:p>
            <a:endParaRPr lang="en-IN" dirty="0"/>
          </a:p>
          <a:p>
            <a:r>
              <a:rPr lang="en-IN" sz="1600" b="1" i="0" dirty="0">
                <a:effectLst/>
                <a:latin typeface="Garamond(Body)"/>
              </a:rPr>
              <a:t>Rating             AvgPrice(In $)</a:t>
            </a:r>
          </a:p>
          <a:p>
            <a:endParaRPr lang="en-IN" sz="1600" b="1" i="0" dirty="0">
              <a:effectLst/>
              <a:latin typeface="Garamond(Body)"/>
            </a:endParaRPr>
          </a:p>
          <a:p>
            <a:r>
              <a:rPr lang="en-IN" i="0" dirty="0">
                <a:effectLst/>
                <a:latin typeface="+mj-lt"/>
              </a:rPr>
              <a:t> 1                34.561195 </a:t>
            </a:r>
          </a:p>
          <a:p>
            <a:r>
              <a:rPr lang="en-IN" i="0" dirty="0">
                <a:effectLst/>
                <a:latin typeface="+mj-lt"/>
              </a:rPr>
              <a:t> 2                34.810918 </a:t>
            </a:r>
          </a:p>
          <a:p>
            <a:r>
              <a:rPr lang="en-IN" i="0" dirty="0">
                <a:effectLst/>
                <a:latin typeface="+mj-lt"/>
              </a:rPr>
              <a:t> 3                34.692020 </a:t>
            </a:r>
          </a:p>
          <a:p>
            <a:r>
              <a:rPr lang="en-IN" i="0" dirty="0">
                <a:effectLst/>
                <a:latin typeface="+mj-lt"/>
              </a:rPr>
              <a:t> 4                36.093296 </a:t>
            </a:r>
          </a:p>
          <a:p>
            <a:r>
              <a:rPr lang="en-IN" i="0" dirty="0">
                <a:effectLst/>
                <a:latin typeface="+mj-lt"/>
              </a:rPr>
              <a:t> 5                35.374490</a:t>
            </a:r>
            <a:endParaRPr lang="en-IN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9078796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E3A2724-DDC3-D55D-1DEA-256F354FE0C7}"/>
              </a:ext>
            </a:extLst>
          </p:cNvPr>
          <p:cNvSpPr/>
          <p:nvPr/>
        </p:nvSpPr>
        <p:spPr>
          <a:xfrm>
            <a:off x="2964500" y="2757482"/>
            <a:ext cx="5579417" cy="1107996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6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Thank</a:t>
            </a:r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r>
              <a:rPr lang="en-US" sz="66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95000"/>
                    <a:lumOff val="5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You</a:t>
            </a:r>
            <a:r>
              <a:rPr lang="en-US" sz="5400" b="1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 </a:t>
            </a:r>
            <a:endParaRPr lang="en-US" sz="5400" b="1" cap="none" spc="0" dirty="0">
              <a:ln w="9525">
                <a:solidFill>
                  <a:schemeClr val="bg1"/>
                </a:solidFill>
                <a:prstDash val="solid"/>
              </a:ln>
              <a:solidFill>
                <a:schemeClr val="accent4">
                  <a:lumMod val="60000"/>
                  <a:lumOff val="40000"/>
                </a:schemeClr>
              </a:solidFill>
              <a:effectLst>
                <a:outerShdw blurRad="12700" dist="38100" dir="2700000" algn="tl" rotWithShape="0">
                  <a:schemeClr val="bg1">
                    <a:lumMod val="50000"/>
                  </a:schemeClr>
                </a:outerShdw>
              </a:effectLst>
            </a:endParaRPr>
          </a:p>
        </p:txBody>
      </p:sp>
      <p:sp>
        <p:nvSpPr>
          <p:cNvPr id="4" name="Smiley Face 3">
            <a:extLst>
              <a:ext uri="{FF2B5EF4-FFF2-40B4-BE49-F238E27FC236}">
                <a16:creationId xmlns:a16="http://schemas.microsoft.com/office/drawing/2014/main" id="{1019E0A3-5BA5-1C9D-EDB9-7400278C801D}"/>
              </a:ext>
            </a:extLst>
          </p:cNvPr>
          <p:cNvSpPr/>
          <p:nvPr/>
        </p:nvSpPr>
        <p:spPr>
          <a:xfrm>
            <a:off x="7798741" y="3143247"/>
            <a:ext cx="473716" cy="500063"/>
          </a:xfrm>
          <a:prstGeom prst="smileyFace">
            <a:avLst/>
          </a:prstGeom>
          <a:solidFill>
            <a:srgbClr val="00B0F0"/>
          </a:solidFill>
          <a:scene3d>
            <a:camera prst="orthographicFront"/>
            <a:lightRig rig="threePt" dir="t"/>
          </a:scene3d>
          <a:sp3d>
            <a:bevelT prst="slope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8460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8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9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0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21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2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23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24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5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F07C22F-18DD-002C-C346-73E4B8922C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3576" y="1760059"/>
            <a:ext cx="5752574" cy="398621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A1F8678-F1BA-D94B-9236-81D27793BD54}"/>
              </a:ext>
            </a:extLst>
          </p:cNvPr>
          <p:cNvSpPr txBox="1"/>
          <p:nvPr/>
        </p:nvSpPr>
        <p:spPr>
          <a:xfrm>
            <a:off x="728647" y="1571605"/>
            <a:ext cx="5057793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1.</a:t>
            </a:r>
            <a:r>
              <a:rPr lang="en-US" b="1" dirty="0"/>
              <a:t> Rating 1 has the highest count</a:t>
            </a:r>
            <a:r>
              <a:rPr lang="en-US" dirty="0"/>
              <a:t> of books, indicating a large number of books received poor ratings.</a:t>
            </a:r>
            <a:endParaRPr lang="en-IN" dirty="0"/>
          </a:p>
          <a:p>
            <a:endParaRPr lang="en-IN" dirty="0"/>
          </a:p>
          <a:p>
            <a:r>
              <a:rPr lang="en-IN" dirty="0"/>
              <a:t>2.</a:t>
            </a:r>
            <a:r>
              <a:rPr lang="en-US" b="1" dirty="0"/>
              <a:t> Rating 4 has the lowest count</a:t>
            </a:r>
            <a:r>
              <a:rPr lang="en-US" dirty="0"/>
              <a:t>, suggesting fewer books are rated just below excellent.</a:t>
            </a:r>
            <a:endParaRPr lang="en-IN" dirty="0"/>
          </a:p>
          <a:p>
            <a:endParaRPr lang="en-IN" dirty="0"/>
          </a:p>
          <a:p>
            <a:r>
              <a:rPr lang="en-IN" dirty="0"/>
              <a:t>3.</a:t>
            </a:r>
            <a:r>
              <a:rPr lang="en-US" dirty="0"/>
              <a:t> Ratings </a:t>
            </a:r>
            <a:r>
              <a:rPr lang="en-US" b="1" dirty="0"/>
              <a:t>2, 3, and 5 are relatively close</a:t>
            </a:r>
            <a:r>
              <a:rPr lang="en-US" dirty="0"/>
              <a:t> in count, showing a more balanced distribution in mid to high ratings.</a:t>
            </a:r>
          </a:p>
          <a:p>
            <a:endParaRPr lang="en-US" dirty="0"/>
          </a:p>
          <a:p>
            <a:r>
              <a:rPr lang="en-US" dirty="0"/>
              <a:t>4. There could be </a:t>
            </a:r>
            <a:r>
              <a:rPr lang="en-US" b="1" dirty="0"/>
              <a:t>issues with book quality</a:t>
            </a:r>
            <a:r>
              <a:rPr lang="en-US" dirty="0"/>
              <a:t> or reader dissatisfaction if Rating 1 dominates the dataset.</a:t>
            </a:r>
          </a:p>
          <a:p>
            <a:endParaRPr lang="en-US" dirty="0"/>
          </a:p>
          <a:p>
            <a:r>
              <a:rPr lang="en-US" dirty="0"/>
              <a:t>5. The fact that </a:t>
            </a:r>
            <a:r>
              <a:rPr lang="en-US" b="1" dirty="0"/>
              <a:t>Rating 5 isn’t the highest</a:t>
            </a:r>
            <a:r>
              <a:rPr lang="en-US" dirty="0"/>
              <a:t> suggests fewer books are perceived as outstanding by users.</a:t>
            </a:r>
            <a:endParaRPr lang="en-I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4A134BE-BE75-EA4F-2EA8-4CB2B39CE0A3}"/>
              </a:ext>
            </a:extLst>
          </p:cNvPr>
          <p:cNvSpPr/>
          <p:nvPr/>
        </p:nvSpPr>
        <p:spPr>
          <a:xfrm>
            <a:off x="829364" y="615432"/>
            <a:ext cx="274177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Key</a:t>
            </a:r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Insights:-</a:t>
            </a:r>
            <a:endParaRPr lang="en-IN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3504425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5CF311B-8013-58DA-D5B9-1A0CD55DC6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5040" y="700087"/>
            <a:ext cx="6129338" cy="418623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6AA6F35-7523-AD72-1E6F-5DE86892518B}"/>
              </a:ext>
            </a:extLst>
          </p:cNvPr>
          <p:cNvSpPr txBox="1"/>
          <p:nvPr/>
        </p:nvSpPr>
        <p:spPr>
          <a:xfrm>
            <a:off x="685783" y="1643048"/>
            <a:ext cx="5043505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1. </a:t>
            </a:r>
            <a:r>
              <a:rPr lang="en-IN" dirty="0">
                <a:latin typeface="Garamond(Body)"/>
              </a:rPr>
              <a:t>Majority of Book prices are </a:t>
            </a:r>
            <a:r>
              <a:rPr lang="en-IN" sz="2000" b="1" dirty="0">
                <a:latin typeface="Garamond(Body)"/>
              </a:rPr>
              <a:t>concentrated between $0 to $50.</a:t>
            </a:r>
          </a:p>
          <a:p>
            <a:endParaRPr lang="en-IN" dirty="0"/>
          </a:p>
          <a:p>
            <a:r>
              <a:rPr lang="en-IN" dirty="0"/>
              <a:t>2. </a:t>
            </a:r>
            <a:r>
              <a:rPr lang="en-IN" dirty="0">
                <a:latin typeface="Garamond(Body)"/>
              </a:rPr>
              <a:t>A few books are priced much higher ,indicating</a:t>
            </a:r>
            <a:r>
              <a:rPr lang="en-IN" sz="2000" b="1" dirty="0">
                <a:latin typeface="Garamond(Body)"/>
              </a:rPr>
              <a:t> a long tails distribution.</a:t>
            </a:r>
          </a:p>
          <a:p>
            <a:endParaRPr lang="en-IN" dirty="0"/>
          </a:p>
          <a:p>
            <a:r>
              <a:rPr lang="en-IN" dirty="0"/>
              <a:t>3.</a:t>
            </a:r>
            <a:r>
              <a:rPr lang="en-IN" dirty="0">
                <a:latin typeface="Garamond(Body)"/>
              </a:rPr>
              <a:t> </a:t>
            </a:r>
            <a:r>
              <a:rPr lang="en-IN" sz="2000" b="1" dirty="0">
                <a:latin typeface="Garamond(Body)"/>
              </a:rPr>
              <a:t>Presence of outliers suggests premium books</a:t>
            </a:r>
            <a:r>
              <a:rPr lang="en-IN" dirty="0">
                <a:latin typeface="Garamond(Body)"/>
              </a:rPr>
              <a:t> or collector editions.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62F9DE5-A8B1-A66B-0CFE-95B35FFD2D5D}"/>
              </a:ext>
            </a:extLst>
          </p:cNvPr>
          <p:cNvSpPr/>
          <p:nvPr/>
        </p:nvSpPr>
        <p:spPr>
          <a:xfrm>
            <a:off x="1505030" y="457191"/>
            <a:ext cx="306686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Key</a:t>
            </a:r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Insights:-</a:t>
            </a:r>
            <a:endParaRPr lang="en-IN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26488681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89A1011-EA5C-80BA-1518-071B8EA4E8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7793" y="585784"/>
            <a:ext cx="6905631" cy="464344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428928B-FBAD-7007-C245-C59F76044A70}"/>
              </a:ext>
            </a:extLst>
          </p:cNvPr>
          <p:cNvSpPr txBox="1"/>
          <p:nvPr/>
        </p:nvSpPr>
        <p:spPr>
          <a:xfrm>
            <a:off x="528615" y="1371583"/>
            <a:ext cx="477204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1.Majority of books are </a:t>
            </a:r>
            <a:r>
              <a:rPr lang="en-IN" b="1" dirty="0"/>
              <a:t>in stock.</a:t>
            </a:r>
          </a:p>
          <a:p>
            <a:endParaRPr lang="en-IN" dirty="0"/>
          </a:p>
          <a:p>
            <a:r>
              <a:rPr lang="en-IN" dirty="0"/>
              <a:t>2.A smaller proportion is </a:t>
            </a:r>
            <a:r>
              <a:rPr lang="en-IN" b="1" dirty="0"/>
              <a:t>out of stock</a:t>
            </a:r>
            <a:r>
              <a:rPr lang="en-IN" dirty="0"/>
              <a:t> ,indicating either </a:t>
            </a:r>
            <a:r>
              <a:rPr lang="en-IN" b="1" dirty="0"/>
              <a:t>high demand or limited availability.</a:t>
            </a:r>
          </a:p>
          <a:p>
            <a:endParaRPr lang="en-IN" dirty="0"/>
          </a:p>
          <a:p>
            <a:r>
              <a:rPr lang="en-IN" dirty="0"/>
              <a:t>3.There is no books which are</a:t>
            </a:r>
            <a:r>
              <a:rPr lang="en-IN" b="1" dirty="0"/>
              <a:t> not in stock(Present).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FFE083A-20E5-C7D9-F74F-8D806F577B7E}"/>
              </a:ext>
            </a:extLst>
          </p:cNvPr>
          <p:cNvSpPr/>
          <p:nvPr/>
        </p:nvSpPr>
        <p:spPr>
          <a:xfrm>
            <a:off x="304862" y="300023"/>
            <a:ext cx="306686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Key</a:t>
            </a:r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Insights:-</a:t>
            </a:r>
            <a:endParaRPr lang="en-IN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150701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4887A3E-0F16-9E94-BFEE-8BCE3A5EF1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7888" y="200020"/>
            <a:ext cx="6234112" cy="644366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2BFBC40-D860-3DD7-A235-688E6EB14001}"/>
              </a:ext>
            </a:extLst>
          </p:cNvPr>
          <p:cNvSpPr txBox="1"/>
          <p:nvPr/>
        </p:nvSpPr>
        <p:spPr>
          <a:xfrm>
            <a:off x="671495" y="1300149"/>
            <a:ext cx="464345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1.Higher-rated books tend to have a          </a:t>
            </a:r>
            <a:r>
              <a:rPr lang="en-IN" b="1" dirty="0"/>
              <a:t>wider price range.</a:t>
            </a:r>
          </a:p>
          <a:p>
            <a:endParaRPr lang="en-IN" dirty="0"/>
          </a:p>
          <a:p>
            <a:r>
              <a:rPr lang="en-IN" dirty="0"/>
              <a:t>2.Some lower-rated books are </a:t>
            </a:r>
            <a:r>
              <a:rPr lang="en-IN" b="1" dirty="0"/>
              <a:t>surprisingly expensive.</a:t>
            </a:r>
          </a:p>
          <a:p>
            <a:endParaRPr lang="en-IN" dirty="0"/>
          </a:p>
          <a:p>
            <a:r>
              <a:rPr lang="en-IN" dirty="0"/>
              <a:t>3.</a:t>
            </a:r>
            <a:r>
              <a:rPr lang="en-IN" b="1" dirty="0"/>
              <a:t>Outliers</a:t>
            </a:r>
            <a:r>
              <a:rPr lang="en-IN" dirty="0"/>
              <a:t> observed across </a:t>
            </a:r>
            <a:r>
              <a:rPr lang="en-IN" b="1" dirty="0"/>
              <a:t>all</a:t>
            </a:r>
            <a:r>
              <a:rPr lang="en-IN" dirty="0"/>
              <a:t> </a:t>
            </a:r>
            <a:r>
              <a:rPr lang="en-IN" b="1" dirty="0"/>
              <a:t>ratings</a:t>
            </a:r>
            <a:r>
              <a:rPr lang="en-IN" dirty="0"/>
              <a:t>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395494F-97B4-119A-1770-64DA757BF09F}"/>
              </a:ext>
            </a:extLst>
          </p:cNvPr>
          <p:cNvSpPr/>
          <p:nvPr/>
        </p:nvSpPr>
        <p:spPr>
          <a:xfrm>
            <a:off x="547761" y="157145"/>
            <a:ext cx="306686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Key</a:t>
            </a:r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Insights:-</a:t>
            </a:r>
            <a:endParaRPr lang="en-IN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332846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F365453-0AFB-4F86-47D5-D1F2A22D80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7880" y="142870"/>
            <a:ext cx="6331793" cy="655796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9E3579F-8B82-4249-587F-296B28C2D1FB}"/>
              </a:ext>
            </a:extLst>
          </p:cNvPr>
          <p:cNvSpPr txBox="1"/>
          <p:nvPr/>
        </p:nvSpPr>
        <p:spPr>
          <a:xfrm>
            <a:off x="671495" y="1971667"/>
            <a:ext cx="402907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1.These books are priced </a:t>
            </a:r>
            <a:r>
              <a:rPr lang="en-IN" b="1" dirty="0"/>
              <a:t>significantly above average.</a:t>
            </a:r>
          </a:p>
          <a:p>
            <a:endParaRPr lang="en-IN" dirty="0"/>
          </a:p>
          <a:p>
            <a:r>
              <a:rPr lang="en-IN" dirty="0"/>
              <a:t>2.Useful for identifying</a:t>
            </a:r>
            <a:r>
              <a:rPr lang="en-IN" b="1" dirty="0"/>
              <a:t> premium titles or special editions.</a:t>
            </a:r>
          </a:p>
          <a:p>
            <a:endParaRPr lang="en-IN" dirty="0"/>
          </a:p>
          <a:p>
            <a:r>
              <a:rPr lang="en-IN" dirty="0"/>
              <a:t>3.Could be targeted for</a:t>
            </a:r>
            <a:r>
              <a:rPr lang="en-IN" b="1" dirty="0"/>
              <a:t> high-value customers or collectors.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6BD3B00-C116-2F1B-EA21-86822F97B468}"/>
              </a:ext>
            </a:extLst>
          </p:cNvPr>
          <p:cNvSpPr/>
          <p:nvPr/>
        </p:nvSpPr>
        <p:spPr>
          <a:xfrm>
            <a:off x="519184" y="842958"/>
            <a:ext cx="306686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Key</a:t>
            </a:r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Insights:-</a:t>
            </a:r>
            <a:endParaRPr lang="en-IN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03188583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3CAD2E3-231C-5831-1F27-5251E49883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6462" y="0"/>
            <a:ext cx="6151741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45148ED-A891-BD34-F7CE-23161EA3E881}"/>
              </a:ext>
            </a:extLst>
          </p:cNvPr>
          <p:cNvSpPr txBox="1"/>
          <p:nvPr/>
        </p:nvSpPr>
        <p:spPr>
          <a:xfrm>
            <a:off x="1328725" y="1443027"/>
            <a:ext cx="40290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1.No strong trend observed </a:t>
            </a:r>
            <a:r>
              <a:rPr lang="en-IN" b="1" dirty="0"/>
              <a:t>between price and rating.</a:t>
            </a:r>
          </a:p>
          <a:p>
            <a:endParaRPr lang="en-IN" dirty="0"/>
          </a:p>
          <a:p>
            <a:r>
              <a:rPr lang="en-IN" dirty="0"/>
              <a:t>2.It shows that </a:t>
            </a:r>
            <a:r>
              <a:rPr lang="en-IN" b="1" dirty="0"/>
              <a:t>higher prices don’t always guarantee better services.</a:t>
            </a:r>
          </a:p>
          <a:p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C63A041-62D1-7C2A-1B10-81D7B893EB66}"/>
              </a:ext>
            </a:extLst>
          </p:cNvPr>
          <p:cNvSpPr/>
          <p:nvPr/>
        </p:nvSpPr>
        <p:spPr>
          <a:xfrm>
            <a:off x="1290711" y="457191"/>
            <a:ext cx="306686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Key</a:t>
            </a:r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Insights:-</a:t>
            </a:r>
            <a:endParaRPr lang="en-IN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90808846"/>
      </p:ext>
    </p:extLst>
  </p:cSld>
  <p:clrMapOvr>
    <a:masterClrMapping/>
  </p:clrMapOvr>
  <p:transition spd="slow">
    <p:wheel spokes="1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57ADBE3-BC61-E6A9-6BB8-DAF5CE2D9C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00747" y="257164"/>
            <a:ext cx="6261621" cy="59436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F060165-B07F-F7A5-B748-B33634CA8984}"/>
              </a:ext>
            </a:extLst>
          </p:cNvPr>
          <p:cNvSpPr txBox="1"/>
          <p:nvPr/>
        </p:nvSpPr>
        <p:spPr>
          <a:xfrm>
            <a:off x="528616" y="1357295"/>
            <a:ext cx="460059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1.</a:t>
            </a:r>
            <a:r>
              <a:rPr lang="en-IN" b="1" dirty="0"/>
              <a:t>Weak correlation</a:t>
            </a:r>
            <a:r>
              <a:rPr lang="en-IN" dirty="0"/>
              <a:t> between most </a:t>
            </a:r>
            <a:r>
              <a:rPr lang="en-IN" b="1" dirty="0"/>
              <a:t>numeric fields.</a:t>
            </a:r>
          </a:p>
          <a:p>
            <a:endParaRPr lang="en-IN" dirty="0"/>
          </a:p>
          <a:p>
            <a:r>
              <a:rPr lang="en-IN" dirty="0"/>
              <a:t>2.Slight </a:t>
            </a:r>
            <a:r>
              <a:rPr lang="en-IN" b="1" dirty="0"/>
              <a:t>positive correlation</a:t>
            </a:r>
            <a:r>
              <a:rPr lang="en-IN" dirty="0"/>
              <a:t> may exist between </a:t>
            </a:r>
            <a:r>
              <a:rPr lang="en-IN" b="1" dirty="0"/>
              <a:t>rating and price or stock and price,</a:t>
            </a:r>
            <a:r>
              <a:rPr lang="en-IN" dirty="0"/>
              <a:t> but not strongly significant.</a:t>
            </a:r>
          </a:p>
          <a:p>
            <a:endParaRPr lang="en-IN" dirty="0"/>
          </a:p>
          <a:p>
            <a:r>
              <a:rPr lang="en-IN" dirty="0"/>
              <a:t>3.Reinforces that </a:t>
            </a:r>
            <a:r>
              <a:rPr lang="en-IN" b="1" dirty="0"/>
              <a:t>ratings and prices are largely independent.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D5AE45F-9352-5E9F-FAE5-BB262C1D18C5}"/>
              </a:ext>
            </a:extLst>
          </p:cNvPr>
          <p:cNvSpPr/>
          <p:nvPr/>
        </p:nvSpPr>
        <p:spPr>
          <a:xfrm>
            <a:off x="476336" y="214297"/>
            <a:ext cx="306686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Key</a:t>
            </a:r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36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Insights:-</a:t>
            </a:r>
            <a:endParaRPr lang="en-IN" sz="36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369169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4B0D49F-E77F-3DD5-B73E-7B69E19508C5}"/>
              </a:ext>
            </a:extLst>
          </p:cNvPr>
          <p:cNvSpPr/>
          <p:nvPr/>
        </p:nvSpPr>
        <p:spPr>
          <a:xfrm>
            <a:off x="2098174" y="-61630"/>
            <a:ext cx="799565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Business and Data Insights:-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E44ED8-26B9-E20E-5E58-464A19B0E944}"/>
              </a:ext>
            </a:extLst>
          </p:cNvPr>
          <p:cNvSpPr txBox="1"/>
          <p:nvPr/>
        </p:nvSpPr>
        <p:spPr>
          <a:xfrm>
            <a:off x="957263" y="728634"/>
            <a:ext cx="10315575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Focus marketing on </a:t>
            </a:r>
            <a:r>
              <a:rPr lang="en-IN" b="1" dirty="0"/>
              <a:t>high-rated</a:t>
            </a:r>
            <a:r>
              <a:rPr lang="en-IN" dirty="0"/>
              <a:t>, </a:t>
            </a:r>
            <a:r>
              <a:rPr lang="en-IN" b="1" dirty="0"/>
              <a:t>moderately-priced books</a:t>
            </a:r>
            <a:r>
              <a:rPr lang="en-IN" dirty="0"/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Monitor top 10 expensive books </a:t>
            </a:r>
            <a:r>
              <a:rPr lang="en-IN" b="1" dirty="0"/>
              <a:t>for restocking and promotion.</a:t>
            </a:r>
            <a:endParaRPr lang="en-I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Expand categories with fewer books to attract</a:t>
            </a:r>
            <a:r>
              <a:rPr lang="en-IN" b="1" dirty="0"/>
              <a:t> broader readership .</a:t>
            </a:r>
            <a:r>
              <a:rPr lang="en-IN" dirty="0"/>
              <a:t>Consider reviewing </a:t>
            </a:r>
            <a:r>
              <a:rPr lang="en-IN" b="1" dirty="0"/>
              <a:t>pricing  for low-rated expensive books.</a:t>
            </a:r>
          </a:p>
          <a:p>
            <a:endParaRPr lang="en-IN" dirty="0"/>
          </a:p>
          <a:p>
            <a:r>
              <a:rPr lang="en-IN" sz="2400" b="1" dirty="0">
                <a:latin typeface="Aptos Display" panose="020B0004020202020204" pitchFamily="34" charset="0"/>
              </a:rPr>
              <a:t>Top 5 books by Prices are :-   </a:t>
            </a:r>
            <a:r>
              <a:rPr lang="en-IN" dirty="0"/>
              <a:t>                                                       </a:t>
            </a:r>
          </a:p>
          <a:p>
            <a:r>
              <a:rPr lang="en-IN" dirty="0"/>
              <a:t>1. The Perfect Play…</a:t>
            </a:r>
          </a:p>
          <a:p>
            <a:r>
              <a:rPr lang="en-IN" dirty="0"/>
              <a:t>2. Last One Home…</a:t>
            </a:r>
          </a:p>
          <a:p>
            <a:r>
              <a:rPr lang="en-IN" dirty="0"/>
              <a:t>3. Civilization and Its Discontents…</a:t>
            </a:r>
          </a:p>
          <a:p>
            <a:r>
              <a:rPr lang="en-IN" dirty="0"/>
              <a:t>4. The Barefoot Contessa Cookbook…</a:t>
            </a:r>
          </a:p>
          <a:p>
            <a:r>
              <a:rPr lang="en-IN" dirty="0"/>
              <a:t>5. The Diary of a …</a:t>
            </a:r>
          </a:p>
          <a:p>
            <a:endParaRPr lang="en-IN" dirty="0"/>
          </a:p>
          <a:p>
            <a:r>
              <a:rPr lang="en-IN" sz="2400" b="1" dirty="0">
                <a:latin typeface="Aptos Display" panose="020B0004020202020204" pitchFamily="34" charset="0"/>
              </a:rPr>
              <a:t>Top 5 Cheapest books are:-</a:t>
            </a:r>
          </a:p>
          <a:p>
            <a:r>
              <a:rPr lang="en-US" i="0" dirty="0">
                <a:effectLst/>
                <a:latin typeface="+mj-lt"/>
              </a:rPr>
              <a:t>1.An Abundance of Katherines ($10.00 )</a:t>
            </a:r>
          </a:p>
          <a:p>
            <a:r>
              <a:rPr lang="en-US" dirty="0">
                <a:latin typeface="+mj-lt"/>
              </a:rPr>
              <a:t>2.</a:t>
            </a:r>
            <a:r>
              <a:rPr lang="en-US" i="0" dirty="0">
                <a:effectLst/>
                <a:latin typeface="+mj-lt"/>
              </a:rPr>
              <a:t>The Origin of Species ($10.01)3.</a:t>
            </a:r>
          </a:p>
          <a:p>
            <a:r>
              <a:rPr lang="en-US" i="0" dirty="0">
                <a:effectLst/>
                <a:latin typeface="+mj-lt"/>
              </a:rPr>
              <a:t>3.The Tipping Point: How ... ($10.02) </a:t>
            </a:r>
          </a:p>
          <a:p>
            <a:r>
              <a:rPr lang="en-US" i="0" dirty="0">
                <a:effectLst/>
                <a:latin typeface="+mj-lt"/>
              </a:rPr>
              <a:t>4.Patience ($10.16)</a:t>
            </a:r>
          </a:p>
          <a:p>
            <a:r>
              <a:rPr lang="en-US" i="0" dirty="0">
                <a:effectLst/>
                <a:latin typeface="+mj-lt"/>
              </a:rPr>
              <a:t>5.Greek Mythic History ($10.23)</a:t>
            </a:r>
            <a:endParaRPr lang="en-IN" dirty="0">
              <a:latin typeface="+mj-lt"/>
            </a:endParaRP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12142430"/>
      </p:ext>
    </p:extLst>
  </p:cSld>
  <p:clrMapOvr>
    <a:masterClrMapping/>
  </p:clrMapOvr>
</p:sld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4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5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6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225</TotalTime>
  <Words>517</Words>
  <Application>Microsoft Office PowerPoint</Application>
  <PresentationFormat>Widescreen</PresentationFormat>
  <Paragraphs>81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11</vt:i4>
      </vt:variant>
    </vt:vector>
  </HeadingPairs>
  <TitlesOfParts>
    <vt:vector size="29" baseType="lpstr">
      <vt:lpstr>Aptos Display</vt:lpstr>
      <vt:lpstr>Arial</vt:lpstr>
      <vt:lpstr>Calibri</vt:lpstr>
      <vt:lpstr>Calibri Light</vt:lpstr>
      <vt:lpstr>Century Gothic</vt:lpstr>
      <vt:lpstr>Corbel</vt:lpstr>
      <vt:lpstr>Garamond(Body)</vt:lpstr>
      <vt:lpstr>Gill Sans MT</vt:lpstr>
      <vt:lpstr>Tw Cen MT</vt:lpstr>
      <vt:lpstr>Wingdings</vt:lpstr>
      <vt:lpstr>Wingdings 2</vt:lpstr>
      <vt:lpstr>Wingdings 3</vt:lpstr>
      <vt:lpstr>Wisp</vt:lpstr>
      <vt:lpstr>Office Theme</vt:lpstr>
      <vt:lpstr>Parallax</vt:lpstr>
      <vt:lpstr>Frame</vt:lpstr>
      <vt:lpstr>Parcel</vt:lpstr>
      <vt:lpstr>Droplet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Aman Patel</dc:creator>
  <cp:lastModifiedBy>Aman Patel</cp:lastModifiedBy>
  <cp:revision>12</cp:revision>
  <dcterms:created xsi:type="dcterms:W3CDTF">2025-05-01T07:59:16Z</dcterms:created>
  <dcterms:modified xsi:type="dcterms:W3CDTF">2025-05-03T08:53:10Z</dcterms:modified>
</cp:coreProperties>
</file>