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497" r:id="rId3"/>
    <p:sldId id="499" r:id="rId4"/>
    <p:sldId id="507" r:id="rId5"/>
    <p:sldId id="500" r:id="rId6"/>
    <p:sldId id="501" r:id="rId7"/>
    <p:sldId id="502" r:id="rId8"/>
    <p:sldId id="503" r:id="rId9"/>
    <p:sldId id="508" r:id="rId10"/>
    <p:sldId id="506" r:id="rId11"/>
    <p:sldId id="509" r:id="rId12"/>
    <p:sldId id="269" r:id="rId13"/>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37" autoAdjust="0"/>
    <p:restoredTop sz="94660"/>
  </p:normalViewPr>
  <p:slideViewPr>
    <p:cSldViewPr>
      <p:cViewPr varScale="1">
        <p:scale>
          <a:sx n="64" d="100"/>
          <a:sy n="64" d="100"/>
        </p:scale>
        <p:origin x="1122"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25-04-2025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363560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80FAA-8FF1-CA16-503E-7EE1828F0E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ADDF11-2325-93C8-615C-4DD2EC242C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37C88F-6B42-67A0-95F1-7C89B0444CF9}"/>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58F2525-8EA6-D7F2-FEE2-460ED625C131}"/>
              </a:ext>
            </a:extLst>
          </p:cNvPr>
          <p:cNvSpPr>
            <a:spLocks noGrp="1"/>
          </p:cNvSpPr>
          <p:nvPr>
            <p:ph type="sldNum" sz="quarter" idx="5"/>
          </p:nvPr>
        </p:nvSpPr>
        <p:spPr/>
        <p:txBody>
          <a:bodyPr/>
          <a:lstStyle/>
          <a:p>
            <a:fld id="{DAB949B3-C4AB-4FB2-8B24-B07A558BD59F}" type="slidenum">
              <a:rPr lang="en-IN" smtClean="0"/>
              <a:t>11</a:t>
            </a:fld>
            <a:endParaRPr lang="en-IN"/>
          </a:p>
        </p:txBody>
      </p:sp>
    </p:spTree>
    <p:extLst>
      <p:ext uri="{BB962C8B-B14F-4D97-AF65-F5344CB8AC3E}">
        <p14:creationId xmlns:p14="http://schemas.microsoft.com/office/powerpoint/2010/main" val="1866887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3</a:t>
            </a:fld>
            <a:endParaRPr lang="en-IN"/>
          </a:p>
        </p:txBody>
      </p:sp>
    </p:spTree>
    <p:extLst>
      <p:ext uri="{BB962C8B-B14F-4D97-AF65-F5344CB8AC3E}">
        <p14:creationId xmlns:p14="http://schemas.microsoft.com/office/powerpoint/2010/main" val="354669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50CB9-56DE-31B2-1098-9E71ADEDC8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A157ED-9196-070B-03D2-6FE631705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E38988-A9A4-28F1-3031-903B0DC0FA0C}"/>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0DAD130-048E-2ECD-E747-13E1DC11F144}"/>
              </a:ext>
            </a:extLst>
          </p:cNvPr>
          <p:cNvSpPr>
            <a:spLocks noGrp="1"/>
          </p:cNvSpPr>
          <p:nvPr>
            <p:ph type="sldNum" sz="quarter" idx="5"/>
          </p:nvPr>
        </p:nvSpPr>
        <p:spPr/>
        <p:txBody>
          <a:bodyPr/>
          <a:lstStyle/>
          <a:p>
            <a:fld id="{DAB949B3-C4AB-4FB2-8B24-B07A558BD59F}" type="slidenum">
              <a:rPr lang="en-IN" smtClean="0"/>
              <a:t>4</a:t>
            </a:fld>
            <a:endParaRPr lang="en-IN"/>
          </a:p>
        </p:txBody>
      </p:sp>
    </p:spTree>
    <p:extLst>
      <p:ext uri="{BB962C8B-B14F-4D97-AF65-F5344CB8AC3E}">
        <p14:creationId xmlns:p14="http://schemas.microsoft.com/office/powerpoint/2010/main" val="139356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5</a:t>
            </a:fld>
            <a:endParaRPr lang="en-IN"/>
          </a:p>
        </p:txBody>
      </p:sp>
    </p:spTree>
    <p:extLst>
      <p:ext uri="{BB962C8B-B14F-4D97-AF65-F5344CB8AC3E}">
        <p14:creationId xmlns:p14="http://schemas.microsoft.com/office/powerpoint/2010/main" val="4150468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6</a:t>
            </a:fld>
            <a:endParaRPr lang="en-IN"/>
          </a:p>
        </p:txBody>
      </p:sp>
    </p:spTree>
    <p:extLst>
      <p:ext uri="{BB962C8B-B14F-4D97-AF65-F5344CB8AC3E}">
        <p14:creationId xmlns:p14="http://schemas.microsoft.com/office/powerpoint/2010/main" val="3160893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7</a:t>
            </a:fld>
            <a:endParaRPr lang="en-IN"/>
          </a:p>
        </p:txBody>
      </p:sp>
    </p:spTree>
    <p:extLst>
      <p:ext uri="{BB962C8B-B14F-4D97-AF65-F5344CB8AC3E}">
        <p14:creationId xmlns:p14="http://schemas.microsoft.com/office/powerpoint/2010/main" val="1623754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8</a:t>
            </a:fld>
            <a:endParaRPr lang="en-IN"/>
          </a:p>
        </p:txBody>
      </p:sp>
    </p:spTree>
    <p:extLst>
      <p:ext uri="{BB962C8B-B14F-4D97-AF65-F5344CB8AC3E}">
        <p14:creationId xmlns:p14="http://schemas.microsoft.com/office/powerpoint/2010/main" val="1469640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9CB42-67FF-A56C-05D1-F3CA77565C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29108E-4C40-8FA2-5882-5CAF979E37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C1E6B8-D38C-99EF-99AB-B9CFD6B0BBF2}"/>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id="{24960A5D-F436-34AE-AEE7-EA596C7FBA4F}"/>
              </a:ext>
            </a:extLst>
          </p:cNvPr>
          <p:cNvSpPr>
            <a:spLocks noGrp="1"/>
          </p:cNvSpPr>
          <p:nvPr>
            <p:ph type="sldNum" sz="quarter" idx="5"/>
          </p:nvPr>
        </p:nvSpPr>
        <p:spPr/>
        <p:txBody>
          <a:bodyPr/>
          <a:lstStyle/>
          <a:p>
            <a:fld id="{DAB949B3-C4AB-4FB2-8B24-B07A558BD59F}" type="slidenum">
              <a:rPr lang="en-IN" smtClean="0"/>
              <a:t>9</a:t>
            </a:fld>
            <a:endParaRPr lang="en-IN"/>
          </a:p>
        </p:txBody>
      </p:sp>
    </p:spTree>
    <p:extLst>
      <p:ext uri="{BB962C8B-B14F-4D97-AF65-F5344CB8AC3E}">
        <p14:creationId xmlns:p14="http://schemas.microsoft.com/office/powerpoint/2010/main" val="937180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10</a:t>
            </a:fld>
            <a:endParaRPr lang="en-IN"/>
          </a:p>
        </p:txBody>
      </p:sp>
    </p:spTree>
    <p:extLst>
      <p:ext uri="{BB962C8B-B14F-4D97-AF65-F5344CB8AC3E}">
        <p14:creationId xmlns:p14="http://schemas.microsoft.com/office/powerpoint/2010/main" val="418369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25-04-2025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25-04-2025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25-04-2025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25-04-2025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2"/>
          <a:stretch>
            <a:fillRect/>
          </a:stretch>
        </p:blipFill>
        <p:spPr>
          <a:xfrm>
            <a:off x="0" y="0"/>
            <a:ext cx="9144000" cy="6850383"/>
          </a:xfrm>
          <a:prstGeom prst="rect">
            <a:avLst/>
          </a:prstGeom>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03414" y="298973"/>
            <a:ext cx="6844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Expected Results &amp; Impact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28A0BA87-FFCE-0AD9-17CC-A811FB343CCE}"/>
              </a:ext>
            </a:extLst>
          </p:cNvPr>
          <p:cNvSpPr txBox="1"/>
          <p:nvPr/>
        </p:nvSpPr>
        <p:spPr>
          <a:xfrm>
            <a:off x="323528" y="1177005"/>
            <a:ext cx="8496944" cy="5170646"/>
          </a:xfrm>
          <a:prstGeom prst="rect">
            <a:avLst/>
          </a:prstGeom>
          <a:noFill/>
        </p:spPr>
        <p:txBody>
          <a:bodyPr wrap="square">
            <a:spAutoFit/>
          </a:bodyPr>
          <a:lstStyle/>
          <a:p>
            <a:pPr algn="just"/>
            <a:r>
              <a:rPr lang="en-US" sz="2200" b="1" dirty="0"/>
              <a:t>Expected Results</a:t>
            </a:r>
          </a:p>
          <a:p>
            <a:pPr algn="just">
              <a:buFont typeface="Arial" panose="020B0604020202020204" pitchFamily="34" charset="0"/>
              <a:buChar char="•"/>
            </a:pPr>
            <a:r>
              <a:rPr lang="en-US" sz="2200" dirty="0"/>
              <a:t>A working </a:t>
            </a:r>
            <a:r>
              <a:rPr lang="en-US" sz="2200" b="1" dirty="0"/>
              <a:t>web and mobile-based platform</a:t>
            </a:r>
            <a:r>
              <a:rPr lang="en-US" sz="2200" dirty="0"/>
              <a:t> for cash-to-online and online-to-cash exchanges.</a:t>
            </a:r>
          </a:p>
          <a:p>
            <a:pPr algn="just">
              <a:buFont typeface="Arial" panose="020B0604020202020204" pitchFamily="34" charset="0"/>
              <a:buChar char="•"/>
            </a:pPr>
            <a:r>
              <a:rPr lang="en-US" sz="2200" dirty="0"/>
              <a:t>Secure </a:t>
            </a:r>
            <a:r>
              <a:rPr lang="en-US" sz="2200" b="1" dirty="0"/>
              <a:t>user verification system</a:t>
            </a:r>
            <a:r>
              <a:rPr lang="en-US" sz="2200" dirty="0"/>
              <a:t> to prevent fraud.</a:t>
            </a:r>
          </a:p>
          <a:p>
            <a:pPr algn="just">
              <a:buFont typeface="Arial" panose="020B0604020202020204" pitchFamily="34" charset="0"/>
              <a:buChar char="•"/>
            </a:pPr>
            <a:r>
              <a:rPr lang="en-US" sz="2200" dirty="0"/>
              <a:t>Efficient </a:t>
            </a:r>
            <a:r>
              <a:rPr lang="en-US" sz="2200" b="1" dirty="0"/>
              <a:t>location-based matching</a:t>
            </a:r>
            <a:r>
              <a:rPr lang="en-US" sz="2200" dirty="0"/>
              <a:t> to find nearby users.</a:t>
            </a:r>
          </a:p>
          <a:p>
            <a:pPr algn="just">
              <a:buFont typeface="Arial" panose="020B0604020202020204" pitchFamily="34" charset="0"/>
              <a:buChar char="•"/>
            </a:pPr>
            <a:r>
              <a:rPr lang="en-US" sz="2200" dirty="0"/>
              <a:t>Seamless </a:t>
            </a:r>
            <a:r>
              <a:rPr lang="en-US" sz="2200" b="1" dirty="0"/>
              <a:t>payment and transaction system</a:t>
            </a:r>
            <a:r>
              <a:rPr lang="en-US" sz="2200" dirty="0"/>
              <a:t> with real-time updates.</a:t>
            </a:r>
          </a:p>
          <a:p>
            <a:pPr algn="just"/>
            <a:r>
              <a:rPr lang="en-US" sz="2200" b="1" dirty="0"/>
              <a:t>Impact</a:t>
            </a:r>
          </a:p>
          <a:p>
            <a:pPr algn="just">
              <a:buFont typeface="Arial" panose="020B0604020202020204" pitchFamily="34" charset="0"/>
              <a:buChar char="•"/>
            </a:pPr>
            <a:r>
              <a:rPr lang="en-US" sz="2200" b="1" dirty="0"/>
              <a:t>Convenience</a:t>
            </a:r>
            <a:r>
              <a:rPr lang="en-US" sz="2200" dirty="0"/>
              <a:t> – Helps users quickly find cash or online money when needed.</a:t>
            </a:r>
          </a:p>
          <a:p>
            <a:pPr algn="just">
              <a:buFont typeface="Arial" panose="020B0604020202020204" pitchFamily="34" charset="0"/>
              <a:buChar char="•"/>
            </a:pPr>
            <a:r>
              <a:rPr lang="en-US" sz="2200" b="1" dirty="0"/>
              <a:t>Security</a:t>
            </a:r>
            <a:r>
              <a:rPr lang="en-US" sz="2200" dirty="0"/>
              <a:t> – Reduces fraud and unregulated cash transfers.</a:t>
            </a:r>
          </a:p>
          <a:p>
            <a:pPr algn="just">
              <a:buFont typeface="Arial" panose="020B0604020202020204" pitchFamily="34" charset="0"/>
              <a:buChar char="•"/>
            </a:pPr>
            <a:r>
              <a:rPr lang="en-US" sz="2200" b="1" dirty="0"/>
              <a:t>Financial Inclusion</a:t>
            </a:r>
            <a:r>
              <a:rPr lang="en-US" sz="2200" dirty="0"/>
              <a:t> – Supports people in areas with limited ATM access.</a:t>
            </a:r>
          </a:p>
          <a:p>
            <a:pPr algn="just"/>
            <a:r>
              <a:rPr lang="en-US" sz="2200" b="1" dirty="0"/>
              <a:t>Future Scope &amp; Possible Extensions</a:t>
            </a:r>
          </a:p>
          <a:p>
            <a:pPr algn="just">
              <a:buFont typeface="Arial" panose="020B0604020202020204" pitchFamily="34" charset="0"/>
              <a:buChar char="•"/>
            </a:pPr>
            <a:r>
              <a:rPr lang="en-US" sz="2200" dirty="0"/>
              <a:t>AI-based fraud detection.</a:t>
            </a:r>
          </a:p>
          <a:p>
            <a:pPr algn="just">
              <a:buFont typeface="Arial" panose="020B0604020202020204" pitchFamily="34" charset="0"/>
              <a:buChar char="•"/>
            </a:pPr>
            <a:r>
              <a:rPr lang="en-US" sz="2200" dirty="0"/>
              <a:t>Expanding to international money exchange.</a:t>
            </a:r>
          </a:p>
          <a:p>
            <a:pPr algn="just">
              <a:buFont typeface="Arial" panose="020B0604020202020204" pitchFamily="34" charset="0"/>
              <a:buChar char="•"/>
            </a:pPr>
            <a:r>
              <a:rPr lang="en-US" sz="2200" dirty="0"/>
              <a:t>Partnership with local businesses for cash transactions.</a:t>
            </a:r>
          </a:p>
        </p:txBody>
      </p:sp>
    </p:spTree>
    <p:extLst>
      <p:ext uri="{BB962C8B-B14F-4D97-AF65-F5344CB8AC3E}">
        <p14:creationId xmlns:p14="http://schemas.microsoft.com/office/powerpoint/2010/main" val="25626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A90B0-DF45-D772-F2C2-4DA9C9459708}"/>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8841DBC-268C-A507-A4A1-7C736065634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1FEB11A7-55F7-BA44-4ABC-0E9514E1A407}"/>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References</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914D0127-5B9D-1F1F-5AC4-DBE6A7B70C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1913F5F-C1D7-7FAC-0C7C-5A9C9314CC4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519A5981-DFEE-F419-D91C-B08F4A8F860A}"/>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10" name="Rectangle 2">
            <a:extLst>
              <a:ext uri="{FF2B5EF4-FFF2-40B4-BE49-F238E27FC236}">
                <a16:creationId xmlns:a16="http://schemas.microsoft.com/office/drawing/2014/main" id="{4D839F70-D334-9FBE-FA9A-FBABABEC7531}"/>
              </a:ext>
            </a:extLst>
          </p:cNvPr>
          <p:cNvSpPr>
            <a:spLocks noChangeArrowheads="1"/>
          </p:cNvSpPr>
          <p:nvPr/>
        </p:nvSpPr>
        <p:spPr bwMode="auto">
          <a:xfrm>
            <a:off x="323528" y="1494984"/>
            <a:ext cx="843663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Research papers, books, and websites related to </a:t>
            </a:r>
            <a:r>
              <a:rPr kumimoji="0" lang="en-US" altLang="en-US" sz="2400" b="1" i="0" u="none" strike="noStrike" cap="none" normalizeH="0" baseline="0" dirty="0">
                <a:ln>
                  <a:noFill/>
                </a:ln>
                <a:solidFill>
                  <a:schemeClr val="tx1"/>
                </a:solidFill>
                <a:effectLst/>
                <a:latin typeface="Arial" panose="020B0604020202020204" pitchFamily="34" charset="0"/>
              </a:rPr>
              <a:t>digital payment systems, peer-to-peer money transfer security, and geolocation-based applications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API documentation for </a:t>
            </a:r>
            <a:r>
              <a:rPr kumimoji="0" lang="en-US" altLang="en-US" sz="2400" b="1" i="0" u="none" strike="noStrike" cap="none" normalizeH="0" baseline="0" dirty="0">
                <a:ln>
                  <a:noFill/>
                </a:ln>
                <a:solidFill>
                  <a:schemeClr val="tx1"/>
                </a:solidFill>
                <a:effectLst/>
                <a:latin typeface="Arial" panose="020B0604020202020204" pitchFamily="34" charset="0"/>
              </a:rPr>
              <a:t>Google Maps, </a:t>
            </a:r>
            <a:r>
              <a:rPr kumimoji="0" lang="en-US" altLang="en-US" sz="2400" b="1" i="0" u="none" strike="noStrike" cap="none" normalizeH="0" baseline="0" dirty="0" err="1">
                <a:ln>
                  <a:noFill/>
                </a:ln>
                <a:solidFill>
                  <a:schemeClr val="tx1"/>
                </a:solidFill>
                <a:effectLst/>
                <a:latin typeface="Arial" panose="020B0604020202020204" pitchFamily="34" charset="0"/>
              </a:rPr>
              <a:t>Razorpay</a:t>
            </a:r>
            <a:r>
              <a:rPr kumimoji="0" lang="en-US" altLang="en-US" sz="2400" b="1" i="0" u="none" strike="noStrike" cap="none" normalizeH="0" baseline="0" dirty="0">
                <a:ln>
                  <a:noFill/>
                </a:ln>
                <a:solidFill>
                  <a:schemeClr val="tx1"/>
                </a:solidFill>
                <a:effectLst/>
                <a:latin typeface="Arial" panose="020B0604020202020204" pitchFamily="34" charset="0"/>
              </a:rPr>
              <a:t>, Paytm, and UPI payment gateways</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015379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dirty="0">
                <a:solidFill>
                  <a:srgbClr val="0060AA"/>
                </a:solidFill>
                <a:latin typeface="Garamond" pitchFamily="18" charset="0"/>
              </a:rPr>
              <a:t>THANK</a:t>
            </a:r>
            <a:r>
              <a:rPr lang="en-US" sz="7200" dirty="0">
                <a:latin typeface="Garamond" pitchFamily="18" charset="0"/>
              </a:rPr>
              <a:t> </a:t>
            </a:r>
            <a:r>
              <a:rPr lang="en-US" sz="7200" dirty="0">
                <a:solidFill>
                  <a:srgbClr val="E31E24"/>
                </a:solidFill>
                <a:latin typeface="Garamond" pitchFamily="18" charset="0"/>
              </a:rPr>
              <a:t>YOU</a:t>
            </a:r>
            <a:endParaRPr lang="en-IN" sz="7200" dirty="0">
              <a:latin typeface="Garamond" pitchFamily="18" charset="0"/>
            </a:endParaRPr>
          </a:p>
        </p:txBody>
      </p:sp>
    </p:spTree>
    <p:extLst>
      <p:ext uri="{BB962C8B-B14F-4D97-AF65-F5344CB8AC3E}">
        <p14:creationId xmlns:p14="http://schemas.microsoft.com/office/powerpoint/2010/main" val="385819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260" y="-27384"/>
            <a:ext cx="9180512" cy="6885384"/>
          </a:xfrm>
        </p:spPr>
      </p:pic>
      <p:cxnSp>
        <p:nvCxnSpPr>
          <p:cNvPr id="11" name="Straight Connector 10"/>
          <p:cNvCxnSpPr/>
          <p:nvPr/>
        </p:nvCxnSpPr>
        <p:spPr>
          <a:xfrm>
            <a:off x="1520415" y="2060848"/>
            <a:ext cx="63065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36440" y="2219553"/>
            <a:ext cx="8784976" cy="830997"/>
          </a:xfrm>
          <a:prstGeom prst="rect">
            <a:avLst/>
          </a:prstGeom>
          <a:noFill/>
        </p:spPr>
        <p:txBody>
          <a:bodyPr wrap="square" rtlCol="0">
            <a:spAutoFit/>
          </a:bodyPr>
          <a:lstStyle/>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Second Year Project Synopsis</a:t>
            </a:r>
          </a:p>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Submitted by</a:t>
            </a:r>
          </a:p>
        </p:txBody>
      </p:sp>
      <p:graphicFrame>
        <p:nvGraphicFramePr>
          <p:cNvPr id="2" name="Table 2">
            <a:extLst>
              <a:ext uri="{FF2B5EF4-FFF2-40B4-BE49-F238E27FC236}">
                <a16:creationId xmlns:a16="http://schemas.microsoft.com/office/drawing/2014/main" id="{232DFD41-0025-28B4-FE3B-A54FAEE28F42}"/>
              </a:ext>
            </a:extLst>
          </p:cNvPr>
          <p:cNvGraphicFramePr>
            <a:graphicFrameLocks noGrp="1"/>
          </p:cNvGraphicFramePr>
          <p:nvPr>
            <p:extLst>
              <p:ext uri="{D42A27DB-BD31-4B8C-83A1-F6EECF244321}">
                <p14:modId xmlns:p14="http://schemas.microsoft.com/office/powerpoint/2010/main" val="199339264"/>
              </p:ext>
            </p:extLst>
          </p:nvPr>
        </p:nvGraphicFramePr>
        <p:xfrm>
          <a:off x="1696134" y="3086002"/>
          <a:ext cx="6096000" cy="1849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37270469"/>
                    </a:ext>
                  </a:extLst>
                </a:gridCol>
                <a:gridCol w="3048000">
                  <a:extLst>
                    <a:ext uri="{9D8B030D-6E8A-4147-A177-3AD203B41FA5}">
                      <a16:colId xmlns:a16="http://schemas.microsoft.com/office/drawing/2014/main" val="3305024946"/>
                    </a:ext>
                  </a:extLst>
                </a:gridCol>
              </a:tblGrid>
              <a:tr h="370840">
                <a:tc>
                  <a:txBody>
                    <a:bodyPr/>
                    <a:lstStyle/>
                    <a:p>
                      <a:pPr algn="ctr"/>
                      <a:r>
                        <a:rPr lang="en-US" dirty="0"/>
                        <a:t>ROLL</a:t>
                      </a:r>
                    </a:p>
                  </a:txBody>
                  <a:tcPr/>
                </a:tc>
                <a:tc>
                  <a:txBody>
                    <a:bodyPr/>
                    <a:lstStyle/>
                    <a:p>
                      <a:pPr algn="ctr"/>
                      <a:r>
                        <a:rPr lang="en-US" dirty="0"/>
                        <a:t>NAME</a:t>
                      </a:r>
                    </a:p>
                  </a:txBody>
                  <a:tcPr/>
                </a:tc>
                <a:extLst>
                  <a:ext uri="{0D108BD9-81ED-4DB2-BD59-A6C34878D82A}">
                    <a16:rowId xmlns:a16="http://schemas.microsoft.com/office/drawing/2014/main" val="1765898331"/>
                  </a:ext>
                </a:extLst>
              </a:tr>
              <a:tr h="332198">
                <a:tc>
                  <a:txBody>
                    <a:bodyPr/>
                    <a:lstStyle/>
                    <a:p>
                      <a:r>
                        <a:rPr lang="en-US" dirty="0"/>
                        <a:t>2301010196</a:t>
                      </a:r>
                    </a:p>
                  </a:txBody>
                  <a:tcPr/>
                </a:tc>
                <a:tc>
                  <a:txBody>
                    <a:bodyPr/>
                    <a:lstStyle/>
                    <a:p>
                      <a:r>
                        <a:rPr lang="en-US" dirty="0"/>
                        <a:t>Shubham Sarkar</a:t>
                      </a:r>
                    </a:p>
                  </a:txBody>
                  <a:tcPr/>
                </a:tc>
                <a:extLst>
                  <a:ext uri="{0D108BD9-81ED-4DB2-BD59-A6C34878D82A}">
                    <a16:rowId xmlns:a16="http://schemas.microsoft.com/office/drawing/2014/main" val="41761018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2301010197</a:t>
                      </a:r>
                    </a:p>
                  </a:txBody>
                  <a:tcPr/>
                </a:tc>
                <a:tc>
                  <a:txBody>
                    <a:bodyPr/>
                    <a:lstStyle/>
                    <a:p>
                      <a:r>
                        <a:rPr lang="en-US" dirty="0"/>
                        <a:t>Mohit Rathi</a:t>
                      </a:r>
                    </a:p>
                  </a:txBody>
                  <a:tcPr/>
                </a:tc>
                <a:extLst>
                  <a:ext uri="{0D108BD9-81ED-4DB2-BD59-A6C34878D82A}">
                    <a16:rowId xmlns:a16="http://schemas.microsoft.com/office/drawing/2014/main" val="19582063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2301010198</a:t>
                      </a:r>
                    </a:p>
                  </a:txBody>
                  <a:tcPr/>
                </a:tc>
                <a:tc>
                  <a:txBody>
                    <a:bodyPr/>
                    <a:lstStyle/>
                    <a:p>
                      <a:r>
                        <a:rPr lang="en-US" dirty="0"/>
                        <a:t>Ankit</a:t>
                      </a:r>
                    </a:p>
                  </a:txBody>
                  <a:tcPr/>
                </a:tc>
                <a:extLst>
                  <a:ext uri="{0D108BD9-81ED-4DB2-BD59-A6C34878D82A}">
                    <a16:rowId xmlns:a16="http://schemas.microsoft.com/office/drawing/2014/main" val="4419495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2301010200</a:t>
                      </a:r>
                    </a:p>
                  </a:txBody>
                  <a:tcPr/>
                </a:tc>
                <a:tc>
                  <a:txBody>
                    <a:bodyPr/>
                    <a:lstStyle/>
                    <a:p>
                      <a:r>
                        <a:rPr lang="en-US" dirty="0"/>
                        <a:t>Amandeep</a:t>
                      </a:r>
                    </a:p>
                  </a:txBody>
                  <a:tcPr/>
                </a:tc>
                <a:extLst>
                  <a:ext uri="{0D108BD9-81ED-4DB2-BD59-A6C34878D82A}">
                    <a16:rowId xmlns:a16="http://schemas.microsoft.com/office/drawing/2014/main" val="3043375068"/>
                  </a:ext>
                </a:extLst>
              </a:tr>
            </a:tbl>
          </a:graphicData>
        </a:graphic>
      </p:graphicFrame>
      <p:sp>
        <p:nvSpPr>
          <p:cNvPr id="5" name="TextBox 4">
            <a:extLst>
              <a:ext uri="{FF2B5EF4-FFF2-40B4-BE49-F238E27FC236}">
                <a16:creationId xmlns:a16="http://schemas.microsoft.com/office/drawing/2014/main" id="{3DF18845-4075-32C5-8F4A-4F40F86E837F}"/>
              </a:ext>
            </a:extLst>
          </p:cNvPr>
          <p:cNvSpPr txBox="1"/>
          <p:nvPr/>
        </p:nvSpPr>
        <p:spPr>
          <a:xfrm>
            <a:off x="1407876" y="1502176"/>
            <a:ext cx="6421752" cy="523220"/>
          </a:xfrm>
          <a:prstGeom prst="rect">
            <a:avLst/>
          </a:prstGeom>
          <a:noFill/>
        </p:spPr>
        <p:txBody>
          <a:bodyPr wrap="square">
            <a:spAutoFit/>
          </a:bodyPr>
          <a:lstStyle/>
          <a:p>
            <a:pPr lvl="0" algn="ctr">
              <a:buSzPct val="25000"/>
            </a:pPr>
            <a:r>
              <a:rPr lang="en-US" sz="2800" b="1" dirty="0">
                <a:solidFill>
                  <a:srgbClr val="C00000"/>
                </a:solidFill>
                <a:highlight>
                  <a:srgbClr val="FFFF00"/>
                </a:highlight>
                <a:ea typeface="Cambria" panose="02040503050406030204" pitchFamily="18" charset="0"/>
                <a:cs typeface="Times New Roman" panose="02020603050405020304" pitchFamily="18" charset="0"/>
                <a:sym typeface="Arial"/>
              </a:rPr>
              <a:t>C</a:t>
            </a:r>
            <a:r>
              <a:rPr lang="en-IN" sz="2800" b="1" dirty="0">
                <a:solidFill>
                  <a:srgbClr val="C00000"/>
                </a:solidFill>
                <a:highlight>
                  <a:srgbClr val="FFFF00"/>
                </a:highlight>
                <a:ea typeface="Cambria" panose="02040503050406030204" pitchFamily="18" charset="0"/>
                <a:cs typeface="Times New Roman" panose="02020603050405020304" pitchFamily="18" charset="0"/>
                <a:sym typeface="Arial"/>
              </a:rPr>
              <a:t>ASH TO ONLINE AND ONLINE TO CASH</a:t>
            </a:r>
          </a:p>
        </p:txBody>
      </p:sp>
      <p:sp>
        <p:nvSpPr>
          <p:cNvPr id="8" name="TextBox 7">
            <a:extLst>
              <a:ext uri="{FF2B5EF4-FFF2-40B4-BE49-F238E27FC236}">
                <a16:creationId xmlns:a16="http://schemas.microsoft.com/office/drawing/2014/main" id="{40D4C745-33B7-0116-E20F-11A7F0DFD46F}"/>
              </a:ext>
            </a:extLst>
          </p:cNvPr>
          <p:cNvSpPr txBox="1"/>
          <p:nvPr/>
        </p:nvSpPr>
        <p:spPr>
          <a:xfrm>
            <a:off x="236440" y="5733256"/>
            <a:ext cx="8584032" cy="646331"/>
          </a:xfrm>
          <a:prstGeom prst="rect">
            <a:avLst/>
          </a:prstGeom>
          <a:noFill/>
        </p:spPr>
        <p:txBody>
          <a:bodyPr wrap="square">
            <a:spAutoFit/>
          </a:bodyPr>
          <a:lstStyle/>
          <a:p>
            <a:pPr lvl="0">
              <a:buSzPct val="25000"/>
            </a:pPr>
            <a:r>
              <a:rPr lang="en-IN" sz="1800" b="1" dirty="0">
                <a:solidFill>
                  <a:srgbClr val="0070C0"/>
                </a:solidFill>
                <a:ea typeface="Cambria" panose="02040503050406030204" pitchFamily="18" charset="0"/>
                <a:cs typeface="Times New Roman" panose="02020603050405020304" pitchFamily="18" charset="0"/>
                <a:sym typeface="Arial"/>
              </a:rPr>
              <a:t>Industry Mentor: Mr. </a:t>
            </a:r>
            <a:r>
              <a:rPr lang="en-IN" b="1" dirty="0">
                <a:solidFill>
                  <a:srgbClr val="0070C0"/>
                </a:solidFill>
                <a:ea typeface="Cambria" panose="02040503050406030204" pitchFamily="18" charset="0"/>
                <a:cs typeface="Times New Roman" panose="02020603050405020304" pitchFamily="18" charset="0"/>
                <a:sym typeface="Arial"/>
              </a:rPr>
              <a:t>R</a:t>
            </a:r>
            <a:r>
              <a:rPr lang="en-IN" sz="1800" b="1" dirty="0">
                <a:solidFill>
                  <a:srgbClr val="0070C0"/>
                </a:solidFill>
                <a:ea typeface="Cambria" panose="02040503050406030204" pitchFamily="18" charset="0"/>
                <a:cs typeface="Times New Roman" panose="02020603050405020304" pitchFamily="18" charset="0"/>
                <a:sym typeface="Arial"/>
              </a:rPr>
              <a:t>ohit </a:t>
            </a:r>
          </a:p>
          <a:p>
            <a:pPr lvl="0">
              <a:buSzPct val="25000"/>
            </a:pPr>
            <a:r>
              <a:rPr lang="en-IN" b="1" dirty="0">
                <a:solidFill>
                  <a:srgbClr val="0070C0"/>
                </a:solidFill>
                <a:ea typeface="Cambria" panose="02040503050406030204" pitchFamily="18" charset="0"/>
                <a:cs typeface="Times New Roman" panose="02020603050405020304" pitchFamily="18" charset="0"/>
                <a:sym typeface="Arial"/>
              </a:rPr>
              <a:t>Faculty Mentor:</a:t>
            </a:r>
            <a:r>
              <a:rPr lang="en-IN" sz="1800" b="1" dirty="0">
                <a:solidFill>
                  <a:srgbClr val="0070C0"/>
                </a:solidFill>
                <a:ea typeface="Cambria" panose="02040503050406030204" pitchFamily="18" charset="0"/>
                <a:cs typeface="Times New Roman" panose="02020603050405020304" pitchFamily="18" charset="0"/>
                <a:sym typeface="Arial"/>
              </a:rPr>
              <a:t>  Mr. Rupesh </a:t>
            </a:r>
            <a:r>
              <a:rPr lang="en-IN" b="1" dirty="0">
                <a:solidFill>
                  <a:srgbClr val="0070C0"/>
                </a:solidFill>
                <a:ea typeface="Cambria" panose="02040503050406030204" pitchFamily="18" charset="0"/>
                <a:cs typeface="Times New Roman" panose="02020603050405020304" pitchFamily="18" charset="0"/>
                <a:sym typeface="Arial"/>
              </a:rPr>
              <a:t>T</a:t>
            </a:r>
            <a:r>
              <a:rPr lang="en-IN" sz="1800" b="1" dirty="0">
                <a:solidFill>
                  <a:srgbClr val="0070C0"/>
                </a:solidFill>
                <a:ea typeface="Cambria" panose="02040503050406030204" pitchFamily="18" charset="0"/>
                <a:cs typeface="Times New Roman" panose="02020603050405020304" pitchFamily="18" charset="0"/>
                <a:sym typeface="Arial"/>
              </a:rPr>
              <a:t>ipu</a:t>
            </a:r>
          </a:p>
        </p:txBody>
      </p:sp>
    </p:spTree>
    <p:extLst>
      <p:ext uri="{BB962C8B-B14F-4D97-AF65-F5344CB8AC3E}">
        <p14:creationId xmlns:p14="http://schemas.microsoft.com/office/powerpoint/2010/main" val="414253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1537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Overview</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FA93044A-BD0D-E3F7-B6E0-02BF697009EE}"/>
              </a:ext>
            </a:extLst>
          </p:cNvPr>
          <p:cNvSpPr txBox="1"/>
          <p:nvPr/>
        </p:nvSpPr>
        <p:spPr>
          <a:xfrm>
            <a:off x="180020" y="1124128"/>
            <a:ext cx="8820472" cy="4154984"/>
          </a:xfrm>
          <a:prstGeom prst="rect">
            <a:avLst/>
          </a:prstGeom>
          <a:noFill/>
        </p:spPr>
        <p:txBody>
          <a:bodyPr wrap="square" rtlCol="0">
            <a:spAutoFit/>
          </a:bodyPr>
          <a:lstStyle/>
          <a:p>
            <a:endParaRPr lang="en-US" sz="2400" b="1" dirty="0"/>
          </a:p>
          <a:p>
            <a:r>
              <a:rPr lang="en-US" sz="2400" dirty="0"/>
              <a:t>The </a:t>
            </a:r>
            <a:r>
              <a:rPr lang="en-US" sz="2400" b="1" dirty="0"/>
              <a:t>Cash-to-Online and Online-to-Cash Exchange System</a:t>
            </a:r>
            <a:r>
              <a:rPr lang="en-US" sz="2400" dirty="0"/>
              <a:t> is a digital platform (website/app) designed to help users exchange physical cash for digital money and vice versa. It connects individuals who need to convert their cash into online funds (such as UPI, Paytm, or bank transfers) with others who need cash in exchange for their digital balance. In today’s digital world, cash and online transactions coexist, but users often face difficulties when they need cash but only have an online balance or vice versa. This system provides a </a:t>
            </a:r>
            <a:r>
              <a:rPr lang="en-US" sz="2400" b="1" dirty="0"/>
              <a:t>structured, reliable, and secure</a:t>
            </a:r>
            <a:r>
              <a:rPr lang="en-US" sz="2400" dirty="0"/>
              <a:t> platform to help users perform these exchanges efficiently.</a:t>
            </a:r>
          </a:p>
        </p:txBody>
      </p:sp>
    </p:spTree>
    <p:extLst>
      <p:ext uri="{BB962C8B-B14F-4D97-AF65-F5344CB8AC3E}">
        <p14:creationId xmlns:p14="http://schemas.microsoft.com/office/powerpoint/2010/main" val="335378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BCB9D-96AE-CB6E-9C36-46448345056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12461A6-C9CF-A279-E846-5AFA1CEF067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B99D4242-71CF-DE3F-0B66-C21402FDCF6D}"/>
              </a:ext>
            </a:extLst>
          </p:cNvPr>
          <p:cNvSpPr>
            <a:spLocks noChangeArrowheads="1"/>
          </p:cNvSpPr>
          <p:nvPr/>
        </p:nvSpPr>
        <p:spPr bwMode="auto">
          <a:xfrm>
            <a:off x="179512" y="59260"/>
            <a:ext cx="455015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4400" dirty="0">
                <a:solidFill>
                  <a:prstClr val="black"/>
                </a:solidFill>
                <a:latin typeface="Calibri"/>
                <a:ea typeface="+mj-ea"/>
                <a:cs typeface="+mj-cs"/>
                <a:sym typeface="Arial"/>
              </a:rPr>
              <a:t>A</a:t>
            </a:r>
            <a:r>
              <a:rPr lang="en-IN" sz="4400" dirty="0">
                <a:solidFill>
                  <a:prstClr val="black"/>
                </a:solidFill>
                <a:latin typeface="Calibri"/>
                <a:ea typeface="+mj-ea"/>
                <a:cs typeface="+mj-cs"/>
                <a:sym typeface="Arial"/>
              </a:rPr>
              <a:t>bout the Problem</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74824933-86C5-EFBA-36B9-358001A06A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E3AE5FC-8649-27D3-900D-5F6329A7F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FE099852-B907-412D-6E46-D21E628B3AD6}"/>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A3DEF35-11EC-5059-39F1-AC5BCC365022}"/>
              </a:ext>
            </a:extLst>
          </p:cNvPr>
          <p:cNvSpPr txBox="1"/>
          <p:nvPr/>
        </p:nvSpPr>
        <p:spPr>
          <a:xfrm>
            <a:off x="323528" y="1293834"/>
            <a:ext cx="8208912" cy="3600986"/>
          </a:xfrm>
          <a:prstGeom prst="rect">
            <a:avLst/>
          </a:prstGeom>
          <a:noFill/>
        </p:spPr>
        <p:txBody>
          <a:bodyPr wrap="square" rtlCol="0">
            <a:spAutoFit/>
          </a:bodyPr>
          <a:lstStyle/>
          <a:p>
            <a:endParaRPr lang="en-US" sz="1600" b="1" dirty="0"/>
          </a:p>
          <a:p>
            <a:pPr>
              <a:buFont typeface="Arial" panose="020B0604020202020204" pitchFamily="34" charset="0"/>
              <a:buChar char="•"/>
            </a:pPr>
            <a:r>
              <a:rPr lang="en-US" sz="2800" dirty="0">
                <a:latin typeface="Aptos Narrow" panose="020B0004020202020204" pitchFamily="34" charset="0"/>
              </a:rPr>
              <a:t>Limited availability of ATMs or high withdrawal charges.</a:t>
            </a:r>
          </a:p>
          <a:p>
            <a:pPr>
              <a:buFont typeface="Arial" panose="020B0604020202020204" pitchFamily="34" charset="0"/>
              <a:buChar char="•"/>
            </a:pPr>
            <a:r>
              <a:rPr lang="en-US" sz="2800" dirty="0">
                <a:latin typeface="Aptos Narrow" panose="020B0004020202020204" pitchFamily="34" charset="0"/>
              </a:rPr>
              <a:t>Difficulty in accessing cash in emergency situations.</a:t>
            </a:r>
          </a:p>
          <a:p>
            <a:pPr>
              <a:buFont typeface="Arial" panose="020B0604020202020204" pitchFamily="34" charset="0"/>
              <a:buChar char="•"/>
            </a:pPr>
            <a:r>
              <a:rPr lang="en-US" sz="2800" dirty="0">
                <a:latin typeface="Aptos Narrow" panose="020B0004020202020204" pitchFamily="34" charset="0"/>
              </a:rPr>
              <a:t>Unavailability of online payment methods in some areas or businesses.</a:t>
            </a:r>
            <a:endParaRPr lang="en-US" sz="2800" b="1" dirty="0">
              <a:latin typeface="Aptos Narrow" panose="020B0004020202020204" pitchFamily="34" charset="0"/>
            </a:endParaRPr>
          </a:p>
          <a:p>
            <a:pPr>
              <a:buFont typeface="Arial" panose="020B0604020202020204" pitchFamily="34" charset="0"/>
              <a:buChar char="•"/>
            </a:pPr>
            <a:r>
              <a:rPr lang="en-US" sz="2800" dirty="0">
                <a:latin typeface="Aptos Narrow" panose="020B0004020202020204" pitchFamily="34" charset="0"/>
              </a:rPr>
              <a:t>Risk of fraud when exchanging money informally.</a:t>
            </a:r>
          </a:p>
          <a:p>
            <a:pPr>
              <a:buFont typeface="Arial" panose="020B0604020202020204" pitchFamily="34" charset="0"/>
              <a:buChar char="•"/>
            </a:pPr>
            <a:r>
              <a:rPr lang="en-US" sz="2800" dirty="0">
                <a:latin typeface="Aptos Narrow" panose="020B0004020202020204" pitchFamily="34" charset="0"/>
              </a:rPr>
              <a:t>Lack of user trust due to the absence of verification systems</a:t>
            </a:r>
            <a:r>
              <a:rPr lang="en-US" sz="1600" dirty="0"/>
              <a:t>.</a:t>
            </a:r>
          </a:p>
          <a:p>
            <a:endParaRPr lang="en-US" sz="1600" b="1" dirty="0"/>
          </a:p>
        </p:txBody>
      </p:sp>
    </p:spTree>
    <p:extLst>
      <p:ext uri="{BB962C8B-B14F-4D97-AF65-F5344CB8AC3E}">
        <p14:creationId xmlns:p14="http://schemas.microsoft.com/office/powerpoint/2010/main" val="3638403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6474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Problem Statement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12D7EC8-BFDC-C4B6-F5D1-9906B7D02893}"/>
              </a:ext>
            </a:extLst>
          </p:cNvPr>
          <p:cNvSpPr txBox="1"/>
          <p:nvPr/>
        </p:nvSpPr>
        <p:spPr>
          <a:xfrm>
            <a:off x="395536" y="1232289"/>
            <a:ext cx="7992888" cy="4832092"/>
          </a:xfrm>
          <a:prstGeom prst="rect">
            <a:avLst/>
          </a:prstGeom>
          <a:noFill/>
        </p:spPr>
        <p:txBody>
          <a:bodyPr wrap="square">
            <a:spAutoFit/>
          </a:bodyPr>
          <a:lstStyle/>
          <a:p>
            <a:pPr algn="just"/>
            <a:r>
              <a:rPr lang="en-US" sz="2200" b="1" dirty="0"/>
              <a:t>Define the problem clearly</a:t>
            </a:r>
          </a:p>
          <a:p>
            <a:pPr algn="just"/>
            <a:r>
              <a:rPr lang="en-US" sz="2200" dirty="0"/>
              <a:t>There is no structured, secure, and reliable way for individuals to exchange physical cash for digital money or vice versa. People often rely on unverified sources, leading to risks of fraud and inconvenience.</a:t>
            </a:r>
          </a:p>
          <a:p>
            <a:pPr algn="just"/>
            <a:r>
              <a:rPr lang="en-US" sz="2200" b="1" dirty="0"/>
              <a:t>Why is it important?</a:t>
            </a:r>
          </a:p>
          <a:p>
            <a:pPr algn="just">
              <a:buFont typeface="Arial" panose="020B0604020202020204" pitchFamily="34" charset="0"/>
              <a:buChar char="•"/>
            </a:pPr>
            <a:r>
              <a:rPr lang="en-US" sz="2200" dirty="0"/>
              <a:t>Helps users find quick and easy cash or digital transactions.</a:t>
            </a:r>
          </a:p>
          <a:p>
            <a:pPr algn="just">
              <a:buFont typeface="Arial" panose="020B0604020202020204" pitchFamily="34" charset="0"/>
              <a:buChar char="•"/>
            </a:pPr>
            <a:r>
              <a:rPr lang="en-US" sz="2200" dirty="0"/>
              <a:t>Reduces dependency on ATMs and banks.</a:t>
            </a:r>
          </a:p>
          <a:p>
            <a:pPr algn="just">
              <a:buFont typeface="Arial" panose="020B0604020202020204" pitchFamily="34" charset="0"/>
              <a:buChar char="•"/>
            </a:pPr>
            <a:r>
              <a:rPr lang="en-US" sz="2200" dirty="0"/>
              <a:t>Provides a safe and trusted medium for money exchanges.</a:t>
            </a:r>
          </a:p>
          <a:p>
            <a:pPr algn="just"/>
            <a:r>
              <a:rPr lang="en-US" sz="2200" b="1" dirty="0"/>
              <a:t>Expected Impact of Solving This Problem</a:t>
            </a:r>
          </a:p>
          <a:p>
            <a:pPr algn="just">
              <a:buFont typeface="Arial" panose="020B0604020202020204" pitchFamily="34" charset="0"/>
              <a:buChar char="•"/>
            </a:pPr>
            <a:r>
              <a:rPr lang="en-US" sz="2200" dirty="0"/>
              <a:t>Secure and efficient transactions.</a:t>
            </a:r>
          </a:p>
          <a:p>
            <a:pPr algn="just">
              <a:buFont typeface="Arial" panose="020B0604020202020204" pitchFamily="34" charset="0"/>
              <a:buChar char="•"/>
            </a:pPr>
            <a:r>
              <a:rPr lang="en-US" sz="2200" dirty="0"/>
              <a:t>Helps small businesses and individuals who frequently deal with cash-based transactions.</a:t>
            </a:r>
          </a:p>
          <a:p>
            <a:pPr algn="just">
              <a:buFont typeface="Arial" panose="020B0604020202020204" pitchFamily="34" charset="0"/>
              <a:buChar char="•"/>
            </a:pPr>
            <a:r>
              <a:rPr lang="en-US" sz="2200" dirty="0"/>
              <a:t>Reduces cash scarcity problems in emergency situations.</a:t>
            </a:r>
          </a:p>
        </p:txBody>
      </p:sp>
    </p:spTree>
    <p:extLst>
      <p:ext uri="{BB962C8B-B14F-4D97-AF65-F5344CB8AC3E}">
        <p14:creationId xmlns:p14="http://schemas.microsoft.com/office/powerpoint/2010/main" val="104732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Objectives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B14FE12-9F36-1DAE-B174-062D669256D2}"/>
              </a:ext>
            </a:extLst>
          </p:cNvPr>
          <p:cNvSpPr txBox="1"/>
          <p:nvPr/>
        </p:nvSpPr>
        <p:spPr>
          <a:xfrm>
            <a:off x="413792" y="1266869"/>
            <a:ext cx="8352928" cy="4708981"/>
          </a:xfrm>
          <a:prstGeom prst="rect">
            <a:avLst/>
          </a:prstGeom>
          <a:noFill/>
        </p:spPr>
        <p:txBody>
          <a:bodyPr wrap="square">
            <a:spAutoFit/>
          </a:bodyPr>
          <a:lstStyle/>
          <a:p>
            <a:pPr algn="just"/>
            <a:r>
              <a:rPr lang="en-US" sz="2500" dirty="0"/>
              <a:t>The main goal of this project is to develop a </a:t>
            </a:r>
            <a:r>
              <a:rPr lang="en-US" sz="2500" b="1" dirty="0"/>
              <a:t>secure, location-based cash and online money exchange platform</a:t>
            </a:r>
            <a:r>
              <a:rPr lang="en-US" sz="2500" dirty="0"/>
              <a:t> that enables verified users to perform transactions easily.</a:t>
            </a:r>
          </a:p>
          <a:p>
            <a:pPr algn="just"/>
            <a:endParaRPr lang="en-US" sz="2500" dirty="0"/>
          </a:p>
          <a:p>
            <a:pPr algn="just"/>
            <a:r>
              <a:rPr lang="en-US" sz="2500" b="1" dirty="0"/>
              <a:t>Specific Objectives:</a:t>
            </a:r>
          </a:p>
          <a:p>
            <a:pPr algn="just">
              <a:buFont typeface="+mj-lt"/>
              <a:buAutoNum type="arabicPeriod"/>
            </a:pPr>
            <a:r>
              <a:rPr lang="en-US" sz="2500" dirty="0"/>
              <a:t>Develop a </a:t>
            </a:r>
            <a:r>
              <a:rPr lang="en-US" sz="2500" b="1" dirty="0"/>
              <a:t>user-friendly web and mobile application</a:t>
            </a:r>
            <a:r>
              <a:rPr lang="en-US" sz="2500" dirty="0"/>
              <a:t>.</a:t>
            </a:r>
          </a:p>
          <a:p>
            <a:pPr algn="just">
              <a:buFont typeface="+mj-lt"/>
              <a:buAutoNum type="arabicPeriod"/>
            </a:pPr>
            <a:r>
              <a:rPr lang="en-US" sz="2500" dirty="0"/>
              <a:t>Implement a </a:t>
            </a:r>
            <a:r>
              <a:rPr lang="en-US" sz="2500" b="1" dirty="0"/>
              <a:t>location-based matching system</a:t>
            </a:r>
            <a:r>
              <a:rPr lang="en-US" sz="2500" dirty="0"/>
              <a:t> to connect nearby users.</a:t>
            </a:r>
          </a:p>
          <a:p>
            <a:pPr algn="just">
              <a:buFont typeface="+mj-lt"/>
              <a:buAutoNum type="arabicPeriod"/>
            </a:pPr>
            <a:r>
              <a:rPr lang="en-US" sz="2500" dirty="0"/>
              <a:t>Ensure </a:t>
            </a:r>
            <a:r>
              <a:rPr lang="en-US" sz="2500" b="1" dirty="0"/>
              <a:t>secure transactions</a:t>
            </a:r>
            <a:r>
              <a:rPr lang="en-US" sz="2500" dirty="0"/>
              <a:t> through user verification and transaction tracking.</a:t>
            </a:r>
          </a:p>
          <a:p>
            <a:pPr algn="just">
              <a:buFont typeface="+mj-lt"/>
              <a:buAutoNum type="arabicPeriod"/>
            </a:pPr>
            <a:r>
              <a:rPr lang="en-US" sz="2500" dirty="0"/>
              <a:t>Provide a </a:t>
            </a:r>
            <a:r>
              <a:rPr lang="en-US" sz="2500" b="1" dirty="0"/>
              <a:t>review and rating system</a:t>
            </a:r>
            <a:r>
              <a:rPr lang="en-US" sz="2500" dirty="0"/>
              <a:t> to maintain trust among users.</a:t>
            </a:r>
          </a:p>
        </p:txBody>
      </p:sp>
    </p:spTree>
    <p:extLst>
      <p:ext uri="{BB962C8B-B14F-4D97-AF65-F5344CB8AC3E}">
        <p14:creationId xmlns:p14="http://schemas.microsoft.com/office/powerpoint/2010/main" val="957423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6512" y="-27384"/>
            <a:ext cx="9180512" cy="6885384"/>
          </a:xfrm>
        </p:spPr>
      </p:pic>
      <p:sp>
        <p:nvSpPr>
          <p:cNvPr id="5" name="Rectangle 1"/>
          <p:cNvSpPr>
            <a:spLocks noChangeArrowheads="1"/>
          </p:cNvSpPr>
          <p:nvPr/>
        </p:nvSpPr>
        <p:spPr bwMode="auto">
          <a:xfrm>
            <a:off x="179512" y="151593"/>
            <a:ext cx="85731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Tools, and Techniques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4FD2DEC-853B-1F58-B958-D38FBE8F7014}"/>
              </a:ext>
            </a:extLst>
          </p:cNvPr>
          <p:cNvSpPr txBox="1"/>
          <p:nvPr/>
        </p:nvSpPr>
        <p:spPr>
          <a:xfrm>
            <a:off x="118450" y="994395"/>
            <a:ext cx="8136904" cy="5355312"/>
          </a:xfrm>
          <a:prstGeom prst="rect">
            <a:avLst/>
          </a:prstGeom>
          <a:noFill/>
        </p:spPr>
        <p:txBody>
          <a:bodyPr wrap="square">
            <a:spAutoFit/>
          </a:bodyPr>
          <a:lstStyle/>
          <a:p>
            <a:r>
              <a:rPr lang="en-IN" b="1" dirty="0"/>
              <a:t>Approach Taken to Solve the Problem</a:t>
            </a:r>
          </a:p>
          <a:p>
            <a:pPr>
              <a:buFont typeface="+mj-lt"/>
              <a:buAutoNum type="arabicPeriod"/>
            </a:pPr>
            <a:r>
              <a:rPr lang="en-IN" b="1" dirty="0"/>
              <a:t>User Registration &amp; Verification</a:t>
            </a:r>
            <a:r>
              <a:rPr lang="en-IN" dirty="0"/>
              <a:t> – Users will sign up and verify their identity for secure exchanges.</a:t>
            </a:r>
          </a:p>
          <a:p>
            <a:pPr>
              <a:buFont typeface="+mj-lt"/>
              <a:buAutoNum type="arabicPeriod"/>
            </a:pPr>
            <a:r>
              <a:rPr lang="en-IN" b="1" dirty="0"/>
              <a:t>Location-based Matching</a:t>
            </a:r>
            <a:r>
              <a:rPr lang="en-IN" dirty="0"/>
              <a:t> – System will locate nearby users available for transactions.</a:t>
            </a:r>
          </a:p>
          <a:p>
            <a:pPr>
              <a:buFont typeface="+mj-lt"/>
              <a:buAutoNum type="arabicPeriod"/>
            </a:pPr>
            <a:r>
              <a:rPr lang="en-IN" b="1" dirty="0"/>
              <a:t>Transaction Execution</a:t>
            </a:r>
            <a:r>
              <a:rPr lang="en-IN" dirty="0"/>
              <a:t> – Users can initiate transactions and confirm exchanges.</a:t>
            </a:r>
          </a:p>
          <a:p>
            <a:pPr>
              <a:buFont typeface="+mj-lt"/>
              <a:buAutoNum type="arabicPeriod"/>
            </a:pPr>
            <a:r>
              <a:rPr lang="en-IN" b="1" dirty="0"/>
              <a:t>Feedback &amp; Security Measures</a:t>
            </a:r>
            <a:r>
              <a:rPr lang="en-IN" dirty="0"/>
              <a:t> – Ratings, transaction history, and dispute resolution system.</a:t>
            </a:r>
          </a:p>
          <a:p>
            <a:r>
              <a:rPr lang="en-IN" b="1" dirty="0"/>
              <a:t>Tools, Software, and Techniques Used</a:t>
            </a:r>
          </a:p>
          <a:p>
            <a:pPr>
              <a:buFont typeface="Arial" panose="020B0604020202020204" pitchFamily="34" charset="0"/>
              <a:buChar char="•"/>
            </a:pPr>
            <a:r>
              <a:rPr lang="en-IN" b="1" dirty="0"/>
              <a:t>Frontend:</a:t>
            </a:r>
            <a:r>
              <a:rPr lang="en-IN" dirty="0"/>
              <a:t> HTML, CSS, JavaScript (React.js)</a:t>
            </a:r>
          </a:p>
          <a:p>
            <a:pPr>
              <a:buFont typeface="Arial" panose="020B0604020202020204" pitchFamily="34" charset="0"/>
              <a:buChar char="•"/>
            </a:pPr>
            <a:r>
              <a:rPr lang="en-IN" b="1" dirty="0"/>
              <a:t>Backend:</a:t>
            </a:r>
            <a:r>
              <a:rPr lang="en-IN" dirty="0"/>
              <a:t> Python (Django/Flask) or Node.js</a:t>
            </a:r>
          </a:p>
          <a:p>
            <a:pPr>
              <a:buFont typeface="Arial" panose="020B0604020202020204" pitchFamily="34" charset="0"/>
              <a:buChar char="•"/>
            </a:pPr>
            <a:r>
              <a:rPr lang="en-IN" b="1" dirty="0"/>
              <a:t>Database:</a:t>
            </a:r>
            <a:r>
              <a:rPr lang="en-IN" dirty="0"/>
              <a:t> MySQL or Firebase</a:t>
            </a:r>
          </a:p>
          <a:p>
            <a:pPr>
              <a:buFont typeface="Arial" panose="020B0604020202020204" pitchFamily="34" charset="0"/>
              <a:buChar char="•"/>
            </a:pPr>
            <a:r>
              <a:rPr lang="en-IN" b="1" dirty="0"/>
              <a:t>Payment Integration:</a:t>
            </a:r>
            <a:r>
              <a:rPr lang="en-IN" dirty="0"/>
              <a:t> UPI, Paytm API, </a:t>
            </a:r>
            <a:r>
              <a:rPr lang="en-IN" dirty="0" err="1"/>
              <a:t>Razorpay</a:t>
            </a:r>
            <a:endParaRPr lang="en-IN" dirty="0"/>
          </a:p>
          <a:p>
            <a:pPr>
              <a:buFont typeface="Arial" panose="020B0604020202020204" pitchFamily="34" charset="0"/>
              <a:buChar char="•"/>
            </a:pPr>
            <a:r>
              <a:rPr lang="en-IN" b="1" dirty="0"/>
              <a:t>Geolocation Services:</a:t>
            </a:r>
            <a:r>
              <a:rPr lang="en-IN" dirty="0"/>
              <a:t> Google Maps API for location-based transactions</a:t>
            </a:r>
          </a:p>
          <a:p>
            <a:pPr>
              <a:buFont typeface="Arial" panose="020B0604020202020204" pitchFamily="34" charset="0"/>
              <a:buChar char="•"/>
            </a:pPr>
            <a:r>
              <a:rPr lang="en-IN" b="1" dirty="0"/>
              <a:t>Security:</a:t>
            </a:r>
            <a:r>
              <a:rPr lang="en-IN" dirty="0"/>
              <a:t> OTP-based verification, encryption for transactions</a:t>
            </a:r>
          </a:p>
          <a:p>
            <a:r>
              <a:rPr lang="en-IN" b="1" dirty="0"/>
              <a:t>Justification for Chosen Methods</a:t>
            </a:r>
          </a:p>
          <a:p>
            <a:pPr>
              <a:buFont typeface="Arial" panose="020B0604020202020204" pitchFamily="34" charset="0"/>
              <a:buChar char="•"/>
            </a:pPr>
            <a:r>
              <a:rPr lang="en-IN" b="1" dirty="0"/>
              <a:t>React.js</a:t>
            </a:r>
            <a:r>
              <a:rPr lang="en-IN" dirty="0"/>
              <a:t> – For a dynamic and responsive user interface.</a:t>
            </a:r>
          </a:p>
          <a:p>
            <a:pPr>
              <a:buFont typeface="Arial" panose="020B0604020202020204" pitchFamily="34" charset="0"/>
              <a:buChar char="•"/>
            </a:pPr>
            <a:r>
              <a:rPr lang="en-IN" b="1" dirty="0"/>
              <a:t>Django/Flask</a:t>
            </a:r>
            <a:r>
              <a:rPr lang="en-IN" dirty="0"/>
              <a:t> – Secure and scalable backend framework.</a:t>
            </a:r>
          </a:p>
          <a:p>
            <a:pPr>
              <a:buFont typeface="Arial" panose="020B0604020202020204" pitchFamily="34" charset="0"/>
              <a:buChar char="•"/>
            </a:pPr>
            <a:r>
              <a:rPr lang="en-IN" b="1" dirty="0"/>
              <a:t>Google Maps API</a:t>
            </a:r>
            <a:r>
              <a:rPr lang="en-IN" dirty="0"/>
              <a:t> – Ensures accurate user location-based </a:t>
            </a:r>
            <a:r>
              <a:rPr lang="en-IN" dirty="0" err="1"/>
              <a:t>matching.a</a:t>
            </a:r>
            <a:endParaRPr lang="en-IN" dirty="0"/>
          </a:p>
        </p:txBody>
      </p:sp>
    </p:spTree>
    <p:extLst>
      <p:ext uri="{BB962C8B-B14F-4D97-AF65-F5344CB8AC3E}">
        <p14:creationId xmlns:p14="http://schemas.microsoft.com/office/powerpoint/2010/main" val="329581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 Flowchart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56A126C1-F07A-DE8A-1E53-C82C9639102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8046" y="1320302"/>
            <a:ext cx="6479094" cy="4978145"/>
          </a:xfrm>
          <a:prstGeom prst="rect">
            <a:avLst/>
          </a:prstGeom>
        </p:spPr>
      </p:pic>
    </p:spTree>
    <p:extLst>
      <p:ext uri="{BB962C8B-B14F-4D97-AF65-F5344CB8AC3E}">
        <p14:creationId xmlns:p14="http://schemas.microsoft.com/office/powerpoint/2010/main" val="2093371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D841B-74CA-DD08-DC57-2744796991CE}"/>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AC2900B-3645-9BD6-81D9-B808969A661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id="{C8ECEBC8-6DCD-2500-2951-CF7967A47215}"/>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Timeline</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DB126F11-6A87-E75F-D5F6-D578C1CC7C27}"/>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06947D3-B53B-9D95-1C04-7E3AA0B640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45C40F21-AABC-DFB9-90B1-AD1CF565BB7B}"/>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28000CC-C39B-4200-8F80-30B288C9C5E6}"/>
              </a:ext>
            </a:extLst>
          </p:cNvPr>
          <p:cNvSpPr txBox="1"/>
          <p:nvPr/>
        </p:nvSpPr>
        <p:spPr>
          <a:xfrm>
            <a:off x="1403648" y="1992868"/>
            <a:ext cx="6624736" cy="523220"/>
          </a:xfrm>
          <a:prstGeom prst="rect">
            <a:avLst/>
          </a:prstGeom>
          <a:noFill/>
        </p:spPr>
        <p:txBody>
          <a:bodyPr wrap="square">
            <a:spAutoFit/>
          </a:bodyPr>
          <a:lstStyle/>
          <a:p>
            <a:pPr algn="just"/>
            <a:endParaRPr lang="en-IN" sz="2800" dirty="0"/>
          </a:p>
        </p:txBody>
      </p:sp>
      <p:graphicFrame>
        <p:nvGraphicFramePr>
          <p:cNvPr id="28" name="Table 27">
            <a:extLst>
              <a:ext uri="{FF2B5EF4-FFF2-40B4-BE49-F238E27FC236}">
                <a16:creationId xmlns:a16="http://schemas.microsoft.com/office/drawing/2014/main" id="{65858438-2015-6479-FE71-411E5727EC58}"/>
              </a:ext>
            </a:extLst>
          </p:cNvPr>
          <p:cNvGraphicFramePr>
            <a:graphicFrameLocks noGrp="1"/>
          </p:cNvGraphicFramePr>
          <p:nvPr>
            <p:extLst>
              <p:ext uri="{D42A27DB-BD31-4B8C-83A1-F6EECF244321}">
                <p14:modId xmlns:p14="http://schemas.microsoft.com/office/powerpoint/2010/main" val="4000916112"/>
              </p:ext>
            </p:extLst>
          </p:nvPr>
        </p:nvGraphicFramePr>
        <p:xfrm>
          <a:off x="457200" y="1638020"/>
          <a:ext cx="8229600" cy="4297680"/>
        </p:xfrm>
        <a:graphic>
          <a:graphicData uri="http://schemas.openxmlformats.org/drawingml/2006/table">
            <a:tbl>
              <a:tblPr>
                <a:tableStyleId>{3C2FFA5D-87B4-456A-9821-1D502468CF0F}</a:tableStyleId>
              </a:tblPr>
              <a:tblGrid>
                <a:gridCol w="2743200">
                  <a:extLst>
                    <a:ext uri="{9D8B030D-6E8A-4147-A177-3AD203B41FA5}">
                      <a16:colId xmlns:a16="http://schemas.microsoft.com/office/drawing/2014/main" val="2386834668"/>
                    </a:ext>
                  </a:extLst>
                </a:gridCol>
                <a:gridCol w="2743200">
                  <a:extLst>
                    <a:ext uri="{9D8B030D-6E8A-4147-A177-3AD203B41FA5}">
                      <a16:colId xmlns:a16="http://schemas.microsoft.com/office/drawing/2014/main" val="3827489594"/>
                    </a:ext>
                  </a:extLst>
                </a:gridCol>
                <a:gridCol w="2743200">
                  <a:extLst>
                    <a:ext uri="{9D8B030D-6E8A-4147-A177-3AD203B41FA5}">
                      <a16:colId xmlns:a16="http://schemas.microsoft.com/office/drawing/2014/main" val="1299325402"/>
                    </a:ext>
                  </a:extLst>
                </a:gridCol>
              </a:tblGrid>
              <a:tr h="0">
                <a:tc>
                  <a:txBody>
                    <a:bodyPr/>
                    <a:lstStyle/>
                    <a:p>
                      <a:r>
                        <a:rPr lang="en-IN" dirty="0"/>
                        <a:t>Phase</a:t>
                      </a:r>
                    </a:p>
                  </a:txBody>
                  <a:tcPr anchor="ctr"/>
                </a:tc>
                <a:tc>
                  <a:txBody>
                    <a:bodyPr/>
                    <a:lstStyle/>
                    <a:p>
                      <a:r>
                        <a:rPr lang="en-IN"/>
                        <a:t>Task</a:t>
                      </a:r>
                    </a:p>
                  </a:txBody>
                  <a:tcPr anchor="ctr"/>
                </a:tc>
                <a:tc>
                  <a:txBody>
                    <a:bodyPr/>
                    <a:lstStyle/>
                    <a:p>
                      <a:r>
                        <a:rPr lang="en-IN"/>
                        <a:t>Duration</a:t>
                      </a:r>
                    </a:p>
                  </a:txBody>
                  <a:tcPr anchor="ctr"/>
                </a:tc>
                <a:extLst>
                  <a:ext uri="{0D108BD9-81ED-4DB2-BD59-A6C34878D82A}">
                    <a16:rowId xmlns:a16="http://schemas.microsoft.com/office/drawing/2014/main" val="2198793075"/>
                  </a:ext>
                </a:extLst>
              </a:tr>
              <a:tr h="0">
                <a:tc>
                  <a:txBody>
                    <a:bodyPr/>
                    <a:lstStyle/>
                    <a:p>
                      <a:r>
                        <a:rPr lang="en-IN"/>
                        <a:t>Phase 1</a:t>
                      </a:r>
                    </a:p>
                  </a:txBody>
                  <a:tcPr anchor="ctr"/>
                </a:tc>
                <a:tc>
                  <a:txBody>
                    <a:bodyPr/>
                    <a:lstStyle/>
                    <a:p>
                      <a:r>
                        <a:rPr lang="en-IN"/>
                        <a:t>Research &amp; Requirement Analysis</a:t>
                      </a:r>
                    </a:p>
                  </a:txBody>
                  <a:tcPr anchor="ctr"/>
                </a:tc>
                <a:tc>
                  <a:txBody>
                    <a:bodyPr/>
                    <a:lstStyle/>
                    <a:p>
                      <a:r>
                        <a:rPr lang="en-IN"/>
                        <a:t>2 Weeks</a:t>
                      </a:r>
                    </a:p>
                  </a:txBody>
                  <a:tcPr anchor="ctr"/>
                </a:tc>
                <a:extLst>
                  <a:ext uri="{0D108BD9-81ED-4DB2-BD59-A6C34878D82A}">
                    <a16:rowId xmlns:a16="http://schemas.microsoft.com/office/drawing/2014/main" val="1036127872"/>
                  </a:ext>
                </a:extLst>
              </a:tr>
              <a:tr h="0">
                <a:tc>
                  <a:txBody>
                    <a:bodyPr/>
                    <a:lstStyle/>
                    <a:p>
                      <a:r>
                        <a:rPr lang="en-IN"/>
                        <a:t>Phase 2</a:t>
                      </a:r>
                    </a:p>
                  </a:txBody>
                  <a:tcPr anchor="ctr"/>
                </a:tc>
                <a:tc>
                  <a:txBody>
                    <a:bodyPr/>
                    <a:lstStyle/>
                    <a:p>
                      <a:r>
                        <a:rPr lang="en-IN"/>
                        <a:t>UI/UX Design &amp; Wireframing</a:t>
                      </a:r>
                    </a:p>
                  </a:txBody>
                  <a:tcPr anchor="ctr"/>
                </a:tc>
                <a:tc>
                  <a:txBody>
                    <a:bodyPr/>
                    <a:lstStyle/>
                    <a:p>
                      <a:r>
                        <a:rPr lang="en-IN"/>
                        <a:t>3 Weeks</a:t>
                      </a:r>
                    </a:p>
                  </a:txBody>
                  <a:tcPr anchor="ctr"/>
                </a:tc>
                <a:extLst>
                  <a:ext uri="{0D108BD9-81ED-4DB2-BD59-A6C34878D82A}">
                    <a16:rowId xmlns:a16="http://schemas.microsoft.com/office/drawing/2014/main" val="2878894163"/>
                  </a:ext>
                </a:extLst>
              </a:tr>
              <a:tr h="0">
                <a:tc>
                  <a:txBody>
                    <a:bodyPr/>
                    <a:lstStyle/>
                    <a:p>
                      <a:r>
                        <a:rPr lang="en-IN"/>
                        <a:t>Phase 3</a:t>
                      </a:r>
                    </a:p>
                  </a:txBody>
                  <a:tcPr anchor="ctr"/>
                </a:tc>
                <a:tc>
                  <a:txBody>
                    <a:bodyPr/>
                    <a:lstStyle/>
                    <a:p>
                      <a:r>
                        <a:rPr lang="en-IN"/>
                        <a:t>Backend Development &amp; Database Setup</a:t>
                      </a:r>
                    </a:p>
                  </a:txBody>
                  <a:tcPr anchor="ctr"/>
                </a:tc>
                <a:tc>
                  <a:txBody>
                    <a:bodyPr/>
                    <a:lstStyle/>
                    <a:p>
                      <a:r>
                        <a:rPr lang="en-IN"/>
                        <a:t>4 Weeks</a:t>
                      </a:r>
                    </a:p>
                  </a:txBody>
                  <a:tcPr anchor="ctr"/>
                </a:tc>
                <a:extLst>
                  <a:ext uri="{0D108BD9-81ED-4DB2-BD59-A6C34878D82A}">
                    <a16:rowId xmlns:a16="http://schemas.microsoft.com/office/drawing/2014/main" val="4194227819"/>
                  </a:ext>
                </a:extLst>
              </a:tr>
              <a:tr h="0">
                <a:tc>
                  <a:txBody>
                    <a:bodyPr/>
                    <a:lstStyle/>
                    <a:p>
                      <a:r>
                        <a:rPr lang="en-IN"/>
                        <a:t>Phase 4</a:t>
                      </a:r>
                    </a:p>
                  </a:txBody>
                  <a:tcPr anchor="ctr"/>
                </a:tc>
                <a:tc>
                  <a:txBody>
                    <a:bodyPr/>
                    <a:lstStyle/>
                    <a:p>
                      <a:r>
                        <a:rPr lang="en-IN"/>
                        <a:t>Frontend Development &amp; API Integration</a:t>
                      </a:r>
                    </a:p>
                  </a:txBody>
                  <a:tcPr anchor="ctr"/>
                </a:tc>
                <a:tc>
                  <a:txBody>
                    <a:bodyPr/>
                    <a:lstStyle/>
                    <a:p>
                      <a:r>
                        <a:rPr lang="en-IN"/>
                        <a:t>4 Weeks</a:t>
                      </a:r>
                    </a:p>
                  </a:txBody>
                  <a:tcPr anchor="ctr"/>
                </a:tc>
                <a:extLst>
                  <a:ext uri="{0D108BD9-81ED-4DB2-BD59-A6C34878D82A}">
                    <a16:rowId xmlns:a16="http://schemas.microsoft.com/office/drawing/2014/main" val="273464145"/>
                  </a:ext>
                </a:extLst>
              </a:tr>
              <a:tr h="0">
                <a:tc>
                  <a:txBody>
                    <a:bodyPr/>
                    <a:lstStyle/>
                    <a:p>
                      <a:r>
                        <a:rPr lang="en-IN"/>
                        <a:t>Phase 5</a:t>
                      </a:r>
                    </a:p>
                  </a:txBody>
                  <a:tcPr anchor="ctr"/>
                </a:tc>
                <a:tc>
                  <a:txBody>
                    <a:bodyPr/>
                    <a:lstStyle/>
                    <a:p>
                      <a:r>
                        <a:rPr lang="en-IN"/>
                        <a:t>Testing &amp; Debugging</a:t>
                      </a:r>
                    </a:p>
                  </a:txBody>
                  <a:tcPr anchor="ctr"/>
                </a:tc>
                <a:tc>
                  <a:txBody>
                    <a:bodyPr/>
                    <a:lstStyle/>
                    <a:p>
                      <a:r>
                        <a:rPr lang="en-IN"/>
                        <a:t>3 Weeks</a:t>
                      </a:r>
                    </a:p>
                  </a:txBody>
                  <a:tcPr anchor="ctr"/>
                </a:tc>
                <a:extLst>
                  <a:ext uri="{0D108BD9-81ED-4DB2-BD59-A6C34878D82A}">
                    <a16:rowId xmlns:a16="http://schemas.microsoft.com/office/drawing/2014/main" val="2854710635"/>
                  </a:ext>
                </a:extLst>
              </a:tr>
              <a:tr h="0">
                <a:tc>
                  <a:txBody>
                    <a:bodyPr/>
                    <a:lstStyle/>
                    <a:p>
                      <a:r>
                        <a:rPr lang="en-IN"/>
                        <a:t>Phase 6</a:t>
                      </a:r>
                    </a:p>
                  </a:txBody>
                  <a:tcPr anchor="ctr"/>
                </a:tc>
                <a:tc>
                  <a:txBody>
                    <a:bodyPr/>
                    <a:lstStyle/>
                    <a:p>
                      <a:r>
                        <a:rPr lang="en-IN"/>
                        <a:t>Deployment &amp; User Testing</a:t>
                      </a:r>
                    </a:p>
                  </a:txBody>
                  <a:tcPr anchor="ctr"/>
                </a:tc>
                <a:tc>
                  <a:txBody>
                    <a:bodyPr/>
                    <a:lstStyle/>
                    <a:p>
                      <a:r>
                        <a:rPr lang="en-IN"/>
                        <a:t>2 Weeks</a:t>
                      </a:r>
                    </a:p>
                  </a:txBody>
                  <a:tcPr anchor="ctr"/>
                </a:tc>
                <a:extLst>
                  <a:ext uri="{0D108BD9-81ED-4DB2-BD59-A6C34878D82A}">
                    <a16:rowId xmlns:a16="http://schemas.microsoft.com/office/drawing/2014/main" val="1277309449"/>
                  </a:ext>
                </a:extLst>
              </a:tr>
              <a:tr h="0">
                <a:tc>
                  <a:txBody>
                    <a:bodyPr/>
                    <a:lstStyle/>
                    <a:p>
                      <a:r>
                        <a:rPr lang="en-IN"/>
                        <a:t>Phase 7</a:t>
                      </a:r>
                    </a:p>
                  </a:txBody>
                  <a:tcPr anchor="ctr"/>
                </a:tc>
                <a:tc>
                  <a:txBody>
                    <a:bodyPr/>
                    <a:lstStyle/>
                    <a:p>
                      <a:r>
                        <a:rPr lang="en-IN"/>
                        <a:t>Final Documentation &amp; Report</a:t>
                      </a:r>
                    </a:p>
                  </a:txBody>
                  <a:tcPr anchor="ctr"/>
                </a:tc>
                <a:tc>
                  <a:txBody>
                    <a:bodyPr/>
                    <a:lstStyle/>
                    <a:p>
                      <a:r>
                        <a:rPr lang="en-IN" dirty="0"/>
                        <a:t>2 Weeks</a:t>
                      </a:r>
                    </a:p>
                  </a:txBody>
                  <a:tcPr anchor="ctr"/>
                </a:tc>
                <a:extLst>
                  <a:ext uri="{0D108BD9-81ED-4DB2-BD59-A6C34878D82A}">
                    <a16:rowId xmlns:a16="http://schemas.microsoft.com/office/drawing/2014/main" val="3383228327"/>
                  </a:ext>
                </a:extLst>
              </a:tr>
            </a:tbl>
          </a:graphicData>
        </a:graphic>
      </p:graphicFrame>
    </p:spTree>
    <p:extLst>
      <p:ext uri="{BB962C8B-B14F-4D97-AF65-F5344CB8AC3E}">
        <p14:creationId xmlns:p14="http://schemas.microsoft.com/office/powerpoint/2010/main" val="1723701417"/>
      </p:ext>
    </p:extLst>
  </p:cSld>
  <p:clrMapOvr>
    <a:masterClrMapping/>
  </p:clrMapOvr>
</p:sld>
</file>

<file path=ppt/theme/theme1.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6020</TotalTime>
  <Words>838</Words>
  <Application>Microsoft Office PowerPoint</Application>
  <PresentationFormat>On-screen Show (4:3)</PresentationFormat>
  <Paragraphs>135</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 Narrow</vt:lpstr>
      <vt:lpstr>Arial</vt:lpstr>
      <vt:lpstr>Calibri</vt:lpstr>
      <vt:lpstr>Cambria</vt:lpstr>
      <vt:lpstr>Garamond</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rohit kumar</cp:lastModifiedBy>
  <cp:revision>327</cp:revision>
  <cp:lastPrinted>2022-09-05T08:43:44Z</cp:lastPrinted>
  <dcterms:created xsi:type="dcterms:W3CDTF">2020-01-16T09:05:56Z</dcterms:created>
  <dcterms:modified xsi:type="dcterms:W3CDTF">2025-04-25T15:44:58Z</dcterms:modified>
</cp:coreProperties>
</file>