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  <a:srgbClr val="00863D"/>
    <a:srgbClr val="FF33CC"/>
    <a:srgbClr val="FF3399"/>
    <a:srgbClr val="000A1E"/>
    <a:srgbClr val="5A2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 autoAdjust="0"/>
    <p:restoredTop sz="94660"/>
  </p:normalViewPr>
  <p:slideViewPr>
    <p:cSldViewPr snapToGrid="0">
      <p:cViewPr>
        <p:scale>
          <a:sx n="82" d="100"/>
          <a:sy n="82" d="100"/>
        </p:scale>
        <p:origin x="-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22E11-7D84-403E-B10E-C3366C61B33B}" type="doc">
      <dgm:prSet loTypeId="urn:microsoft.com/office/officeart/2005/8/layout/chevron1" loCatId="process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F2161F-E15A-46C1-A8DC-1B682449EFF3}">
      <dgm:prSet phldrT="[Text]"/>
      <dgm:spPr/>
      <dgm:t>
        <a:bodyPr/>
        <a:lstStyle/>
        <a:p>
          <a:r>
            <a:rPr lang="en-US" dirty="0" smtClean="0"/>
            <a:t>Approve</a:t>
          </a:r>
          <a:endParaRPr lang="en-US" dirty="0"/>
        </a:p>
      </dgm:t>
    </dgm:pt>
    <dgm:pt modelId="{57CDD05F-1942-4DCE-B576-A00B03D2185F}" type="parTrans" cxnId="{51AF10DD-81B3-483C-82FA-FCA55D4031D8}">
      <dgm:prSet/>
      <dgm:spPr/>
      <dgm:t>
        <a:bodyPr/>
        <a:lstStyle/>
        <a:p>
          <a:endParaRPr lang="en-US"/>
        </a:p>
      </dgm:t>
    </dgm:pt>
    <dgm:pt modelId="{A3D0ACB5-2FBD-4882-8C06-291711F40497}" type="sibTrans" cxnId="{51AF10DD-81B3-483C-82FA-FCA55D4031D8}">
      <dgm:prSet/>
      <dgm:spPr/>
      <dgm:t>
        <a:bodyPr/>
        <a:lstStyle/>
        <a:p>
          <a:endParaRPr lang="en-US"/>
        </a:p>
      </dgm:t>
    </dgm:pt>
    <dgm:pt modelId="{5FF20E6C-1B4C-4724-AFD0-B27712165FE7}">
      <dgm:prSet phldrT="[Text]"/>
      <dgm:spPr/>
      <dgm:t>
        <a:bodyPr/>
        <a:lstStyle/>
        <a:p>
          <a:r>
            <a:rPr lang="en-US" dirty="0" smtClean="0"/>
            <a:t>Procure</a:t>
          </a:r>
          <a:endParaRPr lang="en-US" dirty="0"/>
        </a:p>
      </dgm:t>
    </dgm:pt>
    <dgm:pt modelId="{D52C3A24-A7C7-46D5-9778-CFA39BA2E22F}" type="parTrans" cxnId="{F05B0A07-7C05-473E-AE38-F1ABCBFBA536}">
      <dgm:prSet/>
      <dgm:spPr/>
      <dgm:t>
        <a:bodyPr/>
        <a:lstStyle/>
        <a:p>
          <a:endParaRPr lang="en-US"/>
        </a:p>
      </dgm:t>
    </dgm:pt>
    <dgm:pt modelId="{C9697420-6F70-4DD7-8F02-3B2ADDD9F981}" type="sibTrans" cxnId="{F05B0A07-7C05-473E-AE38-F1ABCBFBA536}">
      <dgm:prSet/>
      <dgm:spPr/>
      <dgm:t>
        <a:bodyPr/>
        <a:lstStyle/>
        <a:p>
          <a:endParaRPr lang="en-US"/>
        </a:p>
      </dgm:t>
    </dgm:pt>
    <dgm:pt modelId="{0C28CD0E-24FD-444E-9B0D-C197B2374CAC}">
      <dgm:prSet phldrT="[Text]"/>
      <dgm:spPr/>
      <dgm:t>
        <a:bodyPr/>
        <a:lstStyle/>
        <a:p>
          <a:r>
            <a:rPr lang="en-US" dirty="0" smtClean="0"/>
            <a:t>Configure</a:t>
          </a:r>
          <a:endParaRPr lang="en-US" dirty="0"/>
        </a:p>
      </dgm:t>
    </dgm:pt>
    <dgm:pt modelId="{931C9C22-2FF2-44F7-BE09-8C13F6C0A9A7}" type="parTrans" cxnId="{C1516385-10BE-4791-8383-D88D1F65A631}">
      <dgm:prSet/>
      <dgm:spPr/>
      <dgm:t>
        <a:bodyPr/>
        <a:lstStyle/>
        <a:p>
          <a:endParaRPr lang="en-US"/>
        </a:p>
      </dgm:t>
    </dgm:pt>
    <dgm:pt modelId="{C88CC367-2B75-4CB6-9977-172419C8B232}" type="sibTrans" cxnId="{C1516385-10BE-4791-8383-D88D1F65A631}">
      <dgm:prSet/>
      <dgm:spPr/>
      <dgm:t>
        <a:bodyPr/>
        <a:lstStyle/>
        <a:p>
          <a:endParaRPr lang="en-US"/>
        </a:p>
      </dgm:t>
    </dgm:pt>
    <dgm:pt modelId="{73788653-4842-4F14-B35D-59CB6714C53F}">
      <dgm:prSet phldrT="[Text]"/>
      <dgm:spPr/>
      <dgm:t>
        <a:bodyPr/>
        <a:lstStyle/>
        <a:p>
          <a:r>
            <a:rPr lang="en-US" dirty="0" smtClean="0"/>
            <a:t>Delivered</a:t>
          </a:r>
          <a:endParaRPr lang="en-US" dirty="0"/>
        </a:p>
      </dgm:t>
    </dgm:pt>
    <dgm:pt modelId="{A746603C-360A-4C1C-B0A1-B9EE8CB1EF8D}" type="parTrans" cxnId="{A3C29473-E45D-4D17-B13D-EF589E351934}">
      <dgm:prSet/>
      <dgm:spPr/>
      <dgm:t>
        <a:bodyPr/>
        <a:lstStyle/>
        <a:p>
          <a:endParaRPr lang="en-US"/>
        </a:p>
      </dgm:t>
    </dgm:pt>
    <dgm:pt modelId="{4AA48604-C8E2-4099-8769-0FCD72BB1F97}" type="sibTrans" cxnId="{A3C29473-E45D-4D17-B13D-EF589E351934}">
      <dgm:prSet/>
      <dgm:spPr/>
      <dgm:t>
        <a:bodyPr/>
        <a:lstStyle/>
        <a:p>
          <a:endParaRPr lang="en-US"/>
        </a:p>
      </dgm:t>
    </dgm:pt>
    <dgm:pt modelId="{D58218B4-244F-4305-B305-D3B422AE47DE}" type="pres">
      <dgm:prSet presAssocID="{04E22E11-7D84-403E-B10E-C3366C61B3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C344DC-68B2-4E4E-9FA3-2814F123B313}" type="pres">
      <dgm:prSet presAssocID="{BEF2161F-E15A-46C1-A8DC-1B682449EFF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F2BD6-A211-4B24-8BC1-6B0AB1EA7717}" type="pres">
      <dgm:prSet presAssocID="{A3D0ACB5-2FBD-4882-8C06-291711F40497}" presName="parTxOnlySpace" presStyleCnt="0"/>
      <dgm:spPr/>
    </dgm:pt>
    <dgm:pt modelId="{028E7A9A-B83B-425D-A6F8-1B7B9F4D5466}" type="pres">
      <dgm:prSet presAssocID="{5FF20E6C-1B4C-4724-AFD0-B27712165FE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2E571-2FF0-4914-B84D-F1AC12A37199}" type="pres">
      <dgm:prSet presAssocID="{C9697420-6F70-4DD7-8F02-3B2ADDD9F981}" presName="parTxOnlySpace" presStyleCnt="0"/>
      <dgm:spPr/>
    </dgm:pt>
    <dgm:pt modelId="{98E4B97B-1622-4426-84BA-CFCA0C780107}" type="pres">
      <dgm:prSet presAssocID="{0C28CD0E-24FD-444E-9B0D-C197B2374CA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394D7-1F64-49E5-8599-8431EA48C406}" type="pres">
      <dgm:prSet presAssocID="{C88CC367-2B75-4CB6-9977-172419C8B232}" presName="parTxOnlySpace" presStyleCnt="0"/>
      <dgm:spPr/>
    </dgm:pt>
    <dgm:pt modelId="{65E88E7A-1CB9-4AA8-A637-5FAD2DD917A3}" type="pres">
      <dgm:prSet presAssocID="{73788653-4842-4F14-B35D-59CB6714C53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9473-E45D-4D17-B13D-EF589E351934}" srcId="{04E22E11-7D84-403E-B10E-C3366C61B33B}" destId="{73788653-4842-4F14-B35D-59CB6714C53F}" srcOrd="3" destOrd="0" parTransId="{A746603C-360A-4C1C-B0A1-B9EE8CB1EF8D}" sibTransId="{4AA48604-C8E2-4099-8769-0FCD72BB1F97}"/>
    <dgm:cxn modelId="{42FB86BB-5180-4907-9630-9B707BCD5DF9}" type="presOf" srcId="{0C28CD0E-24FD-444E-9B0D-C197B2374CAC}" destId="{98E4B97B-1622-4426-84BA-CFCA0C780107}" srcOrd="0" destOrd="0" presId="urn:microsoft.com/office/officeart/2005/8/layout/chevron1"/>
    <dgm:cxn modelId="{D676FE16-2A7A-4FBA-BB81-AE65694BEE13}" type="presOf" srcId="{04E22E11-7D84-403E-B10E-C3366C61B33B}" destId="{D58218B4-244F-4305-B305-D3B422AE47DE}" srcOrd="0" destOrd="0" presId="urn:microsoft.com/office/officeart/2005/8/layout/chevron1"/>
    <dgm:cxn modelId="{C1516385-10BE-4791-8383-D88D1F65A631}" srcId="{04E22E11-7D84-403E-B10E-C3366C61B33B}" destId="{0C28CD0E-24FD-444E-9B0D-C197B2374CAC}" srcOrd="2" destOrd="0" parTransId="{931C9C22-2FF2-44F7-BE09-8C13F6C0A9A7}" sibTransId="{C88CC367-2B75-4CB6-9977-172419C8B232}"/>
    <dgm:cxn modelId="{F05B0A07-7C05-473E-AE38-F1ABCBFBA536}" srcId="{04E22E11-7D84-403E-B10E-C3366C61B33B}" destId="{5FF20E6C-1B4C-4724-AFD0-B27712165FE7}" srcOrd="1" destOrd="0" parTransId="{D52C3A24-A7C7-46D5-9778-CFA39BA2E22F}" sibTransId="{C9697420-6F70-4DD7-8F02-3B2ADDD9F981}"/>
    <dgm:cxn modelId="{51AF10DD-81B3-483C-82FA-FCA55D4031D8}" srcId="{04E22E11-7D84-403E-B10E-C3366C61B33B}" destId="{BEF2161F-E15A-46C1-A8DC-1B682449EFF3}" srcOrd="0" destOrd="0" parTransId="{57CDD05F-1942-4DCE-B576-A00B03D2185F}" sibTransId="{A3D0ACB5-2FBD-4882-8C06-291711F40497}"/>
    <dgm:cxn modelId="{31E41248-6E39-4BBF-8827-ABC649DAE97F}" type="presOf" srcId="{5FF20E6C-1B4C-4724-AFD0-B27712165FE7}" destId="{028E7A9A-B83B-425D-A6F8-1B7B9F4D5466}" srcOrd="0" destOrd="0" presId="urn:microsoft.com/office/officeart/2005/8/layout/chevron1"/>
    <dgm:cxn modelId="{F73460EF-92AD-4805-A33E-481BE7657392}" type="presOf" srcId="{BEF2161F-E15A-46C1-A8DC-1B682449EFF3}" destId="{6CC344DC-68B2-4E4E-9FA3-2814F123B313}" srcOrd="0" destOrd="0" presId="urn:microsoft.com/office/officeart/2005/8/layout/chevron1"/>
    <dgm:cxn modelId="{5FF52892-8D45-4E30-B965-848FC2BA5B34}" type="presOf" srcId="{73788653-4842-4F14-B35D-59CB6714C53F}" destId="{65E88E7A-1CB9-4AA8-A637-5FAD2DD917A3}" srcOrd="0" destOrd="0" presId="urn:microsoft.com/office/officeart/2005/8/layout/chevron1"/>
    <dgm:cxn modelId="{ECE1B779-5D66-4036-99BC-38936A004561}" type="presParOf" srcId="{D58218B4-244F-4305-B305-D3B422AE47DE}" destId="{6CC344DC-68B2-4E4E-9FA3-2814F123B313}" srcOrd="0" destOrd="0" presId="urn:microsoft.com/office/officeart/2005/8/layout/chevron1"/>
    <dgm:cxn modelId="{DA9132CC-A2D0-4EA0-A8C9-1FB82B5D15FD}" type="presParOf" srcId="{D58218B4-244F-4305-B305-D3B422AE47DE}" destId="{46CF2BD6-A211-4B24-8BC1-6B0AB1EA7717}" srcOrd="1" destOrd="0" presId="urn:microsoft.com/office/officeart/2005/8/layout/chevron1"/>
    <dgm:cxn modelId="{FD151F3C-28F0-4EE4-97FA-B6B7779B9FCD}" type="presParOf" srcId="{D58218B4-244F-4305-B305-D3B422AE47DE}" destId="{028E7A9A-B83B-425D-A6F8-1B7B9F4D5466}" srcOrd="2" destOrd="0" presId="urn:microsoft.com/office/officeart/2005/8/layout/chevron1"/>
    <dgm:cxn modelId="{FE767F01-D751-4177-AF6F-4A24324B7FF7}" type="presParOf" srcId="{D58218B4-244F-4305-B305-D3B422AE47DE}" destId="{8B42E571-2FF0-4914-B84D-F1AC12A37199}" srcOrd="3" destOrd="0" presId="urn:microsoft.com/office/officeart/2005/8/layout/chevron1"/>
    <dgm:cxn modelId="{C9104641-FCD2-4A8C-8D26-41FC5A1A8CFE}" type="presParOf" srcId="{D58218B4-244F-4305-B305-D3B422AE47DE}" destId="{98E4B97B-1622-4426-84BA-CFCA0C780107}" srcOrd="4" destOrd="0" presId="urn:microsoft.com/office/officeart/2005/8/layout/chevron1"/>
    <dgm:cxn modelId="{21414BEE-71E3-4DFE-A032-6E60F0D13001}" type="presParOf" srcId="{D58218B4-244F-4305-B305-D3B422AE47DE}" destId="{F04394D7-1F64-49E5-8599-8431EA48C406}" srcOrd="5" destOrd="0" presId="urn:microsoft.com/office/officeart/2005/8/layout/chevron1"/>
    <dgm:cxn modelId="{22E53773-D961-4173-8531-02A7C0D219E5}" type="presParOf" srcId="{D58218B4-244F-4305-B305-D3B422AE47DE}" destId="{65E88E7A-1CB9-4AA8-A637-5FAD2DD917A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344DC-68B2-4E4E-9FA3-2814F123B313}">
      <dsp:nvSpPr>
        <dsp:cNvPr id="0" name=""/>
        <dsp:cNvSpPr/>
      </dsp:nvSpPr>
      <dsp:spPr>
        <a:xfrm>
          <a:off x="4442" y="0"/>
          <a:ext cx="2586087" cy="8912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Approve</a:t>
          </a:r>
          <a:endParaRPr lang="en-US" sz="2500" kern="1200" dirty="0"/>
        </a:p>
      </dsp:txBody>
      <dsp:txXfrm>
        <a:off x="450067" y="0"/>
        <a:ext cx="1694837" cy="891250"/>
      </dsp:txXfrm>
    </dsp:sp>
    <dsp:sp modelId="{028E7A9A-B83B-425D-A6F8-1B7B9F4D5466}">
      <dsp:nvSpPr>
        <dsp:cNvPr id="0" name=""/>
        <dsp:cNvSpPr/>
      </dsp:nvSpPr>
      <dsp:spPr>
        <a:xfrm>
          <a:off x="2331921" y="0"/>
          <a:ext cx="2586087" cy="8912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Procure</a:t>
          </a:r>
          <a:endParaRPr lang="en-US" sz="2500" kern="1200" dirty="0"/>
        </a:p>
      </dsp:txBody>
      <dsp:txXfrm>
        <a:off x="2777546" y="0"/>
        <a:ext cx="1694837" cy="891250"/>
      </dsp:txXfrm>
    </dsp:sp>
    <dsp:sp modelId="{98E4B97B-1622-4426-84BA-CFCA0C780107}">
      <dsp:nvSpPr>
        <dsp:cNvPr id="0" name=""/>
        <dsp:cNvSpPr/>
      </dsp:nvSpPr>
      <dsp:spPr>
        <a:xfrm>
          <a:off x="4659399" y="0"/>
          <a:ext cx="2586087" cy="8912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Configure</a:t>
          </a:r>
          <a:endParaRPr lang="en-US" sz="2500" kern="1200" dirty="0"/>
        </a:p>
      </dsp:txBody>
      <dsp:txXfrm>
        <a:off x="5105024" y="0"/>
        <a:ext cx="1694837" cy="891250"/>
      </dsp:txXfrm>
    </dsp:sp>
    <dsp:sp modelId="{65E88E7A-1CB9-4AA8-A637-5FAD2DD917A3}">
      <dsp:nvSpPr>
        <dsp:cNvPr id="0" name=""/>
        <dsp:cNvSpPr/>
      </dsp:nvSpPr>
      <dsp:spPr>
        <a:xfrm>
          <a:off x="6986878" y="0"/>
          <a:ext cx="2586087" cy="8912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Delivered</a:t>
          </a:r>
          <a:endParaRPr lang="en-US" sz="2500" kern="1200" dirty="0"/>
        </a:p>
      </dsp:txBody>
      <dsp:txXfrm>
        <a:off x="7432503" y="0"/>
        <a:ext cx="1694837" cy="89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7" y="659279"/>
            <a:ext cx="3807874" cy="7357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Service Catalog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094" y="3493368"/>
            <a:ext cx="67746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Catalog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8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catalog Item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10165496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74985" y="1500550"/>
            <a:ext cx="9061938" cy="136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Items </a:t>
            </a:r>
            <a:r>
              <a:rPr lang="en-US" b="1" dirty="0">
                <a:solidFill>
                  <a:schemeClr val="tx1"/>
                </a:solidFill>
              </a:rPr>
              <a:t>can be anything from hardware</a:t>
            </a:r>
            <a:r>
              <a:rPr lang="en-US" b="1" dirty="0">
                <a:solidFill>
                  <a:srgbClr val="002060"/>
                </a:solidFill>
              </a:rPr>
              <a:t>, like tablets and phones, to software applications, to furniture and office </a:t>
            </a:r>
            <a:r>
              <a:rPr lang="en-US" b="1" dirty="0" smtClean="0">
                <a:solidFill>
                  <a:srgbClr val="002060"/>
                </a:solidFill>
              </a:rPr>
              <a:t>supplies.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Users order goods and services from the service catalog through catalog items; for example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a new laptop</a:t>
            </a:r>
            <a:r>
              <a:rPr lang="en-US" b="1" dirty="0" smtClean="0">
                <a:solidFill>
                  <a:srgbClr val="002060"/>
                </a:solidFill>
              </a:rPr>
              <a:t>, or </a:t>
            </a:r>
            <a:r>
              <a:rPr lang="en-US" b="1" dirty="0" smtClean="0">
                <a:solidFill>
                  <a:srgbClr val="FF0000"/>
                </a:solidFill>
              </a:rPr>
              <a:t>software installation</a:t>
            </a:r>
            <a:r>
              <a:rPr lang="en-US" b="1" dirty="0" smtClean="0">
                <a:solidFill>
                  <a:srgbClr val="002060"/>
                </a:solidFill>
              </a:rPr>
              <a:t>, or </a:t>
            </a:r>
            <a:r>
              <a:rPr lang="en-US" b="1" dirty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ffice furniture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75" y="3147769"/>
            <a:ext cx="1295645" cy="93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44" y="4736496"/>
            <a:ext cx="1172308" cy="94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93" y="4766230"/>
            <a:ext cx="857251" cy="9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2" y="4743703"/>
            <a:ext cx="985763" cy="8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5122" idx="2"/>
          </p:cNvCxnSpPr>
          <p:nvPr/>
        </p:nvCxnSpPr>
        <p:spPr>
          <a:xfrm flipH="1">
            <a:off x="4810125" y="4078899"/>
            <a:ext cx="1331973" cy="687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22" idx="2"/>
          </p:cNvCxnSpPr>
          <p:nvPr/>
        </p:nvCxnSpPr>
        <p:spPr>
          <a:xfrm flipH="1">
            <a:off x="6142097" y="4078899"/>
            <a:ext cx="1" cy="66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122" idx="2"/>
          </p:cNvCxnSpPr>
          <p:nvPr/>
        </p:nvCxnSpPr>
        <p:spPr>
          <a:xfrm>
            <a:off x="6142098" y="4078899"/>
            <a:ext cx="1414858" cy="66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8503699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variable in Service catalog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74985" y="1629653"/>
            <a:ext cx="7508853" cy="3283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Service </a:t>
            </a:r>
            <a:r>
              <a:rPr lang="en-US" b="1" dirty="0">
                <a:solidFill>
                  <a:schemeClr val="tx1"/>
                </a:solidFill>
              </a:rPr>
              <a:t>catalog variables capture and pass on information about choices a customer makes when ordering a catalog item.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Variables </a:t>
            </a:r>
            <a:r>
              <a:rPr lang="en-US" b="1" dirty="0">
                <a:solidFill>
                  <a:schemeClr val="tx1"/>
                </a:solidFill>
              </a:rPr>
              <a:t>help define the structure of a catalog item form that is displayed to the customer.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Service </a:t>
            </a:r>
            <a:r>
              <a:rPr lang="en-US" b="1" dirty="0">
                <a:solidFill>
                  <a:schemeClr val="tx1"/>
                </a:solidFill>
              </a:rPr>
              <a:t>Catalog provides several types of variables, which are also referred to as questions. Variables can be stored, accessed from multiple places,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Catalog items may contain variables that a user specify to fulfill the request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8503699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Example for variable 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25454" y="1502331"/>
            <a:ext cx="9418678" cy="197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For example, to install software, we need to know the type of computer the user has or its operating system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Catalog items are grouped into categories and subcategories to help users find what they are looking for exactly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Categories also ensure that the appropriate teams are assigned to fulfill orders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7595053" cy="893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14" y="3472404"/>
            <a:ext cx="4004840" cy="236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95688" y="5951501"/>
            <a:ext cx="2696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1642"/>
                </a:solidFill>
              </a:rPr>
              <a:t>MAC or PC? </a:t>
            </a:r>
            <a:endParaRPr lang="en-US" sz="3200" b="1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4956" y="4196135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1642"/>
                </a:solidFill>
              </a:rPr>
              <a:t>OS</a:t>
            </a:r>
            <a:endParaRPr lang="en-US" sz="3200" b="1" dirty="0">
              <a:solidFill>
                <a:srgbClr val="001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8503699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Record Producer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25454" y="1502331"/>
            <a:ext cx="9418678" cy="2074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 record producer is a specific type of catalog item that allows end users to create task-based records,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uch </a:t>
            </a:r>
            <a:r>
              <a:rPr lang="en-US" b="1" dirty="0">
                <a:solidFill>
                  <a:schemeClr val="tx1"/>
                </a:solidFill>
              </a:rPr>
              <a:t>as incident records, from the service catalog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Record producer is using to simplified form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Record producers allow you to standardize user requests.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7595053" cy="893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9062780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Who configure the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ecord Producers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66478" y="1837583"/>
            <a:ext cx="8676415" cy="1371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Catalog managers and catalog editors can also access their assigned Record producers in service catalog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Service </a:t>
            </a:r>
            <a:r>
              <a:rPr lang="en-US" b="1" dirty="0" err="1" smtClean="0">
                <a:solidFill>
                  <a:schemeClr val="tx1"/>
                </a:solidFill>
              </a:rPr>
              <a:t>Catalog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Catalog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DefinationsMy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Record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Poducers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105" name="Picture 9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79" y="3209152"/>
            <a:ext cx="1069974" cy="9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Image result for admin user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16" y="3209151"/>
            <a:ext cx="1371600" cy="9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204549" y="4535969"/>
            <a:ext cx="2409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Catalog Manager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Catalog_Manager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47350" y="4535968"/>
            <a:ext cx="200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Catalog Editor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Catalog_Editor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plans and workflows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66478" y="1474461"/>
            <a:ext cx="8676415" cy="2364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In this chapter we will introduces request fulfillment in service catalog, through </a:t>
            </a:r>
            <a:r>
              <a:rPr lang="en-US" b="1" dirty="0" smtClean="0">
                <a:solidFill>
                  <a:srgbClr val="002060"/>
                </a:solidFill>
              </a:rPr>
              <a:t>Execution plans or Workflows</a:t>
            </a:r>
          </a:p>
          <a:p>
            <a:pPr marL="798513" indent="-334963"/>
            <a:r>
              <a:rPr lang="en-US" b="1" dirty="0" smtClean="0">
                <a:solidFill>
                  <a:schemeClr val="tx1"/>
                </a:solidFill>
              </a:rPr>
              <a:t>Introduction to Service catalog request filling the form</a:t>
            </a:r>
          </a:p>
          <a:p>
            <a:pPr marL="798513" indent="-334963"/>
            <a:r>
              <a:rPr lang="en-US" b="1" dirty="0" smtClean="0">
                <a:solidFill>
                  <a:schemeClr val="tx1"/>
                </a:solidFill>
              </a:rPr>
              <a:t>Execution plan </a:t>
            </a:r>
            <a:r>
              <a:rPr lang="en-US" b="1" dirty="0" smtClean="0">
                <a:solidFill>
                  <a:srgbClr val="002060"/>
                </a:solidFill>
              </a:rPr>
              <a:t>Vs. </a:t>
            </a:r>
            <a:r>
              <a:rPr lang="en-US" b="1" dirty="0" smtClean="0">
                <a:solidFill>
                  <a:schemeClr val="tx1"/>
                </a:solidFill>
              </a:rPr>
              <a:t>Workflows</a:t>
            </a:r>
          </a:p>
          <a:p>
            <a:pPr marL="798513" indent="-334963"/>
            <a:r>
              <a:rPr lang="en-US" b="1" dirty="0" smtClean="0">
                <a:solidFill>
                  <a:schemeClr val="tx1"/>
                </a:solidFill>
              </a:rPr>
              <a:t>Creating execution plan</a:t>
            </a:r>
          </a:p>
          <a:p>
            <a:pPr marL="798513" indent="-334963"/>
            <a:r>
              <a:rPr lang="en-US" b="1" dirty="0" smtClean="0">
                <a:solidFill>
                  <a:schemeClr val="tx1"/>
                </a:solidFill>
              </a:rPr>
              <a:t>Creating an Workflow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44" name="Picture 4" descr="Image result for book h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6" y="4294207"/>
            <a:ext cx="1937502" cy="114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70" y="4109014"/>
            <a:ext cx="1828800" cy="13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53" y="4172151"/>
            <a:ext cx="1967697" cy="12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20" y="4172151"/>
            <a:ext cx="1759352" cy="11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6544" y="5680027"/>
            <a:ext cx="2249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513" indent="-334963"/>
            <a:r>
              <a:rPr lang="en-US" b="1" dirty="0" smtClean="0">
                <a:solidFill>
                  <a:srgbClr val="002060"/>
                </a:solidFill>
              </a:rPr>
              <a:t>Request </a:t>
            </a:r>
            <a:r>
              <a:rPr lang="en-US" b="1" dirty="0">
                <a:solidFill>
                  <a:srgbClr val="002060"/>
                </a:solidFill>
              </a:rPr>
              <a:t>filling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98513" indent="-334963"/>
            <a:r>
              <a:rPr lang="en-US" b="1" dirty="0" smtClean="0">
                <a:solidFill>
                  <a:srgbClr val="002060"/>
                </a:solidFill>
              </a:rPr>
              <a:t>      the </a:t>
            </a:r>
            <a:r>
              <a:rPr lang="en-US" b="1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2387" y="5680027"/>
            <a:ext cx="2372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513" indent="-334963"/>
            <a:r>
              <a:rPr lang="en-US" b="1" dirty="0">
                <a:solidFill>
                  <a:srgbClr val="002060"/>
                </a:solidFill>
              </a:rPr>
              <a:t>Execution plan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98513" indent="-334963"/>
            <a:r>
              <a:rPr lang="en-US" b="1" dirty="0" smtClean="0">
                <a:solidFill>
                  <a:srgbClr val="002060"/>
                </a:solidFill>
              </a:rPr>
              <a:t>        Vs</a:t>
            </a:r>
            <a:r>
              <a:rPr lang="en-US" b="1" dirty="0">
                <a:solidFill>
                  <a:srgbClr val="002060"/>
                </a:solidFill>
              </a:rPr>
              <a:t>.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98513" indent="-334963"/>
            <a:r>
              <a:rPr lang="en-US" b="1" dirty="0" smtClean="0">
                <a:solidFill>
                  <a:srgbClr val="002060"/>
                </a:solidFill>
              </a:rPr>
              <a:t>Workflows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5153" y="5818526"/>
            <a:ext cx="2335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513" indent="-334963"/>
            <a:r>
              <a:rPr lang="en-US" b="1" dirty="0">
                <a:solidFill>
                  <a:srgbClr val="002060"/>
                </a:solidFill>
              </a:rPr>
              <a:t>Creating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98513" indent="-334963"/>
            <a:r>
              <a:rPr lang="en-US" b="1" dirty="0" smtClean="0">
                <a:solidFill>
                  <a:srgbClr val="002060"/>
                </a:solidFill>
              </a:rPr>
              <a:t>execution </a:t>
            </a:r>
            <a:r>
              <a:rPr lang="en-US" b="1" dirty="0">
                <a:solidFill>
                  <a:srgbClr val="002060"/>
                </a:solidFill>
              </a:rPr>
              <a:t>plan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71810" y="5699637"/>
            <a:ext cx="2039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513" indent="-334963"/>
            <a:r>
              <a:rPr lang="en-US" b="1" dirty="0">
                <a:solidFill>
                  <a:srgbClr val="002060"/>
                </a:solidFill>
              </a:rPr>
              <a:t>Creating an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798513" indent="-334963"/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Workflow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plans 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66478" y="1219818"/>
            <a:ext cx="8676415" cy="103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When someone orders an item or requests a service from service catalog, various people and groups in your organization perform a series of activities to fulfill the request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6" y="3796865"/>
            <a:ext cx="1378632" cy="153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152891" y="4322944"/>
            <a:ext cx="8348908" cy="139878"/>
          </a:xfrm>
          <a:prstGeom prst="rightArrow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2" name="Picture 8" descr="Image result for apple laptop hd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99" y="3723152"/>
            <a:ext cx="1365812" cy="14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50326" y="5473221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Employee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274" name="Picture 10" descr="Image result for manager 3d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92" y="4462822"/>
            <a:ext cx="1446402" cy="11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8121" y="3159314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Laptop Request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7385" y="5611849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Manager Approved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00488" y="534060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Deliver Team</a:t>
            </a:r>
            <a:endParaRPr lang="en-US" b="1" dirty="0">
              <a:solidFill>
                <a:srgbClr val="00863D"/>
              </a:solidFill>
            </a:endParaRPr>
          </a:p>
        </p:txBody>
      </p:sp>
      <p:pic>
        <p:nvPicPr>
          <p:cNvPr id="25" name="Picture 10" descr="Image result for manager 3d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97" y="3064698"/>
            <a:ext cx="1446402" cy="11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447393" y="2695366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Procure Team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22844" y="4926646"/>
            <a:ext cx="1201348" cy="163600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002293" y="3645467"/>
            <a:ext cx="1168302" cy="151398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588415" y="3633265"/>
            <a:ext cx="1250066" cy="163600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 descr="Image result for manager 3d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13" y="4564672"/>
            <a:ext cx="1446402" cy="11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712899" y="5875009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Software Configure Team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973711" y="4994043"/>
            <a:ext cx="1168302" cy="151398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16808" y="4557314"/>
            <a:ext cx="428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1</a:t>
            </a:r>
            <a:r>
              <a:rPr lang="en-US" b="1" baseline="30000" dirty="0" smtClean="0">
                <a:solidFill>
                  <a:srgbClr val="00863D"/>
                </a:solidFill>
              </a:rPr>
              <a:t>st</a:t>
            </a:r>
            <a:endParaRPr lang="en-US" b="1" dirty="0" smtClean="0">
              <a:solidFill>
                <a:srgbClr val="00863D"/>
              </a:solidFill>
            </a:endParaRPr>
          </a:p>
          <a:p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72283" y="3310099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2</a:t>
            </a:r>
            <a:r>
              <a:rPr lang="en-US" b="1" baseline="30000" dirty="0" smtClean="0">
                <a:solidFill>
                  <a:srgbClr val="00863D"/>
                </a:solidFill>
              </a:rPr>
              <a:t>nd</a:t>
            </a:r>
            <a:endParaRPr lang="en-US" b="1" dirty="0" smtClean="0">
              <a:solidFill>
                <a:srgbClr val="00863D"/>
              </a:solidFill>
            </a:endParaRPr>
          </a:p>
          <a:p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4577" y="4670877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3</a:t>
            </a:r>
            <a:r>
              <a:rPr lang="en-US" b="1" baseline="30000" dirty="0" smtClean="0">
                <a:solidFill>
                  <a:srgbClr val="00863D"/>
                </a:solidFill>
              </a:rPr>
              <a:t>rd</a:t>
            </a:r>
            <a:endParaRPr lang="en-US" b="1" dirty="0" smtClean="0">
              <a:solidFill>
                <a:srgbClr val="00863D"/>
              </a:solidFill>
            </a:endParaRPr>
          </a:p>
          <a:p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63431" y="3343980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4</a:t>
            </a:r>
            <a:r>
              <a:rPr lang="en-US" b="1" baseline="30000" dirty="0" smtClean="0">
                <a:solidFill>
                  <a:srgbClr val="00863D"/>
                </a:solidFill>
              </a:rPr>
              <a:t>th</a:t>
            </a:r>
            <a:endParaRPr lang="en-US" b="1" dirty="0" smtClean="0">
              <a:solidFill>
                <a:srgbClr val="00863D"/>
              </a:solidFill>
            </a:endParaRPr>
          </a:p>
          <a:p>
            <a:endParaRPr lang="en-US" b="1" dirty="0">
              <a:solidFill>
                <a:srgbClr val="0086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plans(Contd.)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66478" y="1736955"/>
            <a:ext cx="8676415" cy="1791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Execution plans enable you to define simple linear processes consisting of a set of task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Each task specify the activity and people who perform the task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Here we have an example of a execution plan for delivering a corporate standard PC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28522877"/>
              </p:ext>
            </p:extLst>
          </p:nvPr>
        </p:nvGraphicFramePr>
        <p:xfrm>
          <a:off x="1065485" y="4120588"/>
          <a:ext cx="9577408" cy="89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lans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teps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63339" y="1612891"/>
            <a:ext cx="9749299" cy="482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First a user submits a new request in the service catalog and a manager approves it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3316" name="Picture 4" descr="Image result for user 3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67" y="4634214"/>
            <a:ext cx="1685363" cy="11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user 3d images with right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74" y="4893994"/>
            <a:ext cx="1818079" cy="11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30" name="Picture 1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34" y="4876442"/>
            <a:ext cx="1375579" cy="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622876" y="5319892"/>
            <a:ext cx="1595598" cy="208344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238754" y="5319892"/>
            <a:ext cx="1595598" cy="208344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4376" y="599805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User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02079" y="5832072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Manager</a:t>
            </a:r>
            <a:endParaRPr lang="en-US" b="1" dirty="0">
              <a:solidFill>
                <a:srgbClr val="00863D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3317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62889" y="2555034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71158" y="2555030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04327" y="2555925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404265" y="2948571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33975" y="2949462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481242" y="2949464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71562" y="352864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Approve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7055" y="3538013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Configure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25423" y="352864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Procure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510224" y="353801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lans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teps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63339" y="1612891"/>
            <a:ext cx="9286312" cy="356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Second the procurement department obtains the computer from a supplier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110603" y="5314703"/>
            <a:ext cx="1982258" cy="208344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827355" y="5406338"/>
            <a:ext cx="1969403" cy="208344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31" y="4833391"/>
            <a:ext cx="1273534" cy="10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Image result for Box cartoon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Box cartoon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 descr="Image result for Box cartoon imag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6" descr="Image result for Box cartoon imag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Box cartoon imag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Box cartoon image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Box cartoon images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Box cartoon images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Box cartoon images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64" name="Picture 2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045" y="4965539"/>
            <a:ext cx="1402745" cy="10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6" name="Picture 3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27" y="4833391"/>
            <a:ext cx="1620295" cy="11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63317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66288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1158" y="2555030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704327" y="2555925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5706" y="2944410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33975" y="2949462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242" y="2949464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71562" y="352864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Approve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75991" y="352864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Procure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77055" y="3528646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Configure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568125" y="352701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6304890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ervice Catalog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38934" y="1488828"/>
            <a:ext cx="9696574" cy="371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Service Catalog. With the </a:t>
            </a:r>
            <a:r>
              <a:rPr lang="en-US" b="1" dirty="0" smtClean="0">
                <a:solidFill>
                  <a:schemeClr val="tx1"/>
                </a:solidFill>
              </a:rPr>
              <a:t>Service Now Service </a:t>
            </a:r>
            <a:r>
              <a:rPr lang="en-US" b="1" dirty="0">
                <a:solidFill>
                  <a:schemeClr val="tx1"/>
                </a:solidFill>
              </a:rPr>
              <a:t>Catalog application,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reate</a:t>
            </a:r>
            <a:r>
              <a:rPr lang="en-US" b="1" dirty="0">
                <a:solidFill>
                  <a:schemeClr val="tx1"/>
                </a:solidFill>
              </a:rPr>
              <a:t> service catalogs that provide your customers with </a:t>
            </a:r>
            <a:r>
              <a:rPr lang="en-US" b="1" dirty="0" smtClean="0">
                <a:solidFill>
                  <a:schemeClr val="tx1"/>
                </a:solidFill>
              </a:rPr>
              <a:t>self-service opportunities.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Customize </a:t>
            </a:r>
            <a:r>
              <a:rPr lang="en-US" b="1" dirty="0">
                <a:solidFill>
                  <a:schemeClr val="tx1"/>
                </a:solidFill>
              </a:rPr>
              <a:t>portals where your customers can request catalog items such as </a:t>
            </a:r>
            <a:r>
              <a:rPr lang="en-US" b="1" dirty="0" smtClean="0">
                <a:solidFill>
                  <a:schemeClr val="tx1"/>
                </a:solidFill>
              </a:rPr>
              <a:t>service and </a:t>
            </a:r>
            <a:r>
              <a:rPr lang="en-US" b="1" dirty="0">
                <a:solidFill>
                  <a:schemeClr val="tx1"/>
                </a:solidFill>
              </a:rPr>
              <a:t>product offerings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The Service Catalogue is the only part of the ITIL Service Portfolio published to Customers,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It is </a:t>
            </a:r>
            <a:r>
              <a:rPr lang="en-US" b="1" dirty="0">
                <a:solidFill>
                  <a:schemeClr val="tx1"/>
                </a:solidFill>
              </a:rPr>
              <a:t>used to support the sale and delivery of IT Services.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The</a:t>
            </a:r>
            <a:r>
              <a:rPr lang="en-US" b="1" dirty="0">
                <a:solidFill>
                  <a:schemeClr val="tx1"/>
                </a:solidFill>
              </a:rPr>
              <a:t> Service Catalogue includes information about </a:t>
            </a:r>
            <a:r>
              <a:rPr lang="en-US" b="1" dirty="0">
                <a:solidFill>
                  <a:srgbClr val="002060"/>
                </a:solidFill>
              </a:rPr>
              <a:t>deliverables, prices, contact points, ordering and request Processes.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lans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teps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8314" y="1488827"/>
            <a:ext cx="10397482" cy="69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Next the IT software department team configures the standard software on the computer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23633" y="5460838"/>
            <a:ext cx="5466237" cy="104172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0" descr="Image result for Box cartoon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Box cartoon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 descr="Image result for Box cartoon imag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6" descr="Image result for Box cartoon imag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Box cartoon imag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Box cartoon image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Box cartoon images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Box cartoon images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Box cartoon images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4" descr="Image result for user 3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4855579"/>
            <a:ext cx="2136708" cy="13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5124734" y="5042962"/>
            <a:ext cx="2633441" cy="469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1642"/>
                </a:solidFill>
              </a:rPr>
              <a:t>Software Installation</a:t>
            </a:r>
            <a:endParaRPr lang="en-US" b="1" dirty="0" smtClean="0">
              <a:solidFill>
                <a:srgbClr val="001642"/>
              </a:solidFill>
            </a:endParaRPr>
          </a:p>
        </p:txBody>
      </p:sp>
      <p:pic>
        <p:nvPicPr>
          <p:cNvPr id="15364" name="Picture 4" descr="Image result for computer desktop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35" y="4855579"/>
            <a:ext cx="1961446" cy="14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/>
          <p:cNvSpPr/>
          <p:nvPr/>
        </p:nvSpPr>
        <p:spPr>
          <a:xfrm>
            <a:off x="263317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288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71158" y="2555030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704327" y="2555925"/>
            <a:ext cx="771086" cy="787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04265" y="2948571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3975" y="2949462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81242" y="2949464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71562" y="352864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Approve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55" y="3538013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Configure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5423" y="352864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Procure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10224" y="353801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Execution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lans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teps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7175" y="1435779"/>
            <a:ext cx="9873888" cy="705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63339" y="1612890"/>
            <a:ext cx="9865046" cy="69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And finally the IT hardware team will installs the computer at the employee desktop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496117" y="4803494"/>
            <a:ext cx="5466237" cy="104172"/>
          </a:xfrm>
          <a:prstGeom prst="rightArrow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10" descr="Image result for Box cartoon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Box cartoon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 descr="Image result for Box cartoon imag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6" descr="Image result for Box cartoon imag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Box cartoon imag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Box cartoon image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Box cartoon images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Box cartoon images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Box cartoon images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954809" y="4333532"/>
            <a:ext cx="4548851" cy="469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1642"/>
                </a:solidFill>
              </a:rPr>
              <a:t>Configure computer at Employee desk</a:t>
            </a:r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864924"/>
            <a:ext cx="1998528" cy="19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computer desktop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55" y="4108530"/>
            <a:ext cx="2157996" cy="159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/>
          <p:cNvSpPr/>
          <p:nvPr/>
        </p:nvSpPr>
        <p:spPr>
          <a:xfrm>
            <a:off x="263317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2889" y="2555034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71158" y="2555030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704327" y="2555925"/>
            <a:ext cx="771086" cy="787079"/>
          </a:xfrm>
          <a:prstGeom prst="ellipse">
            <a:avLst/>
          </a:prstGeom>
          <a:solidFill>
            <a:srgbClr val="00863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04265" y="2948571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3975" y="2949462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81242" y="2949464"/>
            <a:ext cx="123718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71562" y="352864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Approve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77055" y="3538013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Configure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5423" y="352864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Procure</a:t>
            </a:r>
            <a:endParaRPr lang="en-US" dirty="0">
              <a:solidFill>
                <a:srgbClr val="00863D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10224" y="353801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63D"/>
                </a:solidFill>
              </a:rPr>
              <a:t>Deliver</a:t>
            </a:r>
            <a:endParaRPr lang="en-US" dirty="0">
              <a:solidFill>
                <a:srgbClr val="0086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order Guide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7175" y="1435779"/>
            <a:ext cx="9873888" cy="705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63339" y="1612890"/>
            <a:ext cx="9865046" cy="305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Order guides allow the customers to answer a series of questions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Resulting in one or more products or services being requested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This will avoids the need for customers to know specifically what products and services they required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Ensure that costumers request the right items leads to improved service provider efficiency and greater customer satisfaction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Image result for Box cartoon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Box cartoon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 descr="Image result for Box cartoon imag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6" descr="Image result for Box cartoon imag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Box cartoon imag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Box cartoon image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Box cartoon images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Box cartoon images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Box cartoon images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Overview of order Guide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7175" y="1435779"/>
            <a:ext cx="9873888" cy="705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41575" y="1682629"/>
            <a:ext cx="8436698" cy="1290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In this chapter we can see how a self-service user request equipment through an order guide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Show how to create and setup an new order guide</a:t>
            </a:r>
          </a:p>
        </p:txBody>
      </p:sp>
      <p:sp>
        <p:nvSpPr>
          <p:cNvPr id="4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Image result for Box cartoon imag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Image result for Box cartoon image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4" descr="Image result for Box cartoon image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6" descr="Image result for Box cartoon imag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8" descr="Image result for Box cartoon imag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0" descr="Image result for Box cartoon images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Image result for Box cartoon images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4" descr="Image result for Box cartoon images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Image result for Box cartoon images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6304890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is S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ervice Catalog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09981" y="1101965"/>
            <a:ext cx="10095158" cy="2063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Customize </a:t>
            </a:r>
            <a:r>
              <a:rPr lang="en-US" b="1" dirty="0">
                <a:solidFill>
                  <a:schemeClr val="tx1"/>
                </a:solidFill>
              </a:rPr>
              <a:t>portals where your customers can request catalog items such as </a:t>
            </a:r>
            <a:r>
              <a:rPr lang="en-US" b="1" dirty="0" smtClean="0">
                <a:solidFill>
                  <a:schemeClr val="tx1"/>
                </a:solidFill>
              </a:rPr>
              <a:t>service and </a:t>
            </a:r>
            <a:r>
              <a:rPr lang="en-US" b="1" dirty="0">
                <a:solidFill>
                  <a:schemeClr val="tx1"/>
                </a:solidFill>
              </a:rPr>
              <a:t>product offerings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With the Service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atalog application, you can create one or more multiple catalogs of products and shared services</a:t>
            </a:r>
          </a:p>
          <a:p>
            <a:r>
              <a:rPr lang="en-US" b="1" dirty="0">
                <a:solidFill>
                  <a:schemeClr val="tx1"/>
                </a:solidFill>
              </a:rPr>
              <a:t>Catalog items are goods or services available to order from the service catalog. Items can be anything from </a:t>
            </a:r>
            <a:r>
              <a:rPr lang="en-US" b="1" dirty="0" smtClean="0">
                <a:solidFill>
                  <a:srgbClr val="002060"/>
                </a:solidFill>
              </a:rPr>
              <a:t>Hardware</a:t>
            </a:r>
            <a:r>
              <a:rPr lang="en-US" b="1" dirty="0">
                <a:solidFill>
                  <a:srgbClr val="002060"/>
                </a:solidFill>
              </a:rPr>
              <a:t>, like tablets and phones, to software applications, to furniture and office supplies.</a:t>
            </a:r>
          </a:p>
        </p:txBody>
      </p:sp>
      <p:pic>
        <p:nvPicPr>
          <p:cNvPr id="1030" name="Picture 6" descr="Image result for service catalo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69" y="4032738"/>
            <a:ext cx="3645878" cy="26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7254458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Service Catalog offers to(Contd.)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5722450" cy="4607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Service Catalog contain almost anything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Products like computer equipment,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Software,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Furniture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Office supplies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Service like work requests,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Password </a:t>
            </a:r>
            <a:r>
              <a:rPr lang="en-US" b="1" smtClean="0">
                <a:solidFill>
                  <a:schemeClr val="tx1"/>
                </a:solidFill>
              </a:rPr>
              <a:t>reset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 Support to resolve incidents</a:t>
            </a:r>
          </a:p>
          <a:p>
            <a:pPr marL="741363" indent="-3175"/>
            <a:r>
              <a:rPr lang="en-US" b="1" dirty="0">
                <a:solidFill>
                  <a:schemeClr val="tx1"/>
                </a:solidFill>
              </a:rPr>
              <a:t>Record producers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Order </a:t>
            </a:r>
            <a:r>
              <a:rPr lang="en-US" b="1" dirty="0">
                <a:solidFill>
                  <a:schemeClr val="tx1"/>
                </a:solidFill>
              </a:rPr>
              <a:t>guides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marL="741363" indent="-3175"/>
            <a:r>
              <a:rPr lang="en-US" b="1" dirty="0" smtClean="0">
                <a:solidFill>
                  <a:schemeClr val="tx1"/>
                </a:solidFill>
              </a:rPr>
              <a:t>Workflows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6" name="Picture 8" descr="Image result for office chair with tabl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14" y="17335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5800796" cy="735767"/>
          </a:xfrm>
        </p:spPr>
        <p:txBody>
          <a:bodyPr>
            <a:normAutofit fontScale="90000"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Service Catalog  Categories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7815" y="1506412"/>
            <a:ext cx="10644553" cy="2004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1363" indent="-3175">
              <a:spcBef>
                <a:spcPts val="800"/>
              </a:spcBef>
            </a:pPr>
            <a:r>
              <a:rPr lang="en-US" b="1" dirty="0">
                <a:solidFill>
                  <a:schemeClr val="tx1"/>
                </a:solidFill>
              </a:rPr>
              <a:t> The products and services in a catalog are organized into    categories and sub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738188" indent="0">
              <a:spcBef>
                <a:spcPts val="8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categories</a:t>
            </a:r>
          </a:p>
          <a:p>
            <a:pPr marL="741363" indent="-3175">
              <a:spcBef>
                <a:spcPts val="8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chemeClr val="tx1"/>
                </a:solidFill>
              </a:rPr>
              <a:t>base system includes several useful categories, and you can define your own</a:t>
            </a:r>
          </a:p>
          <a:p>
            <a:pPr marL="738188" indent="0">
              <a:spcBef>
                <a:spcPts val="8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53" y="4314091"/>
            <a:ext cx="2051539" cy="738555"/>
          </a:xfrm>
          <a:prstGeom prst="rect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Catalog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681045" y="4314090"/>
            <a:ext cx="2051539" cy="738555"/>
          </a:xfrm>
          <a:prstGeom prst="rect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412523" y="2842845"/>
            <a:ext cx="1664677" cy="767863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Computers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2523" y="4314091"/>
            <a:ext cx="1664677" cy="73855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Tablets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412523" y="5703275"/>
            <a:ext cx="1664677" cy="767863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Mobile Phones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993923" y="2751990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Laptops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9993923" y="3373315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Desktops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999784" y="4815253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Android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9999784" y="4152895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Ios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999784" y="5612420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IPhone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9999784" y="6233745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790092" y="4683368"/>
            <a:ext cx="8909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5732584" y="4683368"/>
            <a:ext cx="67993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4" idx="1"/>
          </p:cNvCxnSpPr>
          <p:nvPr/>
        </p:nvCxnSpPr>
        <p:spPr>
          <a:xfrm flipV="1">
            <a:off x="5732584" y="3226777"/>
            <a:ext cx="679939" cy="14565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5732584" y="4683368"/>
            <a:ext cx="679939" cy="14038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 flipV="1">
            <a:off x="8077200" y="2989383"/>
            <a:ext cx="1916723" cy="237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5" idx="1"/>
          </p:cNvCxnSpPr>
          <p:nvPr/>
        </p:nvCxnSpPr>
        <p:spPr>
          <a:xfrm>
            <a:off x="8077200" y="3226777"/>
            <a:ext cx="1916723" cy="383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</p:cNvCxnSpPr>
          <p:nvPr/>
        </p:nvCxnSpPr>
        <p:spPr>
          <a:xfrm flipV="1">
            <a:off x="8077200" y="4390288"/>
            <a:ext cx="1916723" cy="293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6" idx="1"/>
          </p:cNvCxnSpPr>
          <p:nvPr/>
        </p:nvCxnSpPr>
        <p:spPr>
          <a:xfrm>
            <a:off x="8077200" y="4683369"/>
            <a:ext cx="1922584" cy="369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stCxn id="13" idx="3"/>
            <a:endCxn id="18" idx="1"/>
          </p:cNvCxnSpPr>
          <p:nvPr/>
        </p:nvCxnSpPr>
        <p:spPr>
          <a:xfrm flipV="1">
            <a:off x="8077200" y="5849813"/>
            <a:ext cx="1922584" cy="237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>
            <a:stCxn id="13" idx="3"/>
            <a:endCxn id="19" idx="1"/>
          </p:cNvCxnSpPr>
          <p:nvPr/>
        </p:nvCxnSpPr>
        <p:spPr>
          <a:xfrm>
            <a:off x="8077200" y="6087207"/>
            <a:ext cx="1922584" cy="383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5800796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Service Catalog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537" y="3777392"/>
            <a:ext cx="2051539" cy="738555"/>
          </a:xfrm>
          <a:prstGeom prst="rect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2522" y="3108080"/>
            <a:ext cx="1664677" cy="73855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Item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412523" y="4431321"/>
            <a:ext cx="1664677" cy="767863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Ite</a:t>
            </a:r>
            <a:r>
              <a:rPr lang="en-US" b="1" dirty="0"/>
              <a:t>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90538" y="3528646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67091" y="2836983"/>
            <a:ext cx="1371600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267090" y="4349256"/>
            <a:ext cx="1418493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67089" y="5066565"/>
            <a:ext cx="1418493" cy="474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Task</a:t>
            </a:r>
          </a:p>
        </p:txBody>
      </p: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 flipV="1">
            <a:off x="5627076" y="3477358"/>
            <a:ext cx="785446" cy="669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5627076" y="4146670"/>
            <a:ext cx="785447" cy="6685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7" idx="1"/>
          </p:cNvCxnSpPr>
          <p:nvPr/>
        </p:nvCxnSpPr>
        <p:spPr>
          <a:xfrm flipV="1">
            <a:off x="8077199" y="3074376"/>
            <a:ext cx="1189892" cy="4029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6" idx="1"/>
          </p:cNvCxnSpPr>
          <p:nvPr/>
        </p:nvCxnSpPr>
        <p:spPr>
          <a:xfrm>
            <a:off x="8077199" y="3477358"/>
            <a:ext cx="1213339" cy="2886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stCxn id="13" idx="3"/>
            <a:endCxn id="18" idx="1"/>
          </p:cNvCxnSpPr>
          <p:nvPr/>
        </p:nvCxnSpPr>
        <p:spPr>
          <a:xfrm flipV="1">
            <a:off x="8077200" y="4586649"/>
            <a:ext cx="1189890" cy="228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>
            <a:stCxn id="13" idx="3"/>
            <a:endCxn id="19" idx="1"/>
          </p:cNvCxnSpPr>
          <p:nvPr/>
        </p:nvCxnSpPr>
        <p:spPr>
          <a:xfrm>
            <a:off x="8077200" y="4815253"/>
            <a:ext cx="1189889" cy="4887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4" y="2321170"/>
            <a:ext cx="2764079" cy="334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7468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Creating Service Catalog Categories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09981" y="1101965"/>
            <a:ext cx="10095158" cy="2637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Service Catalogs are catalogs of products and services that organization offers to </a:t>
            </a:r>
          </a:p>
          <a:p>
            <a:pPr marL="577850" indent="336550"/>
            <a:r>
              <a:rPr lang="en-US" b="1" dirty="0" smtClean="0">
                <a:solidFill>
                  <a:schemeClr val="tx1"/>
                </a:solidFill>
              </a:rPr>
              <a:t>Employees</a:t>
            </a:r>
          </a:p>
          <a:p>
            <a:pPr marL="577850" indent="336550"/>
            <a:r>
              <a:rPr lang="en-US" b="1" dirty="0" smtClean="0">
                <a:solidFill>
                  <a:schemeClr val="tx1"/>
                </a:solidFill>
              </a:rPr>
              <a:t>Customers</a:t>
            </a:r>
          </a:p>
          <a:p>
            <a:pPr marL="577850" indent="336550"/>
            <a:r>
              <a:rPr lang="en-US" b="1" dirty="0" smtClean="0">
                <a:solidFill>
                  <a:schemeClr val="tx1"/>
                </a:solidFill>
              </a:rPr>
              <a:t>Suppliers</a:t>
            </a:r>
          </a:p>
          <a:p>
            <a:pPr marL="577850" indent="336550"/>
            <a:r>
              <a:rPr lang="en-US" b="1" dirty="0" smtClean="0">
                <a:solidFill>
                  <a:schemeClr val="tx1"/>
                </a:solidFill>
              </a:rPr>
              <a:t>Others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15" y="2396375"/>
            <a:ext cx="1524000" cy="11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mployee cartoon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70" y="4314093"/>
            <a:ext cx="1922586" cy="12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uppliers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4" y="2396374"/>
            <a:ext cx="1840522" cy="11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7092463" y="2962510"/>
            <a:ext cx="738552" cy="566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92463" y="3528646"/>
            <a:ext cx="0" cy="7854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32" idx="3"/>
          </p:cNvCxnSpPr>
          <p:nvPr/>
        </p:nvCxnSpPr>
        <p:spPr>
          <a:xfrm flipH="1" flipV="1">
            <a:off x="6353906" y="2962510"/>
            <a:ext cx="738557" cy="5661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7" y="624110"/>
            <a:ext cx="5800796" cy="735767"/>
          </a:xfrm>
        </p:spPr>
        <p:txBody>
          <a:bodyPr>
            <a:normAutofit fontScale="90000"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Service Catalog  Categories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7815" y="1506412"/>
            <a:ext cx="10644553" cy="114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The products and service in a catalog are organized into categories</a:t>
            </a:r>
          </a:p>
          <a:p>
            <a:r>
              <a:rPr lang="en-US" b="1" dirty="0">
                <a:solidFill>
                  <a:schemeClr val="tx1"/>
                </a:solidFill>
              </a:rPr>
              <a:t>Categories are organized in a tree structure, with parent categories containing one or more child </a:t>
            </a:r>
            <a:r>
              <a:rPr lang="en-US" b="1" dirty="0" smtClean="0">
                <a:solidFill>
                  <a:schemeClr val="tx1"/>
                </a:solidFill>
              </a:rPr>
              <a:t>categories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To order an item in a service catalog, users navigate through the categories to find the specific items they want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53" y="4583718"/>
            <a:ext cx="2051539" cy="73855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Catalog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681044" y="4610096"/>
            <a:ext cx="2051539" cy="7385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412522" y="3385032"/>
            <a:ext cx="1664677" cy="767863"/>
          </a:xfrm>
          <a:prstGeom prst="rect">
            <a:avLst/>
          </a:prstGeom>
          <a:solidFill>
            <a:srgbClr val="00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Computers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418384" y="4627681"/>
            <a:ext cx="1664677" cy="738555"/>
          </a:xfrm>
          <a:prstGeom prst="rect">
            <a:avLst/>
          </a:prstGeom>
          <a:solidFill>
            <a:srgbClr val="00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Tablets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418384" y="5849813"/>
            <a:ext cx="1664677" cy="767863"/>
          </a:xfrm>
          <a:prstGeom prst="rect">
            <a:avLst/>
          </a:prstGeom>
          <a:solidFill>
            <a:srgbClr val="000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Mobile Phones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993923" y="2927835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Laptops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9993923" y="3531571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Desktops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999784" y="4873865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/>
              <a:t>Android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9999784" y="4229092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Ios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993923" y="5612420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IPhone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9999784" y="6327528"/>
            <a:ext cx="1371600" cy="474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2790092" y="4952995"/>
            <a:ext cx="8909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5732583" y="4979373"/>
            <a:ext cx="67993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4" idx="1"/>
          </p:cNvCxnSpPr>
          <p:nvPr/>
        </p:nvCxnSpPr>
        <p:spPr>
          <a:xfrm flipV="1">
            <a:off x="5732583" y="3768964"/>
            <a:ext cx="679939" cy="12104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5732583" y="4979374"/>
            <a:ext cx="685801" cy="12543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 flipV="1">
            <a:off x="8077199" y="3165228"/>
            <a:ext cx="1916724" cy="603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5" idx="1"/>
          </p:cNvCxnSpPr>
          <p:nvPr/>
        </p:nvCxnSpPr>
        <p:spPr>
          <a:xfrm>
            <a:off x="8077199" y="3768964"/>
            <a:ext cx="19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7" idx="1"/>
          </p:cNvCxnSpPr>
          <p:nvPr/>
        </p:nvCxnSpPr>
        <p:spPr>
          <a:xfrm flipV="1">
            <a:off x="8083061" y="4466485"/>
            <a:ext cx="1916723" cy="530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6" idx="1"/>
          </p:cNvCxnSpPr>
          <p:nvPr/>
        </p:nvCxnSpPr>
        <p:spPr>
          <a:xfrm>
            <a:off x="8083061" y="4996959"/>
            <a:ext cx="1916723" cy="1142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>
            <a:stCxn id="13" idx="3"/>
            <a:endCxn id="18" idx="1"/>
          </p:cNvCxnSpPr>
          <p:nvPr/>
        </p:nvCxnSpPr>
        <p:spPr>
          <a:xfrm flipV="1">
            <a:off x="8083061" y="5849813"/>
            <a:ext cx="1910862" cy="383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>
            <a:stCxn id="13" idx="3"/>
            <a:endCxn id="19" idx="1"/>
          </p:cNvCxnSpPr>
          <p:nvPr/>
        </p:nvCxnSpPr>
        <p:spPr>
          <a:xfrm>
            <a:off x="8083061" y="6233745"/>
            <a:ext cx="1916723" cy="331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6" y="624110"/>
            <a:ext cx="7289627" cy="735767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Who configure the Categories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642" y="14888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7815" y="1506413"/>
            <a:ext cx="10644553" cy="82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Administrators and catalog administrators can create and configure categories in any service catalog, and add catalog items to them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92042" y="1641227"/>
            <a:ext cx="8700112" cy="2039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738188" indent="0">
              <a:spcBef>
                <a:spcPts val="4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08" y="2370262"/>
            <a:ext cx="1019908" cy="99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329964"/>
            <a:ext cx="1148863" cy="10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91914" y="3389253"/>
            <a:ext cx="1661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Administrator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(Admin)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89698" y="3389252"/>
            <a:ext cx="2634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Catalog Administrator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(Catalog_Admin)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277813" y="4035583"/>
            <a:ext cx="10644553" cy="82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Catalog managers and catalog editors can also create and configure categories, but only within catalogs to which they are assigned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105" name="Picture 9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4859136"/>
            <a:ext cx="1069974" cy="9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Image result for admin user 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6" y="4859135"/>
            <a:ext cx="1371600" cy="9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417613" y="5921437"/>
            <a:ext cx="2409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Catalog Manager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Catalog_Manager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4687" y="5909715"/>
            <a:ext cx="200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Catalog Editor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Catalog_Editor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7976</TotalTime>
  <Words>863</Words>
  <Application>Microsoft Office PowerPoint</Application>
  <PresentationFormat>Custom</PresentationFormat>
  <Paragraphs>190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Service Catalog</vt:lpstr>
      <vt:lpstr>What is Service Catalog</vt:lpstr>
      <vt:lpstr>What is Service Catalog</vt:lpstr>
      <vt:lpstr>Service Catalog offers to(Contd.)</vt:lpstr>
      <vt:lpstr>Service Catalog  Categories</vt:lpstr>
      <vt:lpstr>Service Catalog</vt:lpstr>
      <vt:lpstr>Creating Service Catalog Categories</vt:lpstr>
      <vt:lpstr>Service Catalog  Categories</vt:lpstr>
      <vt:lpstr>Who configure the Categories</vt:lpstr>
      <vt:lpstr>What is catalog Item</vt:lpstr>
      <vt:lpstr>What is variable in Service catalog</vt:lpstr>
      <vt:lpstr>Example for variable </vt:lpstr>
      <vt:lpstr>What is Record Producer</vt:lpstr>
      <vt:lpstr>Who configure the Record Producers</vt:lpstr>
      <vt:lpstr>Execution plans and workflows</vt:lpstr>
      <vt:lpstr>Execution plans </vt:lpstr>
      <vt:lpstr>Execution plans(Contd.)</vt:lpstr>
      <vt:lpstr>Execution Plans Steps</vt:lpstr>
      <vt:lpstr>Execution Plans Steps</vt:lpstr>
      <vt:lpstr>Execution Plans Steps</vt:lpstr>
      <vt:lpstr>Execution Plans Steps</vt:lpstr>
      <vt:lpstr>What is order Guide</vt:lpstr>
      <vt:lpstr>Overview of order Guide</vt:lpstr>
    </vt:vector>
  </TitlesOfParts>
  <Company>Amazon 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Yumjala, Arun Kumar</dc:creator>
  <cp:lastModifiedBy>welcome</cp:lastModifiedBy>
  <cp:revision>329</cp:revision>
  <dcterms:created xsi:type="dcterms:W3CDTF">2017-12-26T10:32:37Z</dcterms:created>
  <dcterms:modified xsi:type="dcterms:W3CDTF">2018-06-06T09:21:55Z</dcterms:modified>
</cp:coreProperties>
</file>