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4630400" cy="8229600"/>
  <p:notesSz cx="8229600" cy="14630400"/>
  <p:embeddedFontLst>
    <p:embeddedFont>
      <p:font typeface="Fraunces Extra Bold" panose="020B0604020202020204" charset="0"/>
      <p:regular r:id="rId12"/>
    </p:embeddedFont>
    <p:embeddedFont>
      <p:font typeface="Nobile" panose="020B0604020202020204" charset="0"/>
      <p:regular r:id="rId13"/>
    </p:embeddedFont>
  </p:embeddedFont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8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94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127.0.0.1:5000/"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02455" y="1898094"/>
            <a:ext cx="7556421" cy="2126337"/>
          </a:xfrm>
          <a:prstGeom prst="rect">
            <a:avLst/>
          </a:prstGeom>
          <a:noFill/>
          <a:ln/>
        </p:spPr>
        <p:txBody>
          <a:bodyPr wrap="squar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Aplikasi Manajemen Tugas dengan Flask dan MySQL</a:t>
            </a:r>
            <a:endParaRPr lang="en-US" sz="4450" dirty="0"/>
          </a:p>
        </p:txBody>
      </p:sp>
      <p:sp>
        <p:nvSpPr>
          <p:cNvPr id="4" name="Text 1"/>
          <p:cNvSpPr/>
          <p:nvPr/>
        </p:nvSpPr>
        <p:spPr>
          <a:xfrm>
            <a:off x="6280190" y="4440793"/>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Aplikasi ini merupakan contoh dasar manajemen tugas menggunakan Flask dan MySQL. Kode ini terstruktur dengan baik, memisahkan logika database dan manajemen tugas ke dalam kelas yang berbeda, sehingga memudahkan pemeliharaan dan pengembangan lebih lanjut.</a:t>
            </a:r>
            <a:endParaRPr lang="en-US" sz="1750" dirty="0"/>
          </a:p>
        </p:txBody>
      </p:sp>
      <p:pic>
        <p:nvPicPr>
          <p:cNvPr id="5" name="Image 0" descr="preencoded.png">
            <a:extLst>
              <a:ext uri="{FF2B5EF4-FFF2-40B4-BE49-F238E27FC236}">
                <a16:creationId xmlns:a16="http://schemas.microsoft.com/office/drawing/2014/main" id="{DDDDC603-A94D-3944-3BD9-27EFED2F0A0D}"/>
              </a:ext>
            </a:extLst>
          </p:cNvPr>
          <p:cNvPicPr>
            <a:picLocks noChangeAspect="1"/>
          </p:cNvPicPr>
          <p:nvPr/>
        </p:nvPicPr>
        <p:blipFill>
          <a:blip r:embed="rId4"/>
          <a:stretch>
            <a:fillRect/>
          </a:stretch>
        </p:blipFill>
        <p:spPr>
          <a:xfrm>
            <a:off x="0" y="0"/>
            <a:ext cx="5486400" cy="8229600"/>
          </a:xfrm>
          <a:prstGeom prst="rect">
            <a:avLst/>
          </a:prstGeom>
        </p:spPr>
      </p:pic>
      <p:pic>
        <p:nvPicPr>
          <p:cNvPr id="7" name="Picture 6">
            <a:extLst>
              <a:ext uri="{FF2B5EF4-FFF2-40B4-BE49-F238E27FC236}">
                <a16:creationId xmlns:a16="http://schemas.microsoft.com/office/drawing/2014/main" id="{7C1C2D88-C37E-9154-22AF-FA988471309E}"/>
              </a:ext>
            </a:extLst>
          </p:cNvPr>
          <p:cNvPicPr>
            <a:picLocks noChangeAspect="1"/>
          </p:cNvPicPr>
          <p:nvPr/>
        </p:nvPicPr>
        <p:blipFill>
          <a:blip r:embed="rId5"/>
          <a:stretch>
            <a:fillRect/>
          </a:stretch>
        </p:blipFill>
        <p:spPr>
          <a:xfrm>
            <a:off x="12024134" y="7393273"/>
            <a:ext cx="2606266" cy="7392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C6B4B4C-E15B-AFDC-E1C2-CB12862B99FB}"/>
              </a:ext>
            </a:extLst>
          </p:cNvPr>
          <p:cNvPicPr>
            <a:picLocks noChangeAspect="1"/>
          </p:cNvPicPr>
          <p:nvPr/>
        </p:nvPicPr>
        <p:blipFill>
          <a:blip r:embed="rId2"/>
          <a:stretch>
            <a:fillRect/>
          </a:stretch>
        </p:blipFill>
        <p:spPr>
          <a:xfrm>
            <a:off x="-285750" y="-981076"/>
            <a:ext cx="14916150" cy="9946147"/>
          </a:xfrm>
          <a:prstGeom prst="rect">
            <a:avLst/>
          </a:prstGeom>
        </p:spPr>
      </p:pic>
      <p:sp>
        <p:nvSpPr>
          <p:cNvPr id="14" name="TextBox 13">
            <a:extLst>
              <a:ext uri="{FF2B5EF4-FFF2-40B4-BE49-F238E27FC236}">
                <a16:creationId xmlns:a16="http://schemas.microsoft.com/office/drawing/2014/main" id="{844E0E09-F8CC-55C0-62F7-44C74AE8AFB5}"/>
              </a:ext>
            </a:extLst>
          </p:cNvPr>
          <p:cNvSpPr txBox="1"/>
          <p:nvPr/>
        </p:nvSpPr>
        <p:spPr>
          <a:xfrm>
            <a:off x="3238500" y="645794"/>
            <a:ext cx="7315200" cy="646331"/>
          </a:xfrm>
          <a:prstGeom prst="rect">
            <a:avLst/>
          </a:prstGeom>
          <a:noFill/>
        </p:spPr>
        <p:txBody>
          <a:bodyPr wrap="square">
            <a:spAutoFit/>
          </a:bodyPr>
          <a:lstStyle/>
          <a:p>
            <a:r>
              <a:rPr lang="en-US" sz="3600" b="1" dirty="0">
                <a:solidFill>
                  <a:srgbClr val="3B4540"/>
                </a:solidFill>
                <a:latin typeface="Fraunces Extra Bold" pitchFamily="34" charset="0"/>
              </a:rPr>
              <a:t>NAMA ANGGOTA :</a:t>
            </a:r>
            <a:endParaRPr lang="id-ID" sz="3600" dirty="0"/>
          </a:p>
        </p:txBody>
      </p:sp>
      <p:sp>
        <p:nvSpPr>
          <p:cNvPr id="16" name="TextBox 15">
            <a:extLst>
              <a:ext uri="{FF2B5EF4-FFF2-40B4-BE49-F238E27FC236}">
                <a16:creationId xmlns:a16="http://schemas.microsoft.com/office/drawing/2014/main" id="{9285A8CD-F5D0-E93A-B1CC-6DCD00807406}"/>
              </a:ext>
            </a:extLst>
          </p:cNvPr>
          <p:cNvSpPr txBox="1"/>
          <p:nvPr/>
        </p:nvSpPr>
        <p:spPr>
          <a:xfrm>
            <a:off x="4029075" y="3038118"/>
            <a:ext cx="7315200" cy="2400657"/>
          </a:xfrm>
          <a:prstGeom prst="rect">
            <a:avLst/>
          </a:prstGeom>
          <a:noFill/>
        </p:spPr>
        <p:txBody>
          <a:bodyPr wrap="square">
            <a:spAutoFit/>
          </a:bodyPr>
          <a:lstStyle/>
          <a:p>
            <a:r>
              <a:rPr lang="id-ID" sz="3000" dirty="0"/>
              <a:t>Achmad Yoga Alfandi</a:t>
            </a:r>
            <a:r>
              <a:rPr lang="en-US" sz="3000" dirty="0"/>
              <a:t>	</a:t>
            </a:r>
            <a:r>
              <a:rPr lang="id-ID" sz="3000" dirty="0"/>
              <a:t>(5230411291)</a:t>
            </a:r>
          </a:p>
          <a:p>
            <a:r>
              <a:rPr lang="id-ID" sz="3000" dirty="0"/>
              <a:t>Alif Nanda Pangestu</a:t>
            </a:r>
            <a:r>
              <a:rPr lang="en-US" sz="3000" dirty="0"/>
              <a:t>   	</a:t>
            </a:r>
            <a:r>
              <a:rPr lang="id-ID" sz="3000" dirty="0"/>
              <a:t>(5230411306)</a:t>
            </a:r>
          </a:p>
          <a:p>
            <a:r>
              <a:rPr lang="id-ID" sz="3000" dirty="0"/>
              <a:t>Amarullah </a:t>
            </a:r>
            <a:r>
              <a:rPr lang="id-ID" sz="3000" dirty="0" err="1"/>
              <a:t>Arsadinata</a:t>
            </a:r>
            <a:r>
              <a:rPr lang="en-US" sz="3000" dirty="0"/>
              <a:t>	</a:t>
            </a:r>
            <a:r>
              <a:rPr lang="id-ID" sz="3000" dirty="0"/>
              <a:t>(5230411323)</a:t>
            </a:r>
          </a:p>
          <a:p>
            <a:r>
              <a:rPr lang="id-ID" sz="3000" dirty="0"/>
              <a:t>Ibra Erlangga Putra</a:t>
            </a:r>
            <a:r>
              <a:rPr lang="en-US" sz="3000" dirty="0"/>
              <a:t>     	</a:t>
            </a:r>
            <a:r>
              <a:rPr lang="id-ID" sz="3000" dirty="0"/>
              <a:t>(5230411321)</a:t>
            </a:r>
          </a:p>
          <a:p>
            <a:r>
              <a:rPr lang="id-ID" sz="3000" dirty="0"/>
              <a:t>Yogi Pranoto</a:t>
            </a:r>
            <a:r>
              <a:rPr lang="en-US" sz="3000" dirty="0"/>
              <a:t>		</a:t>
            </a:r>
            <a:r>
              <a:rPr lang="id-ID" sz="3000" dirty="0"/>
              <a:t>(5230411284)</a:t>
            </a:r>
          </a:p>
        </p:txBody>
      </p:sp>
    </p:spTree>
    <p:extLst>
      <p:ext uri="{BB962C8B-B14F-4D97-AF65-F5344CB8AC3E}">
        <p14:creationId xmlns:p14="http://schemas.microsoft.com/office/powerpoint/2010/main" val="388913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721412"/>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Struktur Kode</a:t>
            </a:r>
            <a:endParaRPr lang="en-US" sz="4450" dirty="0"/>
          </a:p>
        </p:txBody>
      </p:sp>
      <p:sp>
        <p:nvSpPr>
          <p:cNvPr id="3" name="Text 1"/>
          <p:cNvSpPr/>
          <p:nvPr/>
        </p:nvSpPr>
        <p:spPr>
          <a:xfrm>
            <a:off x="793790" y="3997166"/>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Import Libraries</a:t>
            </a:r>
            <a:endParaRPr lang="en-US" sz="2200" dirty="0"/>
          </a:p>
        </p:txBody>
      </p:sp>
      <p:sp>
        <p:nvSpPr>
          <p:cNvPr id="4" name="Text 2"/>
          <p:cNvSpPr/>
          <p:nvPr/>
        </p:nvSpPr>
        <p:spPr>
          <a:xfrm>
            <a:off x="793790" y="4578310"/>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Membuat instance dari aplikasi Flask dan menetapkan kunci rahasia untuk sesi.</a:t>
            </a:r>
            <a:endParaRPr lang="en-US" sz="1750" dirty="0"/>
          </a:p>
        </p:txBody>
      </p:sp>
      <p:sp>
        <p:nvSpPr>
          <p:cNvPr id="5" name="Text 3"/>
          <p:cNvSpPr/>
          <p:nvPr/>
        </p:nvSpPr>
        <p:spPr>
          <a:xfrm>
            <a:off x="884396" y="5883116"/>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Kelas Database</a:t>
            </a:r>
            <a:endParaRPr lang="en-US" sz="2200" dirty="0"/>
          </a:p>
        </p:txBody>
      </p:sp>
      <p:sp>
        <p:nvSpPr>
          <p:cNvPr id="6" name="Text 4"/>
          <p:cNvSpPr/>
          <p:nvPr/>
        </p:nvSpPr>
        <p:spPr>
          <a:xfrm>
            <a:off x="884396" y="6452234"/>
            <a:ext cx="6244709" cy="362903"/>
          </a:xfrm>
          <a:prstGeom prst="rect">
            <a:avLst/>
          </a:prstGeom>
          <a:noFill/>
          <a:ln/>
        </p:spPr>
        <p:txBody>
          <a:bodyPr wrap="non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Mengatur koneksi dan operasi database.</a:t>
            </a:r>
            <a:endParaRPr lang="en-US" sz="1750" dirty="0"/>
          </a:p>
        </p:txBody>
      </p:sp>
      <p:pic>
        <p:nvPicPr>
          <p:cNvPr id="8" name="Picture 7">
            <a:extLst>
              <a:ext uri="{FF2B5EF4-FFF2-40B4-BE49-F238E27FC236}">
                <a16:creationId xmlns:a16="http://schemas.microsoft.com/office/drawing/2014/main" id="{077B73E9-20B6-102A-3AA8-CD2976E55263}"/>
              </a:ext>
            </a:extLst>
          </p:cNvPr>
          <p:cNvPicPr>
            <a:picLocks noChangeAspect="1"/>
          </p:cNvPicPr>
          <p:nvPr/>
        </p:nvPicPr>
        <p:blipFill>
          <a:blip r:embed="rId3"/>
          <a:stretch>
            <a:fillRect/>
          </a:stretch>
        </p:blipFill>
        <p:spPr>
          <a:xfrm>
            <a:off x="12024134" y="7490396"/>
            <a:ext cx="2606266" cy="739204"/>
          </a:xfrm>
          <a:prstGeom prst="rect">
            <a:avLst/>
          </a:prstGeom>
        </p:spPr>
      </p:pic>
      <p:pic>
        <p:nvPicPr>
          <p:cNvPr id="10" name="Picture 9">
            <a:extLst>
              <a:ext uri="{FF2B5EF4-FFF2-40B4-BE49-F238E27FC236}">
                <a16:creationId xmlns:a16="http://schemas.microsoft.com/office/drawing/2014/main" id="{8BE33642-D069-98F4-C023-D2012228D12A}"/>
              </a:ext>
            </a:extLst>
          </p:cNvPr>
          <p:cNvPicPr>
            <a:picLocks noChangeAspect="1"/>
          </p:cNvPicPr>
          <p:nvPr/>
        </p:nvPicPr>
        <p:blipFill>
          <a:blip r:embed="rId4"/>
          <a:stretch>
            <a:fillRect/>
          </a:stretch>
        </p:blipFill>
        <p:spPr>
          <a:xfrm>
            <a:off x="7129105" y="3368467"/>
            <a:ext cx="6744284" cy="3871295"/>
          </a:xfrm>
          <a:prstGeom prst="rect">
            <a:avLst/>
          </a:prstGeom>
        </p:spPr>
      </p:pic>
      <p:sp>
        <p:nvSpPr>
          <p:cNvPr id="12" name="TextBox 11">
            <a:extLst>
              <a:ext uri="{FF2B5EF4-FFF2-40B4-BE49-F238E27FC236}">
                <a16:creationId xmlns:a16="http://schemas.microsoft.com/office/drawing/2014/main" id="{EB22888C-F7D6-A6A8-AD32-D98E9FD18AE1}"/>
              </a:ext>
            </a:extLst>
          </p:cNvPr>
          <p:cNvSpPr txBox="1"/>
          <p:nvPr/>
        </p:nvSpPr>
        <p:spPr>
          <a:xfrm>
            <a:off x="7129105" y="2873818"/>
            <a:ext cx="7315200" cy="369332"/>
          </a:xfrm>
          <a:prstGeom prst="rect">
            <a:avLst/>
          </a:prstGeom>
          <a:noFill/>
        </p:spPr>
        <p:txBody>
          <a:bodyPr wrap="square">
            <a:spAutoFit/>
          </a:bodyPr>
          <a:lstStyle/>
          <a:p>
            <a:r>
              <a:rPr lang="en-US" b="1" dirty="0">
                <a:solidFill>
                  <a:srgbClr val="3B4540"/>
                </a:solidFill>
                <a:latin typeface="Fraunces Extra Bold" pitchFamily="34" charset="0"/>
              </a:rPr>
              <a:t>UMLNYA:</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279684"/>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Kelas TaskManager</a:t>
            </a:r>
            <a:endParaRPr lang="en-US" sz="4450" dirty="0"/>
          </a:p>
        </p:txBody>
      </p:sp>
      <p:sp>
        <p:nvSpPr>
          <p:cNvPr id="4" name="Shape 1"/>
          <p:cNvSpPr/>
          <p:nvPr/>
        </p:nvSpPr>
        <p:spPr>
          <a:xfrm>
            <a:off x="6280190" y="2583775"/>
            <a:ext cx="510302" cy="510302"/>
          </a:xfrm>
          <a:prstGeom prst="roundRect">
            <a:avLst>
              <a:gd name="adj" fmla="val 40005"/>
            </a:avLst>
          </a:prstGeom>
          <a:solidFill>
            <a:srgbClr val="E8F3E8"/>
          </a:solidFill>
          <a:ln/>
        </p:spPr>
      </p:sp>
      <p:sp>
        <p:nvSpPr>
          <p:cNvPr id="5" name="Text 2"/>
          <p:cNvSpPr/>
          <p:nvPr/>
        </p:nvSpPr>
        <p:spPr>
          <a:xfrm>
            <a:off x="6450449" y="2668786"/>
            <a:ext cx="169783" cy="340281"/>
          </a:xfrm>
          <a:prstGeom prst="rect">
            <a:avLst/>
          </a:prstGeom>
          <a:noFill/>
          <a:ln/>
        </p:spPr>
        <p:txBody>
          <a:bodyPr wrap="none" lIns="0" tIns="0" rIns="0" bIns="0" rtlCol="0" anchor="t"/>
          <a:lstStyle/>
          <a:p>
            <a:pPr marL="0" indent="0" algn="ctr">
              <a:lnSpc>
                <a:spcPts val="2650"/>
              </a:lnSpc>
              <a:buNone/>
            </a:pPr>
            <a:r>
              <a:rPr lang="en-US" sz="2650" b="1" dirty="0">
                <a:solidFill>
                  <a:srgbClr val="405449"/>
                </a:solidFill>
                <a:latin typeface="Fraunces Extra Bold" pitchFamily="34" charset="0"/>
                <a:ea typeface="Fraunces Extra Bold" pitchFamily="34" charset="-122"/>
                <a:cs typeface="Fraunces Extra Bold" pitchFamily="34" charset="-120"/>
              </a:rPr>
              <a:t>1</a:t>
            </a:r>
            <a:endParaRPr lang="en-US" sz="2650" dirty="0"/>
          </a:p>
        </p:txBody>
      </p:sp>
      <p:sp>
        <p:nvSpPr>
          <p:cNvPr id="6" name="Text 3"/>
          <p:cNvSpPr/>
          <p:nvPr/>
        </p:nvSpPr>
        <p:spPr>
          <a:xfrm>
            <a:off x="7017306" y="2583775"/>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fetch_tasks</a:t>
            </a:r>
            <a:endParaRPr lang="en-US" sz="2200" dirty="0"/>
          </a:p>
        </p:txBody>
      </p:sp>
      <p:sp>
        <p:nvSpPr>
          <p:cNvPr id="7" name="Text 4"/>
          <p:cNvSpPr/>
          <p:nvPr/>
        </p:nvSpPr>
        <p:spPr>
          <a:xfrm>
            <a:off x="7017306" y="3074194"/>
            <a:ext cx="2927747" cy="2540318"/>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Mengambil semua tugas dari database dengan melakukan join pada tabel terkait (priorities, subjects, statuses) dan mengembalikan daftar tugas.</a:t>
            </a:r>
            <a:endParaRPr lang="en-US" sz="1750" dirty="0"/>
          </a:p>
        </p:txBody>
      </p:sp>
      <p:sp>
        <p:nvSpPr>
          <p:cNvPr id="8" name="Shape 5"/>
          <p:cNvSpPr/>
          <p:nvPr/>
        </p:nvSpPr>
        <p:spPr>
          <a:xfrm>
            <a:off x="10171867" y="2583775"/>
            <a:ext cx="510302" cy="510302"/>
          </a:xfrm>
          <a:prstGeom prst="roundRect">
            <a:avLst>
              <a:gd name="adj" fmla="val 40005"/>
            </a:avLst>
          </a:prstGeom>
          <a:solidFill>
            <a:srgbClr val="E8F3E8"/>
          </a:solidFill>
          <a:ln/>
        </p:spPr>
      </p:sp>
      <p:sp>
        <p:nvSpPr>
          <p:cNvPr id="9" name="Text 6"/>
          <p:cNvSpPr/>
          <p:nvPr/>
        </p:nvSpPr>
        <p:spPr>
          <a:xfrm>
            <a:off x="10315813" y="2668786"/>
            <a:ext cx="222409" cy="340281"/>
          </a:xfrm>
          <a:prstGeom prst="rect">
            <a:avLst/>
          </a:prstGeom>
          <a:noFill/>
          <a:ln/>
        </p:spPr>
        <p:txBody>
          <a:bodyPr wrap="none" lIns="0" tIns="0" rIns="0" bIns="0" rtlCol="0" anchor="t"/>
          <a:lstStyle/>
          <a:p>
            <a:pPr marL="0" indent="0" algn="ctr">
              <a:lnSpc>
                <a:spcPts val="2650"/>
              </a:lnSpc>
              <a:buNone/>
            </a:pPr>
            <a:r>
              <a:rPr lang="en-US" sz="2650" b="1" dirty="0">
                <a:solidFill>
                  <a:srgbClr val="405449"/>
                </a:solidFill>
                <a:latin typeface="Fraunces Extra Bold" pitchFamily="34" charset="0"/>
                <a:ea typeface="Fraunces Extra Bold" pitchFamily="34" charset="-122"/>
                <a:cs typeface="Fraunces Extra Bold" pitchFamily="34" charset="-120"/>
              </a:rPr>
              <a:t>2</a:t>
            </a:r>
            <a:endParaRPr lang="en-US" sz="2650" dirty="0"/>
          </a:p>
        </p:txBody>
      </p:sp>
      <p:sp>
        <p:nvSpPr>
          <p:cNvPr id="10" name="Text 7"/>
          <p:cNvSpPr/>
          <p:nvPr/>
        </p:nvSpPr>
        <p:spPr>
          <a:xfrm>
            <a:off x="10908983" y="2583775"/>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add_task</a:t>
            </a:r>
            <a:endParaRPr lang="en-US" sz="2200" dirty="0"/>
          </a:p>
        </p:txBody>
      </p:sp>
      <p:sp>
        <p:nvSpPr>
          <p:cNvPr id="11" name="Text 8"/>
          <p:cNvSpPr/>
          <p:nvPr/>
        </p:nvSpPr>
        <p:spPr>
          <a:xfrm>
            <a:off x="10908983" y="3074194"/>
            <a:ext cx="2927747" cy="2177415"/>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Menambahkan tugas baru ke database. Metode ini juga menangani penambahan subjek baru jika belum ada di tabel subjects.</a:t>
            </a:r>
            <a:endParaRPr lang="en-US" sz="1750" dirty="0"/>
          </a:p>
        </p:txBody>
      </p:sp>
      <p:sp>
        <p:nvSpPr>
          <p:cNvPr id="12" name="Shape 9"/>
          <p:cNvSpPr/>
          <p:nvPr/>
        </p:nvSpPr>
        <p:spPr>
          <a:xfrm>
            <a:off x="6280190" y="6096476"/>
            <a:ext cx="510302" cy="510302"/>
          </a:xfrm>
          <a:prstGeom prst="roundRect">
            <a:avLst>
              <a:gd name="adj" fmla="val 40005"/>
            </a:avLst>
          </a:prstGeom>
          <a:solidFill>
            <a:srgbClr val="E8F3E8"/>
          </a:solidFill>
          <a:ln/>
        </p:spPr>
      </p:sp>
      <p:sp>
        <p:nvSpPr>
          <p:cNvPr id="13" name="Text 10"/>
          <p:cNvSpPr/>
          <p:nvPr/>
        </p:nvSpPr>
        <p:spPr>
          <a:xfrm>
            <a:off x="6432590" y="6181487"/>
            <a:ext cx="205502" cy="340281"/>
          </a:xfrm>
          <a:prstGeom prst="rect">
            <a:avLst/>
          </a:prstGeom>
          <a:noFill/>
          <a:ln/>
        </p:spPr>
        <p:txBody>
          <a:bodyPr wrap="none" lIns="0" tIns="0" rIns="0" bIns="0" rtlCol="0" anchor="t"/>
          <a:lstStyle/>
          <a:p>
            <a:pPr marL="0" indent="0" algn="ctr">
              <a:lnSpc>
                <a:spcPts val="2650"/>
              </a:lnSpc>
              <a:buNone/>
            </a:pPr>
            <a:r>
              <a:rPr lang="en-US" sz="2650" b="1" dirty="0">
                <a:solidFill>
                  <a:srgbClr val="405449"/>
                </a:solidFill>
                <a:latin typeface="Fraunces Extra Bold" pitchFamily="34" charset="0"/>
                <a:ea typeface="Fraunces Extra Bold" pitchFamily="34" charset="-122"/>
                <a:cs typeface="Fraunces Extra Bold" pitchFamily="34" charset="-120"/>
              </a:rPr>
              <a:t>3</a:t>
            </a:r>
            <a:endParaRPr lang="en-US" sz="2650" dirty="0"/>
          </a:p>
        </p:txBody>
      </p:sp>
      <p:sp>
        <p:nvSpPr>
          <p:cNvPr id="14" name="Text 11"/>
          <p:cNvSpPr/>
          <p:nvPr/>
        </p:nvSpPr>
        <p:spPr>
          <a:xfrm>
            <a:off x="7017306" y="6096476"/>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delete_all_tasks</a:t>
            </a:r>
            <a:endParaRPr lang="en-US" sz="2200" dirty="0"/>
          </a:p>
        </p:txBody>
      </p:sp>
      <p:sp>
        <p:nvSpPr>
          <p:cNvPr id="15" name="Text 12"/>
          <p:cNvSpPr/>
          <p:nvPr/>
        </p:nvSpPr>
        <p:spPr>
          <a:xfrm>
            <a:off x="7017306" y="6586895"/>
            <a:ext cx="6819305" cy="362903"/>
          </a:xfrm>
          <a:prstGeom prst="rect">
            <a:avLst/>
          </a:prstGeom>
          <a:noFill/>
          <a:ln/>
        </p:spPr>
        <p:txBody>
          <a:bodyPr wrap="non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Menghapus semua tugas dari tabel tasks.</a:t>
            </a:r>
            <a:endParaRPr lang="en-US" sz="1750" dirty="0"/>
          </a:p>
        </p:txBody>
      </p:sp>
      <p:pic>
        <p:nvPicPr>
          <p:cNvPr id="17" name="Picture 16">
            <a:extLst>
              <a:ext uri="{FF2B5EF4-FFF2-40B4-BE49-F238E27FC236}">
                <a16:creationId xmlns:a16="http://schemas.microsoft.com/office/drawing/2014/main" id="{0AC3171D-784F-31F2-7E27-970E18415569}"/>
              </a:ext>
            </a:extLst>
          </p:cNvPr>
          <p:cNvPicPr>
            <a:picLocks noChangeAspect="1"/>
          </p:cNvPicPr>
          <p:nvPr/>
        </p:nvPicPr>
        <p:blipFill>
          <a:blip r:embed="rId4"/>
          <a:stretch>
            <a:fillRect/>
          </a:stretch>
        </p:blipFill>
        <p:spPr>
          <a:xfrm>
            <a:off x="-138826" y="0"/>
            <a:ext cx="5823822" cy="8229600"/>
          </a:xfrm>
          <a:prstGeom prst="rect">
            <a:avLst/>
          </a:prstGeom>
        </p:spPr>
      </p:pic>
      <p:pic>
        <p:nvPicPr>
          <p:cNvPr id="19" name="Picture 18">
            <a:extLst>
              <a:ext uri="{FF2B5EF4-FFF2-40B4-BE49-F238E27FC236}">
                <a16:creationId xmlns:a16="http://schemas.microsoft.com/office/drawing/2014/main" id="{133772AA-0B5D-422B-F6A2-15D05E3A71BF}"/>
              </a:ext>
            </a:extLst>
          </p:cNvPr>
          <p:cNvPicPr>
            <a:picLocks noChangeAspect="1"/>
          </p:cNvPicPr>
          <p:nvPr/>
        </p:nvPicPr>
        <p:blipFill>
          <a:blip r:embed="rId5"/>
          <a:stretch>
            <a:fillRect/>
          </a:stretch>
        </p:blipFill>
        <p:spPr>
          <a:xfrm>
            <a:off x="12024134" y="7433246"/>
            <a:ext cx="2606266" cy="7392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77133"/>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Rute Aplikasi</a:t>
            </a:r>
            <a:endParaRPr lang="en-US" sz="4450" dirty="0"/>
          </a:p>
        </p:txBody>
      </p:sp>
      <p:pic>
        <p:nvPicPr>
          <p:cNvPr id="4" name="Image 1" descr="preencoded.png"/>
          <p:cNvPicPr>
            <a:picLocks noChangeAspect="1"/>
          </p:cNvPicPr>
          <p:nvPr/>
        </p:nvPicPr>
        <p:blipFill>
          <a:blip r:embed="rId4"/>
          <a:stretch>
            <a:fillRect/>
          </a:stretch>
        </p:blipFill>
        <p:spPr>
          <a:xfrm>
            <a:off x="6280190" y="1926074"/>
            <a:ext cx="566976" cy="566976"/>
          </a:xfrm>
          <a:prstGeom prst="rect">
            <a:avLst/>
          </a:prstGeom>
        </p:spPr>
      </p:pic>
      <p:sp>
        <p:nvSpPr>
          <p:cNvPr id="5" name="Text 1"/>
          <p:cNvSpPr/>
          <p:nvPr/>
        </p:nvSpPr>
        <p:spPr>
          <a:xfrm>
            <a:off x="6280190" y="271986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a:t>
            </a:r>
            <a:endParaRPr lang="en-US" sz="2200" dirty="0"/>
          </a:p>
        </p:txBody>
      </p:sp>
      <p:sp>
        <p:nvSpPr>
          <p:cNvPr id="6" name="Text 2"/>
          <p:cNvSpPr/>
          <p:nvPr/>
        </p:nvSpPr>
        <p:spPr>
          <a:xfrm>
            <a:off x="6280190" y="3210282"/>
            <a:ext cx="3608070" cy="1451610"/>
          </a:xfrm>
          <a:prstGeom prst="rect">
            <a:avLst/>
          </a:prstGeom>
          <a:noFill/>
          <a:ln/>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Menampilkan halaman utama (index.html) dengan daftar tugas yang diambil dari database.</a:t>
            </a:r>
            <a:endParaRPr lang="en-US" sz="1750" dirty="0"/>
          </a:p>
        </p:txBody>
      </p:sp>
      <p:pic>
        <p:nvPicPr>
          <p:cNvPr id="7" name="Image 2" descr="preencoded.png"/>
          <p:cNvPicPr>
            <a:picLocks noChangeAspect="1"/>
          </p:cNvPicPr>
          <p:nvPr/>
        </p:nvPicPr>
        <p:blipFill>
          <a:blip r:embed="rId5"/>
          <a:stretch>
            <a:fillRect/>
          </a:stretch>
        </p:blipFill>
        <p:spPr>
          <a:xfrm>
            <a:off x="10228421" y="1926074"/>
            <a:ext cx="566976" cy="566976"/>
          </a:xfrm>
          <a:prstGeom prst="rect">
            <a:avLst/>
          </a:prstGeom>
        </p:spPr>
      </p:pic>
      <p:sp>
        <p:nvSpPr>
          <p:cNvPr id="8" name="Text 3"/>
          <p:cNvSpPr/>
          <p:nvPr/>
        </p:nvSpPr>
        <p:spPr>
          <a:xfrm>
            <a:off x="10228421" y="271986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/add</a:t>
            </a:r>
            <a:endParaRPr lang="en-US" sz="2200" dirty="0"/>
          </a:p>
        </p:txBody>
      </p:sp>
      <p:sp>
        <p:nvSpPr>
          <p:cNvPr id="9" name="Text 4"/>
          <p:cNvSpPr/>
          <p:nvPr/>
        </p:nvSpPr>
        <p:spPr>
          <a:xfrm>
            <a:off x="10228421" y="3210282"/>
            <a:ext cx="3608189" cy="725805"/>
          </a:xfrm>
          <a:prstGeom prst="rect">
            <a:avLst/>
          </a:prstGeom>
          <a:noFill/>
          <a:ln/>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Menangani permintaan untuk menambahkan tugas baru.</a:t>
            </a:r>
            <a:endParaRPr lang="en-US" sz="1750" dirty="0"/>
          </a:p>
        </p:txBody>
      </p:sp>
      <p:pic>
        <p:nvPicPr>
          <p:cNvPr id="10" name="Image 3" descr="preencoded.png"/>
          <p:cNvPicPr>
            <a:picLocks noChangeAspect="1"/>
          </p:cNvPicPr>
          <p:nvPr/>
        </p:nvPicPr>
        <p:blipFill>
          <a:blip r:embed="rId6"/>
          <a:stretch>
            <a:fillRect/>
          </a:stretch>
        </p:blipFill>
        <p:spPr>
          <a:xfrm>
            <a:off x="6280190" y="5342334"/>
            <a:ext cx="566976" cy="566976"/>
          </a:xfrm>
          <a:prstGeom prst="rect">
            <a:avLst/>
          </a:prstGeom>
        </p:spPr>
      </p:pic>
      <p:sp>
        <p:nvSpPr>
          <p:cNvPr id="11" name="Text 5"/>
          <p:cNvSpPr/>
          <p:nvPr/>
        </p:nvSpPr>
        <p:spPr>
          <a:xfrm>
            <a:off x="6280190" y="613612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/delete-selected</a:t>
            </a:r>
            <a:endParaRPr lang="en-US" sz="2200" dirty="0"/>
          </a:p>
        </p:txBody>
      </p:sp>
      <p:sp>
        <p:nvSpPr>
          <p:cNvPr id="12" name="Text 6"/>
          <p:cNvSpPr/>
          <p:nvPr/>
        </p:nvSpPr>
        <p:spPr>
          <a:xfrm>
            <a:off x="6280190" y="6626543"/>
            <a:ext cx="3608070" cy="725805"/>
          </a:xfrm>
          <a:prstGeom prst="rect">
            <a:avLst/>
          </a:prstGeom>
          <a:noFill/>
          <a:ln/>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Menghapus tugas yang dipilih oleh pengguna.</a:t>
            </a:r>
            <a:endParaRPr lang="en-US" sz="1750" dirty="0"/>
          </a:p>
        </p:txBody>
      </p:sp>
      <p:pic>
        <p:nvPicPr>
          <p:cNvPr id="13" name="Image 4" descr="preencoded.png"/>
          <p:cNvPicPr>
            <a:picLocks noChangeAspect="1"/>
          </p:cNvPicPr>
          <p:nvPr/>
        </p:nvPicPr>
        <p:blipFill>
          <a:blip r:embed="rId7"/>
          <a:stretch>
            <a:fillRect/>
          </a:stretch>
        </p:blipFill>
        <p:spPr>
          <a:xfrm>
            <a:off x="10228421" y="5342334"/>
            <a:ext cx="566976" cy="566976"/>
          </a:xfrm>
          <a:prstGeom prst="rect">
            <a:avLst/>
          </a:prstGeom>
        </p:spPr>
      </p:pic>
      <p:sp>
        <p:nvSpPr>
          <p:cNvPr id="14" name="Text 7"/>
          <p:cNvSpPr/>
          <p:nvPr/>
        </p:nvSpPr>
        <p:spPr>
          <a:xfrm>
            <a:off x="10228421" y="613612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/delete-all</a:t>
            </a:r>
            <a:endParaRPr lang="en-US" sz="2200" dirty="0"/>
          </a:p>
        </p:txBody>
      </p:sp>
      <p:sp>
        <p:nvSpPr>
          <p:cNvPr id="15" name="Text 8"/>
          <p:cNvSpPr/>
          <p:nvPr/>
        </p:nvSpPr>
        <p:spPr>
          <a:xfrm>
            <a:off x="10228421" y="6626543"/>
            <a:ext cx="3608189" cy="725805"/>
          </a:xfrm>
          <a:prstGeom prst="rect">
            <a:avLst/>
          </a:prstGeom>
          <a:noFill/>
          <a:ln/>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Menghapus semua tugas dari database.</a:t>
            </a:r>
            <a:endParaRPr lang="en-US" sz="1750" dirty="0"/>
          </a:p>
        </p:txBody>
      </p:sp>
      <p:pic>
        <p:nvPicPr>
          <p:cNvPr id="17" name="Picture 16">
            <a:extLst>
              <a:ext uri="{FF2B5EF4-FFF2-40B4-BE49-F238E27FC236}">
                <a16:creationId xmlns:a16="http://schemas.microsoft.com/office/drawing/2014/main" id="{BC849584-F324-E9D2-6F1E-35E29A63DDE2}"/>
              </a:ext>
            </a:extLst>
          </p:cNvPr>
          <p:cNvPicPr>
            <a:picLocks noChangeAspect="1"/>
          </p:cNvPicPr>
          <p:nvPr/>
        </p:nvPicPr>
        <p:blipFill>
          <a:blip r:embed="rId8"/>
          <a:stretch>
            <a:fillRect/>
          </a:stretch>
        </p:blipFill>
        <p:spPr>
          <a:xfrm>
            <a:off x="12032515" y="7352348"/>
            <a:ext cx="2606266" cy="7392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3045976"/>
            <a:ext cx="6268522"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Menjalankan Aplikasi</a:t>
            </a:r>
            <a:endParaRPr lang="en-US" sz="4450" dirty="0"/>
          </a:p>
        </p:txBody>
      </p:sp>
      <p:sp>
        <p:nvSpPr>
          <p:cNvPr id="4" name="Text 1"/>
          <p:cNvSpPr/>
          <p:nvPr/>
        </p:nvSpPr>
        <p:spPr>
          <a:xfrm>
            <a:off x="793790" y="4094917"/>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Aplikasi dapat dijalankan dengan menggunakan perintah python app.py di terminal. Akses aplikasi melalui browser di </a:t>
            </a:r>
            <a:r>
              <a:rPr lang="en-US" sz="1750" u="sng" dirty="0">
                <a:solidFill>
                  <a:srgbClr val="438951"/>
                </a:solidFill>
                <a:latin typeface="Nobile" pitchFamily="34" charset="0"/>
                <a:ea typeface="Nobile" pitchFamily="34" charset="-122"/>
                <a:cs typeface="Nobile" pitchFamily="34" charset="-120"/>
                <a:hlinkClick r:id="rId4">
                  <a:extLst>
                    <a:ext uri="{A12FA001-AC4F-418D-AE19-62706E023703}">
                      <ahyp:hlinkClr xmlns:ahyp="http://schemas.microsoft.com/office/drawing/2018/hyperlinkcolor" val="tx"/>
                    </a:ext>
                  </a:extLst>
                </a:hlinkClick>
              </a:rPr>
              <a:t>http://127.0.0.1:5000/</a:t>
            </a:r>
            <a:r>
              <a:rPr lang="en-US" sz="1750" dirty="0">
                <a:solidFill>
                  <a:srgbClr val="405449"/>
                </a:solidFill>
                <a:latin typeface="Nobile" pitchFamily="34" charset="0"/>
                <a:ea typeface="Nobile" pitchFamily="34" charset="-122"/>
                <a:cs typeface="Nobile" pitchFamily="34" charset="-120"/>
              </a:rPr>
              <a: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400294"/>
            <a:ext cx="10756940"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Penjelasan Kode Program index.html</a:t>
            </a:r>
            <a:endParaRPr lang="en-US" sz="4450" dirty="0"/>
          </a:p>
        </p:txBody>
      </p:sp>
      <p:pic>
        <p:nvPicPr>
          <p:cNvPr id="3" name="Image 0" descr="preencoded.png"/>
          <p:cNvPicPr>
            <a:picLocks noChangeAspect="1"/>
          </p:cNvPicPr>
          <p:nvPr/>
        </p:nvPicPr>
        <p:blipFill>
          <a:blip r:embed="rId3"/>
          <a:stretch>
            <a:fillRect/>
          </a:stretch>
        </p:blipFill>
        <p:spPr>
          <a:xfrm>
            <a:off x="3408759" y="2562701"/>
            <a:ext cx="1291233" cy="807958"/>
          </a:xfrm>
          <a:prstGeom prst="rect">
            <a:avLst/>
          </a:prstGeom>
        </p:spPr>
      </p:pic>
      <p:sp>
        <p:nvSpPr>
          <p:cNvPr id="4" name="Text 1"/>
          <p:cNvSpPr/>
          <p:nvPr/>
        </p:nvSpPr>
        <p:spPr>
          <a:xfrm>
            <a:off x="3983593" y="2827020"/>
            <a:ext cx="141446" cy="453509"/>
          </a:xfrm>
          <a:prstGeom prst="rect">
            <a:avLst/>
          </a:prstGeom>
          <a:noFill/>
          <a:ln/>
        </p:spPr>
        <p:txBody>
          <a:bodyPr wrap="none" lIns="0" tIns="0" rIns="0" bIns="0" rtlCol="0" anchor="t"/>
          <a:lstStyle/>
          <a:p>
            <a:pPr marL="0" indent="0" algn="ctr">
              <a:lnSpc>
                <a:spcPts val="3550"/>
              </a:lnSpc>
              <a:buNone/>
            </a:pPr>
            <a:r>
              <a:rPr lang="en-US" sz="2200" b="1" dirty="0">
                <a:solidFill>
                  <a:srgbClr val="405449"/>
                </a:solidFill>
                <a:latin typeface="Fraunces Extra Bold" pitchFamily="34" charset="0"/>
                <a:ea typeface="Fraunces Extra Bold" pitchFamily="34" charset="-122"/>
                <a:cs typeface="Fraunces Extra Bold" pitchFamily="34" charset="-120"/>
              </a:rPr>
              <a:t>1</a:t>
            </a:r>
            <a:endParaRPr lang="en-US" sz="2200" dirty="0"/>
          </a:p>
        </p:txBody>
      </p:sp>
      <p:sp>
        <p:nvSpPr>
          <p:cNvPr id="5" name="Text 2"/>
          <p:cNvSpPr/>
          <p:nvPr/>
        </p:nvSpPr>
        <p:spPr>
          <a:xfrm>
            <a:off x="4926806" y="2789515"/>
            <a:ext cx="3824407"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Judul Program: To-Do List</a:t>
            </a:r>
            <a:endParaRPr lang="en-US" sz="2200" dirty="0"/>
          </a:p>
        </p:txBody>
      </p:sp>
      <p:sp>
        <p:nvSpPr>
          <p:cNvPr id="6" name="Shape 3"/>
          <p:cNvSpPr/>
          <p:nvPr/>
        </p:nvSpPr>
        <p:spPr>
          <a:xfrm>
            <a:off x="4756666" y="3383756"/>
            <a:ext cx="9023271" cy="15240"/>
          </a:xfrm>
          <a:prstGeom prst="roundRect">
            <a:avLst>
              <a:gd name="adj" fmla="val 1339536"/>
            </a:avLst>
          </a:prstGeom>
          <a:solidFill>
            <a:srgbClr val="CED9CE"/>
          </a:solidFill>
          <a:ln/>
        </p:spPr>
      </p:sp>
      <p:pic>
        <p:nvPicPr>
          <p:cNvPr id="7" name="Image 1" descr="preencoded.png"/>
          <p:cNvPicPr>
            <a:picLocks noChangeAspect="1"/>
          </p:cNvPicPr>
          <p:nvPr/>
        </p:nvPicPr>
        <p:blipFill>
          <a:blip r:embed="rId4"/>
          <a:stretch>
            <a:fillRect/>
          </a:stretch>
        </p:blipFill>
        <p:spPr>
          <a:xfrm>
            <a:off x="2763203" y="3427333"/>
            <a:ext cx="2582466" cy="807958"/>
          </a:xfrm>
          <a:prstGeom prst="rect">
            <a:avLst/>
          </a:prstGeom>
        </p:spPr>
      </p:pic>
      <p:sp>
        <p:nvSpPr>
          <p:cNvPr id="8" name="Text 4"/>
          <p:cNvSpPr/>
          <p:nvPr/>
        </p:nvSpPr>
        <p:spPr>
          <a:xfrm>
            <a:off x="3961805" y="3604498"/>
            <a:ext cx="185261" cy="453509"/>
          </a:xfrm>
          <a:prstGeom prst="rect">
            <a:avLst/>
          </a:prstGeom>
          <a:noFill/>
          <a:ln/>
        </p:spPr>
        <p:txBody>
          <a:bodyPr wrap="none" lIns="0" tIns="0" rIns="0" bIns="0" rtlCol="0" anchor="t"/>
          <a:lstStyle/>
          <a:p>
            <a:pPr marL="0" indent="0" algn="ctr">
              <a:lnSpc>
                <a:spcPts val="3550"/>
              </a:lnSpc>
              <a:buNone/>
            </a:pPr>
            <a:r>
              <a:rPr lang="en-US" sz="2200" b="1" dirty="0">
                <a:solidFill>
                  <a:srgbClr val="405449"/>
                </a:solidFill>
                <a:latin typeface="Fraunces Extra Bold" pitchFamily="34" charset="0"/>
                <a:ea typeface="Fraunces Extra Bold" pitchFamily="34" charset="-122"/>
                <a:cs typeface="Fraunces Extra Bold" pitchFamily="34" charset="-120"/>
              </a:rPr>
              <a:t>2</a:t>
            </a:r>
            <a:endParaRPr lang="en-US" sz="2200" dirty="0"/>
          </a:p>
        </p:txBody>
      </p:sp>
      <p:sp>
        <p:nvSpPr>
          <p:cNvPr id="9" name="Text 5"/>
          <p:cNvSpPr/>
          <p:nvPr/>
        </p:nvSpPr>
        <p:spPr>
          <a:xfrm>
            <a:off x="5572482" y="3654147"/>
            <a:ext cx="3174325"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Struktur Dasar HTML</a:t>
            </a:r>
            <a:endParaRPr lang="en-US" sz="2200" dirty="0"/>
          </a:p>
        </p:txBody>
      </p:sp>
      <p:sp>
        <p:nvSpPr>
          <p:cNvPr id="10" name="Shape 6"/>
          <p:cNvSpPr/>
          <p:nvPr/>
        </p:nvSpPr>
        <p:spPr>
          <a:xfrm>
            <a:off x="5402342" y="4248388"/>
            <a:ext cx="8377595" cy="15240"/>
          </a:xfrm>
          <a:prstGeom prst="roundRect">
            <a:avLst>
              <a:gd name="adj" fmla="val 1339536"/>
            </a:avLst>
          </a:prstGeom>
          <a:solidFill>
            <a:srgbClr val="CED9CE"/>
          </a:solidFill>
          <a:ln/>
        </p:spPr>
      </p:sp>
      <p:pic>
        <p:nvPicPr>
          <p:cNvPr id="11" name="Image 2" descr="preencoded.png"/>
          <p:cNvPicPr>
            <a:picLocks noChangeAspect="1"/>
          </p:cNvPicPr>
          <p:nvPr/>
        </p:nvPicPr>
        <p:blipFill>
          <a:blip r:embed="rId5"/>
          <a:stretch>
            <a:fillRect/>
          </a:stretch>
        </p:blipFill>
        <p:spPr>
          <a:xfrm>
            <a:off x="2117527" y="4291965"/>
            <a:ext cx="3873698" cy="807958"/>
          </a:xfrm>
          <a:prstGeom prst="rect">
            <a:avLst/>
          </a:prstGeom>
        </p:spPr>
      </p:pic>
      <p:sp>
        <p:nvSpPr>
          <p:cNvPr id="12" name="Text 7"/>
          <p:cNvSpPr/>
          <p:nvPr/>
        </p:nvSpPr>
        <p:spPr>
          <a:xfrm>
            <a:off x="3968710" y="4469130"/>
            <a:ext cx="171212" cy="453509"/>
          </a:xfrm>
          <a:prstGeom prst="rect">
            <a:avLst/>
          </a:prstGeom>
          <a:noFill/>
          <a:ln/>
        </p:spPr>
        <p:txBody>
          <a:bodyPr wrap="none" lIns="0" tIns="0" rIns="0" bIns="0" rtlCol="0" anchor="t"/>
          <a:lstStyle/>
          <a:p>
            <a:pPr marL="0" indent="0" algn="ctr">
              <a:lnSpc>
                <a:spcPts val="3550"/>
              </a:lnSpc>
              <a:buNone/>
            </a:pPr>
            <a:r>
              <a:rPr lang="en-US" sz="2200" b="1" dirty="0">
                <a:solidFill>
                  <a:srgbClr val="405449"/>
                </a:solidFill>
                <a:latin typeface="Fraunces Extra Bold" pitchFamily="34" charset="0"/>
                <a:ea typeface="Fraunces Extra Bold" pitchFamily="34" charset="-122"/>
                <a:cs typeface="Fraunces Extra Bold" pitchFamily="34" charset="-120"/>
              </a:rPr>
              <a:t>3</a:t>
            </a:r>
            <a:endParaRPr lang="en-US" sz="2200" dirty="0"/>
          </a:p>
        </p:txBody>
      </p:sp>
      <p:sp>
        <p:nvSpPr>
          <p:cNvPr id="13" name="Text 8"/>
          <p:cNvSpPr/>
          <p:nvPr/>
        </p:nvSpPr>
        <p:spPr>
          <a:xfrm>
            <a:off x="6218039" y="4518779"/>
            <a:ext cx="2904292"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CSS Internal Styling</a:t>
            </a:r>
            <a:endParaRPr lang="en-US" sz="2200" dirty="0"/>
          </a:p>
        </p:txBody>
      </p:sp>
      <p:sp>
        <p:nvSpPr>
          <p:cNvPr id="14" name="Shape 9"/>
          <p:cNvSpPr/>
          <p:nvPr/>
        </p:nvSpPr>
        <p:spPr>
          <a:xfrm>
            <a:off x="6047899" y="5113020"/>
            <a:ext cx="7732038" cy="15240"/>
          </a:xfrm>
          <a:prstGeom prst="roundRect">
            <a:avLst>
              <a:gd name="adj" fmla="val 1339536"/>
            </a:avLst>
          </a:prstGeom>
          <a:solidFill>
            <a:srgbClr val="CED9CE"/>
          </a:solidFill>
          <a:ln/>
        </p:spPr>
      </p:sp>
      <p:pic>
        <p:nvPicPr>
          <p:cNvPr id="15" name="Image 3" descr="preencoded.png"/>
          <p:cNvPicPr>
            <a:picLocks noChangeAspect="1"/>
          </p:cNvPicPr>
          <p:nvPr/>
        </p:nvPicPr>
        <p:blipFill>
          <a:blip r:embed="rId6"/>
          <a:stretch>
            <a:fillRect/>
          </a:stretch>
        </p:blipFill>
        <p:spPr>
          <a:xfrm>
            <a:off x="1471970" y="5156597"/>
            <a:ext cx="5164931" cy="807958"/>
          </a:xfrm>
          <a:prstGeom prst="rect">
            <a:avLst/>
          </a:prstGeom>
        </p:spPr>
      </p:pic>
      <p:sp>
        <p:nvSpPr>
          <p:cNvPr id="16" name="Text 10"/>
          <p:cNvSpPr/>
          <p:nvPr/>
        </p:nvSpPr>
        <p:spPr>
          <a:xfrm>
            <a:off x="3957995" y="5333762"/>
            <a:ext cx="192643" cy="453509"/>
          </a:xfrm>
          <a:prstGeom prst="rect">
            <a:avLst/>
          </a:prstGeom>
          <a:noFill/>
          <a:ln/>
        </p:spPr>
        <p:txBody>
          <a:bodyPr wrap="none" lIns="0" tIns="0" rIns="0" bIns="0" rtlCol="0" anchor="t"/>
          <a:lstStyle/>
          <a:p>
            <a:pPr marL="0" indent="0" algn="ctr">
              <a:lnSpc>
                <a:spcPts val="3550"/>
              </a:lnSpc>
              <a:buNone/>
            </a:pPr>
            <a:r>
              <a:rPr lang="en-US" sz="2200" b="1" dirty="0">
                <a:solidFill>
                  <a:srgbClr val="405449"/>
                </a:solidFill>
                <a:latin typeface="Fraunces Extra Bold" pitchFamily="34" charset="0"/>
                <a:ea typeface="Fraunces Extra Bold" pitchFamily="34" charset="-122"/>
                <a:cs typeface="Fraunces Extra Bold" pitchFamily="34" charset="-120"/>
              </a:rPr>
              <a:t>4</a:t>
            </a:r>
            <a:endParaRPr lang="en-US" sz="2200" dirty="0"/>
          </a:p>
        </p:txBody>
      </p:sp>
      <p:sp>
        <p:nvSpPr>
          <p:cNvPr id="17" name="Text 11"/>
          <p:cNvSpPr/>
          <p:nvPr/>
        </p:nvSpPr>
        <p:spPr>
          <a:xfrm>
            <a:off x="6863715" y="5383411"/>
            <a:ext cx="1305639"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Formulir</a:t>
            </a:r>
            <a:endParaRPr lang="en-US" sz="2200" dirty="0"/>
          </a:p>
        </p:txBody>
      </p:sp>
      <p:sp>
        <p:nvSpPr>
          <p:cNvPr id="18" name="Shape 12"/>
          <p:cNvSpPr/>
          <p:nvPr/>
        </p:nvSpPr>
        <p:spPr>
          <a:xfrm>
            <a:off x="6693575" y="5977652"/>
            <a:ext cx="7086362" cy="15240"/>
          </a:xfrm>
          <a:prstGeom prst="roundRect">
            <a:avLst>
              <a:gd name="adj" fmla="val 1339536"/>
            </a:avLst>
          </a:prstGeom>
          <a:solidFill>
            <a:srgbClr val="CED9CE"/>
          </a:solidFill>
          <a:ln/>
        </p:spPr>
      </p:sp>
      <p:pic>
        <p:nvPicPr>
          <p:cNvPr id="19" name="Image 4" descr="preencoded.png"/>
          <p:cNvPicPr>
            <a:picLocks noChangeAspect="1"/>
          </p:cNvPicPr>
          <p:nvPr/>
        </p:nvPicPr>
        <p:blipFill>
          <a:blip r:embed="rId7"/>
          <a:stretch>
            <a:fillRect/>
          </a:stretch>
        </p:blipFill>
        <p:spPr>
          <a:xfrm>
            <a:off x="826294" y="6021229"/>
            <a:ext cx="6456164" cy="807958"/>
          </a:xfrm>
          <a:prstGeom prst="rect">
            <a:avLst/>
          </a:prstGeom>
        </p:spPr>
      </p:pic>
      <p:sp>
        <p:nvSpPr>
          <p:cNvPr id="20" name="Text 13"/>
          <p:cNvSpPr/>
          <p:nvPr/>
        </p:nvSpPr>
        <p:spPr>
          <a:xfrm>
            <a:off x="3966448" y="6198394"/>
            <a:ext cx="175855" cy="453509"/>
          </a:xfrm>
          <a:prstGeom prst="rect">
            <a:avLst/>
          </a:prstGeom>
          <a:noFill/>
          <a:ln/>
        </p:spPr>
        <p:txBody>
          <a:bodyPr wrap="none" lIns="0" tIns="0" rIns="0" bIns="0" rtlCol="0" anchor="t"/>
          <a:lstStyle/>
          <a:p>
            <a:pPr marL="0" indent="0" algn="ctr">
              <a:lnSpc>
                <a:spcPts val="3550"/>
              </a:lnSpc>
              <a:buNone/>
            </a:pPr>
            <a:r>
              <a:rPr lang="en-US" sz="2200" b="1" dirty="0">
                <a:solidFill>
                  <a:srgbClr val="405449"/>
                </a:solidFill>
                <a:latin typeface="Fraunces Extra Bold" pitchFamily="34" charset="0"/>
                <a:ea typeface="Fraunces Extra Bold" pitchFamily="34" charset="-122"/>
                <a:cs typeface="Fraunces Extra Bold" pitchFamily="34" charset="-120"/>
              </a:rPr>
              <a:t>5</a:t>
            </a:r>
            <a:endParaRPr lang="en-US" sz="2200" dirty="0"/>
          </a:p>
        </p:txBody>
      </p:sp>
      <p:sp>
        <p:nvSpPr>
          <p:cNvPr id="21" name="Text 14"/>
          <p:cNvSpPr/>
          <p:nvPr/>
        </p:nvSpPr>
        <p:spPr>
          <a:xfrm>
            <a:off x="7509272" y="6248043"/>
            <a:ext cx="3374469"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Jinja2 Template Engine</a:t>
            </a:r>
            <a:endParaRPr lang="en-US" sz="2200" dirty="0"/>
          </a:p>
        </p:txBody>
      </p:sp>
      <p:pic>
        <p:nvPicPr>
          <p:cNvPr id="23" name="Picture 22">
            <a:extLst>
              <a:ext uri="{FF2B5EF4-FFF2-40B4-BE49-F238E27FC236}">
                <a16:creationId xmlns:a16="http://schemas.microsoft.com/office/drawing/2014/main" id="{78E04F1C-BD9F-5F3D-877C-D9858014D796}"/>
              </a:ext>
            </a:extLst>
          </p:cNvPr>
          <p:cNvPicPr>
            <a:picLocks noChangeAspect="1"/>
          </p:cNvPicPr>
          <p:nvPr/>
        </p:nvPicPr>
        <p:blipFill>
          <a:blip r:embed="rId8"/>
          <a:stretch>
            <a:fillRect/>
          </a:stretch>
        </p:blipFill>
        <p:spPr>
          <a:xfrm>
            <a:off x="11970556" y="7462178"/>
            <a:ext cx="2606266" cy="7392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57901"/>
          </a:xfrm>
          <a:prstGeom prst="rect">
            <a:avLst/>
          </a:prstGeom>
        </p:spPr>
      </p:pic>
      <p:sp>
        <p:nvSpPr>
          <p:cNvPr id="3" name="Text 0"/>
          <p:cNvSpPr/>
          <p:nvPr/>
        </p:nvSpPr>
        <p:spPr>
          <a:xfrm>
            <a:off x="632222" y="2900243"/>
            <a:ext cx="4515922" cy="564475"/>
          </a:xfrm>
          <a:prstGeom prst="rect">
            <a:avLst/>
          </a:prstGeom>
          <a:noFill/>
          <a:ln/>
        </p:spPr>
        <p:txBody>
          <a:bodyPr wrap="none" lIns="0" tIns="0" rIns="0" bIns="0" rtlCol="0" anchor="t"/>
          <a:lstStyle/>
          <a:p>
            <a:pPr marL="0" indent="0">
              <a:lnSpc>
                <a:spcPts val="4400"/>
              </a:lnSpc>
              <a:buNone/>
            </a:pPr>
            <a:r>
              <a:rPr lang="en-US" sz="3550" b="1" dirty="0">
                <a:solidFill>
                  <a:srgbClr val="3B4540"/>
                </a:solidFill>
                <a:latin typeface="Fraunces Extra Bold" pitchFamily="34" charset="0"/>
                <a:ea typeface="Fraunces Extra Bold" pitchFamily="34" charset="-122"/>
                <a:cs typeface="Fraunces Extra Bold" pitchFamily="34" charset="-120"/>
              </a:rPr>
              <a:t>Alur Kerja Aplikasi</a:t>
            </a:r>
            <a:endParaRPr lang="en-US" sz="3550" dirty="0"/>
          </a:p>
        </p:txBody>
      </p:sp>
      <p:sp>
        <p:nvSpPr>
          <p:cNvPr id="4" name="Shape 1"/>
          <p:cNvSpPr/>
          <p:nvPr/>
        </p:nvSpPr>
        <p:spPr>
          <a:xfrm>
            <a:off x="632222" y="5805845"/>
            <a:ext cx="13365956" cy="22860"/>
          </a:xfrm>
          <a:prstGeom prst="roundRect">
            <a:avLst>
              <a:gd name="adj" fmla="val 711184"/>
            </a:avLst>
          </a:prstGeom>
          <a:solidFill>
            <a:srgbClr val="CED9CE"/>
          </a:solidFill>
          <a:ln/>
        </p:spPr>
      </p:sp>
      <p:sp>
        <p:nvSpPr>
          <p:cNvPr id="5" name="Shape 2"/>
          <p:cNvSpPr/>
          <p:nvPr/>
        </p:nvSpPr>
        <p:spPr>
          <a:xfrm>
            <a:off x="3239572" y="5173682"/>
            <a:ext cx="22860" cy="632222"/>
          </a:xfrm>
          <a:prstGeom prst="roundRect">
            <a:avLst>
              <a:gd name="adj" fmla="val 711184"/>
            </a:avLst>
          </a:prstGeom>
          <a:solidFill>
            <a:srgbClr val="CED9CE"/>
          </a:solidFill>
          <a:ln/>
        </p:spPr>
      </p:sp>
      <p:sp>
        <p:nvSpPr>
          <p:cNvPr id="6" name="Shape 3"/>
          <p:cNvSpPr/>
          <p:nvPr/>
        </p:nvSpPr>
        <p:spPr>
          <a:xfrm>
            <a:off x="3047881" y="5602665"/>
            <a:ext cx="406360" cy="406360"/>
          </a:xfrm>
          <a:prstGeom prst="roundRect">
            <a:avLst>
              <a:gd name="adj" fmla="val 40008"/>
            </a:avLst>
          </a:prstGeom>
          <a:solidFill>
            <a:srgbClr val="E8F3E8"/>
          </a:solidFill>
          <a:ln/>
        </p:spPr>
      </p:sp>
      <p:sp>
        <p:nvSpPr>
          <p:cNvPr id="7" name="Text 4"/>
          <p:cNvSpPr/>
          <p:nvPr/>
        </p:nvSpPr>
        <p:spPr>
          <a:xfrm>
            <a:off x="3183374" y="5670292"/>
            <a:ext cx="135255" cy="270986"/>
          </a:xfrm>
          <a:prstGeom prst="rect">
            <a:avLst/>
          </a:prstGeom>
          <a:noFill/>
          <a:ln/>
        </p:spPr>
        <p:txBody>
          <a:bodyPr wrap="none" lIns="0" tIns="0" rIns="0" bIns="0" rtlCol="0" anchor="t"/>
          <a:lstStyle/>
          <a:p>
            <a:pPr marL="0" indent="0" algn="ctr">
              <a:lnSpc>
                <a:spcPts val="2100"/>
              </a:lnSpc>
              <a:buNone/>
            </a:pPr>
            <a:r>
              <a:rPr lang="en-US" sz="2100" b="1" dirty="0">
                <a:solidFill>
                  <a:srgbClr val="405449"/>
                </a:solidFill>
                <a:latin typeface="Fraunces Extra Bold" pitchFamily="34" charset="0"/>
                <a:ea typeface="Fraunces Extra Bold" pitchFamily="34" charset="-122"/>
                <a:cs typeface="Fraunces Extra Bold" pitchFamily="34" charset="-120"/>
              </a:rPr>
              <a:t>1</a:t>
            </a:r>
            <a:endParaRPr lang="en-US" sz="2100" dirty="0"/>
          </a:p>
        </p:txBody>
      </p:sp>
      <p:sp>
        <p:nvSpPr>
          <p:cNvPr id="8" name="Text 5"/>
          <p:cNvSpPr/>
          <p:nvPr/>
        </p:nvSpPr>
        <p:spPr>
          <a:xfrm>
            <a:off x="2022277" y="3735586"/>
            <a:ext cx="2457807" cy="282178"/>
          </a:xfrm>
          <a:prstGeom prst="rect">
            <a:avLst/>
          </a:prstGeom>
          <a:noFill/>
          <a:ln/>
        </p:spPr>
        <p:txBody>
          <a:bodyPr wrap="none" lIns="0" tIns="0" rIns="0" bIns="0" rtlCol="0" anchor="t"/>
          <a:lstStyle/>
          <a:p>
            <a:pPr marL="0" indent="0" algn="ctr">
              <a:lnSpc>
                <a:spcPts val="2200"/>
              </a:lnSpc>
              <a:buNone/>
            </a:pPr>
            <a:r>
              <a:rPr lang="en-US" sz="1750" b="1" dirty="0">
                <a:solidFill>
                  <a:srgbClr val="405449"/>
                </a:solidFill>
                <a:latin typeface="Fraunces Extra Bold" pitchFamily="34" charset="0"/>
                <a:ea typeface="Fraunces Extra Bold" pitchFamily="34" charset="-122"/>
                <a:cs typeface="Fraunces Extra Bold" pitchFamily="34" charset="-120"/>
              </a:rPr>
              <a:t>Menambahkan Tugas</a:t>
            </a:r>
            <a:endParaRPr lang="en-US" sz="1750" dirty="0"/>
          </a:p>
        </p:txBody>
      </p:sp>
      <p:sp>
        <p:nvSpPr>
          <p:cNvPr id="9" name="Text 6"/>
          <p:cNvSpPr/>
          <p:nvPr/>
        </p:nvSpPr>
        <p:spPr>
          <a:xfrm>
            <a:off x="812840" y="4126111"/>
            <a:ext cx="4876681" cy="866894"/>
          </a:xfrm>
          <a:prstGeom prst="rect">
            <a:avLst/>
          </a:prstGeom>
          <a:noFill/>
          <a:ln/>
        </p:spPr>
        <p:txBody>
          <a:bodyPr wrap="square" lIns="0" tIns="0" rIns="0" bIns="0" rtlCol="0" anchor="t"/>
          <a:lstStyle/>
          <a:p>
            <a:pPr marL="0" indent="0" algn="ctr">
              <a:lnSpc>
                <a:spcPts val="2250"/>
              </a:lnSpc>
              <a:buNone/>
            </a:pPr>
            <a:r>
              <a:rPr lang="en-US" sz="1400" dirty="0">
                <a:solidFill>
                  <a:srgbClr val="405449"/>
                </a:solidFill>
                <a:latin typeface="Nobile" pitchFamily="34" charset="0"/>
                <a:ea typeface="Nobile" pitchFamily="34" charset="-122"/>
                <a:cs typeface="Nobile" pitchFamily="34" charset="-120"/>
              </a:rPr>
              <a:t>Pengguna mengisi formulir dan menekan tombol "Tambah Tugas". Data dikirim ke server (/add) untuk disimpan dalam database.</a:t>
            </a:r>
            <a:endParaRPr lang="en-US" sz="1400" dirty="0"/>
          </a:p>
        </p:txBody>
      </p:sp>
      <p:sp>
        <p:nvSpPr>
          <p:cNvPr id="10" name="Shape 7"/>
          <p:cNvSpPr/>
          <p:nvPr/>
        </p:nvSpPr>
        <p:spPr>
          <a:xfrm>
            <a:off x="5948958" y="5805785"/>
            <a:ext cx="22860" cy="632222"/>
          </a:xfrm>
          <a:prstGeom prst="roundRect">
            <a:avLst>
              <a:gd name="adj" fmla="val 711184"/>
            </a:avLst>
          </a:prstGeom>
          <a:solidFill>
            <a:srgbClr val="CED9CE"/>
          </a:solidFill>
          <a:ln/>
        </p:spPr>
      </p:sp>
      <p:sp>
        <p:nvSpPr>
          <p:cNvPr id="11" name="Shape 8"/>
          <p:cNvSpPr/>
          <p:nvPr/>
        </p:nvSpPr>
        <p:spPr>
          <a:xfrm>
            <a:off x="5757267" y="5602665"/>
            <a:ext cx="406360" cy="406360"/>
          </a:xfrm>
          <a:prstGeom prst="roundRect">
            <a:avLst>
              <a:gd name="adj" fmla="val 40008"/>
            </a:avLst>
          </a:prstGeom>
          <a:solidFill>
            <a:srgbClr val="E8F3E8"/>
          </a:solidFill>
          <a:ln/>
        </p:spPr>
      </p:sp>
      <p:sp>
        <p:nvSpPr>
          <p:cNvPr id="12" name="Text 9"/>
          <p:cNvSpPr/>
          <p:nvPr/>
        </p:nvSpPr>
        <p:spPr>
          <a:xfrm>
            <a:off x="5871924" y="5670292"/>
            <a:ext cx="177046" cy="270986"/>
          </a:xfrm>
          <a:prstGeom prst="rect">
            <a:avLst/>
          </a:prstGeom>
          <a:noFill/>
          <a:ln/>
        </p:spPr>
        <p:txBody>
          <a:bodyPr wrap="none" lIns="0" tIns="0" rIns="0" bIns="0" rtlCol="0" anchor="t"/>
          <a:lstStyle/>
          <a:p>
            <a:pPr marL="0" indent="0" algn="ctr">
              <a:lnSpc>
                <a:spcPts val="2100"/>
              </a:lnSpc>
              <a:buNone/>
            </a:pPr>
            <a:r>
              <a:rPr lang="en-US" sz="2100" b="1" dirty="0">
                <a:solidFill>
                  <a:srgbClr val="405449"/>
                </a:solidFill>
                <a:latin typeface="Fraunces Extra Bold" pitchFamily="34" charset="0"/>
                <a:ea typeface="Fraunces Extra Bold" pitchFamily="34" charset="-122"/>
                <a:cs typeface="Fraunces Extra Bold" pitchFamily="34" charset="-120"/>
              </a:rPr>
              <a:t>2</a:t>
            </a:r>
            <a:endParaRPr lang="en-US" sz="2100" dirty="0"/>
          </a:p>
        </p:txBody>
      </p:sp>
      <p:sp>
        <p:nvSpPr>
          <p:cNvPr id="13" name="Text 10"/>
          <p:cNvSpPr/>
          <p:nvPr/>
        </p:nvSpPr>
        <p:spPr>
          <a:xfrm>
            <a:off x="4794766" y="6618684"/>
            <a:ext cx="2331363" cy="282178"/>
          </a:xfrm>
          <a:prstGeom prst="rect">
            <a:avLst/>
          </a:prstGeom>
          <a:noFill/>
          <a:ln/>
        </p:spPr>
        <p:txBody>
          <a:bodyPr wrap="none" lIns="0" tIns="0" rIns="0" bIns="0" rtlCol="0" anchor="t"/>
          <a:lstStyle/>
          <a:p>
            <a:pPr marL="0" indent="0" algn="ctr">
              <a:lnSpc>
                <a:spcPts val="2200"/>
              </a:lnSpc>
              <a:buNone/>
            </a:pPr>
            <a:r>
              <a:rPr lang="en-US" sz="1750" b="1" dirty="0">
                <a:solidFill>
                  <a:srgbClr val="405449"/>
                </a:solidFill>
                <a:latin typeface="Fraunces Extra Bold" pitchFamily="34" charset="0"/>
                <a:ea typeface="Fraunces Extra Bold" pitchFamily="34" charset="-122"/>
                <a:cs typeface="Fraunces Extra Bold" pitchFamily="34" charset="-120"/>
              </a:rPr>
              <a:t>Menampilkan Tugas</a:t>
            </a:r>
            <a:endParaRPr lang="en-US" sz="1750" dirty="0"/>
          </a:p>
        </p:txBody>
      </p:sp>
      <p:sp>
        <p:nvSpPr>
          <p:cNvPr id="14" name="Text 11"/>
          <p:cNvSpPr/>
          <p:nvPr/>
        </p:nvSpPr>
        <p:spPr>
          <a:xfrm>
            <a:off x="3522107" y="7009209"/>
            <a:ext cx="4876800" cy="577929"/>
          </a:xfrm>
          <a:prstGeom prst="rect">
            <a:avLst/>
          </a:prstGeom>
          <a:noFill/>
          <a:ln/>
        </p:spPr>
        <p:txBody>
          <a:bodyPr wrap="square" lIns="0" tIns="0" rIns="0" bIns="0" rtlCol="0" anchor="t"/>
          <a:lstStyle/>
          <a:p>
            <a:pPr marL="0" indent="0" algn="ctr">
              <a:lnSpc>
                <a:spcPts val="2250"/>
              </a:lnSpc>
              <a:buNone/>
            </a:pPr>
            <a:r>
              <a:rPr lang="en-US" sz="1400" dirty="0">
                <a:solidFill>
                  <a:srgbClr val="405449"/>
                </a:solidFill>
                <a:latin typeface="Nobile" pitchFamily="34" charset="0"/>
                <a:ea typeface="Nobile" pitchFamily="34" charset="-122"/>
                <a:cs typeface="Nobile" pitchFamily="34" charset="-120"/>
              </a:rPr>
              <a:t>Server mengirimkan daftar tugas ke halaman dan merendernya menggunakan tabel.</a:t>
            </a:r>
            <a:endParaRPr lang="en-US" sz="1400" dirty="0"/>
          </a:p>
        </p:txBody>
      </p:sp>
      <p:sp>
        <p:nvSpPr>
          <p:cNvPr id="15" name="Shape 12"/>
          <p:cNvSpPr/>
          <p:nvPr/>
        </p:nvSpPr>
        <p:spPr>
          <a:xfrm>
            <a:off x="8658225" y="5173682"/>
            <a:ext cx="22860" cy="632222"/>
          </a:xfrm>
          <a:prstGeom prst="roundRect">
            <a:avLst>
              <a:gd name="adj" fmla="val 711184"/>
            </a:avLst>
          </a:prstGeom>
          <a:solidFill>
            <a:srgbClr val="CED9CE"/>
          </a:solidFill>
          <a:ln/>
        </p:spPr>
      </p:sp>
      <p:sp>
        <p:nvSpPr>
          <p:cNvPr id="16" name="Shape 13"/>
          <p:cNvSpPr/>
          <p:nvPr/>
        </p:nvSpPr>
        <p:spPr>
          <a:xfrm>
            <a:off x="8466534" y="5602665"/>
            <a:ext cx="406360" cy="406360"/>
          </a:xfrm>
          <a:prstGeom prst="roundRect">
            <a:avLst>
              <a:gd name="adj" fmla="val 40008"/>
            </a:avLst>
          </a:prstGeom>
          <a:solidFill>
            <a:srgbClr val="E8F3E8"/>
          </a:solidFill>
          <a:ln/>
        </p:spPr>
      </p:sp>
      <p:sp>
        <p:nvSpPr>
          <p:cNvPr id="17" name="Text 14"/>
          <p:cNvSpPr/>
          <p:nvPr/>
        </p:nvSpPr>
        <p:spPr>
          <a:xfrm>
            <a:off x="8587859" y="5670292"/>
            <a:ext cx="163711" cy="270986"/>
          </a:xfrm>
          <a:prstGeom prst="rect">
            <a:avLst/>
          </a:prstGeom>
          <a:noFill/>
          <a:ln/>
        </p:spPr>
        <p:txBody>
          <a:bodyPr wrap="none" lIns="0" tIns="0" rIns="0" bIns="0" rtlCol="0" anchor="t"/>
          <a:lstStyle/>
          <a:p>
            <a:pPr marL="0" indent="0" algn="ctr">
              <a:lnSpc>
                <a:spcPts val="2100"/>
              </a:lnSpc>
              <a:buNone/>
            </a:pPr>
            <a:r>
              <a:rPr lang="en-US" sz="2100" b="1" dirty="0">
                <a:solidFill>
                  <a:srgbClr val="405449"/>
                </a:solidFill>
                <a:latin typeface="Fraunces Extra Bold" pitchFamily="34" charset="0"/>
                <a:ea typeface="Fraunces Extra Bold" pitchFamily="34" charset="-122"/>
                <a:cs typeface="Fraunces Extra Bold" pitchFamily="34" charset="-120"/>
              </a:rPr>
              <a:t>3</a:t>
            </a:r>
            <a:endParaRPr lang="en-US" sz="2100" dirty="0"/>
          </a:p>
        </p:txBody>
      </p:sp>
      <p:sp>
        <p:nvSpPr>
          <p:cNvPr id="18" name="Text 15"/>
          <p:cNvSpPr/>
          <p:nvPr/>
        </p:nvSpPr>
        <p:spPr>
          <a:xfrm>
            <a:off x="7145298" y="3735586"/>
            <a:ext cx="3048953" cy="282178"/>
          </a:xfrm>
          <a:prstGeom prst="rect">
            <a:avLst/>
          </a:prstGeom>
          <a:noFill/>
          <a:ln/>
        </p:spPr>
        <p:txBody>
          <a:bodyPr wrap="none" lIns="0" tIns="0" rIns="0" bIns="0" rtlCol="0" anchor="t"/>
          <a:lstStyle/>
          <a:p>
            <a:pPr marL="0" indent="0" algn="ctr">
              <a:lnSpc>
                <a:spcPts val="2200"/>
              </a:lnSpc>
              <a:buNone/>
            </a:pPr>
            <a:r>
              <a:rPr lang="en-US" sz="1750" b="1" dirty="0">
                <a:solidFill>
                  <a:srgbClr val="405449"/>
                </a:solidFill>
                <a:latin typeface="Fraunces Extra Bold" pitchFamily="34" charset="0"/>
                <a:ea typeface="Fraunces Extra Bold" pitchFamily="34" charset="-122"/>
                <a:cs typeface="Fraunces Extra Bold" pitchFamily="34" charset="-120"/>
              </a:rPr>
              <a:t>Menghapus Tugas Terpilih</a:t>
            </a:r>
            <a:endParaRPr lang="en-US" sz="1750" dirty="0"/>
          </a:p>
        </p:txBody>
      </p:sp>
      <p:sp>
        <p:nvSpPr>
          <p:cNvPr id="19" name="Text 16"/>
          <p:cNvSpPr/>
          <p:nvPr/>
        </p:nvSpPr>
        <p:spPr>
          <a:xfrm>
            <a:off x="6231374" y="4126111"/>
            <a:ext cx="4876800" cy="866894"/>
          </a:xfrm>
          <a:prstGeom prst="rect">
            <a:avLst/>
          </a:prstGeom>
          <a:noFill/>
          <a:ln/>
        </p:spPr>
        <p:txBody>
          <a:bodyPr wrap="square" lIns="0" tIns="0" rIns="0" bIns="0" rtlCol="0" anchor="t"/>
          <a:lstStyle/>
          <a:p>
            <a:pPr marL="0" indent="0" algn="ctr">
              <a:lnSpc>
                <a:spcPts val="2250"/>
              </a:lnSpc>
              <a:buNone/>
            </a:pPr>
            <a:r>
              <a:rPr lang="en-US" sz="1400" dirty="0">
                <a:solidFill>
                  <a:srgbClr val="405449"/>
                </a:solidFill>
                <a:latin typeface="Nobile" pitchFamily="34" charset="0"/>
                <a:ea typeface="Nobile" pitchFamily="34" charset="-122"/>
                <a:cs typeface="Nobile" pitchFamily="34" charset="-120"/>
              </a:rPr>
              <a:t>Pengguna mencentang checkbox dan menekan tombol "Hapus Tugas Terpilih". Data ID tugas yang dipilih dikirim ke server (/delete-selected) untuk dihapus.</a:t>
            </a:r>
            <a:endParaRPr lang="en-US" sz="1400" dirty="0"/>
          </a:p>
        </p:txBody>
      </p:sp>
      <p:sp>
        <p:nvSpPr>
          <p:cNvPr id="20" name="Shape 17"/>
          <p:cNvSpPr/>
          <p:nvPr/>
        </p:nvSpPr>
        <p:spPr>
          <a:xfrm>
            <a:off x="11367611" y="5805785"/>
            <a:ext cx="22860" cy="632222"/>
          </a:xfrm>
          <a:prstGeom prst="roundRect">
            <a:avLst>
              <a:gd name="adj" fmla="val 711184"/>
            </a:avLst>
          </a:prstGeom>
          <a:solidFill>
            <a:srgbClr val="CED9CE"/>
          </a:solidFill>
          <a:ln/>
        </p:spPr>
      </p:sp>
      <p:sp>
        <p:nvSpPr>
          <p:cNvPr id="21" name="Shape 18"/>
          <p:cNvSpPr/>
          <p:nvPr/>
        </p:nvSpPr>
        <p:spPr>
          <a:xfrm>
            <a:off x="11175921" y="5602665"/>
            <a:ext cx="406360" cy="406360"/>
          </a:xfrm>
          <a:prstGeom prst="roundRect">
            <a:avLst>
              <a:gd name="adj" fmla="val 40008"/>
            </a:avLst>
          </a:prstGeom>
          <a:solidFill>
            <a:srgbClr val="E8F3E8"/>
          </a:solidFill>
          <a:ln/>
        </p:spPr>
      </p:sp>
      <p:sp>
        <p:nvSpPr>
          <p:cNvPr id="22" name="Text 19"/>
          <p:cNvSpPr/>
          <p:nvPr/>
        </p:nvSpPr>
        <p:spPr>
          <a:xfrm>
            <a:off x="11287006" y="5670292"/>
            <a:ext cx="184071" cy="270986"/>
          </a:xfrm>
          <a:prstGeom prst="rect">
            <a:avLst/>
          </a:prstGeom>
          <a:noFill/>
          <a:ln/>
        </p:spPr>
        <p:txBody>
          <a:bodyPr wrap="none" lIns="0" tIns="0" rIns="0" bIns="0" rtlCol="0" anchor="t"/>
          <a:lstStyle/>
          <a:p>
            <a:pPr marL="0" indent="0" algn="ctr">
              <a:lnSpc>
                <a:spcPts val="2100"/>
              </a:lnSpc>
              <a:buNone/>
            </a:pPr>
            <a:r>
              <a:rPr lang="en-US" sz="2100" b="1" dirty="0">
                <a:solidFill>
                  <a:srgbClr val="405449"/>
                </a:solidFill>
                <a:latin typeface="Fraunces Extra Bold" pitchFamily="34" charset="0"/>
                <a:ea typeface="Fraunces Extra Bold" pitchFamily="34" charset="-122"/>
                <a:cs typeface="Fraunces Extra Bold" pitchFamily="34" charset="-120"/>
              </a:rPr>
              <a:t>4</a:t>
            </a:r>
            <a:endParaRPr lang="en-US" sz="2100" dirty="0"/>
          </a:p>
        </p:txBody>
      </p:sp>
      <p:sp>
        <p:nvSpPr>
          <p:cNvPr id="23" name="Text 20"/>
          <p:cNvSpPr/>
          <p:nvPr/>
        </p:nvSpPr>
        <p:spPr>
          <a:xfrm>
            <a:off x="9930408" y="6618684"/>
            <a:ext cx="2897505" cy="282178"/>
          </a:xfrm>
          <a:prstGeom prst="rect">
            <a:avLst/>
          </a:prstGeom>
          <a:noFill/>
          <a:ln/>
        </p:spPr>
        <p:txBody>
          <a:bodyPr wrap="none" lIns="0" tIns="0" rIns="0" bIns="0" rtlCol="0" anchor="t"/>
          <a:lstStyle/>
          <a:p>
            <a:pPr marL="0" indent="0" algn="ctr">
              <a:lnSpc>
                <a:spcPts val="2200"/>
              </a:lnSpc>
              <a:buNone/>
            </a:pPr>
            <a:r>
              <a:rPr lang="en-US" sz="1750" b="1" dirty="0">
                <a:solidFill>
                  <a:srgbClr val="405449"/>
                </a:solidFill>
                <a:latin typeface="Fraunces Extra Bold" pitchFamily="34" charset="0"/>
                <a:ea typeface="Fraunces Extra Bold" pitchFamily="34" charset="-122"/>
                <a:cs typeface="Fraunces Extra Bold" pitchFamily="34" charset="-120"/>
              </a:rPr>
              <a:t>Menghapus Semua Tugas</a:t>
            </a:r>
            <a:endParaRPr lang="en-US" sz="1750" dirty="0"/>
          </a:p>
        </p:txBody>
      </p:sp>
      <p:sp>
        <p:nvSpPr>
          <p:cNvPr id="24" name="Text 21"/>
          <p:cNvSpPr/>
          <p:nvPr/>
        </p:nvSpPr>
        <p:spPr>
          <a:xfrm>
            <a:off x="8940760" y="7009209"/>
            <a:ext cx="4876800" cy="577929"/>
          </a:xfrm>
          <a:prstGeom prst="rect">
            <a:avLst/>
          </a:prstGeom>
          <a:noFill/>
          <a:ln/>
        </p:spPr>
        <p:txBody>
          <a:bodyPr wrap="square" lIns="0" tIns="0" rIns="0" bIns="0" rtlCol="0" anchor="t"/>
          <a:lstStyle/>
          <a:p>
            <a:pPr marL="0" indent="0" algn="ctr">
              <a:lnSpc>
                <a:spcPts val="2250"/>
              </a:lnSpc>
              <a:buNone/>
            </a:pPr>
            <a:r>
              <a:rPr lang="en-US" sz="1400" dirty="0">
                <a:solidFill>
                  <a:srgbClr val="405449"/>
                </a:solidFill>
                <a:latin typeface="Nobile" pitchFamily="34" charset="0"/>
                <a:ea typeface="Nobile" pitchFamily="34" charset="-122"/>
                <a:cs typeface="Nobile" pitchFamily="34" charset="-120"/>
              </a:rPr>
              <a:t>Pengguna menekan tombol "Hapus Semua Tugas". Server menghapus semua tugas dari database.</a:t>
            </a:r>
            <a:endParaRPr lang="en-US" sz="1400" dirty="0"/>
          </a:p>
        </p:txBody>
      </p:sp>
      <p:pic>
        <p:nvPicPr>
          <p:cNvPr id="26" name="Picture 25">
            <a:extLst>
              <a:ext uri="{FF2B5EF4-FFF2-40B4-BE49-F238E27FC236}">
                <a16:creationId xmlns:a16="http://schemas.microsoft.com/office/drawing/2014/main" id="{1324AD0D-C2AF-03D9-6B45-6C1C5F685990}"/>
              </a:ext>
            </a:extLst>
          </p:cNvPr>
          <p:cNvPicPr>
            <a:picLocks noChangeAspect="1"/>
          </p:cNvPicPr>
          <p:nvPr/>
        </p:nvPicPr>
        <p:blipFill>
          <a:blip r:embed="rId4"/>
          <a:stretch>
            <a:fillRect/>
          </a:stretch>
        </p:blipFill>
        <p:spPr>
          <a:xfrm>
            <a:off x="11936617" y="7647266"/>
            <a:ext cx="2606266" cy="5779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07012"/>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Database todo_db</a:t>
            </a:r>
            <a:endParaRPr lang="en-US" sz="4450" dirty="0"/>
          </a:p>
        </p:txBody>
      </p:sp>
      <p:sp>
        <p:nvSpPr>
          <p:cNvPr id="4" name="Shape 1"/>
          <p:cNvSpPr/>
          <p:nvPr/>
        </p:nvSpPr>
        <p:spPr>
          <a:xfrm>
            <a:off x="793790" y="2855952"/>
            <a:ext cx="3664863" cy="1669852"/>
          </a:xfrm>
          <a:prstGeom prst="roundRect">
            <a:avLst>
              <a:gd name="adj" fmla="val 12225"/>
            </a:avLst>
          </a:prstGeom>
          <a:solidFill>
            <a:srgbClr val="E8F3E8"/>
          </a:solidFill>
          <a:ln/>
        </p:spPr>
      </p:sp>
      <p:sp>
        <p:nvSpPr>
          <p:cNvPr id="5" name="Text 2"/>
          <p:cNvSpPr/>
          <p:nvPr/>
        </p:nvSpPr>
        <p:spPr>
          <a:xfrm>
            <a:off x="1020604" y="3082766"/>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Tabel</a:t>
            </a:r>
            <a:endParaRPr lang="en-US" sz="2200" dirty="0"/>
          </a:p>
        </p:txBody>
      </p:sp>
      <p:sp>
        <p:nvSpPr>
          <p:cNvPr id="6" name="Text 3"/>
          <p:cNvSpPr/>
          <p:nvPr/>
        </p:nvSpPr>
        <p:spPr>
          <a:xfrm>
            <a:off x="1020604" y="3573185"/>
            <a:ext cx="3211235" cy="725805"/>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priorities, statuses, subjects, tasks</a:t>
            </a:r>
            <a:endParaRPr lang="en-US" sz="1750" dirty="0"/>
          </a:p>
        </p:txBody>
      </p:sp>
      <p:sp>
        <p:nvSpPr>
          <p:cNvPr id="7" name="Shape 4"/>
          <p:cNvSpPr/>
          <p:nvPr/>
        </p:nvSpPr>
        <p:spPr>
          <a:xfrm>
            <a:off x="4685467" y="2855952"/>
            <a:ext cx="3664863" cy="1669852"/>
          </a:xfrm>
          <a:prstGeom prst="roundRect">
            <a:avLst>
              <a:gd name="adj" fmla="val 12225"/>
            </a:avLst>
          </a:prstGeom>
          <a:solidFill>
            <a:srgbClr val="E8F3E8"/>
          </a:solidFill>
          <a:ln/>
        </p:spPr>
      </p:sp>
      <p:sp>
        <p:nvSpPr>
          <p:cNvPr id="8" name="Text 5"/>
          <p:cNvSpPr/>
          <p:nvPr/>
        </p:nvSpPr>
        <p:spPr>
          <a:xfrm>
            <a:off x="4912281" y="3082766"/>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Aksi</a:t>
            </a:r>
            <a:endParaRPr lang="en-US" sz="2200" dirty="0"/>
          </a:p>
        </p:txBody>
      </p:sp>
      <p:sp>
        <p:nvSpPr>
          <p:cNvPr id="9" name="Text 6"/>
          <p:cNvSpPr/>
          <p:nvPr/>
        </p:nvSpPr>
        <p:spPr>
          <a:xfrm>
            <a:off x="4912281" y="3573185"/>
            <a:ext cx="3211235" cy="725805"/>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Browse, Structure, Search, Insert, Empty, Drop</a:t>
            </a:r>
            <a:endParaRPr lang="en-US" sz="1750" dirty="0"/>
          </a:p>
        </p:txBody>
      </p:sp>
      <p:sp>
        <p:nvSpPr>
          <p:cNvPr id="10" name="Shape 7"/>
          <p:cNvSpPr/>
          <p:nvPr/>
        </p:nvSpPr>
        <p:spPr>
          <a:xfrm>
            <a:off x="793790" y="4752618"/>
            <a:ext cx="3664863" cy="1669852"/>
          </a:xfrm>
          <a:prstGeom prst="roundRect">
            <a:avLst>
              <a:gd name="adj" fmla="val 12225"/>
            </a:avLst>
          </a:prstGeom>
          <a:solidFill>
            <a:srgbClr val="E8F3E8"/>
          </a:solidFill>
          <a:ln/>
        </p:spPr>
      </p:sp>
      <p:sp>
        <p:nvSpPr>
          <p:cNvPr id="11" name="Text 8"/>
          <p:cNvSpPr/>
          <p:nvPr/>
        </p:nvSpPr>
        <p:spPr>
          <a:xfrm>
            <a:off x="1020604" y="497943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Baris</a:t>
            </a:r>
            <a:endParaRPr lang="en-US" sz="2200" dirty="0"/>
          </a:p>
        </p:txBody>
      </p:sp>
      <p:sp>
        <p:nvSpPr>
          <p:cNvPr id="12" name="Text 9"/>
          <p:cNvSpPr/>
          <p:nvPr/>
        </p:nvSpPr>
        <p:spPr>
          <a:xfrm>
            <a:off x="1020604" y="5469850"/>
            <a:ext cx="3211235" cy="725805"/>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priorities (3), statuses (2), subjects (2), tasks (3)</a:t>
            </a:r>
            <a:endParaRPr lang="en-US" sz="1750" dirty="0"/>
          </a:p>
        </p:txBody>
      </p:sp>
      <p:sp>
        <p:nvSpPr>
          <p:cNvPr id="13" name="Shape 10"/>
          <p:cNvSpPr/>
          <p:nvPr/>
        </p:nvSpPr>
        <p:spPr>
          <a:xfrm>
            <a:off x="4685467" y="4752618"/>
            <a:ext cx="3664863" cy="1669852"/>
          </a:xfrm>
          <a:prstGeom prst="roundRect">
            <a:avLst>
              <a:gd name="adj" fmla="val 12225"/>
            </a:avLst>
          </a:prstGeom>
          <a:solidFill>
            <a:srgbClr val="E8F3E8"/>
          </a:solidFill>
          <a:ln/>
        </p:spPr>
      </p:sp>
      <p:sp>
        <p:nvSpPr>
          <p:cNvPr id="14" name="Text 11"/>
          <p:cNvSpPr/>
          <p:nvPr/>
        </p:nvSpPr>
        <p:spPr>
          <a:xfrm>
            <a:off x="4912281" y="497943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Tipe</a:t>
            </a:r>
            <a:endParaRPr lang="en-US" sz="2200" dirty="0"/>
          </a:p>
        </p:txBody>
      </p:sp>
      <p:sp>
        <p:nvSpPr>
          <p:cNvPr id="15" name="Text 12"/>
          <p:cNvSpPr/>
          <p:nvPr/>
        </p:nvSpPr>
        <p:spPr>
          <a:xfrm>
            <a:off x="4912281" y="5469850"/>
            <a:ext cx="3211235" cy="362903"/>
          </a:xfrm>
          <a:prstGeom prst="rect">
            <a:avLst/>
          </a:prstGeom>
          <a:noFill/>
          <a:ln/>
        </p:spPr>
        <p:txBody>
          <a:bodyPr wrap="non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InnoDB</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410</Words>
  <Application>Microsoft Office PowerPoint</Application>
  <PresentationFormat>Custom</PresentationFormat>
  <Paragraphs>76</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Fraunces Extra Bold</vt:lpstr>
      <vt:lpstr>Arial</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Asus VivoBook</cp:lastModifiedBy>
  <cp:revision>2</cp:revision>
  <dcterms:created xsi:type="dcterms:W3CDTF">2024-12-27T10:10:57Z</dcterms:created>
  <dcterms:modified xsi:type="dcterms:W3CDTF">2024-12-27T10:29:06Z</dcterms:modified>
</cp:coreProperties>
</file>