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423" r:id="rId13"/>
    <p:sldId id="424" r:id="rId14"/>
    <p:sldId id="425" r:id="rId15"/>
    <p:sldId id="426" r:id="rId16"/>
    <p:sldId id="427" r:id="rId17"/>
    <p:sldId id="435" r:id="rId18"/>
    <p:sldId id="429" r:id="rId19"/>
    <p:sldId id="433" r:id="rId20"/>
    <p:sldId id="436" r:id="rId21"/>
    <p:sldId id="430" r:id="rId22"/>
    <p:sldId id="434" r:id="rId23"/>
    <p:sldId id="428" r:id="rId24"/>
    <p:sldId id="432" r:id="rId25"/>
    <p:sldId id="431" r:id="rId26"/>
  </p:sldIdLst>
  <p:sldSz cx="13817600" cy="7772400"/>
  <p:notesSz cx="7010400" cy="9296400"/>
  <p:defaultTextStyle>
    <a:defPPr>
      <a:defRPr lang="en-US"/>
    </a:defPPr>
    <a:lvl1pPr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8000" indent="-50800"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588" indent="-103188"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7175" indent="-155575"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6763" indent="-207963"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7" userDrawn="1">
          <p15:clr>
            <a:srgbClr val="A4A3A4"/>
          </p15:clr>
        </p15:guide>
        <p15:guide id="2" orient="horz" pos="583" userDrawn="1">
          <p15:clr>
            <a:srgbClr val="A4A3A4"/>
          </p15:clr>
        </p15:guide>
        <p15:guide id="3" orient="horz" pos="4696" userDrawn="1">
          <p15:clr>
            <a:srgbClr val="A4A3A4"/>
          </p15:clr>
        </p15:guide>
        <p15:guide id="4" orient="horz" pos="725" userDrawn="1">
          <p15:clr>
            <a:srgbClr val="A4A3A4"/>
          </p15:clr>
        </p15:guide>
        <p15:guide id="5" orient="horz" pos="1089" userDrawn="1">
          <p15:clr>
            <a:srgbClr val="A4A3A4"/>
          </p15:clr>
        </p15:guide>
        <p15:guide id="6" orient="horz" pos="4094" userDrawn="1">
          <p15:clr>
            <a:srgbClr val="A4A3A4"/>
          </p15:clr>
        </p15:guide>
        <p15:guide id="7" pos="750" userDrawn="1">
          <p15:clr>
            <a:srgbClr val="A4A3A4"/>
          </p15:clr>
        </p15:guide>
        <p15:guide id="8" pos="8400" userDrawn="1">
          <p15:clr>
            <a:srgbClr val="A4A3A4"/>
          </p15:clr>
        </p15:guide>
        <p15:guide id="9" pos="7953" userDrawn="1">
          <p15:clr>
            <a:srgbClr val="A4A3A4"/>
          </p15:clr>
        </p15:guide>
        <p15:guide id="10" pos="304" userDrawn="1">
          <p15:clr>
            <a:srgbClr val="A4A3A4"/>
          </p15:clr>
        </p15:guide>
        <p15:guide id="11" pos="4112" userDrawn="1">
          <p15:clr>
            <a:srgbClr val="A4A3A4"/>
          </p15:clr>
        </p15:guide>
        <p15:guide id="12" pos="4591" userDrawn="1">
          <p15:clr>
            <a:srgbClr val="A4A3A4"/>
          </p15:clr>
        </p15:guide>
        <p15:guide id="13" pos="43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Brogan" initials="SHB" lastIdx="6" clrIdx="0"/>
  <p:cmAuthor id="7" name="Alison Sawyer" initials="ALS" lastIdx="1" clrIdx="7"/>
  <p:cmAuthor id="1" name="Naomi Crocker" initials="unaw" lastIdx="155" clrIdx="1"/>
  <p:cmAuthor id="8" name="ujpk" initials="ujpk" lastIdx="5" clrIdx="8"/>
  <p:cmAuthor id="2" name="Kevin" initials="K" lastIdx="5" clrIdx="2"/>
  <p:cmAuthor id="9" name="ujte" initials="ujte" lastIdx="4" clrIdx="9"/>
  <p:cmAuthor id="3" name="S Brogan" initials="SHB" lastIdx="6" clrIdx="3"/>
  <p:cmAuthor id="4" name="Gabrielle Theissen" initials="GT" lastIdx="5" clrIdx="4"/>
  <p:cmAuthor id="5" name="UTKP" initials="tjm" lastIdx="6" clrIdx="5"/>
  <p:cmAuthor id="6" name="U35H" initials="DMD" lastIdx="2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536"/>
    <a:srgbClr val="967378"/>
    <a:srgbClr val="F0A2EC"/>
    <a:srgbClr val="FADEF9"/>
    <a:srgbClr val="E55DDF"/>
    <a:srgbClr val="FFFFFF"/>
    <a:srgbClr val="E6E4DB"/>
    <a:srgbClr val="DD2BD5"/>
    <a:srgbClr val="FF33CC"/>
    <a:srgbClr val="F7C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4" autoAdjust="0"/>
    <p:restoredTop sz="77054" autoAdjust="0"/>
  </p:normalViewPr>
  <p:slideViewPr>
    <p:cSldViewPr snapToGrid="0" showGuides="1">
      <p:cViewPr>
        <p:scale>
          <a:sx n="113" d="100"/>
          <a:sy n="113" d="100"/>
        </p:scale>
        <p:origin x="496" y="760"/>
      </p:cViewPr>
      <p:guideLst>
        <p:guide orient="horz" pos="4577"/>
        <p:guide orient="horz" pos="583"/>
        <p:guide orient="horz" pos="4696"/>
        <p:guide orient="horz" pos="725"/>
        <p:guide orient="horz" pos="1089"/>
        <p:guide orient="horz" pos="4094"/>
        <p:guide pos="750"/>
        <p:guide pos="8400"/>
        <p:guide pos="7953"/>
        <p:guide pos="304"/>
        <p:guide pos="4112"/>
        <p:guide pos="4591"/>
        <p:guide pos="43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8D95EAF0-F546-476D-BDE5-43CB61B6D575}" type="datetimeFigureOut">
              <a:rPr lang="en-US" smtClean="0"/>
              <a:pPr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4358A8C3-447D-4EC1-A982-ACBEC8673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06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7"/>
            <a:ext cx="3037838" cy="464820"/>
          </a:xfrm>
          <a:prstGeom prst="rect">
            <a:avLst/>
          </a:prstGeom>
        </p:spPr>
        <p:txBody>
          <a:bodyPr vert="horz" lIns="92997" tIns="46500" rIns="92997" bIns="46500" rtlCol="0"/>
          <a:lstStyle>
            <a:lvl1pPr algn="l" defTabSz="1036182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6" y="7"/>
            <a:ext cx="3037838" cy="464820"/>
          </a:xfrm>
          <a:prstGeom prst="rect">
            <a:avLst/>
          </a:prstGeom>
        </p:spPr>
        <p:txBody>
          <a:bodyPr vert="horz" lIns="92997" tIns="46500" rIns="92997" bIns="46500" rtlCol="0"/>
          <a:lstStyle>
            <a:lvl1pPr algn="r" defTabSz="1036182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43398B3-C584-484E-B2CE-2CEAB13DEC3B}" type="datetimeFigureOut">
              <a:rPr lang="en-US"/>
              <a:pPr>
                <a:defRPr/>
              </a:pPr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97" tIns="46500" rIns="92997" bIns="4650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2" y="4415797"/>
            <a:ext cx="5608320" cy="4183380"/>
          </a:xfrm>
          <a:prstGeom prst="rect">
            <a:avLst/>
          </a:prstGeom>
        </p:spPr>
        <p:txBody>
          <a:bodyPr vert="horz" lIns="92997" tIns="46500" rIns="92997" bIns="4650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829974"/>
            <a:ext cx="3037838" cy="464820"/>
          </a:xfrm>
          <a:prstGeom prst="rect">
            <a:avLst/>
          </a:prstGeom>
        </p:spPr>
        <p:txBody>
          <a:bodyPr vert="horz" lIns="92997" tIns="46500" rIns="92997" bIns="46500" rtlCol="0" anchor="b"/>
          <a:lstStyle>
            <a:lvl1pPr algn="l" defTabSz="1036182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6" y="8829974"/>
            <a:ext cx="3037838" cy="464820"/>
          </a:xfrm>
          <a:prstGeom prst="rect">
            <a:avLst/>
          </a:prstGeom>
        </p:spPr>
        <p:txBody>
          <a:bodyPr vert="horz" lIns="92997" tIns="46500" rIns="92997" bIns="46500" rtlCol="0" anchor="b"/>
          <a:lstStyle>
            <a:lvl1pPr algn="r" defTabSz="1036182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8B6F77A-EB1B-41F4-ABB1-A60771D0F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8000"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7588"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175"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763"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6975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1727-6B1C-44C6-9621-FBBE756D97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99C 45pct.jpg"/>
          <p:cNvPicPr>
            <a:picLocks noChangeAspect="1"/>
          </p:cNvPicPr>
          <p:nvPr userDrawn="1"/>
        </p:nvPicPr>
        <p:blipFill>
          <a:blip r:embed="rId2" cstate="print"/>
          <a:srcRect l="758" t="758" r="758" b="1339"/>
          <a:stretch>
            <a:fillRect/>
          </a:stretch>
        </p:blipFill>
        <p:spPr>
          <a:xfrm>
            <a:off x="0" y="0"/>
            <a:ext cx="13817600" cy="671885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05600"/>
            <a:ext cx="13817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Signatur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1938" y="6987374"/>
            <a:ext cx="2114550" cy="5886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93338" y="1856233"/>
            <a:ext cx="9476679" cy="21954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2600"/>
              </a:spcAft>
              <a:buNone/>
              <a:defRPr sz="5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Default red cover: Follow instructions below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DOUB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2-chart layout: Type head here</a:t>
            </a:r>
          </a:p>
        </p:txBody>
      </p:sp>
      <p:sp>
        <p:nvSpPr>
          <p:cNvPr id="8" name="L 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87749"/>
            <a:ext cx="5338618" cy="2846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50">
                <a:solidFill>
                  <a:schemeClr val="tx2"/>
                </a:solidFill>
              </a:defRPr>
            </a:lvl1pPr>
            <a:lvl2pPr marL="198438" indent="-198438">
              <a:lnSpc>
                <a:spcPct val="97000"/>
              </a:lnSpc>
              <a:spcBef>
                <a:spcPts val="1000"/>
              </a:spcBef>
              <a:buSzPct val="95000"/>
              <a:defRPr sz="2000"/>
            </a:lvl2pPr>
            <a:lvl3pPr marL="542925" indent="-198438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–"/>
              <a:defRPr sz="2000"/>
            </a:lvl3pPr>
            <a:lvl4pPr marL="860425" indent="-190500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US" dirty="0"/>
              <a:t>Type chart title here</a:t>
            </a:r>
          </a:p>
        </p:txBody>
      </p:sp>
      <p:sp>
        <p:nvSpPr>
          <p:cNvPr id="4" name="R Sub and bullets"/>
          <p:cNvSpPr>
            <a:spLocks noGrp="1"/>
          </p:cNvSpPr>
          <p:nvPr>
            <p:ph type="body" sz="quarter" idx="11" hasCustomPrompt="1"/>
          </p:nvPr>
        </p:nvSpPr>
        <p:spPr>
          <a:xfrm>
            <a:off x="7279541" y="1687749"/>
            <a:ext cx="5345161" cy="2846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50" baseline="0">
                <a:solidFill>
                  <a:schemeClr val="tx2"/>
                </a:solidFill>
              </a:defRPr>
            </a:lvl1pPr>
            <a:lvl2pPr marL="198438" indent="-198438">
              <a:lnSpc>
                <a:spcPct val="97000"/>
              </a:lnSpc>
              <a:spcBef>
                <a:spcPts val="1000"/>
              </a:spcBef>
              <a:buSzPct val="95000"/>
              <a:defRPr sz="2000"/>
            </a:lvl2pPr>
            <a:lvl3pPr marL="542925" indent="-198438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–"/>
              <a:defRPr sz="2000"/>
            </a:lvl3pPr>
            <a:lvl4pPr marL="860425" indent="-190500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US" dirty="0"/>
              <a:t>Type chart title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2-M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2-mix layout: Type head here</a:t>
            </a:r>
          </a:p>
        </p:txBody>
      </p:sp>
      <p:sp>
        <p:nvSpPr>
          <p:cNvPr id="8" name="L 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61246"/>
            <a:ext cx="5338618" cy="2046073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7700" indent="-190500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L Sub and bullets"/>
          <p:cNvSpPr>
            <a:spLocks noGrp="1"/>
          </p:cNvSpPr>
          <p:nvPr>
            <p:ph type="body" sz="quarter" idx="11" hasCustomPrompt="1"/>
          </p:nvPr>
        </p:nvSpPr>
        <p:spPr>
          <a:xfrm>
            <a:off x="7279541" y="1687749"/>
            <a:ext cx="5545414" cy="2846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50">
                <a:solidFill>
                  <a:schemeClr val="tx2"/>
                </a:solidFill>
              </a:defRPr>
            </a:lvl1pPr>
            <a:lvl2pPr marL="198438" indent="-198438">
              <a:lnSpc>
                <a:spcPct val="97000"/>
              </a:lnSpc>
              <a:spcBef>
                <a:spcPts val="1000"/>
              </a:spcBef>
              <a:buSzPct val="95000"/>
              <a:defRPr sz="2000"/>
            </a:lvl2pPr>
            <a:lvl3pPr marL="542925" indent="-198438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–"/>
              <a:defRPr sz="2000"/>
            </a:lvl3pPr>
            <a:lvl4pPr marL="860425" indent="-190500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US" dirty="0"/>
              <a:t>Type chart title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AGENDA/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Agenda/key points layout: Type head here</a:t>
            </a:r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12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28788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Type agenda items/key points in these boxes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149107" y="1728788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Delete unused boxes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07492" y="1728788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Copy/pasted to add more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190721" y="3149782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Do not resize boxes—leave the size and spacing in tact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149107" y="3149782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Do not center your text—leave it left- and top-aligned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07492" y="3149782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For custom-size boxes, do not use this layout—hand draw them instead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90721" y="4570776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49107" y="4570776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107492" y="4570776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 (title) only layout: Type head here</a:t>
            </a:r>
          </a:p>
        </p:txBody>
      </p:sp>
      <p:sp>
        <p:nvSpPr>
          <p:cNvPr id="8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7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 + subhead layout: Type head here</a:t>
            </a:r>
          </a:p>
        </p:txBody>
      </p:sp>
      <p:sp>
        <p:nvSpPr>
          <p:cNvPr id="8" name="Sub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662597"/>
            <a:ext cx="12144921" cy="3308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50"/>
            </a:lvl1pPr>
            <a:lvl2pPr marL="173038" indent="-173038">
              <a:buSzPct val="100000"/>
              <a:defRPr sz="2000"/>
            </a:lvl2pPr>
            <a:lvl3pPr marL="517525" indent="-173038">
              <a:buSzPct val="100000"/>
              <a:buFont typeface="Arial" pitchFamily="34" charset="0"/>
              <a:buChar char="–"/>
              <a:defRPr sz="1800"/>
            </a:lvl3pPr>
            <a:lvl4pPr marL="795338" indent="-166688"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 dirty="0"/>
              <a:t>Type subhead here</a:t>
            </a:r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7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Basic text layout: Type head here</a:t>
            </a:r>
          </a:p>
        </p:txBody>
      </p:sp>
      <p:sp>
        <p:nvSpPr>
          <p:cNvPr id="8" name="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4" y="1658070"/>
            <a:ext cx="11433977" cy="17636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9288" indent="-17938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9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Double text layout: Type head here</a:t>
            </a:r>
          </a:p>
        </p:txBody>
      </p:sp>
      <p:sp>
        <p:nvSpPr>
          <p:cNvPr id="8" name="L 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58070"/>
            <a:ext cx="5338618" cy="209454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9288" indent="-19208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L Sub and bullets"/>
          <p:cNvSpPr>
            <a:spLocks noGrp="1"/>
          </p:cNvSpPr>
          <p:nvPr>
            <p:ph type="body" sz="quarter" idx="11" hasCustomPrompt="1"/>
          </p:nvPr>
        </p:nvSpPr>
        <p:spPr>
          <a:xfrm>
            <a:off x="7279541" y="1658070"/>
            <a:ext cx="5345161" cy="209454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7700" indent="-190500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10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TEX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Text alternative layout: Type head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28788"/>
            <a:ext cx="3517207" cy="2834640"/>
          </a:xfrm>
          <a:solidFill>
            <a:schemeClr val="bg1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Type text here. Turn bullets on/off using Alt + Shift + Left or Right Arrow. Don’t center your text—leave it left- and top-aligned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161974" y="1728788"/>
            <a:ext cx="3517207" cy="2834640"/>
          </a:xfrm>
          <a:solidFill>
            <a:schemeClr val="bg1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Leave box widths and spacing as-is. For custom-size boxes do not use this layout—use the “Head Only” layout and create custom boxes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098331" y="1728788"/>
            <a:ext cx="3517207" cy="2834640"/>
          </a:xfrm>
          <a:solidFill>
            <a:schemeClr val="bg1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Delete unused boxes or copy/paste to add more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Box 25"/>
          <p:cNvSpPr txBox="1">
            <a:spLocks noChangeArrowheads="1"/>
          </p:cNvSpPr>
          <p:nvPr userDrawn="1"/>
        </p:nvSpPr>
        <p:spPr bwMode="auto">
          <a:xfrm>
            <a:off x="12483635" y="7335673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10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257"/>
            <a:ext cx="12117141" cy="395558"/>
          </a:xfrm>
        </p:spPr>
        <p:txBody>
          <a:bodyPr/>
          <a:lstStyle>
            <a:lvl1pPr>
              <a:defRPr sz="26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Statement/quote layout: Type head here</a:t>
            </a:r>
          </a:p>
        </p:txBody>
      </p:sp>
      <p:sp>
        <p:nvSpPr>
          <p:cNvPr id="3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Larg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2446562"/>
            <a:ext cx="12126716" cy="592278"/>
          </a:xfrm>
        </p:spPr>
        <p:txBody>
          <a:bodyPr lIns="0" tIns="0" rIns="0" bIns="0"/>
          <a:lstStyle>
            <a:lvl1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 sz="4000"/>
            </a:lvl2pPr>
            <a:lvl3pPr>
              <a:buNone/>
              <a:defRPr sz="4000"/>
            </a:lvl3pPr>
            <a:lvl4pPr>
              <a:buNone/>
              <a:defRPr sz="4000"/>
            </a:lvl4pPr>
            <a:lvl5pPr>
              <a:buNone/>
              <a:defRPr sz="4000"/>
            </a:lvl5pPr>
          </a:lstStyle>
          <a:p>
            <a:pPr lvl="0"/>
            <a:r>
              <a:rPr lang="en-US" dirty="0"/>
              <a:t>Type statement/quote here</a:t>
            </a:r>
          </a:p>
        </p:txBody>
      </p:sp>
      <p:sp>
        <p:nvSpPr>
          <p:cNvPr id="12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8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UTTY"/>
          <p:cNvSpPr/>
          <p:nvPr userDrawn="1"/>
        </p:nvSpPr>
        <p:spPr>
          <a:xfrm>
            <a:off x="2" y="0"/>
            <a:ext cx="13815420" cy="777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Larg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2442948"/>
            <a:ext cx="12144921" cy="751872"/>
          </a:xfrm>
        </p:spPr>
        <p:txBody>
          <a:bodyPr lIns="0" tIns="0" rIns="0" bIns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 sz="4000"/>
            </a:lvl2pPr>
            <a:lvl3pPr>
              <a:buNone/>
              <a:defRPr sz="4000"/>
            </a:lvl3pPr>
            <a:lvl4pPr>
              <a:buNone/>
              <a:defRPr sz="4000"/>
            </a:lvl4pPr>
            <a:lvl5pPr>
              <a:buNone/>
              <a:defRPr sz="4000"/>
            </a:lvl5pPr>
          </a:lstStyle>
          <a:p>
            <a:pPr lvl="0"/>
            <a:r>
              <a:rPr lang="en-US" dirty="0"/>
              <a:t>Divider layout: Type text here</a:t>
            </a:r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7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AGENDA/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Agenda/key points layout: Type head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28788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Type agenda items/key points in these boxes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149107" y="1728788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Delete unused boxes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07492" y="1728788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Copy/pasted to add more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190721" y="3149782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Do not resize boxes—leave the size and spacing in tact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149107" y="3149782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Do not center your text—leave it left- and top-aligned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07492" y="3149782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For custom-size boxes, do not use this layout—hand draw them instead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90721" y="4570776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49107" y="4570776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107492" y="4570776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0724" y="606852"/>
            <a:ext cx="11433977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layout for legal disclosures: Title it, “Important information”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90860"/>
            <a:ext cx="11433976" cy="175433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1200" baseline="0"/>
            </a:lvl1pPr>
            <a:lvl2pPr marL="173038" indent="-173038">
              <a:buSzPct val="100000"/>
              <a:defRPr sz="2000"/>
            </a:lvl2pPr>
            <a:lvl3pPr marL="517525" indent="-173038">
              <a:buSzPct val="100000"/>
              <a:buFont typeface="Arial" pitchFamily="34" charset="0"/>
              <a:buChar char="–"/>
              <a:defRPr sz="1800"/>
            </a:lvl3pPr>
            <a:lvl4pPr marL="795338" indent="-166688"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 dirty="0"/>
              <a:t>Type legal disclosures here</a:t>
            </a:r>
          </a:p>
        </p:txBody>
      </p:sp>
      <p:sp>
        <p:nvSpPr>
          <p:cNvPr id="4" name="Oval 3" hidden="1"/>
          <p:cNvSpPr/>
          <p:nvPr userDrawn="1"/>
        </p:nvSpPr>
        <p:spPr>
          <a:xfrm>
            <a:off x="11450952" y="1782763"/>
            <a:ext cx="1851981" cy="16628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5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1026" y="2832965"/>
            <a:ext cx="12875573" cy="139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1014" y="4282678"/>
            <a:ext cx="12875573" cy="83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2802824" y="7046638"/>
            <a:ext cx="829147" cy="59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151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7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400" y="1800"/>
          <a:ext cx="2398" cy="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0" y="1800"/>
                        <a:ext cx="2398" cy="1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86" y="431800"/>
            <a:ext cx="12435840" cy="341986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720"/>
              </a:lnSpc>
              <a:defRPr sz="272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554480"/>
            <a:ext cx="12435840" cy="5129425"/>
          </a:xfrm>
          <a:prstGeom prst="rect">
            <a:avLst/>
          </a:prstGeom>
        </p:spPr>
        <p:txBody>
          <a:bodyPr lIns="0">
            <a:noAutofit/>
          </a:bodyPr>
          <a:lstStyle>
            <a:lvl1pPr marL="188908" indent="-188908">
              <a:lnSpc>
                <a:spcPct val="100000"/>
              </a:lnSpc>
              <a:spcBef>
                <a:spcPts val="0"/>
              </a:spcBef>
              <a:spcAft>
                <a:spcPts val="1360"/>
              </a:spcAft>
              <a:buClr>
                <a:schemeClr val="tx1"/>
              </a:buClr>
              <a:defRPr sz="181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4713" indent="-197903">
              <a:lnSpc>
                <a:spcPct val="100000"/>
              </a:lnSpc>
              <a:spcBef>
                <a:spcPts val="0"/>
              </a:spcBef>
              <a:spcAft>
                <a:spcPts val="1360"/>
              </a:spcAft>
              <a:buClr>
                <a:schemeClr val="tx1"/>
              </a:buClr>
              <a:defRPr sz="181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8718" indent="-205099">
              <a:lnSpc>
                <a:spcPct val="100000"/>
              </a:lnSpc>
              <a:spcBef>
                <a:spcPts val="0"/>
              </a:spcBef>
              <a:spcAft>
                <a:spcPts val="136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1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6532" indent="-181711">
              <a:lnSpc>
                <a:spcPct val="100000"/>
              </a:lnSpc>
              <a:spcBef>
                <a:spcPts val="0"/>
              </a:spcBef>
              <a:spcAft>
                <a:spcPts val="136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1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52337" indent="-205099">
              <a:lnSpc>
                <a:spcPct val="100000"/>
              </a:lnSpc>
              <a:spcBef>
                <a:spcPts val="0"/>
              </a:spcBef>
              <a:spcAft>
                <a:spcPts val="136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1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0880" y="860146"/>
            <a:ext cx="12435840" cy="24871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FontTx/>
              <a:buNone/>
              <a:defRPr sz="1813" b="1">
                <a:solidFill>
                  <a:schemeClr val="bg2"/>
                </a:solidFill>
              </a:defRPr>
            </a:lvl1pPr>
            <a:lvl2pPr marL="518145" indent="0">
              <a:buFontTx/>
              <a:buNone/>
              <a:defRPr sz="1587"/>
            </a:lvl2pPr>
            <a:lvl3pPr marL="1036290" indent="0">
              <a:buFontTx/>
              <a:buNone/>
              <a:defRPr sz="1587"/>
            </a:lvl3pPr>
            <a:lvl4pPr marL="1554434" indent="0">
              <a:buFontTx/>
              <a:buNone/>
              <a:defRPr sz="1587"/>
            </a:lvl4pPr>
            <a:lvl5pPr marL="2072579" indent="0">
              <a:buFontTx/>
              <a:buNone/>
              <a:defRPr sz="158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77062" y="7140245"/>
            <a:ext cx="690880" cy="2798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l"/>
            <a:fld id="{0414EECA-9A6C-40E1-AC71-398B096ADC80}" type="slidenum">
              <a:rPr lang="en-US" sz="1133" smtClean="0">
                <a:solidFill>
                  <a:schemeClr val="accent5"/>
                </a:solidFill>
              </a:rPr>
              <a:pPr algn="l"/>
              <a:t>‹#›</a:t>
            </a:fld>
            <a:endParaRPr lang="en-US" sz="11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35824"/>
      </p:ext>
    </p:extLst>
  </p:cSld>
  <p:clrMapOvr>
    <a:masterClrMapping/>
  </p:clrMapOvr>
  <p:transition spd="slow">
    <p:wipe dir="r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 (title) only layout: Type head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 + subhead layout: Type head here</a:t>
            </a:r>
          </a:p>
        </p:txBody>
      </p:sp>
      <p:sp>
        <p:nvSpPr>
          <p:cNvPr id="8" name="Subhead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661978"/>
            <a:ext cx="12144921" cy="3308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50"/>
            </a:lvl1pPr>
            <a:lvl2pPr marL="173038" indent="-173038">
              <a:buSzPct val="100000"/>
              <a:defRPr sz="2000"/>
            </a:lvl2pPr>
            <a:lvl3pPr marL="517525" indent="-173038">
              <a:buSzPct val="100000"/>
              <a:buFont typeface="Arial" pitchFamily="34" charset="0"/>
              <a:buChar char="–"/>
              <a:defRPr sz="1800"/>
            </a:lvl3pPr>
            <a:lvl4pPr marL="795338" indent="-166688"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 dirty="0"/>
              <a:t>Type subhead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Basic text layout: Type head here</a:t>
            </a:r>
          </a:p>
        </p:txBody>
      </p:sp>
      <p:sp>
        <p:nvSpPr>
          <p:cNvPr id="8" name="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4" y="1661245"/>
            <a:ext cx="11433977" cy="172944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spcAft>
                <a:spcPts val="100"/>
              </a:spcAft>
              <a:buSzPct val="95000"/>
              <a:buFont typeface="Arial" pitchFamily="34" charset="0"/>
              <a:buChar char="–"/>
              <a:defRPr sz="1850"/>
            </a:lvl3pPr>
            <a:lvl4pPr marL="649288" indent="-179388">
              <a:lnSpc>
                <a:spcPct val="101000"/>
              </a:lnSpc>
              <a:spcBef>
                <a:spcPts val="300"/>
              </a:spcBef>
              <a:spcAft>
                <a:spcPts val="100"/>
              </a:spcAft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Double text layout: Type head here</a:t>
            </a:r>
          </a:p>
        </p:txBody>
      </p:sp>
      <p:sp>
        <p:nvSpPr>
          <p:cNvPr id="8" name="L 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61245"/>
            <a:ext cx="5338618" cy="206030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9288" indent="-17938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 Sub and bullets"/>
          <p:cNvSpPr>
            <a:spLocks noGrp="1"/>
          </p:cNvSpPr>
          <p:nvPr>
            <p:ph type="body" sz="quarter" idx="11" hasCustomPrompt="1"/>
          </p:nvPr>
        </p:nvSpPr>
        <p:spPr>
          <a:xfrm>
            <a:off x="7279541" y="1661245"/>
            <a:ext cx="5345161" cy="206030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7700" indent="-190500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TEXT ALTERNATIV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Text alternative layout (white): Type head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39297"/>
            <a:ext cx="3517207" cy="2834640"/>
          </a:xfrm>
          <a:ln w="19050" cap="sq">
            <a:solidFill>
              <a:schemeClr val="accent4"/>
            </a:solidFill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Type text here. Turn bullets on/off using Alt + Shift + Left or Right Arrow. Don’t center your text—leave it left- and top-aligned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161974" y="1739297"/>
            <a:ext cx="3517207" cy="2834640"/>
          </a:xfrm>
          <a:ln w="19050" cap="sq">
            <a:solidFill>
              <a:schemeClr val="accent4"/>
            </a:solidFill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Leave box widths and spacing as-is. For custom-size boxes do not use this layout—use the “Head Only” layout and create custom boxes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098331" y="1739297"/>
            <a:ext cx="3517207" cy="2834640"/>
          </a:xfrm>
          <a:ln w="19050" cap="sq">
            <a:solidFill>
              <a:schemeClr val="accent4"/>
            </a:solidFill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Delete unused boxes or copy/paste to add more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TEXT ALTERNATIVE (putt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Text alternative layout (putty): Type head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28788"/>
            <a:ext cx="3517207" cy="2834640"/>
          </a:xfrm>
          <a:solidFill>
            <a:schemeClr val="bg2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Type text here. Turn bullets on/off using Alt + Shift + Left or Right Arrow. Don’t center your text—leave it left- and top-aligned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161974" y="1728788"/>
            <a:ext cx="3517207" cy="2834640"/>
          </a:xfrm>
          <a:solidFill>
            <a:schemeClr val="bg2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Leave box widths and spacing as-is. For custom-size boxes do not use this layout—use the “Head Only” layout and create custom boxes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098331" y="1728788"/>
            <a:ext cx="3517207" cy="2834640"/>
          </a:xfrm>
          <a:solidFill>
            <a:schemeClr val="bg2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marR="0" indent="0" algn="l" defTabSz="1017588" rtl="0" eaLnBrk="1" fontAlgn="base" latinLnBrk="0" hangingPunct="1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Tx/>
              <a:buSzPct val="95000"/>
              <a:buFont typeface="Arial" pitchFamily="34" charset="0"/>
              <a:buNone/>
              <a:tabLst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marL="0" marR="0" lvl="0" indent="0" algn="l" defTabSz="1017588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Pct val="95000"/>
              <a:buFont typeface="Arial" pitchFamily="34" charset="0"/>
              <a:buNone/>
              <a:tabLst/>
              <a:defRPr/>
            </a:pPr>
            <a:r>
              <a:rPr lang="en-US" dirty="0"/>
              <a:t>Delete unused boxes or copy/paste to add more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0724" y="606852"/>
            <a:ext cx="11433977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Chart layout: Type head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90860"/>
            <a:ext cx="11433976" cy="2846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50">
                <a:solidFill>
                  <a:schemeClr val="tx2"/>
                </a:solidFill>
              </a:defRPr>
            </a:lvl1pPr>
            <a:lvl2pPr marL="173038" indent="-173038">
              <a:buSzPct val="100000"/>
              <a:defRPr sz="2000"/>
            </a:lvl2pPr>
            <a:lvl3pPr marL="517525" indent="-173038">
              <a:buSzPct val="100000"/>
              <a:buFont typeface="Arial" pitchFamily="34" charset="0"/>
              <a:buChar char="–"/>
              <a:defRPr sz="1800"/>
            </a:lvl3pPr>
            <a:lvl4pPr marL="795338" indent="-166688"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 dirty="0"/>
              <a:t>Type chart title here</a:t>
            </a:r>
          </a:p>
        </p:txBody>
      </p:sp>
      <p:sp>
        <p:nvSpPr>
          <p:cNvPr id="4" name="Oval 3" hidden="1"/>
          <p:cNvSpPr/>
          <p:nvPr userDrawn="1"/>
        </p:nvSpPr>
        <p:spPr>
          <a:xfrm>
            <a:off x="11450952" y="1782763"/>
            <a:ext cx="1851981" cy="16628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nner"/>
          <p:cNvSpPr/>
          <p:nvPr/>
        </p:nvSpPr>
        <p:spPr>
          <a:xfrm>
            <a:off x="0" y="0"/>
            <a:ext cx="13817600" cy="1149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defTabSz="10188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027" name="Head"/>
          <p:cNvSpPr>
            <a:spLocks noGrp="1"/>
          </p:cNvSpPr>
          <p:nvPr>
            <p:ph type="title"/>
          </p:nvPr>
        </p:nvSpPr>
        <p:spPr bwMode="auto">
          <a:xfrm>
            <a:off x="1190721" y="597907"/>
            <a:ext cx="12144921" cy="40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Bullets"/>
          <p:cNvSpPr>
            <a:spLocks noGrp="1"/>
          </p:cNvSpPr>
          <p:nvPr>
            <p:ph type="body" idx="1"/>
          </p:nvPr>
        </p:nvSpPr>
        <p:spPr bwMode="auto">
          <a:xfrm>
            <a:off x="1190724" y="1673483"/>
            <a:ext cx="11433977" cy="97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62" r:id="rId2"/>
    <p:sldLayoutId id="2147484046" r:id="rId3"/>
    <p:sldLayoutId id="2147483882" r:id="rId4"/>
    <p:sldLayoutId id="2147483844" r:id="rId5"/>
    <p:sldLayoutId id="2147483904" r:id="rId6"/>
    <p:sldLayoutId id="2147484050" r:id="rId7"/>
    <p:sldLayoutId id="2147484056" r:id="rId8"/>
    <p:sldLayoutId id="2147483914" r:id="rId9"/>
    <p:sldLayoutId id="2147483915" r:id="rId10"/>
    <p:sldLayoutId id="2147483896" r:id="rId11"/>
    <p:sldLayoutId id="2147484059" r:id="rId12"/>
    <p:sldLayoutId id="2147483834" r:id="rId13"/>
    <p:sldLayoutId id="2147483851" r:id="rId14"/>
    <p:sldLayoutId id="2147483848" r:id="rId15"/>
    <p:sldLayoutId id="2147483906" r:id="rId16"/>
    <p:sldLayoutId id="2147484051" r:id="rId17"/>
    <p:sldLayoutId id="2147483838" r:id="rId18"/>
    <p:sldLayoutId id="2147483895" r:id="rId19"/>
    <p:sldLayoutId id="2147483913" r:id="rId20"/>
    <p:sldLayoutId id="2147483833" r:id="rId21"/>
    <p:sldLayoutId id="2147484063" r:id="rId22"/>
    <p:sldLayoutId id="2147484064" r:id="rId23"/>
  </p:sldLayoutIdLst>
  <p:hf sldNum="0" hdr="0" ftr="0" dt="0"/>
  <p:txStyles>
    <p:titleStyle>
      <a:lvl1pPr algn="l" defTabSz="1017588" rtl="0" eaLnBrk="1" fontAlgn="base" hangingPunct="1">
        <a:lnSpc>
          <a:spcPct val="97000"/>
        </a:lnSpc>
        <a:spcBef>
          <a:spcPct val="0"/>
        </a:spcBef>
        <a:spcAft>
          <a:spcPct val="0"/>
        </a:spcAft>
        <a:defRPr sz="265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200025" indent="-200025" algn="l" defTabSz="1017588" rtl="0" eaLnBrk="1" fontAlgn="base" hangingPunct="1">
        <a:lnSpc>
          <a:spcPct val="101000"/>
        </a:lnSpc>
        <a:spcBef>
          <a:spcPts val="800"/>
        </a:spcBef>
        <a:spcAft>
          <a:spcPts val="100"/>
        </a:spcAft>
        <a:buSzPct val="95000"/>
        <a:buFont typeface="Arial" pitchFamily="34" charset="0"/>
        <a:buChar char="•"/>
        <a:defRPr sz="18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1450" indent="-171450" algn="l" defTabSz="1017588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34975" indent="-195263" algn="l" defTabSz="1017588" rtl="0" eaLnBrk="1" fontAlgn="base" hangingPunct="1">
        <a:lnSpc>
          <a:spcPct val="101000"/>
        </a:lnSpc>
        <a:spcBef>
          <a:spcPts val="300"/>
        </a:spcBef>
        <a:spcAft>
          <a:spcPts val="100"/>
        </a:spcAft>
        <a:buSzPct val="95000"/>
        <a:buFont typeface="Arial" pitchFamily="34" charset="0"/>
        <a:buChar char="–"/>
        <a:defRPr sz="18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46113" indent="-187325" algn="l" defTabSz="1017588" rtl="0" eaLnBrk="1" fontAlgn="base" hangingPunct="1">
        <a:lnSpc>
          <a:spcPct val="101000"/>
        </a:lnSpc>
        <a:spcBef>
          <a:spcPts val="300"/>
        </a:spcBef>
        <a:spcAft>
          <a:spcPts val="100"/>
        </a:spcAft>
        <a:buSzPct val="95000"/>
        <a:buFont typeface="Arial" pitchFamily="34" charset="0"/>
        <a:buChar char="•"/>
        <a:defRPr sz="18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92350" indent="-254000" algn="l" defTabSz="10175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icandocodigo.net/2009/delorean-de-coleccion-para-viajar-en-el-tiempo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tiff"/><Relationship Id="rId4" Type="http://schemas.openxmlformats.org/officeDocument/2006/relationships/hyperlink" Target="https://creativecommons.org/licenses/by-sa/3.0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fintechsteve/modeling-volatility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hyperlink" Target="https://github.com/fintechsteve/modeling-volatility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hyperlink" Target="https://projecteuclid.org/download/pdf_1/euclid.ss/1009213726" TargetMode="External"/><Relationship Id="rId2" Type="http://schemas.openxmlformats.org/officeDocument/2006/relationships/hyperlink" Target="https://upload.wikimedia.org/wikipedia/en/5/5a/TheTwoCultures.jp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File:TheTwoCultures.jpg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4120" y="0"/>
            <a:ext cx="1396584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322035" y="5659187"/>
            <a:ext cx="7319067" cy="93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3022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8049" y="391255"/>
            <a:ext cx="6207040" cy="1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1248485" y="1831042"/>
            <a:ext cx="1956133" cy="51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 sz="272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  <a:endParaRPr sz="2720"/>
          </a:p>
        </p:txBody>
      </p:sp>
      <p:sp>
        <p:nvSpPr>
          <p:cNvPr id="58" name="Google Shape;58;p13"/>
          <p:cNvSpPr txBox="1"/>
          <p:nvPr/>
        </p:nvSpPr>
        <p:spPr>
          <a:xfrm>
            <a:off x="742976" y="321951"/>
            <a:ext cx="8046213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67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</a:t>
            </a:r>
            <a:endParaRPr sz="9067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67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</a:t>
            </a:r>
            <a:endParaRPr sz="9067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67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SCIENCE </a:t>
            </a:r>
            <a:endParaRPr sz="9067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67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CONFERENCE</a:t>
            </a:r>
            <a:endParaRPr sz="9067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201849" y="6295016"/>
            <a:ext cx="8279227" cy="93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3627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272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0058" y="5816049"/>
            <a:ext cx="10490587" cy="61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3627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Boston  |   April 30 - May 4, 2019</a:t>
            </a:r>
            <a:endParaRPr sz="3627">
              <a:solidFill>
                <a:srgbClr val="37BCF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28922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C7B0-0C8F-1A4F-8A67-064D6F14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Intricacy of Simple Financial Models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45CE0-D4A8-154A-8E51-DD581AE798B8}"/>
              </a:ext>
            </a:extLst>
          </p:cNvPr>
          <p:cNvGrpSpPr/>
          <p:nvPr/>
        </p:nvGrpSpPr>
        <p:grpSpPr>
          <a:xfrm>
            <a:off x="456737" y="1412776"/>
            <a:ext cx="12875490" cy="6089325"/>
            <a:chOff x="456737" y="1412776"/>
            <a:chExt cx="10499824" cy="4965779"/>
          </a:xfrm>
        </p:grpSpPr>
        <p:pic>
          <p:nvPicPr>
            <p:cNvPr id="4" name="Picture 3" descr="C:\Users\e437819\AppData\Local\Microsoft\Windows\Temporary Internet Files\Content.IE5\6YMGJ0LU\Complexity[1].jpg">
              <a:extLst>
                <a:ext uri="{FF2B5EF4-FFF2-40B4-BE49-F238E27FC236}">
                  <a16:creationId xmlns:a16="http://schemas.microsoft.com/office/drawing/2014/main" id="{5153E4EC-D490-204A-A0A7-374C400AE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577" y="1516877"/>
              <a:ext cx="4178984" cy="3343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ontent Placeholder 21">
              <a:extLst>
                <a:ext uri="{FF2B5EF4-FFF2-40B4-BE49-F238E27FC236}">
                  <a16:creationId xmlns:a16="http://schemas.microsoft.com/office/drawing/2014/main" id="{FE97A320-20C2-F34C-B630-D511C2BF55EE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2832645"/>
              <a:ext cx="6104113" cy="3044627"/>
            </a:xfrm>
            <a:prstGeom prst="rect">
              <a:avLst/>
            </a:prstGeom>
          </p:spPr>
          <p:txBody>
            <a:bodyPr/>
            <a:lstStyle>
              <a:lvl1pPr marL="200025" indent="-200025" algn="l" defTabSz="1017588" rtl="0" eaLnBrk="1" fontAlgn="base" hangingPunct="1">
                <a:lnSpc>
                  <a:spcPct val="101000"/>
                </a:lnSpc>
                <a:spcBef>
                  <a:spcPts val="800"/>
                </a:spcBef>
                <a:spcAft>
                  <a:spcPts val="100"/>
                </a:spcAft>
                <a:buSzPct val="95000"/>
                <a:buFont typeface="Arial" pitchFamily="34" charset="0"/>
                <a:buChar char="•"/>
                <a:defRPr sz="185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171450" indent="-171450" algn="l" defTabSz="1017588" rtl="0" eaLnBrk="1" fontAlgn="base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434975" indent="-195263" algn="l" defTabSz="1017588" rtl="0" eaLnBrk="1" fontAlgn="base" hangingPunct="1">
                <a:lnSpc>
                  <a:spcPct val="101000"/>
                </a:lnSpc>
                <a:spcBef>
                  <a:spcPts val="300"/>
                </a:spcBef>
                <a:spcAft>
                  <a:spcPts val="100"/>
                </a:spcAft>
                <a:buSzPct val="95000"/>
                <a:buFont typeface="Arial" pitchFamily="34" charset="0"/>
                <a:buChar char="–"/>
                <a:defRPr sz="185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46113" indent="-187325" algn="l" defTabSz="1017588" rtl="0" eaLnBrk="1" fontAlgn="base" hangingPunct="1">
                <a:lnSpc>
                  <a:spcPct val="101000"/>
                </a:lnSpc>
                <a:spcBef>
                  <a:spcPts val="300"/>
                </a:spcBef>
                <a:spcAft>
                  <a:spcPts val="100"/>
                </a:spcAft>
                <a:buSzPct val="95000"/>
                <a:buFont typeface="Arial" pitchFamily="34" charset="0"/>
                <a:buChar char="•"/>
                <a:defRPr sz="185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292350" indent="-254000" algn="l" defTabSz="10175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2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801767" indent="-254706" algn="l" defTabSz="101882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180" indent="-254706" algn="l" defTabSz="101882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592" indent="-254706" algn="l" defTabSz="101882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30004" indent="-254706" algn="l" defTabSz="101882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/>
                <a:t>Common financial tools including most time series modeling techniques incorporate significant nuance into their design.</a:t>
              </a:r>
            </a:p>
            <a:p>
              <a:r>
                <a:rPr lang="en-US" sz="2400"/>
                <a:t>Unless this nuance is captured in inputs into machine learning, it will not compete.</a:t>
              </a:r>
            </a:p>
            <a:p>
              <a:r>
                <a:rPr lang="en-US" sz="2400"/>
                <a:t>A compromise is to incorporate financial models and tools as inputs into machine learning models – let ML optimize across models.</a:t>
              </a:r>
              <a:endParaRPr lang="en-US" sz="2400" dirty="0"/>
            </a:p>
          </p:txBody>
        </p:sp>
        <p:sp>
          <p:nvSpPr>
            <p:cNvPr id="6" name="Content Placeholder 21">
              <a:extLst>
                <a:ext uri="{FF2B5EF4-FFF2-40B4-BE49-F238E27FC236}">
                  <a16:creationId xmlns:a16="http://schemas.microsoft.com/office/drawing/2014/main" id="{04FB0748-67AF-AD4C-872F-C79CD625D61A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1412776"/>
              <a:ext cx="6104113" cy="792088"/>
            </a:xfrm>
            <a:prstGeom prst="rect">
              <a:avLst/>
            </a:prstGeom>
          </p:spPr>
          <p:txBody>
            <a:bodyPr vert="horz" lIns="0" tIns="45720" rIns="91440" bIns="45720" rtlCol="0">
              <a:noAutofit/>
            </a:bodyPr>
            <a:lstStyle>
              <a:lvl1pPr marL="166688" indent="-1666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5938" indent="-1746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63600" indent="-1809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96975" indent="-1603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546225" indent="-1809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chemeClr val="accent1"/>
                  </a:solidFill>
                </a:rPr>
                <a:t>“Machine learning at its core </a:t>
              </a:r>
              <a:br>
                <a:rPr lang="en-US" sz="2000" dirty="0">
                  <a:solidFill>
                    <a:schemeClr val="accent1"/>
                  </a:solidFill>
                </a:rPr>
              </a:br>
              <a:r>
                <a:rPr lang="en-US" sz="2000" dirty="0">
                  <a:solidFill>
                    <a:schemeClr val="accent1"/>
                  </a:solidFill>
                </a:rPr>
                <a:t>is based on inherently simple concepts</a:t>
              </a:r>
            </a:p>
            <a:p>
              <a:pPr marL="0" indent="0" algn="ctr">
                <a:buNone/>
              </a:pPr>
              <a:r>
                <a:rPr lang="en-US" sz="2000" dirty="0">
                  <a:solidFill>
                    <a:schemeClr val="accent1"/>
                  </a:solidFill>
                </a:rPr>
                <a:t>Modern finance is built on </a:t>
              </a:r>
              <a:br>
                <a:rPr lang="en-US" sz="2000" dirty="0">
                  <a:solidFill>
                    <a:schemeClr val="accent1"/>
                  </a:solidFill>
                </a:rPr>
              </a:br>
              <a:r>
                <a:rPr lang="en-US" sz="2000" dirty="0">
                  <a:solidFill>
                    <a:schemeClr val="accent1"/>
                  </a:solidFill>
                </a:rPr>
                <a:t>decades of intricate modeling”</a:t>
              </a: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9A657169-CE68-E84C-B092-F9C96DF44E53}"/>
                </a:ext>
              </a:extLst>
            </p:cNvPr>
            <p:cNvSpPr txBox="1"/>
            <p:nvPr/>
          </p:nvSpPr>
          <p:spPr>
            <a:xfrm>
              <a:off x="456737" y="6132334"/>
              <a:ext cx="3763851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 marL="0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8131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6262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24392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32523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40654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48785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6915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65046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/>
                <a:t>Image Source: Office.com. All quotes from Lawrence, Cates and </a:t>
              </a:r>
              <a:r>
                <a:rPr lang="en-US" sz="800" dirty="0" err="1"/>
                <a:t>Garrahan</a:t>
              </a:r>
              <a:r>
                <a:rPr lang="en-US" sz="800" dirty="0"/>
                <a:t> (2017),</a:t>
              </a:r>
              <a:br>
                <a:rPr lang="en-US" sz="800" dirty="0"/>
              </a:br>
              <a:r>
                <a:rPr lang="en-US" sz="800" dirty="0"/>
                <a:t>Applied Finance: The Third Culture, Working Paper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44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366A-C45F-2E45-A745-E4D10401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Currency Volatility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B8B7-AA16-C746-944F-3495900B5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702" y="1638666"/>
            <a:ext cx="5102125" cy="5760551"/>
          </a:xfrm>
        </p:spPr>
        <p:txBody>
          <a:bodyPr/>
          <a:lstStyle/>
          <a:p>
            <a:r>
              <a:rPr lang="en-US" dirty="0"/>
              <a:t>We are interested in predicting tomorrow’s currency volatility.</a:t>
            </a:r>
          </a:p>
          <a:p>
            <a:r>
              <a:rPr lang="en-US" dirty="0"/>
              <a:t>Specifically, we want to predict the volatility of the following 24hr return on a DXY basket</a:t>
            </a:r>
          </a:p>
          <a:p>
            <a:r>
              <a:rPr lang="en-US" dirty="0"/>
              <a:t>(DXY is a weighted basket of 6 currencies against the dollar)</a:t>
            </a:r>
          </a:p>
          <a:p>
            <a:r>
              <a:rPr lang="en-US" dirty="0"/>
              <a:t>We have past returns available to us for 9 currencies against the dollar</a:t>
            </a:r>
          </a:p>
          <a:p>
            <a:r>
              <a:rPr lang="en-US" dirty="0"/>
              <a:t>Our goal is to construct a model that assigns a low weight (close to 0) when volatility is likely to be high and a high weight (close to 1) when volatility is likely to be 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CCF16-A91C-234A-AC4B-420BC742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0" y="1830918"/>
            <a:ext cx="7321550" cy="55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4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77C353-21FD-9841-87A8-DA6D9746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Turbulence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669244"/>
              </a:xfrm>
            </p:spPr>
            <p:txBody>
              <a:bodyPr/>
              <a:lstStyle/>
              <a:p>
                <a:r>
                  <a:rPr lang="en-US" dirty="0"/>
                  <a:t>Simple “Rule of Thumb”: If the combined returns look abnormal relative to a normal distribution, consider the environment to be “turbulent”</a:t>
                </a:r>
              </a:p>
              <a:p>
                <a:pPr lvl="1"/>
                <a:r>
                  <a:rPr lang="en-US" dirty="0" err="1"/>
                  <a:t>Mahalanobis</a:t>
                </a:r>
                <a:r>
                  <a:rPr lang="en-US" dirty="0"/>
                  <a:t> Distance Metric: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′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Assume that abnormalities persist and describe the</a:t>
                </a:r>
                <a:br>
                  <a:rPr lang="en-US" dirty="0"/>
                </a:br>
                <a:r>
                  <a:rPr lang="en-US" dirty="0" err="1"/>
                  <a:t>the</a:t>
                </a:r>
                <a:r>
                  <a:rPr lang="en-US" dirty="0"/>
                  <a:t> overall market volatility (Seems plausible)</a:t>
                </a:r>
              </a:p>
              <a:p>
                <a:r>
                  <a:rPr lang="en-US" dirty="0"/>
                  <a:t>When T &gt; 75% of historical T, predict volatility = TRUE</a:t>
                </a:r>
              </a:p>
              <a:p>
                <a:r>
                  <a:rPr lang="en-US" dirty="0"/>
                  <a:t>Fine… but how do we parameterize?</a:t>
                </a:r>
              </a:p>
              <a:p>
                <a:pPr lvl="1"/>
                <a:r>
                  <a:rPr lang="en-US" dirty="0"/>
                  <a:t>Lookback window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dirty="0"/>
                  <a:t>	(A year? A quarter? 2 years?)</a:t>
                </a:r>
              </a:p>
              <a:p>
                <a:pPr lvl="1"/>
                <a:r>
                  <a:rPr lang="en-US" dirty="0"/>
                  <a:t>Smoothing window for T		(Daily? Too fast. Weekly? Monthly? Quarterly?)</a:t>
                </a:r>
              </a:p>
              <a:p>
                <a:pPr lvl="1"/>
                <a:r>
                  <a:rPr lang="en-US" dirty="0"/>
                  <a:t>Granularity			(Sectors? Industry Groups? Industries?)</a:t>
                </a:r>
              </a:p>
              <a:p>
                <a:endParaRPr lang="en-US" dirty="0"/>
              </a:p>
              <a:p>
                <a:r>
                  <a:rPr lang="en-US" dirty="0"/>
                  <a:t>Arbitrarily try a few parameters. If they seem to work, go with it. If not, try again.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669244"/>
              </a:xfrm>
              <a:blipFill>
                <a:blip r:embed="rId2"/>
                <a:stretch>
                  <a:fillRect l="-1443" t="-1566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987280" y="2378005"/>
            <a:ext cx="2504440" cy="2504440"/>
            <a:chOff x="5943600" y="1828800"/>
            <a:chExt cx="2209800" cy="2209800"/>
          </a:xfrm>
        </p:grpSpPr>
        <p:sp>
          <p:nvSpPr>
            <p:cNvPr id="5" name="Oval 4"/>
            <p:cNvSpPr/>
            <p:nvPr/>
          </p:nvSpPr>
          <p:spPr>
            <a:xfrm rot="2700000">
              <a:off x="6565945" y="2032045"/>
              <a:ext cx="838200" cy="1676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43600" y="1828800"/>
              <a:ext cx="2209800" cy="2209800"/>
              <a:chOff x="5943600" y="1828800"/>
              <a:chExt cx="2209800" cy="220980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6985045" y="1828800"/>
                <a:ext cx="0" cy="220980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rot="5400000" flipV="1">
                <a:off x="7048500" y="1790699"/>
                <a:ext cx="0" cy="220980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Multiply 11"/>
          <p:cNvSpPr/>
          <p:nvPr/>
        </p:nvSpPr>
        <p:spPr>
          <a:xfrm>
            <a:off x="10491072" y="2840404"/>
            <a:ext cx="172720" cy="172720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81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8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4581CC-23A3-0046-8F73-358374CE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GARCH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595186"/>
              </a:xfrm>
            </p:spPr>
            <p:txBody>
              <a:bodyPr/>
              <a:lstStyle/>
              <a:p>
                <a:r>
                  <a:rPr lang="en-US" dirty="0"/>
                  <a:t>Assume that all of the returns follow a multivariate GARCH(k) process:</a:t>
                </a:r>
              </a:p>
              <a:p>
                <a:pPr marL="386810" lvl="1" indent="0" algn="ctr">
                  <a:buNone/>
                </a:pPr>
                <a:r>
                  <a:rPr lang="en-US" dirty="0"/>
                  <a:t>Returns follow: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386810" lvl="1" indent="0" algn="ctr">
                  <a:buNone/>
                </a:pPr>
                <a:r>
                  <a:rPr lang="en-US" dirty="0"/>
                  <a:t>Volatility follows: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a mathematical model which allows for yesterday’s volatility to impact today’s volatility.</a:t>
                </a:r>
              </a:p>
              <a:p>
                <a:r>
                  <a:rPr lang="en-US" dirty="0"/>
                  <a:t>So our best estimate of whether we are volatile tomorrow can be determine by estimating the parameters in the model using regression and forecasting.</a:t>
                </a:r>
              </a:p>
              <a:p>
                <a:endParaRPr lang="en-US" dirty="0"/>
              </a:p>
              <a:p>
                <a:r>
                  <a:rPr lang="en-US" dirty="0"/>
                  <a:t>How does a well-behaved econometrician pick k and all the </a:t>
                </a:r>
                <a:r>
                  <a:rPr lang="en-US" dirty="0">
                    <a:sym typeface="Symbol"/>
                  </a:rPr>
                  <a:t>’s?</a:t>
                </a:r>
              </a:p>
              <a:p>
                <a:pPr marL="775419" lvl="1" indent="-388609">
                  <a:buFont typeface="+mj-lt"/>
                  <a:buAutoNum type="arabicPeriod"/>
                </a:pPr>
                <a:r>
                  <a:rPr lang="en-US" dirty="0"/>
                  <a:t>Hold back on 20% of the data to validate stability</a:t>
                </a:r>
              </a:p>
              <a:p>
                <a:pPr marL="775419" lvl="1" indent="-388609">
                  <a:buFont typeface="+mj-lt"/>
                  <a:buAutoNum type="arabicPeriod"/>
                </a:pPr>
                <a:r>
                  <a:rPr lang="en-US" dirty="0"/>
                  <a:t>Use AIC or BIC to penalize complexity. Higher k only allowed if the extra fit outweighs a penalty function for the added parameters this permits.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595186"/>
              </a:xfrm>
              <a:blipFill>
                <a:blip r:embed="rId2"/>
                <a:stretch>
                  <a:fillRect l="-1443" t="-1587" r="-333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6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4656DE-ED37-1C43-A802-D58E2122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18190" y="1400006"/>
            <a:ext cx="11433977" cy="5710602"/>
          </a:xfrm>
        </p:spPr>
        <p:txBody>
          <a:bodyPr/>
          <a:lstStyle/>
          <a:p>
            <a:r>
              <a:rPr lang="en-US" dirty="0"/>
              <a:t>An algorithmic approach doesn’t care about the specific economic model, just observed data</a:t>
            </a:r>
          </a:p>
          <a:p>
            <a:r>
              <a:rPr lang="en-US" dirty="0"/>
              <a:t>Various variables derived from squared lagged returns likely to be features</a:t>
            </a:r>
          </a:p>
          <a:p>
            <a:r>
              <a:rPr lang="en-US" dirty="0"/>
              <a:t>e.g. In a boosted tree method, certain combinations of conditions on features are proposed.</a:t>
            </a:r>
          </a:p>
          <a:p>
            <a:r>
              <a:rPr lang="en-US" dirty="0"/>
              <a:t>Model is optimized over an intelligent search of potential candidate decision rules.</a:t>
            </a:r>
          </a:p>
          <a:p>
            <a:r>
              <a:rPr lang="en-US" dirty="0"/>
              <a:t>How do you prevent this from becoming a data-mining disaster?</a:t>
            </a:r>
          </a:p>
          <a:p>
            <a:r>
              <a:rPr lang="en-US" dirty="0"/>
              <a:t>Quick answer: Commit to one run with estimation</a:t>
            </a:r>
            <a:br>
              <a:rPr lang="en-US" dirty="0"/>
            </a:br>
            <a:r>
              <a:rPr lang="en-US" dirty="0"/>
              <a:t>and holdback data:</a:t>
            </a:r>
          </a:p>
          <a:p>
            <a:pPr marL="775419" lvl="1" indent="-388609">
              <a:buFont typeface="+mj-lt"/>
              <a:buAutoNum type="arabicPeriod"/>
            </a:pPr>
            <a:r>
              <a:rPr lang="en-US" dirty="0"/>
              <a:t>20% is held back for the modeler to validate</a:t>
            </a:r>
          </a:p>
          <a:p>
            <a:pPr marL="775419" lvl="1" indent="-388609">
              <a:buFont typeface="+mj-lt"/>
              <a:buAutoNum type="arabicPeriod"/>
            </a:pPr>
            <a:r>
              <a:rPr lang="en-US" dirty="0"/>
              <a:t>Remaining 80% partitioned into 5x16% chunks</a:t>
            </a:r>
          </a:p>
          <a:p>
            <a:pPr marL="775419" lvl="1" indent="-388609">
              <a:buFont typeface="+mj-lt"/>
              <a:buAutoNum type="arabicPeriod"/>
            </a:pPr>
            <a:r>
              <a:rPr lang="en-US" dirty="0"/>
              <a:t>Each trial uses 4 chunks to estimate</a:t>
            </a:r>
          </a:p>
          <a:p>
            <a:pPr marL="775419" lvl="1" indent="-388609">
              <a:buFont typeface="+mj-lt"/>
              <a:buAutoNum type="arabicPeriod"/>
            </a:pPr>
            <a:r>
              <a:rPr lang="en-US" dirty="0"/>
              <a:t>The remaining chunk is used to validate</a:t>
            </a:r>
          </a:p>
          <a:p>
            <a:pPr marL="775419" lvl="1" indent="-388609">
              <a:buFont typeface="+mj-lt"/>
              <a:buAutoNum type="arabicPeriod"/>
            </a:pPr>
            <a:r>
              <a:rPr lang="en-US" dirty="0"/>
              <a:t>The model with the most stable validation win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847807" y="4646961"/>
            <a:ext cx="4404360" cy="2531828"/>
            <a:chOff x="4191000" y="3577206"/>
            <a:chExt cx="3886200" cy="2233966"/>
          </a:xfrm>
        </p:grpSpPr>
        <p:sp>
          <p:nvSpPr>
            <p:cNvPr id="11" name="TextBox 10"/>
            <p:cNvSpPr txBox="1"/>
            <p:nvPr/>
          </p:nvSpPr>
          <p:spPr>
            <a:xfrm>
              <a:off x="4191000" y="3577206"/>
              <a:ext cx="1066800" cy="38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67" dirty="0"/>
                <a:t>Trial 1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257800" y="3581399"/>
              <a:ext cx="2819400" cy="2209801"/>
              <a:chOff x="5257800" y="3581399"/>
              <a:chExt cx="2819400" cy="22098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257800" y="3581400"/>
                <a:ext cx="432570" cy="38100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90370" y="3581400"/>
                <a:ext cx="1773734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813" dirty="0">
                    <a:solidFill>
                      <a:schemeClr val="tx1"/>
                    </a:solidFill>
                  </a:rPr>
                  <a:t>Estimation (64%)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464104" y="3581399"/>
                <a:ext cx="613096" cy="2209101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 anchorCtr="1"/>
              <a:lstStyle/>
              <a:p>
                <a:pPr algn="ctr"/>
                <a:r>
                  <a:rPr lang="en-US" sz="1813" dirty="0">
                    <a:solidFill>
                      <a:schemeClr val="tx1"/>
                    </a:solidFill>
                  </a:rPr>
                  <a:t>Holdback</a:t>
                </a:r>
                <a:br>
                  <a:rPr lang="en-US" sz="1813" dirty="0">
                    <a:solidFill>
                      <a:schemeClr val="tx1"/>
                    </a:solidFill>
                  </a:rPr>
                </a:br>
                <a:r>
                  <a:rPr lang="en-US" sz="1813" dirty="0">
                    <a:solidFill>
                      <a:schemeClr val="tx1"/>
                    </a:solidFill>
                  </a:rPr>
                  <a:t>Data (20%)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257800" y="4038600"/>
                <a:ext cx="432570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90370" y="4038600"/>
                <a:ext cx="405630" cy="38100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96000" y="4039299"/>
                <a:ext cx="1368104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257800" y="4495101"/>
                <a:ext cx="838200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96000" y="4495101"/>
                <a:ext cx="432570" cy="38100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28570" y="4495800"/>
                <a:ext cx="935534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57800" y="4953000"/>
                <a:ext cx="1270770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8570" y="4953000"/>
                <a:ext cx="457200" cy="38100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85770" y="4953699"/>
                <a:ext cx="478334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57800" y="5409501"/>
                <a:ext cx="1727970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813" dirty="0">
                    <a:solidFill>
                      <a:schemeClr val="tx1"/>
                    </a:solidFill>
                  </a:rPr>
                  <a:t>Estimation (64%)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985770" y="5410200"/>
                <a:ext cx="478334" cy="38100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191000" y="4050268"/>
              <a:ext cx="1066800" cy="38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67" dirty="0"/>
                <a:t>Trial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1000" y="4495800"/>
              <a:ext cx="1066800" cy="38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67" dirty="0"/>
                <a:t>Trial 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91000" y="4964668"/>
              <a:ext cx="1066800" cy="38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67" dirty="0"/>
                <a:t>Trial 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1000" y="5421868"/>
              <a:ext cx="1066800" cy="38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67" dirty="0"/>
                <a:t>Trial 5</a:t>
              </a:r>
            </a:p>
          </p:txBody>
        </p:sp>
      </p:grpSp>
      <p:sp>
        <p:nvSpPr>
          <p:cNvPr id="43" name="TextBox 3"/>
          <p:cNvSpPr txBox="1"/>
          <p:nvPr/>
        </p:nvSpPr>
        <p:spPr>
          <a:xfrm>
            <a:off x="5943853" y="7426961"/>
            <a:ext cx="2765501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8131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262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392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523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654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8785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6915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046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20" dirty="0"/>
              <a:t>Image source: State Street Global Exchange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766219" y="7431391"/>
            <a:ext cx="867545" cy="266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33" dirty="0"/>
              <a:t>GXN-4575</a:t>
            </a:r>
          </a:p>
        </p:txBody>
      </p:sp>
    </p:spTree>
    <p:extLst>
      <p:ext uri="{BB962C8B-B14F-4D97-AF65-F5344CB8AC3E}">
        <p14:creationId xmlns:p14="http://schemas.microsoft.com/office/powerpoint/2010/main" val="323487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b="1" dirty="0"/>
              <a:t>0915 – 0945	Part 1: Working with return data in Python		Eunice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Part 2: Visualizing Timeseries Data</a:t>
            </a:r>
          </a:p>
          <a:p>
            <a:r>
              <a:rPr lang="en-US" dirty="0"/>
              <a:t>0945 – 1000	Part 3: Setting up the Modeling Framework		Steve</a:t>
            </a:r>
          </a:p>
          <a:p>
            <a:r>
              <a:rPr lang="en-US" dirty="0"/>
              <a:t>1000 – 1030 	Part 4a: Understanding Turbulence Signals		Steve</a:t>
            </a:r>
            <a:br>
              <a:rPr lang="en-US" dirty="0"/>
            </a:br>
            <a:r>
              <a:rPr lang="en-US" dirty="0"/>
              <a:t>		Part 4b: Creating Turbulence Models	</a:t>
            </a:r>
          </a:p>
          <a:p>
            <a:r>
              <a:rPr lang="en-US" dirty="0"/>
              <a:t>1030 – 1100	</a:t>
            </a:r>
            <a:r>
              <a:rPr lang="en-US" b="1" dirty="0"/>
              <a:t>Break</a:t>
            </a:r>
          </a:p>
          <a:p>
            <a:r>
              <a:rPr lang="en-US" dirty="0"/>
              <a:t>1100 – 1145	Part 5a: Understanding GARCH Estimation		Steve</a:t>
            </a:r>
            <a:br>
              <a:rPr lang="en-US" dirty="0"/>
            </a:br>
            <a:r>
              <a:rPr lang="en-US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231504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0915 – 0945	Part 1: Working with return data in Python	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2: Visualizing Timeseries Data</a:t>
            </a:r>
          </a:p>
          <a:p>
            <a:r>
              <a:rPr lang="en-US" b="1" dirty="0"/>
              <a:t>0945 – 1000	Part 3: Setting up the Modeling Framework		Steve</a:t>
            </a:r>
          </a:p>
          <a:p>
            <a:r>
              <a:rPr lang="en-US" dirty="0"/>
              <a:t>1000 – 1030 	Part 4a: Understanding Turbulence Signals		Steve</a:t>
            </a:r>
            <a:br>
              <a:rPr lang="en-US" dirty="0"/>
            </a:br>
            <a:r>
              <a:rPr lang="en-US" dirty="0"/>
              <a:t>		Part 4b: Creating Turbulence Models	</a:t>
            </a:r>
          </a:p>
          <a:p>
            <a:r>
              <a:rPr lang="en-US" dirty="0"/>
              <a:t>1030 – 1100	</a:t>
            </a:r>
            <a:r>
              <a:rPr lang="en-US" b="1" dirty="0"/>
              <a:t>Break</a:t>
            </a:r>
          </a:p>
          <a:p>
            <a:r>
              <a:rPr lang="en-US" dirty="0"/>
              <a:t>1100 – 1145	Part 5a: Understanding GARCH Estimation		Steve</a:t>
            </a:r>
            <a:br>
              <a:rPr lang="en-US" dirty="0"/>
            </a:br>
            <a:r>
              <a:rPr lang="en-US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201575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0B17-2634-7A49-B977-E760ECA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Lessons When Setting Up A Trading Model </a:t>
            </a:r>
            <a:r>
              <a:rPr lang="en-US" dirty="0" err="1"/>
              <a:t>Backtest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C331-9900-E647-9520-E4AEF15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0724" y="1661245"/>
            <a:ext cx="11433977" cy="528349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Always test your framework with random signals and random returns to help ensure your framework is wrong – Assume you misaligned something and prove to yourself you didn’t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worrying early about the constraints you need your model to have – incorporating them into the data science early will help align your evaluation metrics.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Think about ways of reducing the risk of bias in your model.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 appropriately benchmark it to account for the bias.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0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0915 – 0945	Part 1: Working with return data in Python	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2: Visualizing Timeseries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0945 – 1000	Part 3: Setting up the Modeling Framework		Steve</a:t>
            </a:r>
          </a:p>
          <a:p>
            <a:r>
              <a:rPr lang="en-US" b="1" dirty="0"/>
              <a:t>1000 – 1030 	Part 4a: Understanding Turbulence Signals		Steve</a:t>
            </a:r>
            <a:br>
              <a:rPr lang="en-US" b="1" dirty="0"/>
            </a:br>
            <a:r>
              <a:rPr lang="en-US" b="1" dirty="0"/>
              <a:t>		Part 4b: Creating Turbulence Models	</a:t>
            </a:r>
          </a:p>
          <a:p>
            <a:r>
              <a:rPr lang="en-US" dirty="0"/>
              <a:t>1030 – 1100	</a:t>
            </a:r>
            <a:r>
              <a:rPr lang="en-US" b="1" dirty="0"/>
              <a:t>Break</a:t>
            </a:r>
          </a:p>
          <a:p>
            <a:r>
              <a:rPr lang="en-US" dirty="0"/>
              <a:t>1100 – 1145	Part 5a: Understanding GARCH Estimation		Steve</a:t>
            </a:r>
            <a:br>
              <a:rPr lang="en-US" dirty="0"/>
            </a:br>
            <a:r>
              <a:rPr lang="en-US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110942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77C353-21FD-9841-87A8-DA6D9746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Turbulence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669244"/>
              </a:xfrm>
            </p:spPr>
            <p:txBody>
              <a:bodyPr/>
              <a:lstStyle/>
              <a:p>
                <a:r>
                  <a:rPr lang="en-US" dirty="0"/>
                  <a:t>Simple “Rule of Thumb”: If the combined returns look abnormal relative to a normal distribution, consider the environment to be “turbulent”</a:t>
                </a:r>
              </a:p>
              <a:p>
                <a:pPr lvl="1"/>
                <a:r>
                  <a:rPr lang="en-US" dirty="0" err="1"/>
                  <a:t>Mahalanobis</a:t>
                </a:r>
                <a:r>
                  <a:rPr lang="en-US" dirty="0"/>
                  <a:t> Distance Metric: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′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Assume that abnormalities persist and describe the</a:t>
                </a:r>
                <a:br>
                  <a:rPr lang="en-US" dirty="0"/>
                </a:br>
                <a:r>
                  <a:rPr lang="en-US" dirty="0" err="1"/>
                  <a:t>the</a:t>
                </a:r>
                <a:r>
                  <a:rPr lang="en-US" dirty="0"/>
                  <a:t> overall market volatility (Seems plausible)</a:t>
                </a:r>
              </a:p>
              <a:p>
                <a:r>
                  <a:rPr lang="en-US" dirty="0"/>
                  <a:t>When T &gt; 75% of historical T, predict volatility = TRUE</a:t>
                </a:r>
              </a:p>
              <a:p>
                <a:r>
                  <a:rPr lang="en-US" dirty="0"/>
                  <a:t>Fine… but how do we parameterize?</a:t>
                </a:r>
              </a:p>
              <a:p>
                <a:pPr lvl="1"/>
                <a:r>
                  <a:rPr lang="en-US" dirty="0"/>
                  <a:t>Lookback window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dirty="0"/>
                  <a:t>	(A year? A quarter? 2 years?)</a:t>
                </a:r>
              </a:p>
              <a:p>
                <a:pPr lvl="1"/>
                <a:r>
                  <a:rPr lang="en-US" dirty="0"/>
                  <a:t>Smoothing window for T		(Daily? Too fast. Weekly? Monthly? Quarterly?)</a:t>
                </a:r>
              </a:p>
              <a:p>
                <a:pPr lvl="1"/>
                <a:r>
                  <a:rPr lang="en-US" dirty="0"/>
                  <a:t>Granularity			(Sectors? Industry Groups? Industries?)</a:t>
                </a:r>
              </a:p>
              <a:p>
                <a:endParaRPr lang="en-US" dirty="0"/>
              </a:p>
              <a:p>
                <a:r>
                  <a:rPr lang="en-US" dirty="0"/>
                  <a:t>Arbitrarily try a few parameters. If they seem to work, go with it. If not, try again.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669244"/>
              </a:xfrm>
              <a:blipFill>
                <a:blip r:embed="rId2"/>
                <a:stretch>
                  <a:fillRect l="-1443" t="-1566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987280" y="2378005"/>
            <a:ext cx="2504440" cy="2504440"/>
            <a:chOff x="5943600" y="1828800"/>
            <a:chExt cx="2209800" cy="2209800"/>
          </a:xfrm>
        </p:grpSpPr>
        <p:sp>
          <p:nvSpPr>
            <p:cNvPr id="5" name="Oval 4"/>
            <p:cNvSpPr/>
            <p:nvPr/>
          </p:nvSpPr>
          <p:spPr>
            <a:xfrm rot="2700000">
              <a:off x="6565945" y="2032045"/>
              <a:ext cx="838200" cy="1676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43600" y="1828800"/>
              <a:ext cx="2209800" cy="2209800"/>
              <a:chOff x="5943600" y="1828800"/>
              <a:chExt cx="2209800" cy="220980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6985045" y="1828800"/>
                <a:ext cx="0" cy="220980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rot="5400000" flipV="1">
                <a:off x="7048500" y="1790699"/>
                <a:ext cx="0" cy="220980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Multiply 11"/>
          <p:cNvSpPr/>
          <p:nvPr/>
        </p:nvSpPr>
        <p:spPr>
          <a:xfrm>
            <a:off x="10491072" y="2840404"/>
            <a:ext cx="172720" cy="172720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81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3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DB78-C75F-B946-9283-54A299DA7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1BCFC-4779-9D4F-91C3-9DF3F6E7E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AA46ED-31F8-4445-82D1-10CFC2E31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" y="0"/>
            <a:ext cx="1380802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0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car&#10;&#10;Description automatically generated">
            <a:extLst>
              <a:ext uri="{FF2B5EF4-FFF2-40B4-BE49-F238E27FC236}">
                <a16:creationId xmlns:a16="http://schemas.microsoft.com/office/drawing/2014/main" id="{A7DC6F40-F124-9045-8FE3-A5FDDB5BB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5644" y="1152783"/>
            <a:ext cx="2540000" cy="1651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8C254-2815-CF47-910C-00AB80C6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issues to avoid when creating 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C1A1-A82C-1844-A31C-21FF960EB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2667" y="1661245"/>
            <a:ext cx="8222034" cy="52014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Using future information in today’s estimation</a:t>
            </a:r>
          </a:p>
          <a:p>
            <a:pPr marL="457200" indent="-457200">
              <a:buFont typeface="+mj-lt"/>
              <a:buAutoNum type="arabicPeriod"/>
            </a:pPr>
            <a:endParaRPr lang="en-US" sz="44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100% of the sample to estimate model parameters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54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Choosing </a:t>
            </a:r>
            <a:r>
              <a:rPr lang="en-US" dirty="0" err="1"/>
              <a:t>paramaters</a:t>
            </a:r>
            <a:r>
              <a:rPr lang="en-US" dirty="0"/>
              <a:t> based solely on in-sample performance</a:t>
            </a:r>
          </a:p>
          <a:p>
            <a:pPr marL="457200" indent="-457200">
              <a:buFont typeface="+mj-lt"/>
              <a:buAutoNum type="arabicPeriod"/>
            </a:pPr>
            <a:endParaRPr lang="en-US" sz="44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F63C8-1091-DE42-A71A-6C3B138A14AE}"/>
              </a:ext>
            </a:extLst>
          </p:cNvPr>
          <p:cNvSpPr/>
          <p:nvPr/>
        </p:nvSpPr>
        <p:spPr>
          <a:xfrm>
            <a:off x="1275644" y="6141038"/>
            <a:ext cx="490246" cy="431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813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D6A4C-C8D7-1948-ADF0-CBFF9C0435DC}"/>
              </a:ext>
            </a:extLst>
          </p:cNvPr>
          <p:cNvSpPr/>
          <p:nvPr/>
        </p:nvSpPr>
        <p:spPr>
          <a:xfrm>
            <a:off x="1765890" y="6141038"/>
            <a:ext cx="2010232" cy="431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813" dirty="0">
                <a:solidFill>
                  <a:schemeClr val="tx1"/>
                </a:solidFill>
              </a:rPr>
              <a:t>Estimation (64%)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DD916-B92E-BC4B-91C2-36DAA9519186}"/>
              </a:ext>
            </a:extLst>
          </p:cNvPr>
          <p:cNvSpPr/>
          <p:nvPr/>
        </p:nvSpPr>
        <p:spPr>
          <a:xfrm>
            <a:off x="1202997" y="3147512"/>
            <a:ext cx="2624923" cy="431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813" dirty="0">
                <a:solidFill>
                  <a:schemeClr val="tx1"/>
                </a:solidFill>
              </a:rPr>
              <a:t>Estimation (100%)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ACF97-705F-554E-9E57-9BCEE14E677B}"/>
              </a:ext>
            </a:extLst>
          </p:cNvPr>
          <p:cNvSpPr txBox="1"/>
          <p:nvPr/>
        </p:nvSpPr>
        <p:spPr>
          <a:xfrm>
            <a:off x="-6055" y="7541568"/>
            <a:ext cx="3053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picandocodigo.net/2009/delorean-de-coleccion-para-viajar-en-el-tiempo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0EC153-8055-8A47-967A-9CCFF6B63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644" y="4409542"/>
            <a:ext cx="2540000" cy="14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3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0915 – 0945	Part 1: Working with return data in Python	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2: Visualizing Timeseries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0945 – 1000	Part 3: Setting up the Modeling Framework		Steve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1000 – 1030 	Part 4a: Understanding Turbulence Signals		Steve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4b: Creating Turbulence Models	</a:t>
            </a:r>
          </a:p>
          <a:p>
            <a:r>
              <a:rPr lang="en-US" b="1" dirty="0"/>
              <a:t>1030 – 1100	Break (Start promptly at 1100)</a:t>
            </a:r>
          </a:p>
          <a:p>
            <a:r>
              <a:rPr lang="en-US" dirty="0"/>
              <a:t>1100 – 1145	Part 5a: Understanding GARCH Estimation		Steve</a:t>
            </a:r>
            <a:br>
              <a:rPr lang="en-US" dirty="0"/>
            </a:br>
            <a:r>
              <a:rPr lang="en-US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108079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4581CC-23A3-0046-8F73-358374CE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GARCH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595186"/>
              </a:xfrm>
            </p:spPr>
            <p:txBody>
              <a:bodyPr/>
              <a:lstStyle/>
              <a:p>
                <a:r>
                  <a:rPr lang="en-US" dirty="0"/>
                  <a:t>Assume that all of the returns follow a multivariate GARCH(k) process:</a:t>
                </a:r>
              </a:p>
              <a:p>
                <a:pPr marL="386810" lvl="1" indent="0" algn="ctr">
                  <a:buNone/>
                </a:pPr>
                <a:r>
                  <a:rPr lang="en-US" dirty="0"/>
                  <a:t>Returns follow: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386810" lvl="1" indent="0" algn="ctr">
                  <a:buNone/>
                </a:pPr>
                <a:r>
                  <a:rPr lang="en-US" dirty="0"/>
                  <a:t>Volatility follows: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a mathematical model which allows for yesterday’s volatility to impact today’s volatility.</a:t>
                </a:r>
              </a:p>
              <a:p>
                <a:r>
                  <a:rPr lang="en-US" dirty="0"/>
                  <a:t>So our best estimate of whether we are volatile tomorrow can be determine by estimating the parameters in the model using regression and forecasting.</a:t>
                </a:r>
              </a:p>
              <a:p>
                <a:endParaRPr lang="en-US" dirty="0"/>
              </a:p>
              <a:p>
                <a:r>
                  <a:rPr lang="en-US" dirty="0"/>
                  <a:t>How does a well-behaved econometrician pick k and all the </a:t>
                </a:r>
                <a:r>
                  <a:rPr lang="en-US" dirty="0">
                    <a:sym typeface="Symbol"/>
                  </a:rPr>
                  <a:t>’s?</a:t>
                </a:r>
              </a:p>
              <a:p>
                <a:pPr marL="775419" lvl="1" indent="-388609">
                  <a:buFont typeface="+mj-lt"/>
                  <a:buAutoNum type="arabicPeriod"/>
                </a:pPr>
                <a:r>
                  <a:rPr lang="en-US" dirty="0"/>
                  <a:t>Hold back on 20% of the data to validate stability</a:t>
                </a:r>
              </a:p>
              <a:p>
                <a:pPr marL="775419" lvl="1" indent="-388609">
                  <a:buFont typeface="+mj-lt"/>
                  <a:buAutoNum type="arabicPeriod"/>
                </a:pPr>
                <a:r>
                  <a:rPr lang="en-US" dirty="0"/>
                  <a:t>Use AIC or BIC to penalize complexity. Higher k only allowed if the extra fit outweighs a penalty function for the added parameters this permits.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595186"/>
              </a:xfrm>
              <a:blipFill>
                <a:blip r:embed="rId2"/>
                <a:stretch>
                  <a:fillRect l="-1443" t="-1587" r="-333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04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0915 – 0945	Part 1: Working with return data in Python	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2: Visualizing Timeseries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0945 – 1000	Part 3: Setting up the Modeling Framework		Steve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1000 – 1030 	Part 4a: Understanding Turbulence Signals		Steve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4b: Creating Turbulence Models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1030 – 1100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Break</a:t>
            </a:r>
          </a:p>
          <a:p>
            <a:r>
              <a:rPr lang="en-US" b="1" dirty="0"/>
              <a:t>1100 – 1145	Part 5a: Understanding GARCH Estimation		Steve</a:t>
            </a:r>
            <a:br>
              <a:rPr lang="en-US" b="1" dirty="0"/>
            </a:br>
            <a:r>
              <a:rPr lang="en-US" b="1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398953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0915 – 0945	Part 1: Working with return data in Python	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2: Visualizing Timeseries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0945 – 1000	Part 3: Setting up the Modeling Framework		Steve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1000 – 1030 	Part 4a: Understanding Turbulence Signals		Steve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4b: Creating Turbulence Models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1030 – 1100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Break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1100 – 1145	Part 5a: Understanding GARCH Estimation		Steve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5b: Creating GARCH Models</a:t>
            </a:r>
          </a:p>
          <a:p>
            <a:r>
              <a:rPr lang="en-US" b="1" dirty="0"/>
              <a:t>1145 – 1230 	Part 6a: Direct attempts at machine learning		Eunice</a:t>
            </a:r>
            <a:br>
              <a:rPr lang="en-US" b="1" dirty="0"/>
            </a:br>
            <a:r>
              <a:rPr lang="en-US" b="1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4210437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0915 – 0945	Part 1: Working with return data in Python	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2: Visualizing Timeseries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0945 – 1000	Part 3: Setting up the Modeling Framework		Steve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1000 – 1030 	Part 4a: Understanding Turbulence Signals		Steve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4b: Creating Turbulence Models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1030 – 1100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Break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1100 – 1145	Part 5a: Understanding GARCH Estimation		Steve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5b: Creating GARCH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1145 – 1230 	Part 6a: Direct attempts at machine learning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6b: Combining methods				Steve</a:t>
            </a:r>
          </a:p>
          <a:p>
            <a:r>
              <a:rPr lang="en-US" b="1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104539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B9AB-EACB-DD4C-A809-B203EA32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1848F-0431-3744-8A71-B043A89A3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70B00-03F2-F747-84EB-A307E4863C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EEB2-63E8-8B47-A960-DFDB7A5ABA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BE2E2-609A-224F-8C1D-958AB6C98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B7E16-BB1E-CC40-830D-FB95C234C0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32B416-A109-2140-9DE2-89285461B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74EDC3-B39D-9640-B51A-D72D5C91BB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246A8A-D659-AA49-8ECB-30F46E7300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59E796-B6B9-9545-AD0E-B6C7BABB64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A439D6-933F-5441-93ED-9EE926160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" y="0"/>
            <a:ext cx="1380802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0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5609-6867-F643-BA9D-2799770C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Information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A54D69-022D-5247-8C19-1E1A98EE0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0723" y="1690860"/>
            <a:ext cx="11433976" cy="4723344"/>
          </a:xfrm>
        </p:spPr>
        <p:txBody>
          <a:bodyPr/>
          <a:lstStyle/>
          <a:p>
            <a:r>
              <a:rPr lang="en-US" sz="3200" dirty="0"/>
              <a:t>The opinions and materials presented in this training session are solely those of the authors and do not represent those of The Vanguard Group or its affiliates.</a:t>
            </a:r>
          </a:p>
          <a:p>
            <a:endParaRPr lang="en-US" sz="3200" dirty="0"/>
          </a:p>
          <a:p>
            <a:r>
              <a:rPr lang="en-US" sz="3200" dirty="0"/>
              <a:t>All code and materials are purely for informational and illustrative purposes. They should not be considered investment advice and come with no warranty.</a:t>
            </a:r>
          </a:p>
          <a:p>
            <a:endParaRPr lang="en-US" sz="3200" dirty="0"/>
          </a:p>
          <a:p>
            <a:r>
              <a:rPr lang="en-US" sz="3200" dirty="0"/>
              <a:t>You are using this code at your own risk.</a:t>
            </a:r>
          </a:p>
        </p:txBody>
      </p:sp>
    </p:spTree>
    <p:extLst>
      <p:ext uri="{BB962C8B-B14F-4D97-AF65-F5344CB8AC3E}">
        <p14:creationId xmlns:p14="http://schemas.microsoft.com/office/powerpoint/2010/main" val="119564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37960-6FDE-0C47-8991-7E9F7105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the Training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DE793-9247-5742-8AD3-1B0A568AF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0724" y="1661245"/>
            <a:ext cx="12141503" cy="5616922"/>
          </a:xfrm>
        </p:spPr>
        <p:txBody>
          <a:bodyPr/>
          <a:lstStyle/>
          <a:p>
            <a:r>
              <a:rPr lang="en-US" sz="2000" dirty="0"/>
              <a:t>To access the materials in this presentation, please visit:</a:t>
            </a:r>
          </a:p>
          <a:p>
            <a:endParaRPr lang="en-US" sz="2000" dirty="0"/>
          </a:p>
          <a:p>
            <a:r>
              <a:rPr lang="en-US" sz="2000" b="1" dirty="0">
                <a:hlinkClick r:id="rId2"/>
              </a:rPr>
              <a:t>https://github.com/fintechsteve/modeling-volatility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To successfully complete this training you will need either:</a:t>
            </a:r>
          </a:p>
          <a:p>
            <a:r>
              <a:rPr lang="en-US" sz="2000" dirty="0"/>
              <a:t>Python with </a:t>
            </a:r>
            <a:r>
              <a:rPr lang="en-US" sz="2000" dirty="0" err="1"/>
              <a:t>Jupyter</a:t>
            </a:r>
            <a:r>
              <a:rPr lang="en-US" sz="2000" dirty="0"/>
              <a:t> Notebooks (e.g. Anaconda)</a:t>
            </a:r>
          </a:p>
          <a:p>
            <a:r>
              <a:rPr lang="en-US" sz="2000" dirty="0"/>
              <a:t>-or-</a:t>
            </a:r>
          </a:p>
          <a:p>
            <a:r>
              <a:rPr lang="en-US" sz="2000" dirty="0"/>
              <a:t>An account on Google </a:t>
            </a:r>
            <a:r>
              <a:rPr lang="en-US" sz="2000" dirty="0" err="1"/>
              <a:t>Colab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Packages used include: pickle, </a:t>
            </a:r>
            <a:r>
              <a:rPr lang="en-US" sz="2000" dirty="0" err="1"/>
              <a:t>cloudpickle</a:t>
            </a:r>
            <a:r>
              <a:rPr lang="en-US" sz="2000" dirty="0"/>
              <a:t>, </a:t>
            </a:r>
            <a:r>
              <a:rPr lang="en-US" sz="2000" dirty="0" err="1"/>
              <a:t>numpy</a:t>
            </a:r>
            <a:r>
              <a:rPr lang="en-US" sz="2000" dirty="0"/>
              <a:t>, pandas, matplotlib, seaborn, </a:t>
            </a:r>
            <a:r>
              <a:rPr lang="en-US" sz="2000" dirty="0" err="1"/>
              <a:t>scipy</a:t>
            </a:r>
            <a:r>
              <a:rPr lang="en-US" sz="2000" dirty="0"/>
              <a:t> and </a:t>
            </a:r>
            <a:r>
              <a:rPr lang="en-US" sz="2000" dirty="0" err="1"/>
              <a:t>bashtage</a:t>
            </a:r>
            <a:r>
              <a:rPr lang="en-US" sz="2000" dirty="0"/>
              <a:t>/arch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D192CC0-BF6A-AE40-BE91-E7AE22028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2919" y="1556546"/>
            <a:ext cx="4659308" cy="46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2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b="1" dirty="0"/>
              <a:t>0900 – 0915	Introductions, Setting up the environment and project background</a:t>
            </a:r>
          </a:p>
          <a:p>
            <a:r>
              <a:rPr lang="en-US" dirty="0"/>
              <a:t>0915 – 0945	Part 1: Working with return data in Python			Eunice</a:t>
            </a:r>
            <a:br>
              <a:rPr lang="en-US" dirty="0"/>
            </a:br>
            <a:r>
              <a:rPr lang="en-US" dirty="0"/>
              <a:t>		Part 2: Visualizing Timeseries Data</a:t>
            </a:r>
          </a:p>
          <a:p>
            <a:r>
              <a:rPr lang="en-US" dirty="0"/>
              <a:t>0945 – 1000	Part 3: Setting up the Modeling Framework		Steve</a:t>
            </a:r>
          </a:p>
          <a:p>
            <a:r>
              <a:rPr lang="en-US" dirty="0"/>
              <a:t>1000 – 1030 	Part 4a: Understanding Turbulence Signals		Steve</a:t>
            </a:r>
            <a:br>
              <a:rPr lang="en-US" dirty="0"/>
            </a:br>
            <a:r>
              <a:rPr lang="en-US" dirty="0"/>
              <a:t>		Part 4b: Creating Turbulence Models	</a:t>
            </a:r>
          </a:p>
          <a:p>
            <a:r>
              <a:rPr lang="en-US" dirty="0"/>
              <a:t>1030 – 1100	</a:t>
            </a:r>
            <a:r>
              <a:rPr lang="en-US" b="1" dirty="0"/>
              <a:t>Break</a:t>
            </a:r>
          </a:p>
          <a:p>
            <a:r>
              <a:rPr lang="en-US" dirty="0"/>
              <a:t>1100 – 1145	Part 5a: Understanding GARCH Estimation		Steve</a:t>
            </a:r>
            <a:br>
              <a:rPr lang="en-US" dirty="0"/>
            </a:br>
            <a:r>
              <a:rPr lang="en-US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354923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4B14-BA9F-424C-8F1A-D7EA917E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Presentation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FAC74-7A35-B144-8A29-3D34CB468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957" y="1437958"/>
            <a:ext cx="11129796" cy="2831544"/>
          </a:xfrm>
        </p:spPr>
        <p:txBody>
          <a:bodyPr/>
          <a:lstStyle/>
          <a:p>
            <a:r>
              <a:rPr lang="en-US" b="1" dirty="0"/>
              <a:t>Candidate Student #1: </a:t>
            </a:r>
            <a:r>
              <a:rPr lang="en-US" dirty="0"/>
              <a:t>Data Scientist with minimal Python experience</a:t>
            </a:r>
            <a:br>
              <a:rPr lang="en-US" dirty="0"/>
            </a:br>
            <a:r>
              <a:rPr lang="en-US" dirty="0"/>
              <a:t>looking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understand how financial modelers think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traditional financial/econometric modeling techniques for volatility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nuances that differentiate data science and trading model development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CE761F4-A1FA-504D-BAE2-2DB1828E06A8}"/>
              </a:ext>
            </a:extLst>
          </p:cNvPr>
          <p:cNvSpPr txBox="1">
            <a:spLocks/>
          </p:cNvSpPr>
          <p:nvPr/>
        </p:nvSpPr>
        <p:spPr bwMode="auto">
          <a:xfrm>
            <a:off x="480956" y="4445472"/>
            <a:ext cx="11523201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1017588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Font typeface="Arial" pitchFamily="34" charset="0"/>
              <a:buNone/>
              <a:defRPr sz="215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8438" indent="-198438" algn="l" defTabSz="1017588" rtl="0" eaLnBrk="1" fontAlgn="base" hangingPunct="1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buFont typeface="Arial" pitchFamily="34" charset="0"/>
              <a:buChar char="•"/>
              <a:defRPr sz="185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36563" indent="-198438" algn="l" defTabSz="1017588" rtl="0" eaLnBrk="1" fontAlgn="base" hangingPunct="1">
              <a:lnSpc>
                <a:spcPct val="101000"/>
              </a:lnSpc>
              <a:spcBef>
                <a:spcPts val="300"/>
              </a:spcBef>
              <a:spcAft>
                <a:spcPts val="100"/>
              </a:spcAft>
              <a:buSzPct val="95000"/>
              <a:buFont typeface="Arial" pitchFamily="34" charset="0"/>
              <a:buChar char="–"/>
              <a:defRPr sz="185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49288" indent="-179388" algn="l" defTabSz="1017588" rtl="0" eaLnBrk="1" fontAlgn="base" hangingPunct="1">
              <a:lnSpc>
                <a:spcPct val="101000"/>
              </a:lnSpc>
              <a:spcBef>
                <a:spcPts val="300"/>
              </a:spcBef>
              <a:spcAft>
                <a:spcPts val="100"/>
              </a:spcAft>
              <a:buSzPct val="95000"/>
              <a:buFont typeface="Arial" pitchFamily="34" charset="0"/>
              <a:buChar char="•"/>
              <a:defRPr sz="185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92350" indent="-254000" algn="l" defTabSz="1017588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Candidate Student #2: </a:t>
            </a:r>
            <a:r>
              <a:rPr lang="en-US" dirty="0"/>
              <a:t>Finance professional with minimal data science</a:t>
            </a:r>
            <a:br>
              <a:rPr lang="en-US" dirty="0"/>
            </a:br>
            <a:r>
              <a:rPr lang="en-US" dirty="0"/>
              <a:t>experience looking to: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Learn how to make the transition from </a:t>
            </a:r>
            <a:r>
              <a:rPr lang="en-US" dirty="0" err="1"/>
              <a:t>Matlab</a:t>
            </a:r>
            <a:r>
              <a:rPr lang="en-US" dirty="0"/>
              <a:t> to Python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Learn how to leverage financial domain knowledge to better empower</a:t>
            </a:r>
            <a:br>
              <a:rPr lang="en-US" dirty="0"/>
            </a:br>
            <a:r>
              <a:rPr lang="en-US" dirty="0"/>
              <a:t>data science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Avoid the pitfalls casual quants make when leveraging more powerful modeling techniques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B8493E-8530-8943-84BA-34DFABEB5201}"/>
              </a:ext>
            </a:extLst>
          </p:cNvPr>
          <p:cNvGrpSpPr/>
          <p:nvPr/>
        </p:nvGrpSpPr>
        <p:grpSpPr>
          <a:xfrm>
            <a:off x="10095913" y="4445472"/>
            <a:ext cx="3029680" cy="2022314"/>
            <a:chOff x="1198522" y="3347304"/>
            <a:chExt cx="3810000" cy="2543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3" descr="C:\Users\e437819\AppData\Local\Microsoft\Windows\Temporary Internet Files\Content.IE5\NDH0PBKD\12345[1].jpg">
              <a:extLst>
                <a:ext uri="{FF2B5EF4-FFF2-40B4-BE49-F238E27FC236}">
                  <a16:creationId xmlns:a16="http://schemas.microsoft.com/office/drawing/2014/main" id="{2EFE5273-636D-EF42-985E-E1B0CE7CD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22" y="3347304"/>
              <a:ext cx="3810000" cy="2543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e437819\AppData\Local\Microsoft\Windows\Temporary Internet Files\Content.IE5\3ND5UAKZ\businesswoman[1].jpg">
              <a:extLst>
                <a:ext uri="{FF2B5EF4-FFF2-40B4-BE49-F238E27FC236}">
                  <a16:creationId xmlns:a16="http://schemas.microsoft.com/office/drawing/2014/main" id="{0ED923C9-0083-B74F-B71C-827CE256FA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274" b="100000" l="9942" r="89474">
                          <a14:foregroundMark x1="45322" y1="80952" x2="45322" y2="80952"/>
                          <a14:foregroundMark x1="44444" y1="79762" x2="45029" y2="85119"/>
                          <a14:foregroundMark x1="45029" y1="93452" x2="45029" y2="93452"/>
                          <a14:foregroundMark x1="37719" y1="67262" x2="37719" y2="67262"/>
                          <a14:foregroundMark x1="35965" y1="63690" x2="35965" y2="63690"/>
                          <a14:foregroundMark x1="35965" y1="61012" x2="35965" y2="61012"/>
                          <a14:foregroundMark x1="31871" y1="77381" x2="31871" y2="77381"/>
                          <a14:foregroundMark x1="32749" y1="73214" x2="32749" y2="73214"/>
                          <a14:foregroundMark x1="32749" y1="70833" x2="32749" y2="70833"/>
                          <a14:foregroundMark x1="33626" y1="67262" x2="33626" y2="67262"/>
                          <a14:foregroundMark x1="35088" y1="64583" x2="35088" y2="64583"/>
                          <a14:foregroundMark x1="66374" y1="3869" x2="66374" y2="3869"/>
                          <a14:foregroundMark x1="46199" y1="97917" x2="46199" y2="97917"/>
                          <a14:foregroundMark x1="42398" y1="96131" x2="42398" y2="961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122" y="3473415"/>
              <a:ext cx="2460226" cy="24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9" descr="C:\Users\e437819\AppData\Local\Microsoft\Windows\Temporary Internet Files\Content.IE5\5TRHGX69\OperatingSystemsandSystemProgrammingFall_1438252956[1].jpg">
            <a:extLst>
              <a:ext uri="{FF2B5EF4-FFF2-40B4-BE49-F238E27FC236}">
                <a16:creationId xmlns:a16="http://schemas.microsoft.com/office/drawing/2014/main" id="{9797373B-DA1D-7D47-988E-84C59401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665" y="1442368"/>
            <a:ext cx="3029680" cy="19379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84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A14A-5732-E145-BB5A-7A9C2A22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7FD18-D630-1346-B25D-5BDDDBD28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0724" y="1661245"/>
            <a:ext cx="11802262" cy="5711820"/>
          </a:xfrm>
        </p:spPr>
        <p:txBody>
          <a:bodyPr/>
          <a:lstStyle/>
          <a:p>
            <a:r>
              <a:rPr lang="en-US" dirty="0"/>
              <a:t>If running on Google </a:t>
            </a:r>
            <a:r>
              <a:rPr lang="en-US" dirty="0" err="1"/>
              <a:t>Colab</a:t>
            </a:r>
            <a:r>
              <a:rPr lang="en-US" dirty="0"/>
              <a:t>, ensure you have a Google account then click on the “Open in </a:t>
            </a:r>
            <a:r>
              <a:rPr lang="en-US" dirty="0" err="1"/>
              <a:t>Colab</a:t>
            </a:r>
            <a:r>
              <a:rPr lang="en-US" dirty="0"/>
              <a:t>” link in the top of each notebook to get started.</a:t>
            </a:r>
          </a:p>
          <a:p>
            <a:r>
              <a:rPr lang="en-US" dirty="0"/>
              <a:t>Alternatively: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Register for </a:t>
            </a:r>
            <a:r>
              <a:rPr lang="en-US" dirty="0" err="1"/>
              <a:t>Github</a:t>
            </a:r>
            <a:r>
              <a:rPr lang="en-US" dirty="0"/>
              <a:t> and clone the project: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https://github.com/fintechsteve/modeling-volatility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environment (if you don’t have it, now is a good time to get from </a:t>
            </a:r>
            <a:r>
              <a:rPr lang="en-US" dirty="0">
                <a:hlinkClick r:id="rId3"/>
              </a:rPr>
              <a:t>anaconda.org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it" dirty="0">
                <a:latin typeface="Courier New" panose="02070309020205020404" pitchFamily="49" charset="0"/>
                <a:cs typeface="Courier New" panose="02070309020205020404" pitchFamily="49" charset="0"/>
              </a:rPr>
              <a:t>conda create -n odsc-volatility python=3.6</a:t>
            </a:r>
            <a:br>
              <a:rPr lang="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activate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-volatility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-r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requirements.txt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t" dirty="0"/>
              <a:t>Launch Jupyter Notebooks: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" dirty="0"/>
              <a:t>If successful, you should be able to run the commands for Part 1 in your browser.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0D63F7-FCDF-E54A-80FF-CDCEA4175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7234" y="2109439"/>
            <a:ext cx="1675752" cy="16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7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5383-F6A0-B94F-8800-B9522FD5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(While People Get Their Python Environments Set Up!)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1174C9D-8D57-BB44-A080-1C185A975E58}"/>
              </a:ext>
            </a:extLst>
          </p:cNvPr>
          <p:cNvSpPr txBox="1">
            <a:spLocks/>
          </p:cNvSpPr>
          <p:nvPr/>
        </p:nvSpPr>
        <p:spPr bwMode="auto">
          <a:xfrm>
            <a:off x="3362937" y="1371600"/>
            <a:ext cx="8226552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1017588" rtl="0" eaLnBrk="1" fontAlgn="base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5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/>
              <a:t>Why “The Third Culture”?</a:t>
            </a:r>
            <a:endParaRPr lang="en-US" dirty="0"/>
          </a:p>
        </p:txBody>
      </p:sp>
      <p:pic>
        <p:nvPicPr>
          <p:cNvPr id="5" name="Picture 2" descr="File:TheTwoCultures.jpg">
            <a:hlinkClick r:id="rId2"/>
            <a:extLst>
              <a:ext uri="{FF2B5EF4-FFF2-40B4-BE49-F238E27FC236}">
                <a16:creationId xmlns:a16="http://schemas.microsoft.com/office/drawing/2014/main" id="{ADB8507D-BBB1-C146-9F51-BDBC298B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32" y="1394078"/>
            <a:ext cx="1757157" cy="2509274"/>
          </a:xfrm>
          <a:prstGeom prst="rect">
            <a:avLst/>
          </a:prstGeom>
          <a:noFill/>
          <a:effectLst>
            <a:outerShdw blurRad="127000" dist="35921" dir="2700000" algn="ctr" rotWithShape="0">
              <a:schemeClr val="tx1">
                <a:lumMod val="50000"/>
                <a:lumOff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BE191CF-07BE-5846-BB62-BE69D0A0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66" y="1394077"/>
            <a:ext cx="1940257" cy="2509275"/>
          </a:xfrm>
          <a:prstGeom prst="rect">
            <a:avLst/>
          </a:prstGeom>
          <a:noFill/>
          <a:ln>
            <a:noFill/>
          </a:ln>
          <a:effectLst>
            <a:outerShdw blurRad="127000" dist="35921" dir="2700000" algn="ctr" rotWithShape="0">
              <a:schemeClr val="tx1">
                <a:lumMod val="50000"/>
                <a:lumOff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14005E0-49D9-1048-AC6D-12CBE08EE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784" y="1397538"/>
            <a:ext cx="1929945" cy="2494936"/>
          </a:xfrm>
          <a:prstGeom prst="rect">
            <a:avLst/>
          </a:prstGeom>
          <a:noFill/>
          <a:ln>
            <a:noFill/>
          </a:ln>
          <a:effectLst>
            <a:outerShdw blurRad="127000" dist="35921" dir="2700000" algn="ctr" rotWithShape="0">
              <a:schemeClr val="tx1">
                <a:lumMod val="50000"/>
                <a:lumOff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0AD17C2-5E8B-594B-8184-882C7D38DAFD}"/>
              </a:ext>
            </a:extLst>
          </p:cNvPr>
          <p:cNvSpPr txBox="1">
            <a:spLocks/>
          </p:cNvSpPr>
          <p:nvPr/>
        </p:nvSpPr>
        <p:spPr>
          <a:xfrm>
            <a:off x="737448" y="4059560"/>
            <a:ext cx="3634104" cy="3257550"/>
          </a:xfrm>
          <a:prstGeom prst="rect">
            <a:avLst/>
          </a:prstGeom>
        </p:spPr>
        <p:txBody>
          <a:bodyPr vert="horz" lIns="0" tIns="45720" rIns="91440" bIns="45720" numCol="1" spcCol="228600" rtlCol="0">
            <a:noAutofit/>
          </a:bodyPr>
          <a:lstStyle>
            <a:lvl1pPr marL="1666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3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96975" indent="-160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62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1959, </a:t>
            </a:r>
            <a:r>
              <a:rPr lang="en-US" sz="1800" b="1" dirty="0" err="1"/>
              <a:t>C.P</a:t>
            </a:r>
            <a:r>
              <a:rPr lang="en-US" sz="1800" b="1" dirty="0"/>
              <a:t>. Snow </a:t>
            </a:r>
            <a:r>
              <a:rPr lang="en-US" sz="1800" dirty="0"/>
              <a:t>wrote an essay titled </a:t>
            </a:r>
            <a:r>
              <a:rPr lang="en-US" sz="1800" b="1" dirty="0"/>
              <a:t>“The Two Cultures” </a:t>
            </a:r>
            <a:r>
              <a:rPr lang="en-US" sz="1800" dirty="0"/>
              <a:t>where he observed a general </a:t>
            </a:r>
            <a:r>
              <a:rPr lang="en-US" sz="1800" b="1" dirty="0"/>
              <a:t>scientific illiteracy </a:t>
            </a:r>
            <a:r>
              <a:rPr lang="en-US" sz="1800" dirty="0"/>
              <a:t>among otherwise educated  individuals.</a:t>
            </a:r>
          </a:p>
          <a:p>
            <a:pPr marL="0" indent="0">
              <a:buNone/>
            </a:pPr>
            <a:r>
              <a:rPr lang="en-US" sz="1800" dirty="0"/>
              <a:t>He </a:t>
            </a:r>
            <a:r>
              <a:rPr lang="en-US" sz="1800" b="1" dirty="0"/>
              <a:t>upset many </a:t>
            </a:r>
            <a:r>
              <a:rPr lang="en-US" sz="1800" dirty="0"/>
              <a:t>with his comments – ultimately John Brockman wrote in 1995 about </a:t>
            </a:r>
            <a:r>
              <a:rPr lang="en-US" sz="1800" b="1" dirty="0"/>
              <a:t>“The Third Culture” </a:t>
            </a:r>
            <a:r>
              <a:rPr lang="en-US" sz="1800" dirty="0"/>
              <a:t>serving as a mediator.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29454F9-4E52-1C4A-B505-1AFB59498C3E}"/>
              </a:ext>
            </a:extLst>
          </p:cNvPr>
          <p:cNvSpPr txBox="1">
            <a:spLocks/>
          </p:cNvSpPr>
          <p:nvPr/>
        </p:nvSpPr>
        <p:spPr>
          <a:xfrm>
            <a:off x="5003272" y="4059560"/>
            <a:ext cx="3634104" cy="3257550"/>
          </a:xfrm>
          <a:prstGeom prst="rect">
            <a:avLst/>
          </a:prstGeom>
        </p:spPr>
        <p:txBody>
          <a:bodyPr vert="horz" lIns="0" tIns="45720" rIns="91440" bIns="45720" numCol="1" spcCol="228600" rtlCol="0">
            <a:noAutofit/>
          </a:bodyPr>
          <a:lstStyle>
            <a:lvl1pPr marL="1666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3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96975" indent="-160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62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2001, </a:t>
            </a:r>
            <a:r>
              <a:rPr lang="en-US" sz="1800" b="1" dirty="0"/>
              <a:t>Leo </a:t>
            </a:r>
            <a:r>
              <a:rPr lang="en-US" sz="1800" b="1" dirty="0" err="1"/>
              <a:t>Breiman</a:t>
            </a:r>
            <a:r>
              <a:rPr lang="en-US" sz="1800" b="1" dirty="0"/>
              <a:t> </a:t>
            </a:r>
            <a:r>
              <a:rPr lang="en-US" sz="1800" dirty="0"/>
              <a:t>wrote an essay titled </a:t>
            </a:r>
            <a:r>
              <a:rPr lang="en-US" sz="1800" b="1" dirty="0"/>
              <a:t>“Statistical Modeling: The Two Cultures” </a:t>
            </a:r>
            <a:r>
              <a:rPr lang="en-US" sz="1800" dirty="0"/>
              <a:t>where he pitted </a:t>
            </a:r>
            <a:r>
              <a:rPr lang="en-US" sz="1800" b="1" dirty="0"/>
              <a:t>traditional statisticians </a:t>
            </a:r>
            <a:r>
              <a:rPr lang="en-US" sz="1800" dirty="0"/>
              <a:t>and their models against </a:t>
            </a:r>
            <a:r>
              <a:rPr lang="en-US" sz="1800" b="1" dirty="0"/>
              <a:t>data scientists </a:t>
            </a:r>
            <a:r>
              <a:rPr lang="en-US" sz="1800" dirty="0"/>
              <a:t>and their algorithmic exploration.</a:t>
            </a:r>
          </a:p>
          <a:p>
            <a:pPr marL="0" indent="0">
              <a:buNone/>
            </a:pPr>
            <a:r>
              <a:rPr lang="en-US" sz="1800" dirty="0"/>
              <a:t>Statistical Science published </a:t>
            </a:r>
            <a:r>
              <a:rPr lang="en-US" sz="1800" b="1" dirty="0"/>
              <a:t>rebuttal commentary </a:t>
            </a:r>
            <a:r>
              <a:rPr lang="en-US" sz="1800" dirty="0"/>
              <a:t>by </a:t>
            </a:r>
            <a:r>
              <a:rPr lang="en-US" sz="1800" dirty="0" err="1"/>
              <a:t>D.R</a:t>
            </a:r>
            <a:r>
              <a:rPr lang="en-US" sz="1800" dirty="0"/>
              <a:t>. Cox and Brad </a:t>
            </a:r>
            <a:r>
              <a:rPr lang="en-US" sz="1800" dirty="0" err="1"/>
              <a:t>Efron</a:t>
            </a:r>
            <a:r>
              <a:rPr lang="en-US" sz="1800" dirty="0"/>
              <a:t> accompanying </a:t>
            </a:r>
            <a:r>
              <a:rPr lang="en-US" sz="1800" dirty="0" err="1"/>
              <a:t>Breiman’s</a:t>
            </a:r>
            <a:r>
              <a:rPr lang="en-US" sz="1800" dirty="0"/>
              <a:t> article.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1014500-E842-D044-8CAC-6BA9184ED68E}"/>
              </a:ext>
            </a:extLst>
          </p:cNvPr>
          <p:cNvSpPr txBox="1">
            <a:spLocks/>
          </p:cNvSpPr>
          <p:nvPr/>
        </p:nvSpPr>
        <p:spPr>
          <a:xfrm>
            <a:off x="9269096" y="4059560"/>
            <a:ext cx="3634104" cy="3257550"/>
          </a:xfrm>
          <a:prstGeom prst="rect">
            <a:avLst/>
          </a:prstGeom>
        </p:spPr>
        <p:txBody>
          <a:bodyPr vert="horz" lIns="0" tIns="45720" rIns="91440" bIns="45720" numCol="1" spcCol="228600" rtlCol="0">
            <a:noAutofit/>
          </a:bodyPr>
          <a:lstStyle>
            <a:lvl1pPr marL="1666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3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96975" indent="-160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62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Working in finance, this “fight” between statisticians and data scientists is </a:t>
            </a:r>
            <a:r>
              <a:rPr lang="en-US" sz="1800" b="1" dirty="0"/>
              <a:t>almost</a:t>
            </a:r>
            <a:r>
              <a:rPr lang="en-US" sz="1800" dirty="0"/>
              <a:t> comical!</a:t>
            </a:r>
          </a:p>
          <a:p>
            <a:pPr marL="0" indent="0">
              <a:buNone/>
            </a:pPr>
            <a:r>
              <a:rPr lang="en-US" sz="1800" dirty="0"/>
              <a:t>Professor Sonya Cates (AI professor and former State Street), Maria </a:t>
            </a:r>
            <a:r>
              <a:rPr lang="en-US" sz="1800" dirty="0" err="1"/>
              <a:t>Garrahan</a:t>
            </a:r>
            <a:r>
              <a:rPr lang="en-US" sz="1800" dirty="0"/>
              <a:t> (Investment professional), and Stephen Lawrence co-authored a paper </a:t>
            </a:r>
            <a:r>
              <a:rPr lang="en-US" sz="1800" b="1" dirty="0"/>
              <a:t>“Applied Finance and The Third Culture”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2C7C1E79-9090-B740-B365-3302816DE745}"/>
              </a:ext>
            </a:extLst>
          </p:cNvPr>
          <p:cNvSpPr txBox="1"/>
          <p:nvPr/>
        </p:nvSpPr>
        <p:spPr>
          <a:xfrm>
            <a:off x="737447" y="7276490"/>
            <a:ext cx="464337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8131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262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392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523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654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8785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6915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046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Image Sources: </a:t>
            </a:r>
            <a:r>
              <a:rPr lang="en-US" sz="1000" dirty="0">
                <a:hlinkClick r:id="rId6"/>
              </a:rPr>
              <a:t>https://en.wikipedia.org/wiki/File:TheTwoCultures.jpg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https://projecteuclid.org/download/pdf_1/euclid.ss/1009213726</a:t>
            </a:r>
            <a:endParaRPr lang="en-US" sz="1000" dirty="0"/>
          </a:p>
          <a:p>
            <a:r>
              <a:rPr lang="en-US" sz="1000" dirty="0"/>
              <a:t>Cates, </a:t>
            </a:r>
            <a:r>
              <a:rPr lang="en-US" sz="1000" dirty="0" err="1"/>
              <a:t>Garrahan</a:t>
            </a:r>
            <a:r>
              <a:rPr lang="en-US" sz="1000" dirty="0"/>
              <a:t> and Lawrence, 2018, Applied Finance and the Third Culture</a:t>
            </a:r>
          </a:p>
        </p:txBody>
      </p:sp>
    </p:spTree>
    <p:extLst>
      <p:ext uri="{BB962C8B-B14F-4D97-AF65-F5344CB8AC3E}">
        <p14:creationId xmlns:p14="http://schemas.microsoft.com/office/powerpoint/2010/main" val="318458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OJECTION v1.5_INTERNAL_EZ">
  <a:themeElements>
    <a:clrScheme name="Custom 1">
      <a:dk1>
        <a:srgbClr val="000000"/>
      </a:dk1>
      <a:lt1>
        <a:srgbClr val="FFFFFF"/>
      </a:lt1>
      <a:dk2>
        <a:srgbClr val="9E1B34"/>
      </a:dk2>
      <a:lt2>
        <a:srgbClr val="CECAB7"/>
      </a:lt2>
      <a:accent1>
        <a:srgbClr val="004673"/>
      </a:accent1>
      <a:accent2>
        <a:srgbClr val="B8A95E"/>
      </a:accent2>
      <a:accent3>
        <a:srgbClr val="19AFAA"/>
      </a:accent3>
      <a:accent4>
        <a:srgbClr val="A9A39B"/>
      </a:accent4>
      <a:accent5>
        <a:srgbClr val="5F9239"/>
      </a:accent5>
      <a:accent6>
        <a:srgbClr val="6C6F70"/>
      </a:accent6>
      <a:hlink>
        <a:srgbClr val="000000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projn [Read-Only]" id="{A33A6383-50C9-48B7-87ED-34E958EB6CA4}" vid="{4CBBD696-7010-4FCF-BA15-CF895429FB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12473</TotalTime>
  <Words>1289</Words>
  <Application>Microsoft Macintosh PowerPoint</Application>
  <PresentationFormat>Custom</PresentationFormat>
  <Paragraphs>221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Raleway</vt:lpstr>
      <vt:lpstr>PROJECTION v1.5_INTERNAL_EZ</vt:lpstr>
      <vt:lpstr>think-cell Slide</vt:lpstr>
      <vt:lpstr>PowerPoint Presentation</vt:lpstr>
      <vt:lpstr>PowerPoint Presentation</vt:lpstr>
      <vt:lpstr>PowerPoint Presentation</vt:lpstr>
      <vt:lpstr>Important Information</vt:lpstr>
      <vt:lpstr>Prerequisites for the Training Workshop</vt:lpstr>
      <vt:lpstr>Workshop Overview and Timeline</vt:lpstr>
      <vt:lpstr>Who is this Presentation For?</vt:lpstr>
      <vt:lpstr>Setting Up Your Environment</vt:lpstr>
      <vt:lpstr>Background (While People Get Their Python Environments Set Up!)</vt:lpstr>
      <vt:lpstr>The Intricacy of Simple Financial Models</vt:lpstr>
      <vt:lpstr>Our Currency Volatility Model</vt:lpstr>
      <vt:lpstr>Introduction to Turbulence</vt:lpstr>
      <vt:lpstr>The GARCH Approach</vt:lpstr>
      <vt:lpstr>The Data Science Approach</vt:lpstr>
      <vt:lpstr>Workshop Overview and Timeline</vt:lpstr>
      <vt:lpstr>Workshop Overview and Timeline</vt:lpstr>
      <vt:lpstr>Important Lessons When Setting Up A Trading Model Backtest</vt:lpstr>
      <vt:lpstr>Workshop Overview and Timeline</vt:lpstr>
      <vt:lpstr>Introduction to Turbulence</vt:lpstr>
      <vt:lpstr>Types of issues to avoid when creating a model</vt:lpstr>
      <vt:lpstr>Workshop Overview and Timeline</vt:lpstr>
      <vt:lpstr>The GARCH Approach</vt:lpstr>
      <vt:lpstr>Workshop Overview and Timeline</vt:lpstr>
      <vt:lpstr>Workshop Overview and Timeline</vt:lpstr>
      <vt:lpstr>Workshop Overview and Timeline</vt:lpstr>
    </vt:vector>
  </TitlesOfParts>
  <Company>Vanguard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u4ns</dc:creator>
  <cp:lastModifiedBy>Stephen Lawrence</cp:lastModifiedBy>
  <cp:revision>127</cp:revision>
  <cp:lastPrinted>2018-10-17T15:04:35Z</cp:lastPrinted>
  <dcterms:created xsi:type="dcterms:W3CDTF">2013-05-13T21:31:03Z</dcterms:created>
  <dcterms:modified xsi:type="dcterms:W3CDTF">2019-04-29T20:56:48Z</dcterms:modified>
</cp:coreProperties>
</file>