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679" r:id="rId2"/>
  </p:sldMasterIdLst>
  <p:notesMasterIdLst>
    <p:notesMasterId r:id="rId17"/>
  </p:notesMasterIdLst>
  <p:sldIdLst>
    <p:sldId id="256" r:id="rId3"/>
    <p:sldId id="389" r:id="rId4"/>
    <p:sldId id="387" r:id="rId5"/>
    <p:sldId id="257" r:id="rId6"/>
    <p:sldId id="289" r:id="rId7"/>
    <p:sldId id="293" r:id="rId8"/>
    <p:sldId id="315" r:id="rId9"/>
    <p:sldId id="320" r:id="rId10"/>
    <p:sldId id="294" r:id="rId11"/>
    <p:sldId id="322" r:id="rId12"/>
    <p:sldId id="295" r:id="rId13"/>
    <p:sldId id="296" r:id="rId14"/>
    <p:sldId id="308" r:id="rId15"/>
    <p:sldId id="309" r:id="rId1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3" autoAdjust="0"/>
    <p:restoredTop sz="83580" autoAdjust="0"/>
  </p:normalViewPr>
  <p:slideViewPr>
    <p:cSldViewPr snapToGrid="0" snapToObjects="1">
      <p:cViewPr>
        <p:scale>
          <a:sx n="60" d="100"/>
          <a:sy n="60" d="100"/>
        </p:scale>
        <p:origin x="1308" y="20"/>
      </p:cViewPr>
      <p:guideLst>
        <p:guide orient="horz" pos="2160"/>
        <p:guide pos="2880"/>
      </p:guideLst>
    </p:cSldViewPr>
  </p:slideViewPr>
  <p:notesTextViewPr>
    <p:cViewPr>
      <p:scale>
        <a:sx n="100" d="100"/>
        <a:sy n="100" d="100"/>
      </p:scale>
      <p:origin x="0" y="0"/>
    </p:cViewPr>
  </p:notesTextViewPr>
  <p:sorterViewPr>
    <p:cViewPr>
      <p:scale>
        <a:sx n="201" d="100"/>
        <a:sy n="201" d="100"/>
      </p:scale>
      <p:origin x="0" y="-114302"/>
    </p:cViewPr>
  </p:sorterViewPr>
  <p:notesViewPr>
    <p:cSldViewPr snapToGrid="0" snapToObjects="1">
      <p:cViewPr varScale="1">
        <p:scale>
          <a:sx n="60" d="100"/>
          <a:sy n="60" d="100"/>
        </p:scale>
        <p:origin x="2354"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8" cy="4794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8" cy="47942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8887"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20188"/>
            <a:ext cx="3170238" cy="47942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03387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1</a:t>
            </a:fld>
            <a:endParaRPr lang="en-US" sz="1400" b="0" i="0" u="none" strike="noStrike" cap="none">
              <a:solidFill>
                <a:schemeClr val="dk1"/>
              </a:solidFill>
              <a:latin typeface="Arial"/>
              <a:ea typeface="Arial"/>
              <a:cs typeface="Arial"/>
              <a:sym typeface="Arial"/>
            </a:endParaRPr>
          </a:p>
        </p:txBody>
      </p:sp>
      <p:sp>
        <p:nvSpPr>
          <p:cNvPr id="298" name="Shape 298"/>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9" name="Shape 299"/>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Patti</a:t>
            </a:r>
          </a:p>
          <a:p>
            <a:pPr marL="228600" marR="0" lvl="0" indent="-228600" algn="l" rtl="0">
              <a:spcBef>
                <a:spcPts val="360"/>
              </a:spcBef>
              <a:spcAft>
                <a:spcPts val="0"/>
              </a:spcAft>
              <a:buSzPct val="25000"/>
              <a:buNone/>
            </a:pPr>
            <a:endParaRPr sz="1200" b="0" i="0" u="none" strike="noStrike" cap="none" dirty="0">
              <a:solidFill>
                <a:schemeClr val="dk1"/>
              </a:solidFill>
              <a:latin typeface="Arial"/>
              <a:ea typeface="Arial"/>
              <a:cs typeface="Arial"/>
              <a:sym typeface="Arial"/>
            </a:endParaRP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Hello and welcome.  On behalf of the Graduate Research Fellowship Operations Center, we would like to present to you the National Science Foundation’s Graduate Research Fellowship Program, or the NSF GRFP for short.  We’d like to inform you about the award details and some things to keep in mind as you construct a competitive application.</a:t>
            </a:r>
          </a:p>
        </p:txBody>
      </p:sp>
    </p:spTree>
    <p:extLst>
      <p:ext uri="{BB962C8B-B14F-4D97-AF65-F5344CB8AC3E}">
        <p14:creationId xmlns:p14="http://schemas.microsoft.com/office/powerpoint/2010/main" val="453816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400" b="0" i="0" u="none" strike="noStrike" cap="none" smtClean="0">
                <a:solidFill>
                  <a:schemeClr val="dk1"/>
                </a:solidFill>
                <a:latin typeface="Arial"/>
                <a:ea typeface="Arial"/>
                <a:cs typeface="Arial"/>
                <a:sym typeface="Arial"/>
              </a:rPr>
              <a:t>10</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798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11</a:t>
            </a:fld>
            <a:endParaRPr lang="en-US" sz="1400">
              <a:solidFill>
                <a:schemeClr val="dk1"/>
              </a:solidFill>
              <a:latin typeface="Arial"/>
              <a:ea typeface="Arial"/>
              <a:cs typeface="Arial"/>
              <a:sym typeface="Arial"/>
            </a:endParaRPr>
          </a:p>
        </p:txBody>
      </p:sp>
      <p:sp>
        <p:nvSpPr>
          <p:cNvPr id="666" name="Shape 666"/>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7" name="Shape 667"/>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Frances</a:t>
            </a:r>
          </a:p>
          <a:p>
            <a:pPr marL="228600" marR="0" lvl="0" indent="-228600" algn="l" rtl="0">
              <a:spcBef>
                <a:spcPts val="360"/>
              </a:spcBef>
              <a:spcAft>
                <a:spcPts val="0"/>
              </a:spcAft>
              <a:buSzPct val="25000"/>
              <a:buNone/>
            </a:pPr>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1741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3" name="Shape 673"/>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0" marR="0" lvl="0" indent="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Realistic plan -&gt; research matches the university you applied to</a:t>
            </a: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a:p>
            <a:pPr marL="228600" marR="0" lvl="0" indent="-228600" algn="l" rtl="0">
              <a:lnSpc>
                <a:spcPct val="100000"/>
              </a:lnSpc>
              <a:spcBef>
                <a:spcPts val="360"/>
              </a:spcBef>
              <a:spcAft>
                <a:spcPts val="0"/>
              </a:spcAft>
              <a:buClr>
                <a:schemeClr val="dk1"/>
              </a:buClr>
              <a:buSzPct val="25000"/>
              <a:buFont typeface="Arial"/>
              <a:buNone/>
            </a:pPr>
            <a:r>
              <a:rPr lang="en-US" sz="1200" b="0" i="0" u="none" strike="noStrike" cap="none" dirty="0">
                <a:solidFill>
                  <a:schemeClr val="dk1"/>
                </a:solidFill>
                <a:latin typeface="Arial"/>
                <a:ea typeface="Arial"/>
                <a:cs typeface="Arial"/>
                <a:sym typeface="Arial"/>
              </a:rPr>
              <a:t>Read and now the research field of your project, what info is missing? What don’t we know?</a:t>
            </a: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Brainstorming of many </a:t>
            </a:r>
            <a:r>
              <a:rPr lang="en-US" sz="1200" b="0" i="0" u="none" strike="noStrike" cap="none" dirty="0" err="1">
                <a:solidFill>
                  <a:schemeClr val="dk1"/>
                </a:solidFill>
                <a:latin typeface="Arial"/>
                <a:ea typeface="Arial"/>
                <a:cs typeface="Arial"/>
                <a:sym typeface="Arial"/>
              </a:rPr>
              <a:t>many</a:t>
            </a:r>
            <a:r>
              <a:rPr lang="en-US" sz="1200" b="0" i="0" u="none" strike="noStrike" cap="none" dirty="0">
                <a:solidFill>
                  <a:schemeClr val="dk1"/>
                </a:solidFill>
                <a:latin typeface="Arial"/>
                <a:ea typeface="Arial"/>
                <a:cs typeface="Arial"/>
                <a:sym typeface="Arial"/>
              </a:rPr>
              <a:t> projects you will like to propose</a:t>
            </a: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Talk to your mentors</a:t>
            </a: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Key points:</a:t>
            </a:r>
          </a:p>
          <a:p>
            <a:pPr marL="228600" marR="0" lvl="0" indent="-228600" algn="l" rtl="0">
              <a:spcBef>
                <a:spcPts val="360"/>
              </a:spcBef>
              <a:spcAft>
                <a:spcPts val="0"/>
              </a:spcAft>
              <a:buClr>
                <a:schemeClr val="dk1"/>
              </a:buClr>
              <a:buSzPct val="100000"/>
              <a:buFont typeface="Arial"/>
              <a:buChar char="-"/>
            </a:pPr>
            <a:r>
              <a:rPr lang="en-US" sz="1200" b="0" i="0" u="none" strike="noStrike" cap="none" dirty="0">
                <a:solidFill>
                  <a:schemeClr val="dk1"/>
                </a:solidFill>
                <a:latin typeface="Arial"/>
                <a:ea typeface="Arial"/>
                <a:cs typeface="Arial"/>
                <a:sym typeface="Arial"/>
              </a:rPr>
              <a:t>Novel approaches</a:t>
            </a:r>
          </a:p>
          <a:p>
            <a:pPr marL="228600" marR="0" lvl="0" indent="-228600" algn="l" rtl="0">
              <a:spcBef>
                <a:spcPts val="360"/>
              </a:spcBef>
              <a:spcAft>
                <a:spcPts val="0"/>
              </a:spcAft>
              <a:buClr>
                <a:schemeClr val="dk1"/>
              </a:buClr>
              <a:buSzPct val="100000"/>
              <a:buFont typeface="Arial"/>
              <a:buChar char="-"/>
            </a:pPr>
            <a:r>
              <a:rPr lang="en-US" sz="1200" b="0" i="0" u="none" strike="noStrike" cap="none" dirty="0">
                <a:solidFill>
                  <a:schemeClr val="dk1"/>
                </a:solidFill>
                <a:latin typeface="Arial"/>
                <a:ea typeface="Arial"/>
                <a:cs typeface="Arial"/>
                <a:sym typeface="Arial"/>
              </a:rPr>
              <a:t>In depth</a:t>
            </a:r>
          </a:p>
          <a:p>
            <a:pPr marL="228600" marR="0" lvl="0" indent="-228600" algn="l" rtl="0">
              <a:spcBef>
                <a:spcPts val="360"/>
              </a:spcBef>
              <a:spcAft>
                <a:spcPts val="0"/>
              </a:spcAft>
              <a:buClr>
                <a:schemeClr val="dk1"/>
              </a:buClr>
              <a:buSzPct val="100000"/>
              <a:buFont typeface="Arial"/>
              <a:buChar char="-"/>
            </a:pPr>
            <a:r>
              <a:rPr lang="en-US" sz="1200" b="0" i="0" u="none" strike="noStrike" cap="none" dirty="0">
                <a:solidFill>
                  <a:schemeClr val="dk1"/>
                </a:solidFill>
                <a:latin typeface="Arial"/>
                <a:ea typeface="Arial"/>
                <a:cs typeface="Arial"/>
                <a:sym typeface="Arial"/>
              </a:rPr>
              <a:t>Realistic plan</a:t>
            </a: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p:txBody>
      </p:sp>
      <p:sp>
        <p:nvSpPr>
          <p:cNvPr id="674" name="Shape 674"/>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12</a:t>
            </a:fld>
            <a:endParaRPr lang="en-US"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1957133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Shape 782"/>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13</a:t>
            </a:fld>
            <a:endParaRPr lang="en-US" sz="1400">
              <a:solidFill>
                <a:srgbClr val="000000"/>
              </a:solidFill>
              <a:latin typeface="Arial"/>
              <a:ea typeface="Arial"/>
              <a:cs typeface="Arial"/>
              <a:sym typeface="Arial"/>
            </a:endParaRPr>
          </a:p>
        </p:txBody>
      </p:sp>
      <p:sp>
        <p:nvSpPr>
          <p:cNvPr id="783" name="Shape 783"/>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Patti</a:t>
            </a:r>
          </a:p>
        </p:txBody>
      </p:sp>
    </p:spTree>
    <p:extLst>
      <p:ext uri="{BB962C8B-B14F-4D97-AF65-F5344CB8AC3E}">
        <p14:creationId xmlns:p14="http://schemas.microsoft.com/office/powerpoint/2010/main" val="2187765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14</a:t>
            </a:fld>
            <a:endParaRPr lang="en-US" sz="1400">
              <a:solidFill>
                <a:schemeClr val="dk1"/>
              </a:solidFill>
              <a:latin typeface="Arial"/>
              <a:ea typeface="Arial"/>
              <a:cs typeface="Arial"/>
              <a:sym typeface="Arial"/>
            </a:endParaRPr>
          </a:p>
        </p:txBody>
      </p:sp>
      <p:sp>
        <p:nvSpPr>
          <p:cNvPr id="791" name="Shape 791"/>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2" name="Shape 792"/>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676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endParaRPr lang="en-US" dirty="0"/>
          </a:p>
          <a:p>
            <a:r>
              <a:rPr lang="en-US" dirty="0" err="1"/>
              <a:t>Internados</a:t>
            </a:r>
            <a:r>
              <a:rPr lang="en-US" dirty="0"/>
              <a:t> para DACA  </a:t>
            </a:r>
            <a:r>
              <a:rPr lang="en-US" dirty="0" err="1">
                <a:hlinkClick r:id="rId3"/>
              </a:rPr>
              <a:t>UndocuSTEM</a:t>
            </a:r>
            <a:r>
              <a:rPr lang="en-US" dirty="0">
                <a:hlinkClick r:id="rId3"/>
              </a:rPr>
              <a:t> - Matthew R. Cover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400" b="0" i="0" u="none" strike="noStrike" cap="none" smtClean="0">
                <a:solidFill>
                  <a:schemeClr val="dk1"/>
                </a:solidFill>
                <a:latin typeface="Arial"/>
                <a:ea typeface="Arial"/>
                <a:cs typeface="Arial"/>
                <a:sym typeface="Arial"/>
              </a:rPr>
              <a:t>2</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95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3" name="Shape 673"/>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0" marR="0" lvl="0" indent="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We will see with the time how much of this we do…</a:t>
            </a: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p:txBody>
      </p:sp>
      <p:sp>
        <p:nvSpPr>
          <p:cNvPr id="674" name="Shape 674"/>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3</a:t>
            </a:fld>
            <a:endParaRPr lang="en-US"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51045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4</a:t>
            </a:fld>
            <a:endParaRPr lang="en-US" sz="1400">
              <a:solidFill>
                <a:schemeClr val="dk1"/>
              </a:solidFill>
              <a:latin typeface="Arial"/>
              <a:ea typeface="Arial"/>
              <a:cs typeface="Arial"/>
              <a:sym typeface="Arial"/>
            </a:endParaRPr>
          </a:p>
        </p:txBody>
      </p:sp>
      <p:sp>
        <p:nvSpPr>
          <p:cNvPr id="306" name="Shape 306"/>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7" name="Shape 307"/>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Patti </a:t>
            </a:r>
          </a:p>
        </p:txBody>
      </p:sp>
    </p:spTree>
    <p:extLst>
      <p:ext uri="{BB962C8B-B14F-4D97-AF65-F5344CB8AC3E}">
        <p14:creationId xmlns:p14="http://schemas.microsoft.com/office/powerpoint/2010/main" val="22430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5</a:t>
            </a:fld>
            <a:endParaRPr lang="en-US" sz="1400">
              <a:solidFill>
                <a:schemeClr val="dk1"/>
              </a:solidFill>
              <a:latin typeface="Arial"/>
              <a:ea typeface="Arial"/>
              <a:cs typeface="Arial"/>
              <a:sym typeface="Arial"/>
            </a:endParaRPr>
          </a:p>
        </p:txBody>
      </p:sp>
      <p:sp>
        <p:nvSpPr>
          <p:cNvPr id="615" name="Shape 615"/>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6" name="Shape 616"/>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7013" marR="0" lvl="0" indent="-227013" algn="l" rtl="0">
              <a:spcBef>
                <a:spcPts val="0"/>
              </a:spcBef>
              <a:spcAft>
                <a:spcPts val="0"/>
              </a:spcAft>
              <a:buSzPct val="25000"/>
              <a:buNone/>
            </a:pPr>
            <a:r>
              <a:rPr lang="en-US" sz="1200" b="0" i="0" u="none" strike="noStrike" cap="none">
                <a:solidFill>
                  <a:schemeClr val="dk1"/>
                </a:solidFill>
                <a:latin typeface="Arial"/>
                <a:ea typeface="Arial"/>
                <a:cs typeface="Arial"/>
                <a:sym typeface="Arial"/>
              </a:rPr>
              <a:t>Frances</a:t>
            </a:r>
          </a:p>
        </p:txBody>
      </p:sp>
    </p:spTree>
    <p:extLst>
      <p:ext uri="{BB962C8B-B14F-4D97-AF65-F5344CB8AC3E}">
        <p14:creationId xmlns:p14="http://schemas.microsoft.com/office/powerpoint/2010/main" val="233172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6</a:t>
            </a:fld>
            <a:endParaRPr lang="en-US" sz="1400">
              <a:solidFill>
                <a:schemeClr val="dk1"/>
              </a:solidFill>
              <a:latin typeface="Arial"/>
              <a:ea typeface="Arial"/>
              <a:cs typeface="Arial"/>
              <a:sym typeface="Arial"/>
            </a:endParaRPr>
          </a:p>
        </p:txBody>
      </p:sp>
      <p:sp>
        <p:nvSpPr>
          <p:cNvPr id="649" name="Shape 649"/>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27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r>
              <a:rPr lang="en-US" dirty="0"/>
              <a:t>Patti</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400" b="0" i="0" u="none" strike="noStrike" cap="none" smtClean="0">
                <a:solidFill>
                  <a:schemeClr val="dk1"/>
                </a:solidFill>
                <a:latin typeface="Arial"/>
                <a:ea typeface="Arial"/>
                <a:cs typeface="Arial"/>
                <a:sym typeface="Arial"/>
              </a:rPr>
              <a:t>7</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24328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400" b="0" i="0" u="none" strike="noStrike" cap="none" smtClean="0">
                <a:solidFill>
                  <a:schemeClr val="dk1"/>
                </a:solidFill>
                <a:latin typeface="Arial"/>
                <a:ea typeface="Arial"/>
                <a:cs typeface="Arial"/>
                <a:sym typeface="Arial"/>
              </a:rPr>
              <a:t>8</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943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9</a:t>
            </a:fld>
            <a:endParaRPr lang="en-US" sz="1400">
              <a:solidFill>
                <a:schemeClr val="dk1"/>
              </a:solidFill>
              <a:latin typeface="Arial"/>
              <a:ea typeface="Arial"/>
              <a:cs typeface="Arial"/>
              <a:sym typeface="Arial"/>
            </a:endParaRPr>
          </a:p>
        </p:txBody>
      </p:sp>
      <p:sp>
        <p:nvSpPr>
          <p:cNvPr id="657" name="Shape 657"/>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Frances</a:t>
            </a:r>
          </a:p>
          <a:p>
            <a:pPr marL="228600" marR="0" lvl="0" indent="-228600" algn="l" rtl="0">
              <a:spcBef>
                <a:spcPts val="360"/>
              </a:spcBef>
              <a:spcAft>
                <a:spcPts val="0"/>
              </a:spcAft>
              <a:buSzPct val="25000"/>
              <a:buNone/>
            </a:pPr>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143217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2.png"/><Relationship Id="rId7" Type="http://schemas.openxmlformats.org/officeDocument/2006/relationships/image" Target="../media/image6.jp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9.png"/><Relationship Id="rId10" Type="http://schemas.openxmlformats.org/officeDocument/2006/relationships/image" Target="../media/image13.jpg"/><Relationship Id="rId4" Type="http://schemas.openxmlformats.org/officeDocument/2006/relationships/image" Target="../media/image4.pn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6.jp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jpg"/><Relationship Id="rId5" Type="http://schemas.openxmlformats.org/officeDocument/2006/relationships/image" Target="../media/image9.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7"/>
        <p:cNvGrpSpPr/>
        <p:nvPr/>
      </p:nvGrpSpPr>
      <p:grpSpPr>
        <a:xfrm>
          <a:off x="0" y="0"/>
          <a:ext cx="0" cy="0"/>
          <a:chOff x="0" y="0"/>
          <a:chExt cx="0" cy="0"/>
        </a:xfrm>
      </p:grpSpPr>
      <p:grpSp>
        <p:nvGrpSpPr>
          <p:cNvPr id="38" name="Shape 38"/>
          <p:cNvGrpSpPr/>
          <p:nvPr/>
        </p:nvGrpSpPr>
        <p:grpSpPr>
          <a:xfrm>
            <a:off x="-1587" y="0"/>
            <a:ext cx="9145587" cy="6858000"/>
            <a:chOff x="0" y="0"/>
            <a:chExt cx="5760" cy="4320"/>
          </a:xfrm>
        </p:grpSpPr>
        <p:pic>
          <p:nvPicPr>
            <p:cNvPr id="39" name="Shape 39" descr="untitled"/>
            <p:cNvPicPr preferRelativeResize="0"/>
            <p:nvPr/>
          </p:nvPicPr>
          <p:blipFill rotWithShape="1">
            <a:blip r:embed="rId2">
              <a:alphaModFix/>
            </a:blip>
            <a:srcRect l="57142"/>
            <a:stretch/>
          </p:blipFill>
          <p:spPr>
            <a:xfrm rot="10800000">
              <a:off x="4991" y="0"/>
              <a:ext cx="767" cy="4320"/>
            </a:xfrm>
            <a:prstGeom prst="rect">
              <a:avLst/>
            </a:prstGeom>
            <a:noFill/>
            <a:ln>
              <a:noFill/>
            </a:ln>
          </p:spPr>
        </p:pic>
        <p:pic>
          <p:nvPicPr>
            <p:cNvPr id="40" name="Shape 40"/>
            <p:cNvPicPr preferRelativeResize="0"/>
            <p:nvPr/>
          </p:nvPicPr>
          <p:blipFill rotWithShape="1">
            <a:blip r:embed="rId3">
              <a:alphaModFix/>
            </a:blip>
            <a:srcRect/>
            <a:stretch/>
          </p:blipFill>
          <p:spPr>
            <a:xfrm rot="10800000">
              <a:off x="3311" y="0"/>
              <a:ext cx="1680" cy="4320"/>
            </a:xfrm>
            <a:prstGeom prst="rect">
              <a:avLst/>
            </a:prstGeom>
            <a:noFill/>
            <a:ln>
              <a:noFill/>
            </a:ln>
          </p:spPr>
        </p:pic>
        <p:pic>
          <p:nvPicPr>
            <p:cNvPr id="41" name="Shape 41" descr="untitled"/>
            <p:cNvPicPr preferRelativeResize="0"/>
            <p:nvPr/>
          </p:nvPicPr>
          <p:blipFill rotWithShape="1">
            <a:blip r:embed="rId2">
              <a:alphaModFix/>
            </a:blip>
            <a:srcRect/>
            <a:stretch/>
          </p:blipFill>
          <p:spPr>
            <a:xfrm rot="10800000">
              <a:off x="1678" y="0"/>
              <a:ext cx="1680" cy="4320"/>
            </a:xfrm>
            <a:prstGeom prst="rect">
              <a:avLst/>
            </a:prstGeom>
            <a:noFill/>
            <a:ln>
              <a:noFill/>
            </a:ln>
          </p:spPr>
        </p:pic>
        <p:pic>
          <p:nvPicPr>
            <p:cNvPr id="42" name="Shape 42"/>
            <p:cNvPicPr preferRelativeResize="0"/>
            <p:nvPr/>
          </p:nvPicPr>
          <p:blipFill rotWithShape="1">
            <a:blip r:embed="rId3">
              <a:alphaModFix/>
            </a:blip>
            <a:srcRect/>
            <a:stretch/>
          </p:blipFill>
          <p:spPr>
            <a:xfrm rot="10800000">
              <a:off x="0" y="0"/>
              <a:ext cx="1680" cy="4320"/>
            </a:xfrm>
            <a:prstGeom prst="rect">
              <a:avLst/>
            </a:prstGeom>
            <a:noFill/>
            <a:ln>
              <a:noFill/>
            </a:ln>
          </p:spPr>
        </p:pic>
      </p:grpSp>
      <p:pic>
        <p:nvPicPr>
          <p:cNvPr id="43" name="Shape 43"/>
          <p:cNvPicPr preferRelativeResize="0"/>
          <p:nvPr/>
        </p:nvPicPr>
        <p:blipFill rotWithShape="1">
          <a:blip r:embed="rId4">
            <a:alphaModFix/>
          </a:blip>
          <a:srcRect/>
          <a:stretch/>
        </p:blipFill>
        <p:spPr>
          <a:xfrm>
            <a:off x="0" y="6019800"/>
            <a:ext cx="9144000" cy="838199"/>
          </a:xfrm>
          <a:prstGeom prst="rect">
            <a:avLst/>
          </a:prstGeom>
          <a:noFill/>
          <a:ln>
            <a:noFill/>
          </a:ln>
        </p:spPr>
      </p:pic>
      <p:sp>
        <p:nvSpPr>
          <p:cNvPr id="44" name="Shape 44"/>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45" name="Shape 45"/>
          <p:cNvGrpSpPr/>
          <p:nvPr/>
        </p:nvGrpSpPr>
        <p:grpSpPr>
          <a:xfrm>
            <a:off x="8000999" y="5943600"/>
            <a:ext cx="1142999" cy="914400"/>
            <a:chOff x="5186" y="3827"/>
            <a:chExt cx="524" cy="439"/>
          </a:xfrm>
        </p:grpSpPr>
        <p:sp>
          <p:nvSpPr>
            <p:cNvPr id="46" name="Shape 46"/>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47" name="Shape 47" descr="GRF_logo2"/>
            <p:cNvPicPr preferRelativeResize="0"/>
            <p:nvPr/>
          </p:nvPicPr>
          <p:blipFill rotWithShape="1">
            <a:blip r:embed="rId5">
              <a:alphaModFix/>
            </a:blip>
            <a:srcRect/>
            <a:stretch/>
          </p:blipFill>
          <p:spPr>
            <a:xfrm>
              <a:off x="5186" y="3827"/>
              <a:ext cx="524" cy="438"/>
            </a:xfrm>
            <a:prstGeom prst="rect">
              <a:avLst/>
            </a:prstGeom>
            <a:noFill/>
            <a:ln>
              <a:noFill/>
            </a:ln>
          </p:spPr>
        </p:pic>
      </p:grpSp>
      <p:cxnSp>
        <p:nvCxnSpPr>
          <p:cNvPr id="48" name="Shape 48"/>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49" name="Shape 49"/>
          <p:cNvGrpSpPr/>
          <p:nvPr/>
        </p:nvGrpSpPr>
        <p:grpSpPr>
          <a:xfrm>
            <a:off x="0" y="0"/>
            <a:ext cx="9143999" cy="1295400"/>
            <a:chOff x="0" y="0"/>
            <a:chExt cx="5759" cy="816"/>
          </a:xfrm>
        </p:grpSpPr>
        <p:pic>
          <p:nvPicPr>
            <p:cNvPr id="50" name="Shape 50" descr="untitled"/>
            <p:cNvPicPr preferRelativeResize="0"/>
            <p:nvPr/>
          </p:nvPicPr>
          <p:blipFill rotWithShape="1">
            <a:blip r:embed="rId6">
              <a:alphaModFix/>
            </a:blip>
            <a:srcRect/>
            <a:stretch/>
          </p:blipFill>
          <p:spPr>
            <a:xfrm>
              <a:off x="4079" y="0"/>
              <a:ext cx="1152" cy="816"/>
            </a:xfrm>
            <a:prstGeom prst="rect">
              <a:avLst/>
            </a:prstGeom>
            <a:noFill/>
            <a:ln>
              <a:noFill/>
            </a:ln>
          </p:spPr>
        </p:pic>
        <p:pic>
          <p:nvPicPr>
            <p:cNvPr id="51" name="Shape 51" descr="untitled1"/>
            <p:cNvPicPr preferRelativeResize="0"/>
            <p:nvPr/>
          </p:nvPicPr>
          <p:blipFill rotWithShape="1">
            <a:blip r:embed="rId7">
              <a:alphaModFix/>
            </a:blip>
            <a:srcRect/>
            <a:stretch/>
          </p:blipFill>
          <p:spPr>
            <a:xfrm>
              <a:off x="2910" y="0"/>
              <a:ext cx="1170" cy="816"/>
            </a:xfrm>
            <a:prstGeom prst="rect">
              <a:avLst/>
            </a:prstGeom>
            <a:noFill/>
            <a:ln>
              <a:noFill/>
            </a:ln>
          </p:spPr>
        </p:pic>
        <p:pic>
          <p:nvPicPr>
            <p:cNvPr id="52" name="Shape 52" descr="untitled"/>
            <p:cNvPicPr preferRelativeResize="0"/>
            <p:nvPr/>
          </p:nvPicPr>
          <p:blipFill rotWithShape="1">
            <a:blip r:embed="rId6">
              <a:alphaModFix/>
            </a:blip>
            <a:srcRect/>
            <a:stretch/>
          </p:blipFill>
          <p:spPr>
            <a:xfrm>
              <a:off x="1710" y="0"/>
              <a:ext cx="1218" cy="816"/>
            </a:xfrm>
            <a:prstGeom prst="rect">
              <a:avLst/>
            </a:prstGeom>
            <a:noFill/>
            <a:ln>
              <a:noFill/>
            </a:ln>
          </p:spPr>
        </p:pic>
        <p:pic>
          <p:nvPicPr>
            <p:cNvPr id="53" name="Shape 53" descr="untitled1"/>
            <p:cNvPicPr preferRelativeResize="0"/>
            <p:nvPr/>
          </p:nvPicPr>
          <p:blipFill rotWithShape="1">
            <a:blip r:embed="rId7">
              <a:alphaModFix/>
            </a:blip>
            <a:srcRect/>
            <a:stretch/>
          </p:blipFill>
          <p:spPr>
            <a:xfrm>
              <a:off x="528" y="0"/>
              <a:ext cx="1199" cy="816"/>
            </a:xfrm>
            <a:prstGeom prst="rect">
              <a:avLst/>
            </a:prstGeom>
            <a:noFill/>
            <a:ln>
              <a:noFill/>
            </a:ln>
          </p:spPr>
        </p:pic>
        <p:pic>
          <p:nvPicPr>
            <p:cNvPr id="54" name="Shape 54" descr="untitled1"/>
            <p:cNvPicPr preferRelativeResize="0"/>
            <p:nvPr/>
          </p:nvPicPr>
          <p:blipFill rotWithShape="1">
            <a:blip r:embed="rId8">
              <a:alphaModFix/>
            </a:blip>
            <a:srcRect/>
            <a:stretch/>
          </p:blipFill>
          <p:spPr>
            <a:xfrm>
              <a:off x="5231" y="0"/>
              <a:ext cx="528" cy="816"/>
            </a:xfrm>
            <a:prstGeom prst="rect">
              <a:avLst/>
            </a:prstGeom>
            <a:noFill/>
            <a:ln>
              <a:noFill/>
            </a:ln>
          </p:spPr>
        </p:pic>
        <p:pic>
          <p:nvPicPr>
            <p:cNvPr id="55" name="Shape 55" descr="untitled"/>
            <p:cNvPicPr preferRelativeResize="0"/>
            <p:nvPr/>
          </p:nvPicPr>
          <p:blipFill rotWithShape="1">
            <a:blip r:embed="rId9">
              <a:alphaModFix/>
            </a:blip>
            <a:srcRect/>
            <a:stretch/>
          </p:blipFill>
          <p:spPr>
            <a:xfrm>
              <a:off x="0" y="0"/>
              <a:ext cx="528" cy="816"/>
            </a:xfrm>
            <a:prstGeom prst="rect">
              <a:avLst/>
            </a:prstGeom>
            <a:noFill/>
            <a:ln>
              <a:noFill/>
            </a:ln>
          </p:spPr>
        </p:pic>
      </p:grpSp>
      <p:cxnSp>
        <p:nvCxnSpPr>
          <p:cNvPr id="56" name="Shape 56"/>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pic>
        <p:nvPicPr>
          <p:cNvPr id="57" name="Shape 57" descr="nsflogo.jpg"/>
          <p:cNvPicPr preferRelativeResize="0"/>
          <p:nvPr/>
        </p:nvPicPr>
        <p:blipFill rotWithShape="1">
          <a:blip r:embed="rId10">
            <a:alphaModFix/>
          </a:blip>
          <a:srcRect/>
          <a:stretch/>
        </p:blipFill>
        <p:spPr>
          <a:xfrm>
            <a:off x="0" y="6019800"/>
            <a:ext cx="914400" cy="842963"/>
          </a:xfrm>
          <a:prstGeom prst="rect">
            <a:avLst/>
          </a:prstGeom>
          <a:noFill/>
          <a:ln>
            <a:noFill/>
          </a:ln>
        </p:spPr>
      </p:pic>
      <p:sp>
        <p:nvSpPr>
          <p:cNvPr id="58" name="Shape 58"/>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Tahoma"/>
              <a:buNone/>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07" name="Shape 207"/>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8" name="Shape 20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09" name="Shape 20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10" name="Shape 21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13" name="Shape 21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214" name="Shape 214"/>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15" name="Shape 215"/>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16" name="Shape 21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19" name="Shape 219"/>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0" name="Shape 220"/>
          <p:cNvSpPr txBox="1">
            <a:spLocks noGrp="1"/>
          </p:cNvSpPr>
          <p:nvPr>
            <p:ph type="body" idx="2"/>
          </p:nvPr>
        </p:nvSpPr>
        <p:spPr>
          <a:xfrm>
            <a:off x="4648200" y="1600200"/>
            <a:ext cx="4038599" cy="4267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1" name="Shape 22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2" name="Shape 22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3" name="Shape 22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26" name="Shape 22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27" name="Shape 22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8" name="Shape 22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29" name="Shape 22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0" name="Shape 23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1" name="Shape 23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2" name="Shape 23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35" name="Shape 23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6" name="Shape 23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7" name="Shape 23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38"/>
        <p:cNvGrpSpPr/>
        <p:nvPr/>
      </p:nvGrpSpPr>
      <p:grpSpPr>
        <a:xfrm>
          <a:off x="0" y="0"/>
          <a:ext cx="0" cy="0"/>
          <a:chOff x="0" y="0"/>
          <a:chExt cx="0" cy="0"/>
        </a:xfrm>
      </p:grpSpPr>
      <p:sp>
        <p:nvSpPr>
          <p:cNvPr id="239" name="Shape 23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0" name="Shape 24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1" name="Shape 24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44" name="Shape 24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5" name="Shape 24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246" name="Shape 24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7" name="Shape 24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8" name="Shape 24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51" name="Shape 251"/>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252" name="Shape 25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253" name="Shape 25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54" name="Shape 25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55" name="Shape 25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58" name="Shape 258"/>
          <p:cNvSpPr txBox="1">
            <a:spLocks noGrp="1"/>
          </p:cNvSpPr>
          <p:nvPr>
            <p:ph type="body" idx="1"/>
          </p:nvPr>
        </p:nvSpPr>
        <p:spPr>
          <a:xfrm rot="5400000">
            <a:off x="2438399" y="-381000"/>
            <a:ext cx="4267199"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9" name="Shape 25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0" name="Shape 26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1" name="Shape 26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rot="5400000">
            <a:off x="4829174" y="1933575"/>
            <a:ext cx="5791200" cy="20764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64" name="Shape 264"/>
          <p:cNvSpPr txBox="1">
            <a:spLocks noGrp="1"/>
          </p:cNvSpPr>
          <p:nvPr>
            <p:ph type="body" idx="1"/>
          </p:nvPr>
        </p:nvSpPr>
        <p:spPr>
          <a:xfrm rot="5400000">
            <a:off x="600074" y="-66675"/>
            <a:ext cx="5791200" cy="607695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5" name="Shape 26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6" name="Shape 26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7" name="Shape 26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70" name="Shape 270"/>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1" name="Shape 271"/>
          <p:cNvSpPr txBox="1">
            <a:spLocks noGrp="1"/>
          </p:cNvSpPr>
          <p:nvPr>
            <p:ph type="body" idx="2"/>
          </p:nvPr>
        </p:nvSpPr>
        <p:spPr>
          <a:xfrm>
            <a:off x="4648200" y="16002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2" name="Shape 272"/>
          <p:cNvSpPr txBox="1">
            <a:spLocks noGrp="1"/>
          </p:cNvSpPr>
          <p:nvPr>
            <p:ph type="body" idx="3"/>
          </p:nvPr>
        </p:nvSpPr>
        <p:spPr>
          <a:xfrm>
            <a:off x="4648200" y="38100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3" name="Shape 27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4" name="Shape 27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5" name="Shape 27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78" name="Shape 278"/>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9" name="Shape 279"/>
          <p:cNvSpPr txBox="1">
            <a:spLocks noGrp="1"/>
          </p:cNvSpPr>
          <p:nvPr>
            <p:ph type="body" idx="2"/>
          </p:nvPr>
        </p:nvSpPr>
        <p:spPr>
          <a:xfrm>
            <a:off x="4648200" y="16002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648200" y="38100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1" name="Shape 28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2" name="Shape 28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3" name="Shape 28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457200" y="76200"/>
            <a:ext cx="8305799" cy="57912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6" name="Shape 28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7" name="Shape 28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8" name="Shape 28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91" name="Shape 291"/>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2" name="Shape 292"/>
          <p:cNvSpPr txBox="1">
            <a:spLocks noGrp="1"/>
          </p:cNvSpPr>
          <p:nvPr>
            <p:ph type="body" idx="2"/>
          </p:nvPr>
        </p:nvSpPr>
        <p:spPr>
          <a:xfrm>
            <a:off x="4648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3" name="Shape 29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4" name="Shape 29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5" name="Shape 29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body" idx="2"/>
          </p:nvPr>
        </p:nvSpPr>
        <p:spPr>
          <a:xfrm>
            <a:off x="4648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76" name="Shape 7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13" name="Shape 11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Tahoma"/>
              <a:buNone/>
              <a:defRPr sz="2400" b="1" i="0" u="none" strike="noStrike" cap="none">
                <a:solidFill>
                  <a:schemeClr val="dk1"/>
                </a:solidFill>
                <a:latin typeface="Tahoma"/>
                <a:ea typeface="Tahoma"/>
                <a:cs typeface="Tahoma"/>
                <a:sym typeface="Tahoma"/>
              </a:defRPr>
            </a:lvl1pPr>
            <a:lvl2pPr marL="457200" marR="0" lvl="1" indent="0" algn="l" rtl="0">
              <a:spcBef>
                <a:spcPts val="400"/>
              </a:spcBef>
              <a:spcAft>
                <a:spcPts val="0"/>
              </a:spcAft>
              <a:buClr>
                <a:schemeClr val="dk1"/>
              </a:buClr>
              <a:buFont typeface="Tahoma"/>
              <a:buNone/>
              <a:defRPr sz="2000" b="1" i="0" u="none" strike="noStrike" cap="none">
                <a:solidFill>
                  <a:schemeClr val="dk1"/>
                </a:solidFill>
                <a:latin typeface="Tahoma"/>
                <a:ea typeface="Tahoma"/>
                <a:cs typeface="Tahoma"/>
                <a:sym typeface="Tahoma"/>
              </a:defRPr>
            </a:lvl2pPr>
            <a:lvl3pPr marL="914400" marR="0" lvl="2" indent="0" algn="l" rtl="0">
              <a:spcBef>
                <a:spcPts val="360"/>
              </a:spcBef>
              <a:spcAft>
                <a:spcPts val="0"/>
              </a:spcAft>
              <a:buClr>
                <a:schemeClr val="dk1"/>
              </a:buClr>
              <a:buFont typeface="Tahoma"/>
              <a:buNone/>
              <a:defRPr sz="1800" b="1" i="0" u="none" strike="noStrike" cap="none">
                <a:solidFill>
                  <a:schemeClr val="dk1"/>
                </a:solidFill>
                <a:latin typeface="Tahoma"/>
                <a:ea typeface="Tahoma"/>
                <a:cs typeface="Tahoma"/>
                <a:sym typeface="Tahoma"/>
              </a:defRPr>
            </a:lvl3pPr>
            <a:lvl4pPr marL="1371600" marR="0" lvl="3"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4pPr>
            <a:lvl5pPr marL="1828800" marR="0" lvl="4"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5pPr>
            <a:lvl6pPr marL="2286000" marR="0" lvl="5"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6pPr>
            <a:lvl7pPr marL="2743200" marR="0" lvl="6"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7pPr>
            <a:lvl8pPr marL="3200400" marR="0" lvl="7"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8pPr>
            <a:lvl9pPr marL="3657600" marR="0" lvl="8"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9pPr>
          </a:lstStyle>
          <a:p>
            <a:endParaRPr/>
          </a:p>
        </p:txBody>
      </p:sp>
      <p:sp>
        <p:nvSpPr>
          <p:cNvPr id="114" name="Shape 11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1pPr>
            <a:lvl2pPr marL="742950" marR="0" lvl="1" indent="-15875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2pPr>
            <a:lvl3pPr marL="1143000" marR="0" lvl="2" indent="-114300" algn="l" rtl="0">
              <a:spcBef>
                <a:spcPts val="360"/>
              </a:spcBef>
              <a:spcAft>
                <a:spcPts val="0"/>
              </a:spcAft>
              <a:buClr>
                <a:schemeClr val="dk1"/>
              </a:buClr>
              <a:buSzPct val="100000"/>
              <a:buFont typeface="Tahoma"/>
              <a:buChar char="•"/>
              <a:defRPr sz="1800" b="0" i="0" u="none" strike="noStrike" cap="none">
                <a:solidFill>
                  <a:schemeClr val="dk1"/>
                </a:solidFill>
                <a:latin typeface="Tahoma"/>
                <a:ea typeface="Tahoma"/>
                <a:cs typeface="Tahoma"/>
                <a:sym typeface="Tahoma"/>
              </a:defRPr>
            </a:lvl3pPr>
            <a:lvl4pPr marL="1600200" marR="0" lvl="3"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4pPr>
            <a:lvl5pPr marL="2057400" marR="0" lvl="4"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5pPr>
            <a:lvl6pPr marL="2514600" marR="0" lvl="5"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6pPr>
            <a:lvl7pPr marL="2971800" marR="0" lvl="6"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7pPr>
            <a:lvl8pPr marL="3429000" marR="0" lvl="7"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8pPr>
            <a:lvl9pPr marL="3886200" marR="0" lvl="8"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9pPr>
          </a:lstStyle>
          <a:p>
            <a:endParaRPr/>
          </a:p>
        </p:txBody>
      </p:sp>
      <p:sp>
        <p:nvSpPr>
          <p:cNvPr id="115" name="Shape 11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Tahoma"/>
              <a:buNone/>
              <a:defRPr sz="2400" b="1" i="0" u="none" strike="noStrike" cap="none">
                <a:solidFill>
                  <a:schemeClr val="dk1"/>
                </a:solidFill>
                <a:latin typeface="Tahoma"/>
                <a:ea typeface="Tahoma"/>
                <a:cs typeface="Tahoma"/>
                <a:sym typeface="Tahoma"/>
              </a:defRPr>
            </a:lvl1pPr>
            <a:lvl2pPr marL="457200" marR="0" lvl="1" indent="0" algn="l" rtl="0">
              <a:spcBef>
                <a:spcPts val="400"/>
              </a:spcBef>
              <a:spcAft>
                <a:spcPts val="0"/>
              </a:spcAft>
              <a:buClr>
                <a:schemeClr val="dk1"/>
              </a:buClr>
              <a:buFont typeface="Tahoma"/>
              <a:buNone/>
              <a:defRPr sz="2000" b="1" i="0" u="none" strike="noStrike" cap="none">
                <a:solidFill>
                  <a:schemeClr val="dk1"/>
                </a:solidFill>
                <a:latin typeface="Tahoma"/>
                <a:ea typeface="Tahoma"/>
                <a:cs typeface="Tahoma"/>
                <a:sym typeface="Tahoma"/>
              </a:defRPr>
            </a:lvl2pPr>
            <a:lvl3pPr marL="914400" marR="0" lvl="2" indent="0" algn="l" rtl="0">
              <a:spcBef>
                <a:spcPts val="360"/>
              </a:spcBef>
              <a:spcAft>
                <a:spcPts val="0"/>
              </a:spcAft>
              <a:buClr>
                <a:schemeClr val="dk1"/>
              </a:buClr>
              <a:buFont typeface="Tahoma"/>
              <a:buNone/>
              <a:defRPr sz="1800" b="1" i="0" u="none" strike="noStrike" cap="none">
                <a:solidFill>
                  <a:schemeClr val="dk1"/>
                </a:solidFill>
                <a:latin typeface="Tahoma"/>
                <a:ea typeface="Tahoma"/>
                <a:cs typeface="Tahoma"/>
                <a:sym typeface="Tahoma"/>
              </a:defRPr>
            </a:lvl3pPr>
            <a:lvl4pPr marL="1371600" marR="0" lvl="3"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4pPr>
            <a:lvl5pPr marL="1828800" marR="0" lvl="4"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5pPr>
            <a:lvl6pPr marL="2286000" marR="0" lvl="5"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6pPr>
            <a:lvl7pPr marL="2743200" marR="0" lvl="6"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7pPr>
            <a:lvl8pPr marL="3200400" marR="0" lvl="7"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8pPr>
            <a:lvl9pPr marL="3657600" marR="0" lvl="8"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9pPr>
          </a:lstStyle>
          <a:p>
            <a:endParaRPr/>
          </a:p>
        </p:txBody>
      </p:sp>
      <p:sp>
        <p:nvSpPr>
          <p:cNvPr id="116" name="Shape 11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1pPr>
            <a:lvl2pPr marL="742950" marR="0" lvl="1" indent="-15875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2pPr>
            <a:lvl3pPr marL="1143000" marR="0" lvl="2" indent="-114300" algn="l" rtl="0">
              <a:spcBef>
                <a:spcPts val="360"/>
              </a:spcBef>
              <a:spcAft>
                <a:spcPts val="0"/>
              </a:spcAft>
              <a:buClr>
                <a:schemeClr val="dk1"/>
              </a:buClr>
              <a:buSzPct val="100000"/>
              <a:buFont typeface="Tahoma"/>
              <a:buChar char="•"/>
              <a:defRPr sz="1800" b="0" i="0" u="none" strike="noStrike" cap="none">
                <a:solidFill>
                  <a:schemeClr val="dk1"/>
                </a:solidFill>
                <a:latin typeface="Tahoma"/>
                <a:ea typeface="Tahoma"/>
                <a:cs typeface="Tahoma"/>
                <a:sym typeface="Tahoma"/>
              </a:defRPr>
            </a:lvl3pPr>
            <a:lvl4pPr marL="1600200" marR="0" lvl="3"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4pPr>
            <a:lvl5pPr marL="2057400" marR="0" lvl="4"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5pPr>
            <a:lvl6pPr marL="2514600" marR="0" lvl="5"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6pPr>
            <a:lvl7pPr marL="2971800" marR="0" lvl="6"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7pPr>
            <a:lvl8pPr marL="3429000" marR="0" lvl="7"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8pPr>
            <a:lvl9pPr marL="3886200" marR="0" lvl="8"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9pPr>
          </a:lstStyle>
          <a:p>
            <a:endParaRPr/>
          </a:p>
        </p:txBody>
      </p:sp>
      <p:sp>
        <p:nvSpPr>
          <p:cNvPr id="117" name="Shape 11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9" name="Shape 11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27" name="Shape 12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28" name="Shape 12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Tahoma"/>
              <a:buNone/>
              <a:defRPr sz="1400" b="0" i="0" u="none" strike="noStrike" cap="none">
                <a:solidFill>
                  <a:schemeClr val="dk1"/>
                </a:solidFill>
                <a:latin typeface="Tahoma"/>
                <a:ea typeface="Tahoma"/>
                <a:cs typeface="Tahoma"/>
                <a:sym typeface="Tahoma"/>
              </a:defRPr>
            </a:lvl1pPr>
            <a:lvl2pPr marL="457200" marR="0" lvl="1" indent="0" algn="l" rtl="0">
              <a:spcBef>
                <a:spcPts val="240"/>
              </a:spcBef>
              <a:spcAft>
                <a:spcPts val="0"/>
              </a:spcAft>
              <a:buClr>
                <a:schemeClr val="dk1"/>
              </a:buClr>
              <a:buFont typeface="Tahoma"/>
              <a:buNone/>
              <a:defRPr sz="1200" b="0" i="0" u="none" strike="noStrike" cap="none">
                <a:solidFill>
                  <a:schemeClr val="dk1"/>
                </a:solidFill>
                <a:latin typeface="Tahoma"/>
                <a:ea typeface="Tahoma"/>
                <a:cs typeface="Tahoma"/>
                <a:sym typeface="Tahoma"/>
              </a:defRPr>
            </a:lvl2pPr>
            <a:lvl3pPr marL="914400" marR="0" lvl="2" indent="0" algn="l" rtl="0">
              <a:spcBef>
                <a:spcPts val="200"/>
              </a:spcBef>
              <a:spcAft>
                <a:spcPts val="0"/>
              </a:spcAft>
              <a:buClr>
                <a:schemeClr val="dk1"/>
              </a:buClr>
              <a:buFont typeface="Tahoma"/>
              <a:buNone/>
              <a:defRPr sz="1000" b="0" i="0" u="none" strike="noStrike" cap="none">
                <a:solidFill>
                  <a:schemeClr val="dk1"/>
                </a:solidFill>
                <a:latin typeface="Tahoma"/>
                <a:ea typeface="Tahoma"/>
                <a:cs typeface="Tahoma"/>
                <a:sym typeface="Tahoma"/>
              </a:defRPr>
            </a:lvl3pPr>
            <a:lvl4pPr marL="1371600" marR="0" lvl="3"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4pPr>
            <a:lvl5pPr marL="1828800" marR="0" lvl="4"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5pPr>
            <a:lvl6pPr marL="2286000" marR="0" lvl="5"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6pPr>
            <a:lvl7pPr marL="2743200" marR="0" lvl="6"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7pPr>
            <a:lvl8pPr marL="3200400" marR="0" lvl="7"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8pPr>
            <a:lvl9pPr marL="3657600" marR="0" lvl="8"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9pPr>
          </a:lstStyle>
          <a:p>
            <a:endParaRPr/>
          </a:p>
        </p:txBody>
      </p:sp>
      <p:sp>
        <p:nvSpPr>
          <p:cNvPr id="129" name="Shape 1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34" name="Shape 13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Tahoma"/>
              <a:buNone/>
              <a:defRPr sz="3200" b="0" i="0" u="none" strike="noStrike" cap="none">
                <a:solidFill>
                  <a:schemeClr val="dk1"/>
                </a:solidFill>
                <a:latin typeface="Tahoma"/>
                <a:ea typeface="Tahoma"/>
                <a:cs typeface="Tahoma"/>
                <a:sym typeface="Tahoma"/>
              </a:defRPr>
            </a:lvl1pPr>
            <a:lvl2pPr marL="457200" marR="0" lvl="1" indent="0" algn="l" rtl="0">
              <a:spcBef>
                <a:spcPts val="560"/>
              </a:spcBef>
              <a:spcAft>
                <a:spcPts val="0"/>
              </a:spcAft>
              <a:buClr>
                <a:schemeClr val="dk1"/>
              </a:buClr>
              <a:buFont typeface="Tahoma"/>
              <a:buNone/>
              <a:defRPr sz="2800" b="0" i="0" u="none" strike="noStrike" cap="none">
                <a:solidFill>
                  <a:schemeClr val="dk1"/>
                </a:solidFill>
                <a:latin typeface="Tahoma"/>
                <a:ea typeface="Tahoma"/>
                <a:cs typeface="Tahoma"/>
                <a:sym typeface="Tahoma"/>
              </a:defRPr>
            </a:lvl2pPr>
            <a:lvl3pPr marL="914400" marR="0" lvl="2" indent="0" algn="l" rtl="0">
              <a:spcBef>
                <a:spcPts val="480"/>
              </a:spcBef>
              <a:spcAft>
                <a:spcPts val="0"/>
              </a:spcAft>
              <a:buClr>
                <a:schemeClr val="dk1"/>
              </a:buClr>
              <a:buFont typeface="Tahoma"/>
              <a:buNone/>
              <a:defRPr sz="2400" b="0" i="0" u="none" strike="noStrike" cap="none">
                <a:solidFill>
                  <a:schemeClr val="dk1"/>
                </a:solidFill>
                <a:latin typeface="Tahoma"/>
                <a:ea typeface="Tahoma"/>
                <a:cs typeface="Tahoma"/>
                <a:sym typeface="Tahoma"/>
              </a:defRPr>
            </a:lvl3pPr>
            <a:lvl4pPr marL="1371600" marR="0" lvl="3"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4pPr>
            <a:lvl5pPr marL="1828800" marR="0" lvl="4"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5pPr>
            <a:lvl6pPr marL="2286000" marR="0" lvl="5"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6pPr>
            <a:lvl7pPr marL="2743200" marR="0" lvl="6"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7pPr>
            <a:lvl8pPr marL="3200400" marR="0" lvl="7"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8pPr>
            <a:lvl9pPr marL="3657600" marR="0" lvl="8"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35" name="Shape 13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Tahoma"/>
              <a:buNone/>
              <a:defRPr sz="1400" b="0" i="0" u="none" strike="noStrike" cap="none">
                <a:solidFill>
                  <a:schemeClr val="dk1"/>
                </a:solidFill>
                <a:latin typeface="Tahoma"/>
                <a:ea typeface="Tahoma"/>
                <a:cs typeface="Tahoma"/>
                <a:sym typeface="Tahoma"/>
              </a:defRPr>
            </a:lvl1pPr>
            <a:lvl2pPr marL="457200" marR="0" lvl="1" indent="0" algn="l" rtl="0">
              <a:spcBef>
                <a:spcPts val="240"/>
              </a:spcBef>
              <a:spcAft>
                <a:spcPts val="0"/>
              </a:spcAft>
              <a:buClr>
                <a:schemeClr val="dk1"/>
              </a:buClr>
              <a:buFont typeface="Tahoma"/>
              <a:buNone/>
              <a:defRPr sz="1200" b="0" i="0" u="none" strike="noStrike" cap="none">
                <a:solidFill>
                  <a:schemeClr val="dk1"/>
                </a:solidFill>
                <a:latin typeface="Tahoma"/>
                <a:ea typeface="Tahoma"/>
                <a:cs typeface="Tahoma"/>
                <a:sym typeface="Tahoma"/>
              </a:defRPr>
            </a:lvl2pPr>
            <a:lvl3pPr marL="914400" marR="0" lvl="2" indent="0" algn="l" rtl="0">
              <a:spcBef>
                <a:spcPts val="200"/>
              </a:spcBef>
              <a:spcAft>
                <a:spcPts val="0"/>
              </a:spcAft>
              <a:buClr>
                <a:schemeClr val="dk1"/>
              </a:buClr>
              <a:buFont typeface="Tahoma"/>
              <a:buNone/>
              <a:defRPr sz="1000" b="0" i="0" u="none" strike="noStrike" cap="none">
                <a:solidFill>
                  <a:schemeClr val="dk1"/>
                </a:solidFill>
                <a:latin typeface="Tahoma"/>
                <a:ea typeface="Tahoma"/>
                <a:cs typeface="Tahoma"/>
                <a:sym typeface="Tahoma"/>
              </a:defRPr>
            </a:lvl3pPr>
            <a:lvl4pPr marL="1371600" marR="0" lvl="3"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4pPr>
            <a:lvl5pPr marL="1828800" marR="0" lvl="4"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5pPr>
            <a:lvl6pPr marL="2286000" marR="0" lvl="5"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6pPr>
            <a:lvl7pPr marL="2743200" marR="0" lvl="6"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7pPr>
            <a:lvl8pPr marL="3200400" marR="0" lvl="7"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8pPr>
            <a:lvl9pPr marL="3657600" marR="0" lvl="8"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9pPr>
          </a:lstStyle>
          <a:p>
            <a:endParaRPr/>
          </a:p>
        </p:txBody>
      </p:sp>
      <p:sp>
        <p:nvSpPr>
          <p:cNvPr id="136" name="Shape 13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8" name="Shape 1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41" name="Shape 141"/>
          <p:cNvSpPr txBox="1">
            <a:spLocks noGrp="1"/>
          </p:cNvSpPr>
          <p:nvPr>
            <p:ph type="body" idx="1"/>
          </p:nvPr>
        </p:nvSpPr>
        <p:spPr>
          <a:xfrm rot="5400000">
            <a:off x="2438399" y="-381000"/>
            <a:ext cx="4267199"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42" name="Shape 14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rot="5400000">
            <a:off x="4829174" y="1933575"/>
            <a:ext cx="5791200" cy="20764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47" name="Shape 147"/>
          <p:cNvSpPr txBox="1">
            <a:spLocks noGrp="1"/>
          </p:cNvSpPr>
          <p:nvPr>
            <p:ph type="body" idx="1"/>
          </p:nvPr>
        </p:nvSpPr>
        <p:spPr>
          <a:xfrm rot="5400000">
            <a:off x="600074" y="-66675"/>
            <a:ext cx="5791200" cy="607695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48" name="Shape 14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9" name="Shape 14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9"/>
        <p:cNvGrpSpPr/>
        <p:nvPr/>
      </p:nvGrpSpPr>
      <p:grpSpPr>
        <a:xfrm>
          <a:off x="0" y="0"/>
          <a:ext cx="0" cy="0"/>
          <a:chOff x="0" y="0"/>
          <a:chExt cx="0" cy="0"/>
        </a:xfrm>
      </p:grpSpPr>
      <p:grpSp>
        <p:nvGrpSpPr>
          <p:cNvPr id="180" name="Shape 180"/>
          <p:cNvGrpSpPr/>
          <p:nvPr/>
        </p:nvGrpSpPr>
        <p:grpSpPr>
          <a:xfrm>
            <a:off x="-1587" y="0"/>
            <a:ext cx="9145587" cy="6858000"/>
            <a:chOff x="0" y="0"/>
            <a:chExt cx="5760" cy="4320"/>
          </a:xfrm>
        </p:grpSpPr>
        <p:pic>
          <p:nvPicPr>
            <p:cNvPr id="181" name="Shape 181" descr="untitled"/>
            <p:cNvPicPr preferRelativeResize="0"/>
            <p:nvPr/>
          </p:nvPicPr>
          <p:blipFill rotWithShape="1">
            <a:blip r:embed="rId2">
              <a:alphaModFix/>
            </a:blip>
            <a:srcRect l="57142"/>
            <a:stretch/>
          </p:blipFill>
          <p:spPr>
            <a:xfrm rot="10800000">
              <a:off x="4991" y="0"/>
              <a:ext cx="767" cy="4320"/>
            </a:xfrm>
            <a:prstGeom prst="rect">
              <a:avLst/>
            </a:prstGeom>
            <a:noFill/>
            <a:ln>
              <a:noFill/>
            </a:ln>
          </p:spPr>
        </p:pic>
        <p:pic>
          <p:nvPicPr>
            <p:cNvPr id="182" name="Shape 182"/>
            <p:cNvPicPr preferRelativeResize="0"/>
            <p:nvPr/>
          </p:nvPicPr>
          <p:blipFill rotWithShape="1">
            <a:blip r:embed="rId3">
              <a:alphaModFix/>
            </a:blip>
            <a:srcRect/>
            <a:stretch/>
          </p:blipFill>
          <p:spPr>
            <a:xfrm rot="10800000">
              <a:off x="3311" y="0"/>
              <a:ext cx="1680" cy="4320"/>
            </a:xfrm>
            <a:prstGeom prst="rect">
              <a:avLst/>
            </a:prstGeom>
            <a:noFill/>
            <a:ln>
              <a:noFill/>
            </a:ln>
          </p:spPr>
        </p:pic>
        <p:pic>
          <p:nvPicPr>
            <p:cNvPr id="183" name="Shape 183" descr="untitled"/>
            <p:cNvPicPr preferRelativeResize="0"/>
            <p:nvPr/>
          </p:nvPicPr>
          <p:blipFill rotWithShape="1">
            <a:blip r:embed="rId2">
              <a:alphaModFix/>
            </a:blip>
            <a:srcRect/>
            <a:stretch/>
          </p:blipFill>
          <p:spPr>
            <a:xfrm rot="10800000">
              <a:off x="1678" y="0"/>
              <a:ext cx="1680" cy="4320"/>
            </a:xfrm>
            <a:prstGeom prst="rect">
              <a:avLst/>
            </a:prstGeom>
            <a:noFill/>
            <a:ln>
              <a:noFill/>
            </a:ln>
          </p:spPr>
        </p:pic>
        <p:pic>
          <p:nvPicPr>
            <p:cNvPr id="184" name="Shape 184"/>
            <p:cNvPicPr preferRelativeResize="0"/>
            <p:nvPr/>
          </p:nvPicPr>
          <p:blipFill rotWithShape="1">
            <a:blip r:embed="rId3">
              <a:alphaModFix/>
            </a:blip>
            <a:srcRect/>
            <a:stretch/>
          </p:blipFill>
          <p:spPr>
            <a:xfrm rot="10800000">
              <a:off x="0" y="0"/>
              <a:ext cx="1680" cy="4320"/>
            </a:xfrm>
            <a:prstGeom prst="rect">
              <a:avLst/>
            </a:prstGeom>
            <a:noFill/>
            <a:ln>
              <a:noFill/>
            </a:ln>
          </p:spPr>
        </p:pic>
      </p:grpSp>
      <p:sp>
        <p:nvSpPr>
          <p:cNvPr id="185" name="Shape 18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8" name="Shape 18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pic>
        <p:nvPicPr>
          <p:cNvPr id="189" name="Shape 189"/>
          <p:cNvPicPr preferRelativeResize="0"/>
          <p:nvPr/>
        </p:nvPicPr>
        <p:blipFill rotWithShape="1">
          <a:blip r:embed="rId4">
            <a:alphaModFix/>
          </a:blip>
          <a:srcRect/>
          <a:stretch/>
        </p:blipFill>
        <p:spPr>
          <a:xfrm>
            <a:off x="0" y="6019800"/>
            <a:ext cx="9144000" cy="838199"/>
          </a:xfrm>
          <a:prstGeom prst="rect">
            <a:avLst/>
          </a:prstGeom>
          <a:noFill/>
          <a:ln>
            <a:noFill/>
          </a:ln>
        </p:spPr>
      </p:pic>
      <p:sp>
        <p:nvSpPr>
          <p:cNvPr id="190" name="Shape 190"/>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91" name="Shape 191"/>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92" name="Shape 192"/>
          <p:cNvGrpSpPr/>
          <p:nvPr/>
        </p:nvGrpSpPr>
        <p:grpSpPr>
          <a:xfrm>
            <a:off x="8229600" y="6105525"/>
            <a:ext cx="809624" cy="676275"/>
            <a:chOff x="5202" y="3840"/>
            <a:chExt cx="509" cy="426"/>
          </a:xfrm>
        </p:grpSpPr>
        <p:sp>
          <p:nvSpPr>
            <p:cNvPr id="193" name="Shape 193"/>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194" name="Shape 194" descr="GRF_logo2"/>
            <p:cNvPicPr preferRelativeResize="0"/>
            <p:nvPr/>
          </p:nvPicPr>
          <p:blipFill rotWithShape="1">
            <a:blip r:embed="rId5">
              <a:alphaModFix/>
            </a:blip>
            <a:srcRect/>
            <a:stretch/>
          </p:blipFill>
          <p:spPr>
            <a:xfrm>
              <a:off x="5231" y="3840"/>
              <a:ext cx="479" cy="400"/>
            </a:xfrm>
            <a:prstGeom prst="rect">
              <a:avLst/>
            </a:prstGeom>
            <a:noFill/>
            <a:ln>
              <a:noFill/>
            </a:ln>
          </p:spPr>
        </p:pic>
      </p:grpSp>
      <p:cxnSp>
        <p:nvCxnSpPr>
          <p:cNvPr id="195" name="Shape 195"/>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196" name="Shape 196"/>
          <p:cNvGrpSpPr/>
          <p:nvPr/>
        </p:nvGrpSpPr>
        <p:grpSpPr>
          <a:xfrm>
            <a:off x="0" y="0"/>
            <a:ext cx="9143999" cy="1295400"/>
            <a:chOff x="0" y="0"/>
            <a:chExt cx="5759" cy="816"/>
          </a:xfrm>
        </p:grpSpPr>
        <p:pic>
          <p:nvPicPr>
            <p:cNvPr id="197" name="Shape 197" descr="untitled"/>
            <p:cNvPicPr preferRelativeResize="0"/>
            <p:nvPr/>
          </p:nvPicPr>
          <p:blipFill rotWithShape="1">
            <a:blip r:embed="rId6">
              <a:alphaModFix/>
            </a:blip>
            <a:srcRect/>
            <a:stretch/>
          </p:blipFill>
          <p:spPr>
            <a:xfrm>
              <a:off x="4079" y="0"/>
              <a:ext cx="1152" cy="816"/>
            </a:xfrm>
            <a:prstGeom prst="rect">
              <a:avLst/>
            </a:prstGeom>
            <a:noFill/>
            <a:ln>
              <a:noFill/>
            </a:ln>
          </p:spPr>
        </p:pic>
        <p:pic>
          <p:nvPicPr>
            <p:cNvPr id="198" name="Shape 198" descr="untitled1"/>
            <p:cNvPicPr preferRelativeResize="0"/>
            <p:nvPr/>
          </p:nvPicPr>
          <p:blipFill rotWithShape="1">
            <a:blip r:embed="rId7">
              <a:alphaModFix/>
            </a:blip>
            <a:srcRect/>
            <a:stretch/>
          </p:blipFill>
          <p:spPr>
            <a:xfrm>
              <a:off x="2910" y="0"/>
              <a:ext cx="1170" cy="816"/>
            </a:xfrm>
            <a:prstGeom prst="rect">
              <a:avLst/>
            </a:prstGeom>
            <a:noFill/>
            <a:ln>
              <a:noFill/>
            </a:ln>
          </p:spPr>
        </p:pic>
        <p:pic>
          <p:nvPicPr>
            <p:cNvPr id="199" name="Shape 199" descr="untitled"/>
            <p:cNvPicPr preferRelativeResize="0"/>
            <p:nvPr/>
          </p:nvPicPr>
          <p:blipFill rotWithShape="1">
            <a:blip r:embed="rId6">
              <a:alphaModFix/>
            </a:blip>
            <a:srcRect/>
            <a:stretch/>
          </p:blipFill>
          <p:spPr>
            <a:xfrm>
              <a:off x="1710" y="0"/>
              <a:ext cx="1218" cy="816"/>
            </a:xfrm>
            <a:prstGeom prst="rect">
              <a:avLst/>
            </a:prstGeom>
            <a:noFill/>
            <a:ln>
              <a:noFill/>
            </a:ln>
          </p:spPr>
        </p:pic>
        <p:pic>
          <p:nvPicPr>
            <p:cNvPr id="200" name="Shape 200" descr="untitled1"/>
            <p:cNvPicPr preferRelativeResize="0"/>
            <p:nvPr/>
          </p:nvPicPr>
          <p:blipFill rotWithShape="1">
            <a:blip r:embed="rId7">
              <a:alphaModFix/>
            </a:blip>
            <a:srcRect/>
            <a:stretch/>
          </p:blipFill>
          <p:spPr>
            <a:xfrm>
              <a:off x="528" y="0"/>
              <a:ext cx="1199" cy="816"/>
            </a:xfrm>
            <a:prstGeom prst="rect">
              <a:avLst/>
            </a:prstGeom>
            <a:noFill/>
            <a:ln>
              <a:noFill/>
            </a:ln>
          </p:spPr>
        </p:pic>
        <p:pic>
          <p:nvPicPr>
            <p:cNvPr id="201" name="Shape 201" descr="untitled1"/>
            <p:cNvPicPr preferRelativeResize="0"/>
            <p:nvPr/>
          </p:nvPicPr>
          <p:blipFill rotWithShape="1">
            <a:blip r:embed="rId7">
              <a:alphaModFix/>
            </a:blip>
            <a:srcRect r="54872"/>
            <a:stretch/>
          </p:blipFill>
          <p:spPr>
            <a:xfrm>
              <a:off x="5231" y="0"/>
              <a:ext cx="528" cy="816"/>
            </a:xfrm>
            <a:prstGeom prst="rect">
              <a:avLst/>
            </a:prstGeom>
            <a:noFill/>
            <a:ln>
              <a:noFill/>
            </a:ln>
          </p:spPr>
        </p:pic>
        <p:pic>
          <p:nvPicPr>
            <p:cNvPr id="202" name="Shape 202" descr="untitled"/>
            <p:cNvPicPr preferRelativeResize="0"/>
            <p:nvPr/>
          </p:nvPicPr>
          <p:blipFill rotWithShape="1">
            <a:blip r:embed="rId6">
              <a:alphaModFix/>
            </a:blip>
            <a:srcRect l="56650"/>
            <a:stretch/>
          </p:blipFill>
          <p:spPr>
            <a:xfrm>
              <a:off x="0" y="0"/>
              <a:ext cx="528" cy="816"/>
            </a:xfrm>
            <a:prstGeom prst="rect">
              <a:avLst/>
            </a:prstGeom>
            <a:noFill/>
            <a:ln>
              <a:noFill/>
            </a:ln>
          </p:spPr>
        </p:pic>
      </p:grpSp>
      <p:cxnSp>
        <p:nvCxnSpPr>
          <p:cNvPr id="203" name="Shape 203"/>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pic>
        <p:nvPicPr>
          <p:cNvPr id="204" name="Shape 204" descr="untitled"/>
          <p:cNvPicPr preferRelativeResize="0"/>
          <p:nvPr/>
        </p:nvPicPr>
        <p:blipFill rotWithShape="1">
          <a:blip r:embed="rId8">
            <a:alphaModFix/>
          </a:blip>
          <a:srcRect/>
          <a:stretch/>
        </p:blipFill>
        <p:spPr>
          <a:xfrm>
            <a:off x="123825" y="6099175"/>
            <a:ext cx="731838" cy="682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g"/><Relationship Id="rId17" Type="http://schemas.openxmlformats.org/officeDocument/2006/relationships/image" Target="../media/image8.jpg"/><Relationship Id="rId2" Type="http://schemas.openxmlformats.org/officeDocument/2006/relationships/slideLayout" Target="../slideLayouts/slideLayout2.xml"/><Relationship Id="rId16"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jpg"/><Relationship Id="rId10" Type="http://schemas.openxmlformats.org/officeDocument/2006/relationships/image" Target="../media/image1.jpg"/><Relationship Id="rId19" Type="http://schemas.openxmlformats.org/officeDocument/2006/relationships/image" Target="../media/image10.jp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2.png"/><Relationship Id="rId3" Type="http://schemas.openxmlformats.org/officeDocument/2006/relationships/slideLayout" Target="../slideLayouts/slideLayout11.xml"/><Relationship Id="rId21" Type="http://schemas.openxmlformats.org/officeDocument/2006/relationships/image" Target="../media/image6.jp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3.jpg"/><Relationship Id="rId2" Type="http://schemas.openxmlformats.org/officeDocument/2006/relationships/slideLayout" Target="../slideLayouts/slideLayout10.xml"/><Relationship Id="rId16" Type="http://schemas.openxmlformats.org/officeDocument/2006/relationships/theme" Target="../theme/theme2.xml"/><Relationship Id="rId20" Type="http://schemas.openxmlformats.org/officeDocument/2006/relationships/image" Target="../media/image5.jp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image" Target="../media/image14.png"/><Relationship Id="rId10" Type="http://schemas.openxmlformats.org/officeDocument/2006/relationships/slideLayout" Target="../slideLayouts/slideLayout18.xml"/><Relationship Id="rId19" Type="http://schemas.openxmlformats.org/officeDocument/2006/relationships/image" Target="../media/image4.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untitled"/>
          <p:cNvPicPr preferRelativeResize="0"/>
          <p:nvPr/>
        </p:nvPicPr>
        <p:blipFill rotWithShape="1">
          <a:blip r:embed="rId10">
            <a:alphaModFix/>
          </a:blip>
          <a:srcRect/>
          <a:stretch/>
        </p:blipFill>
        <p:spPr>
          <a:xfrm>
            <a:off x="7848600" y="0"/>
            <a:ext cx="1295400" cy="6858000"/>
          </a:xfrm>
          <a:prstGeom prst="rect">
            <a:avLst/>
          </a:prstGeom>
          <a:noFill/>
          <a:ln>
            <a:noFill/>
          </a:ln>
        </p:spPr>
      </p:pic>
      <p:pic>
        <p:nvPicPr>
          <p:cNvPr id="11" name="Shape 11"/>
          <p:cNvPicPr preferRelativeResize="0"/>
          <p:nvPr/>
        </p:nvPicPr>
        <p:blipFill rotWithShape="1">
          <a:blip r:embed="rId11">
            <a:alphaModFix/>
          </a:blip>
          <a:srcRect/>
          <a:stretch/>
        </p:blipFill>
        <p:spPr>
          <a:xfrm>
            <a:off x="5257800" y="0"/>
            <a:ext cx="2666999" cy="6858000"/>
          </a:xfrm>
          <a:prstGeom prst="rect">
            <a:avLst/>
          </a:prstGeom>
          <a:noFill/>
          <a:ln>
            <a:noFill/>
          </a:ln>
        </p:spPr>
      </p:pic>
      <p:pic>
        <p:nvPicPr>
          <p:cNvPr id="12" name="Shape 12" descr="untitled"/>
          <p:cNvPicPr preferRelativeResize="0"/>
          <p:nvPr/>
        </p:nvPicPr>
        <p:blipFill rotWithShape="1">
          <a:blip r:embed="rId12">
            <a:alphaModFix/>
          </a:blip>
          <a:srcRect/>
          <a:stretch/>
        </p:blipFill>
        <p:spPr>
          <a:xfrm>
            <a:off x="2665413" y="0"/>
            <a:ext cx="2666999" cy="6858000"/>
          </a:xfrm>
          <a:prstGeom prst="rect">
            <a:avLst/>
          </a:prstGeom>
          <a:noFill/>
          <a:ln>
            <a:noFill/>
          </a:ln>
        </p:spPr>
      </p:pic>
      <p:pic>
        <p:nvPicPr>
          <p:cNvPr id="13" name="Shape 13"/>
          <p:cNvPicPr preferRelativeResize="0"/>
          <p:nvPr/>
        </p:nvPicPr>
        <p:blipFill rotWithShape="1">
          <a:blip r:embed="rId11">
            <a:alphaModFix/>
          </a:blip>
          <a:srcRect/>
          <a:stretch/>
        </p:blipFill>
        <p:spPr>
          <a:xfrm>
            <a:off x="-1588" y="0"/>
            <a:ext cx="2667001" cy="6858000"/>
          </a:xfrm>
          <a:prstGeom prst="rect">
            <a:avLst/>
          </a:prstGeom>
          <a:noFill/>
          <a:ln>
            <a:noFill/>
          </a:ln>
        </p:spPr>
      </p:pic>
      <p:sp>
        <p:nvSpPr>
          <p:cNvPr id="14" name="Shape 14"/>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5" name="Shape 1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pic>
        <p:nvPicPr>
          <p:cNvPr id="18" name="Shape 18"/>
          <p:cNvPicPr preferRelativeResize="0"/>
          <p:nvPr/>
        </p:nvPicPr>
        <p:blipFill rotWithShape="1">
          <a:blip r:embed="rId13">
            <a:alphaModFix/>
          </a:blip>
          <a:srcRect/>
          <a:stretch/>
        </p:blipFill>
        <p:spPr>
          <a:xfrm>
            <a:off x="0" y="6019800"/>
            <a:ext cx="9144000" cy="838199"/>
          </a:xfrm>
          <a:prstGeom prst="rect">
            <a:avLst/>
          </a:prstGeom>
          <a:noFill/>
          <a:ln>
            <a:noFill/>
          </a:ln>
        </p:spPr>
      </p:pic>
      <p:grpSp>
        <p:nvGrpSpPr>
          <p:cNvPr id="19" name="Shape 19"/>
          <p:cNvGrpSpPr/>
          <p:nvPr/>
        </p:nvGrpSpPr>
        <p:grpSpPr>
          <a:xfrm>
            <a:off x="0" y="0"/>
            <a:ext cx="9143999" cy="1295400"/>
            <a:chOff x="0" y="0"/>
            <a:chExt cx="5759" cy="816"/>
          </a:xfrm>
        </p:grpSpPr>
        <p:pic>
          <p:nvPicPr>
            <p:cNvPr id="20" name="Shape 20" descr="untitled"/>
            <p:cNvPicPr preferRelativeResize="0"/>
            <p:nvPr/>
          </p:nvPicPr>
          <p:blipFill rotWithShape="1">
            <a:blip r:embed="rId14">
              <a:alphaModFix/>
            </a:blip>
            <a:srcRect/>
            <a:stretch/>
          </p:blipFill>
          <p:spPr>
            <a:xfrm>
              <a:off x="4079" y="0"/>
              <a:ext cx="1152" cy="816"/>
            </a:xfrm>
            <a:prstGeom prst="rect">
              <a:avLst/>
            </a:prstGeom>
            <a:noFill/>
            <a:ln>
              <a:noFill/>
            </a:ln>
          </p:spPr>
        </p:pic>
        <p:pic>
          <p:nvPicPr>
            <p:cNvPr id="21" name="Shape 21" descr="untitled1"/>
            <p:cNvPicPr preferRelativeResize="0"/>
            <p:nvPr/>
          </p:nvPicPr>
          <p:blipFill rotWithShape="1">
            <a:blip r:embed="rId15">
              <a:alphaModFix/>
            </a:blip>
            <a:srcRect/>
            <a:stretch/>
          </p:blipFill>
          <p:spPr>
            <a:xfrm>
              <a:off x="2910" y="0"/>
              <a:ext cx="1170" cy="816"/>
            </a:xfrm>
            <a:prstGeom prst="rect">
              <a:avLst/>
            </a:prstGeom>
            <a:noFill/>
            <a:ln>
              <a:noFill/>
            </a:ln>
          </p:spPr>
        </p:pic>
        <p:pic>
          <p:nvPicPr>
            <p:cNvPr id="22" name="Shape 22" descr="untitled"/>
            <p:cNvPicPr preferRelativeResize="0"/>
            <p:nvPr/>
          </p:nvPicPr>
          <p:blipFill rotWithShape="1">
            <a:blip r:embed="rId14">
              <a:alphaModFix/>
            </a:blip>
            <a:srcRect/>
            <a:stretch/>
          </p:blipFill>
          <p:spPr>
            <a:xfrm>
              <a:off x="1710" y="0"/>
              <a:ext cx="1218" cy="816"/>
            </a:xfrm>
            <a:prstGeom prst="rect">
              <a:avLst/>
            </a:prstGeom>
            <a:noFill/>
            <a:ln>
              <a:noFill/>
            </a:ln>
          </p:spPr>
        </p:pic>
        <p:pic>
          <p:nvPicPr>
            <p:cNvPr id="23" name="Shape 23" descr="untitled1"/>
            <p:cNvPicPr preferRelativeResize="0"/>
            <p:nvPr/>
          </p:nvPicPr>
          <p:blipFill rotWithShape="1">
            <a:blip r:embed="rId15">
              <a:alphaModFix/>
            </a:blip>
            <a:srcRect/>
            <a:stretch/>
          </p:blipFill>
          <p:spPr>
            <a:xfrm>
              <a:off x="528" y="0"/>
              <a:ext cx="1199" cy="816"/>
            </a:xfrm>
            <a:prstGeom prst="rect">
              <a:avLst/>
            </a:prstGeom>
            <a:noFill/>
            <a:ln>
              <a:noFill/>
            </a:ln>
          </p:spPr>
        </p:pic>
        <p:pic>
          <p:nvPicPr>
            <p:cNvPr id="24" name="Shape 24" descr="untitled1"/>
            <p:cNvPicPr preferRelativeResize="0"/>
            <p:nvPr/>
          </p:nvPicPr>
          <p:blipFill rotWithShape="1">
            <a:blip r:embed="rId16">
              <a:alphaModFix/>
            </a:blip>
            <a:srcRect/>
            <a:stretch/>
          </p:blipFill>
          <p:spPr>
            <a:xfrm>
              <a:off x="5231" y="0"/>
              <a:ext cx="528" cy="816"/>
            </a:xfrm>
            <a:prstGeom prst="rect">
              <a:avLst/>
            </a:prstGeom>
            <a:noFill/>
            <a:ln>
              <a:noFill/>
            </a:ln>
          </p:spPr>
        </p:pic>
        <p:pic>
          <p:nvPicPr>
            <p:cNvPr id="25" name="Shape 25" descr="untitled"/>
            <p:cNvPicPr preferRelativeResize="0"/>
            <p:nvPr/>
          </p:nvPicPr>
          <p:blipFill rotWithShape="1">
            <a:blip r:embed="rId17">
              <a:alphaModFix/>
            </a:blip>
            <a:srcRect/>
            <a:stretch/>
          </p:blipFill>
          <p:spPr>
            <a:xfrm>
              <a:off x="0" y="0"/>
              <a:ext cx="528" cy="816"/>
            </a:xfrm>
            <a:prstGeom prst="rect">
              <a:avLst/>
            </a:prstGeom>
            <a:noFill/>
            <a:ln>
              <a:noFill/>
            </a:ln>
          </p:spPr>
        </p:pic>
      </p:grpSp>
      <p:sp>
        <p:nvSpPr>
          <p:cNvPr id="26" name="Shape 26"/>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cxnSp>
        <p:nvCxnSpPr>
          <p:cNvPr id="27" name="Shape 27"/>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28" name="Shape 28"/>
          <p:cNvGrpSpPr/>
          <p:nvPr/>
        </p:nvGrpSpPr>
        <p:grpSpPr>
          <a:xfrm>
            <a:off x="8229600" y="6105525"/>
            <a:ext cx="809624" cy="676275"/>
            <a:chOff x="5202" y="3840"/>
            <a:chExt cx="509" cy="426"/>
          </a:xfrm>
        </p:grpSpPr>
        <p:sp>
          <p:nvSpPr>
            <p:cNvPr id="29" name="Shape 29"/>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0" name="Shape 30" descr="GRF_logo2"/>
            <p:cNvPicPr preferRelativeResize="0"/>
            <p:nvPr/>
          </p:nvPicPr>
          <p:blipFill rotWithShape="1">
            <a:blip r:embed="rId18">
              <a:alphaModFix/>
            </a:blip>
            <a:srcRect/>
            <a:stretch/>
          </p:blipFill>
          <p:spPr>
            <a:xfrm>
              <a:off x="5231" y="3840"/>
              <a:ext cx="479" cy="400"/>
            </a:xfrm>
            <a:prstGeom prst="rect">
              <a:avLst/>
            </a:prstGeom>
            <a:noFill/>
            <a:ln>
              <a:noFill/>
            </a:ln>
          </p:spPr>
        </p:pic>
      </p:grpSp>
      <p:sp>
        <p:nvSpPr>
          <p:cNvPr id="31" name="Shape 31"/>
          <p:cNvSpPr/>
          <p:nvPr/>
        </p:nvSpPr>
        <p:spPr>
          <a:xfrm>
            <a:off x="1276350" y="6096000"/>
            <a:ext cx="6524625" cy="733425"/>
          </a:xfrm>
          <a:prstGeom prst="roundRect">
            <a:avLst>
              <a:gd name="adj" fmla="val 16667"/>
            </a:avLst>
          </a:prstGeom>
          <a:solidFill>
            <a:schemeClr val="dk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2" name="Shape 32"/>
          <p:cNvSpPr/>
          <p:nvPr/>
        </p:nvSpPr>
        <p:spPr>
          <a:xfrm>
            <a:off x="1295400" y="6067425"/>
            <a:ext cx="6524625" cy="733425"/>
          </a:xfrm>
          <a:prstGeom prst="roundRect">
            <a:avLst>
              <a:gd name="adj" fmla="val 16667"/>
            </a:avLst>
          </a:prstGeom>
          <a:solidFill>
            <a:srgbClr val="DDDDDD"/>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 name="Shape 33"/>
          <p:cNvSpPr/>
          <p:nvPr/>
        </p:nvSpPr>
        <p:spPr>
          <a:xfrm>
            <a:off x="1285875" y="6013450"/>
            <a:ext cx="6553200" cy="8254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600" b="0" i="0" u="none" strike="noStrike" cap="none">
                <a:solidFill>
                  <a:schemeClr val="accent2"/>
                </a:solidFill>
                <a:latin typeface="Arial"/>
                <a:ea typeface="Arial"/>
                <a:cs typeface="Arial"/>
                <a:sym typeface="Arial"/>
              </a:rPr>
              <a:t>National Science Foundation Graduate Research Fellowship Program </a:t>
            </a:r>
            <a:r>
              <a:rPr lang="en-US" sz="1600" b="0" i="0" u="none" strike="noStrike" cap="none">
                <a:solidFill>
                  <a:schemeClr val="dk1"/>
                </a:solidFill>
                <a:latin typeface="Arial"/>
                <a:ea typeface="Arial"/>
                <a:cs typeface="Arial"/>
                <a:sym typeface="Arial"/>
              </a:rPr>
              <a:t>Information: </a:t>
            </a:r>
            <a:r>
              <a:rPr lang="en-US" sz="1600" b="1" i="0" u="none" strike="noStrike" cap="none">
                <a:solidFill>
                  <a:schemeClr val="accent2"/>
                </a:solidFill>
                <a:latin typeface="Arial"/>
                <a:ea typeface="Arial"/>
                <a:cs typeface="Arial"/>
                <a:sym typeface="Arial"/>
              </a:rPr>
              <a:t>www.nsf.gov/grfp</a:t>
            </a:r>
            <a:r>
              <a:rPr lang="en-US" sz="1600" b="0" i="0" u="none" strike="noStrike" cap="none">
                <a:solidFill>
                  <a:schemeClr val="accent2"/>
                </a:solidFill>
                <a:latin typeface="Arial"/>
                <a:ea typeface="Arial"/>
                <a:cs typeface="Arial"/>
                <a:sym typeface="Arial"/>
              </a:rPr>
              <a:t> and </a:t>
            </a:r>
            <a:r>
              <a:rPr lang="en-US" sz="1600" b="1" i="0" u="none" strike="noStrike" cap="none">
                <a:solidFill>
                  <a:schemeClr val="accent2"/>
                </a:solidFill>
                <a:latin typeface="Arial"/>
                <a:ea typeface="Arial"/>
                <a:cs typeface="Arial"/>
                <a:sym typeface="Arial"/>
              </a:rPr>
              <a:t>www.nsfgrfp.org</a:t>
            </a:r>
          </a:p>
          <a:p>
            <a:pPr marL="0" marR="0" lvl="0" indent="0" algn="ctr" rtl="0">
              <a:spcBef>
                <a:spcPts val="0"/>
              </a:spcBef>
              <a:spcAft>
                <a:spcPts val="0"/>
              </a:spcAft>
              <a:buSzPct val="25000"/>
              <a:buNone/>
            </a:pPr>
            <a:r>
              <a:rPr lang="en-US" sz="1600" b="0" i="0" u="none" strike="noStrike" cap="none">
                <a:solidFill>
                  <a:schemeClr val="dk1"/>
                </a:solidFill>
                <a:latin typeface="Arial"/>
                <a:ea typeface="Arial"/>
                <a:cs typeface="Arial"/>
                <a:sym typeface="Arial"/>
              </a:rPr>
              <a:t>Apply at: </a:t>
            </a:r>
            <a:r>
              <a:rPr lang="en-US" sz="1600" b="1" i="0" u="none" strike="noStrike" cap="none">
                <a:solidFill>
                  <a:schemeClr val="accent2"/>
                </a:solidFill>
                <a:latin typeface="Arial"/>
                <a:ea typeface="Arial"/>
                <a:cs typeface="Arial"/>
                <a:sym typeface="Arial"/>
              </a:rPr>
              <a:t>www.fastlane.nsf.gov/grfp/</a:t>
            </a:r>
            <a:r>
              <a:rPr lang="en-US" sz="1600" b="0" i="0" u="none" strike="noStrike" cap="none">
                <a:solidFill>
                  <a:schemeClr val="accent2"/>
                </a:solidFill>
                <a:latin typeface="Arial"/>
                <a:ea typeface="Arial"/>
                <a:cs typeface="Arial"/>
                <a:sym typeface="Arial"/>
              </a:rPr>
              <a:t> </a:t>
            </a:r>
            <a:r>
              <a:rPr lang="en-US" sz="1600" b="0" i="0" u="none" strike="noStrike" cap="none">
                <a:solidFill>
                  <a:schemeClr val="accent2"/>
                </a:solidFill>
                <a:latin typeface="Tahoma"/>
                <a:ea typeface="Tahoma"/>
                <a:cs typeface="Tahoma"/>
                <a:sym typeface="Tahoma"/>
              </a:rPr>
              <a:t> </a:t>
            </a:r>
          </a:p>
        </p:txBody>
      </p:sp>
      <p:cxnSp>
        <p:nvCxnSpPr>
          <p:cNvPr id="34" name="Shape 34"/>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sp>
        <p:nvSpPr>
          <p:cNvPr id="35" name="Shape 35"/>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6" name="Shape 36" descr="nsflogo.jpg"/>
          <p:cNvPicPr preferRelativeResize="0"/>
          <p:nvPr/>
        </p:nvPicPr>
        <p:blipFill rotWithShape="1">
          <a:blip r:embed="rId19">
            <a:alphaModFix/>
          </a:blip>
          <a:srcRect/>
          <a:stretch/>
        </p:blipFill>
        <p:spPr>
          <a:xfrm>
            <a:off x="76200" y="6096000"/>
            <a:ext cx="685799" cy="6905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 id="2147483659" r:id="rId5"/>
    <p:sldLayoutId id="2147483660" r:id="rId6"/>
    <p:sldLayoutId id="2147483661" r:id="rId7"/>
    <p:sldLayoutId id="214748366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pic>
        <p:nvPicPr>
          <p:cNvPr id="152" name="Shape 152" descr="untitled"/>
          <p:cNvPicPr preferRelativeResize="0"/>
          <p:nvPr/>
        </p:nvPicPr>
        <p:blipFill rotWithShape="1">
          <a:blip r:embed="rId17">
            <a:alphaModFix/>
          </a:blip>
          <a:srcRect r="54465"/>
          <a:stretch/>
        </p:blipFill>
        <p:spPr>
          <a:xfrm>
            <a:off x="7848600" y="0"/>
            <a:ext cx="1295400" cy="6858000"/>
          </a:xfrm>
          <a:prstGeom prst="rect">
            <a:avLst/>
          </a:prstGeom>
          <a:noFill/>
          <a:ln>
            <a:noFill/>
          </a:ln>
        </p:spPr>
      </p:pic>
      <p:pic>
        <p:nvPicPr>
          <p:cNvPr id="153" name="Shape 153"/>
          <p:cNvPicPr preferRelativeResize="0"/>
          <p:nvPr/>
        </p:nvPicPr>
        <p:blipFill rotWithShape="1">
          <a:blip r:embed="rId18">
            <a:alphaModFix/>
          </a:blip>
          <a:srcRect/>
          <a:stretch/>
        </p:blipFill>
        <p:spPr>
          <a:xfrm>
            <a:off x="5257800" y="0"/>
            <a:ext cx="2666999" cy="6858000"/>
          </a:xfrm>
          <a:prstGeom prst="rect">
            <a:avLst/>
          </a:prstGeom>
          <a:noFill/>
          <a:ln>
            <a:noFill/>
          </a:ln>
        </p:spPr>
      </p:pic>
      <p:pic>
        <p:nvPicPr>
          <p:cNvPr id="154" name="Shape 154" descr="untitled"/>
          <p:cNvPicPr preferRelativeResize="0"/>
          <p:nvPr/>
        </p:nvPicPr>
        <p:blipFill rotWithShape="1">
          <a:blip r:embed="rId17">
            <a:alphaModFix/>
          </a:blip>
          <a:srcRect/>
          <a:stretch/>
        </p:blipFill>
        <p:spPr>
          <a:xfrm>
            <a:off x="2665413" y="0"/>
            <a:ext cx="2666999" cy="6858000"/>
          </a:xfrm>
          <a:prstGeom prst="rect">
            <a:avLst/>
          </a:prstGeom>
          <a:noFill/>
          <a:ln>
            <a:noFill/>
          </a:ln>
        </p:spPr>
      </p:pic>
      <p:pic>
        <p:nvPicPr>
          <p:cNvPr id="155" name="Shape 155"/>
          <p:cNvPicPr preferRelativeResize="0"/>
          <p:nvPr/>
        </p:nvPicPr>
        <p:blipFill rotWithShape="1">
          <a:blip r:embed="rId18">
            <a:alphaModFix/>
          </a:blip>
          <a:srcRect/>
          <a:stretch/>
        </p:blipFill>
        <p:spPr>
          <a:xfrm>
            <a:off x="-1588" y="0"/>
            <a:ext cx="2667001" cy="6858000"/>
          </a:xfrm>
          <a:prstGeom prst="rect">
            <a:avLst/>
          </a:prstGeom>
          <a:noFill/>
          <a:ln>
            <a:noFill/>
          </a:ln>
        </p:spPr>
      </p:pic>
      <p:sp>
        <p:nvSpPr>
          <p:cNvPr id="156" name="Shape 156"/>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pic>
        <p:nvPicPr>
          <p:cNvPr id="160" name="Shape 160"/>
          <p:cNvPicPr preferRelativeResize="0"/>
          <p:nvPr/>
        </p:nvPicPr>
        <p:blipFill rotWithShape="1">
          <a:blip r:embed="rId19">
            <a:alphaModFix/>
          </a:blip>
          <a:srcRect/>
          <a:stretch/>
        </p:blipFill>
        <p:spPr>
          <a:xfrm>
            <a:off x="0" y="6019800"/>
            <a:ext cx="9144000" cy="838199"/>
          </a:xfrm>
          <a:prstGeom prst="rect">
            <a:avLst/>
          </a:prstGeom>
          <a:noFill/>
          <a:ln>
            <a:noFill/>
          </a:ln>
        </p:spPr>
      </p:pic>
      <p:grpSp>
        <p:nvGrpSpPr>
          <p:cNvPr id="161" name="Shape 161"/>
          <p:cNvGrpSpPr/>
          <p:nvPr/>
        </p:nvGrpSpPr>
        <p:grpSpPr>
          <a:xfrm>
            <a:off x="0" y="0"/>
            <a:ext cx="9143999" cy="1295400"/>
            <a:chOff x="0" y="0"/>
            <a:chExt cx="5759" cy="816"/>
          </a:xfrm>
        </p:grpSpPr>
        <p:pic>
          <p:nvPicPr>
            <p:cNvPr id="162" name="Shape 162" descr="untitled"/>
            <p:cNvPicPr preferRelativeResize="0"/>
            <p:nvPr/>
          </p:nvPicPr>
          <p:blipFill rotWithShape="1">
            <a:blip r:embed="rId20">
              <a:alphaModFix/>
            </a:blip>
            <a:srcRect/>
            <a:stretch/>
          </p:blipFill>
          <p:spPr>
            <a:xfrm>
              <a:off x="4079" y="0"/>
              <a:ext cx="1152" cy="816"/>
            </a:xfrm>
            <a:prstGeom prst="rect">
              <a:avLst/>
            </a:prstGeom>
            <a:noFill/>
            <a:ln>
              <a:noFill/>
            </a:ln>
          </p:spPr>
        </p:pic>
        <p:pic>
          <p:nvPicPr>
            <p:cNvPr id="163" name="Shape 163" descr="untitled1"/>
            <p:cNvPicPr preferRelativeResize="0"/>
            <p:nvPr/>
          </p:nvPicPr>
          <p:blipFill rotWithShape="1">
            <a:blip r:embed="rId21">
              <a:alphaModFix/>
            </a:blip>
            <a:srcRect/>
            <a:stretch/>
          </p:blipFill>
          <p:spPr>
            <a:xfrm>
              <a:off x="2910" y="0"/>
              <a:ext cx="1170" cy="816"/>
            </a:xfrm>
            <a:prstGeom prst="rect">
              <a:avLst/>
            </a:prstGeom>
            <a:noFill/>
            <a:ln>
              <a:noFill/>
            </a:ln>
          </p:spPr>
        </p:pic>
        <p:pic>
          <p:nvPicPr>
            <p:cNvPr id="164" name="Shape 164" descr="untitled"/>
            <p:cNvPicPr preferRelativeResize="0"/>
            <p:nvPr/>
          </p:nvPicPr>
          <p:blipFill rotWithShape="1">
            <a:blip r:embed="rId20">
              <a:alphaModFix/>
            </a:blip>
            <a:srcRect/>
            <a:stretch/>
          </p:blipFill>
          <p:spPr>
            <a:xfrm>
              <a:off x="1710" y="0"/>
              <a:ext cx="1218" cy="816"/>
            </a:xfrm>
            <a:prstGeom prst="rect">
              <a:avLst/>
            </a:prstGeom>
            <a:noFill/>
            <a:ln>
              <a:noFill/>
            </a:ln>
          </p:spPr>
        </p:pic>
        <p:pic>
          <p:nvPicPr>
            <p:cNvPr id="165" name="Shape 165" descr="untitled1"/>
            <p:cNvPicPr preferRelativeResize="0"/>
            <p:nvPr/>
          </p:nvPicPr>
          <p:blipFill rotWithShape="1">
            <a:blip r:embed="rId21">
              <a:alphaModFix/>
            </a:blip>
            <a:srcRect/>
            <a:stretch/>
          </p:blipFill>
          <p:spPr>
            <a:xfrm>
              <a:off x="528" y="0"/>
              <a:ext cx="1199" cy="816"/>
            </a:xfrm>
            <a:prstGeom prst="rect">
              <a:avLst/>
            </a:prstGeom>
            <a:noFill/>
            <a:ln>
              <a:noFill/>
            </a:ln>
          </p:spPr>
        </p:pic>
        <p:pic>
          <p:nvPicPr>
            <p:cNvPr id="166" name="Shape 166" descr="untitled1"/>
            <p:cNvPicPr preferRelativeResize="0"/>
            <p:nvPr/>
          </p:nvPicPr>
          <p:blipFill rotWithShape="1">
            <a:blip r:embed="rId21">
              <a:alphaModFix/>
            </a:blip>
            <a:srcRect r="54872"/>
            <a:stretch/>
          </p:blipFill>
          <p:spPr>
            <a:xfrm>
              <a:off x="5231" y="0"/>
              <a:ext cx="528" cy="816"/>
            </a:xfrm>
            <a:prstGeom prst="rect">
              <a:avLst/>
            </a:prstGeom>
            <a:noFill/>
            <a:ln>
              <a:noFill/>
            </a:ln>
          </p:spPr>
        </p:pic>
        <p:pic>
          <p:nvPicPr>
            <p:cNvPr id="167" name="Shape 167" descr="untitled"/>
            <p:cNvPicPr preferRelativeResize="0"/>
            <p:nvPr/>
          </p:nvPicPr>
          <p:blipFill rotWithShape="1">
            <a:blip r:embed="rId20">
              <a:alphaModFix/>
            </a:blip>
            <a:srcRect l="56650"/>
            <a:stretch/>
          </p:blipFill>
          <p:spPr>
            <a:xfrm>
              <a:off x="0" y="0"/>
              <a:ext cx="528" cy="816"/>
            </a:xfrm>
            <a:prstGeom prst="rect">
              <a:avLst/>
            </a:prstGeom>
            <a:noFill/>
            <a:ln>
              <a:noFill/>
            </a:ln>
          </p:spPr>
        </p:pic>
      </p:grpSp>
      <p:sp>
        <p:nvSpPr>
          <p:cNvPr id="168" name="Shape 168"/>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cxnSp>
        <p:nvCxnSpPr>
          <p:cNvPr id="169" name="Shape 169"/>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170" name="Shape 170"/>
          <p:cNvGrpSpPr/>
          <p:nvPr/>
        </p:nvGrpSpPr>
        <p:grpSpPr>
          <a:xfrm>
            <a:off x="8229600" y="6105525"/>
            <a:ext cx="809624" cy="676275"/>
            <a:chOff x="5202" y="3840"/>
            <a:chExt cx="509" cy="426"/>
          </a:xfrm>
        </p:grpSpPr>
        <p:sp>
          <p:nvSpPr>
            <p:cNvPr id="171" name="Shape 171"/>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172" name="Shape 172" descr="GRF_logo2"/>
            <p:cNvPicPr preferRelativeResize="0"/>
            <p:nvPr/>
          </p:nvPicPr>
          <p:blipFill rotWithShape="1">
            <a:blip r:embed="rId22">
              <a:alphaModFix/>
            </a:blip>
            <a:srcRect/>
            <a:stretch/>
          </p:blipFill>
          <p:spPr>
            <a:xfrm>
              <a:off x="5231" y="3840"/>
              <a:ext cx="479" cy="400"/>
            </a:xfrm>
            <a:prstGeom prst="rect">
              <a:avLst/>
            </a:prstGeom>
            <a:noFill/>
            <a:ln>
              <a:noFill/>
            </a:ln>
          </p:spPr>
        </p:pic>
      </p:grpSp>
      <p:sp>
        <p:nvSpPr>
          <p:cNvPr id="173" name="Shape 173"/>
          <p:cNvSpPr/>
          <p:nvPr/>
        </p:nvSpPr>
        <p:spPr>
          <a:xfrm>
            <a:off x="1276350" y="6096000"/>
            <a:ext cx="6524625" cy="733425"/>
          </a:xfrm>
          <a:prstGeom prst="roundRect">
            <a:avLst>
              <a:gd name="adj" fmla="val 16667"/>
            </a:avLst>
          </a:prstGeom>
          <a:solidFill>
            <a:schemeClr val="dk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Shape 174"/>
          <p:cNvSpPr/>
          <p:nvPr/>
        </p:nvSpPr>
        <p:spPr>
          <a:xfrm>
            <a:off x="1295400" y="6067425"/>
            <a:ext cx="6524625" cy="733425"/>
          </a:xfrm>
          <a:prstGeom prst="roundRect">
            <a:avLst>
              <a:gd name="adj" fmla="val 16667"/>
            </a:avLst>
          </a:prstGeom>
          <a:solidFill>
            <a:srgbClr val="DDDDDD"/>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 name="Shape 175"/>
          <p:cNvSpPr/>
          <p:nvPr/>
        </p:nvSpPr>
        <p:spPr>
          <a:xfrm>
            <a:off x="1285875" y="6013450"/>
            <a:ext cx="6553200" cy="8254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600" i="1">
                <a:solidFill>
                  <a:srgbClr val="000000"/>
                </a:solidFill>
                <a:latin typeface="Arial"/>
                <a:ea typeface="Arial"/>
                <a:cs typeface="Arial"/>
                <a:sym typeface="Arial"/>
              </a:rPr>
              <a:t>National Science Foundation Graduate Research Fellowship Program</a:t>
            </a:r>
            <a:r>
              <a:rPr lang="en-US" sz="1600">
                <a:solidFill>
                  <a:srgbClr val="000000"/>
                </a:solidFill>
                <a:latin typeface="Arial"/>
                <a:ea typeface="Arial"/>
                <a:cs typeface="Arial"/>
                <a:sym typeface="Arial"/>
              </a:rPr>
              <a:t> More Info: </a:t>
            </a:r>
            <a:r>
              <a:rPr lang="en-US" sz="1600" b="1" u="sng">
                <a:solidFill>
                  <a:srgbClr val="FF0000"/>
                </a:solidFill>
                <a:latin typeface="Arial"/>
                <a:ea typeface="Arial"/>
                <a:cs typeface="Arial"/>
                <a:sym typeface="Arial"/>
              </a:rPr>
              <a:t>www.nsf.gov/grfp</a:t>
            </a:r>
            <a:r>
              <a:rPr lang="en-US" sz="1600">
                <a:solidFill>
                  <a:srgbClr val="000000"/>
                </a:solidFill>
                <a:latin typeface="Arial"/>
                <a:ea typeface="Arial"/>
                <a:cs typeface="Arial"/>
                <a:sym typeface="Arial"/>
              </a:rPr>
              <a:t> or </a:t>
            </a:r>
            <a:r>
              <a:rPr lang="en-US" sz="1600" b="1" u="sng">
                <a:solidFill>
                  <a:srgbClr val="FF0000"/>
                </a:solidFill>
                <a:latin typeface="Arial"/>
                <a:ea typeface="Arial"/>
                <a:cs typeface="Arial"/>
                <a:sym typeface="Arial"/>
              </a:rPr>
              <a:t>www.nsfgrfp.org</a:t>
            </a:r>
          </a:p>
          <a:p>
            <a:pPr marL="0" marR="0" lvl="0" indent="0" algn="ctr" rtl="0">
              <a:spcBef>
                <a:spcPts val="0"/>
              </a:spcBef>
              <a:spcAft>
                <a:spcPts val="0"/>
              </a:spcAft>
              <a:buSzPct val="25000"/>
              <a:buNone/>
            </a:pPr>
            <a:r>
              <a:rPr lang="en-US" sz="1600">
                <a:solidFill>
                  <a:srgbClr val="000000"/>
                </a:solidFill>
                <a:latin typeface="Arial"/>
                <a:ea typeface="Arial"/>
                <a:cs typeface="Arial"/>
                <a:sym typeface="Arial"/>
              </a:rPr>
              <a:t>Apply at: </a:t>
            </a:r>
            <a:r>
              <a:rPr lang="en-US" sz="1600" b="1" u="sng">
                <a:solidFill>
                  <a:srgbClr val="FF0000"/>
                </a:solidFill>
                <a:latin typeface="Arial"/>
                <a:ea typeface="Arial"/>
                <a:cs typeface="Arial"/>
                <a:sym typeface="Arial"/>
              </a:rPr>
              <a:t>www.fastlane.nsf.gov/grfp/</a:t>
            </a:r>
            <a:r>
              <a:rPr lang="en-US" sz="1600" u="sng">
                <a:solidFill>
                  <a:srgbClr val="000000"/>
                </a:solidFill>
                <a:latin typeface="Arial"/>
                <a:ea typeface="Arial"/>
                <a:cs typeface="Arial"/>
                <a:sym typeface="Arial"/>
              </a:rPr>
              <a:t> </a:t>
            </a:r>
            <a:r>
              <a:rPr lang="en-US" sz="1600">
                <a:solidFill>
                  <a:srgbClr val="000000"/>
                </a:solidFill>
                <a:latin typeface="Tahoma"/>
                <a:ea typeface="Tahoma"/>
                <a:cs typeface="Tahoma"/>
                <a:sym typeface="Tahoma"/>
              </a:rPr>
              <a:t> </a:t>
            </a:r>
          </a:p>
        </p:txBody>
      </p:sp>
      <p:cxnSp>
        <p:nvCxnSpPr>
          <p:cNvPr id="176" name="Shape 176"/>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sp>
        <p:nvSpPr>
          <p:cNvPr id="177" name="Shape 177"/>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178" name="Shape 178" descr="untitled"/>
          <p:cNvPicPr preferRelativeResize="0"/>
          <p:nvPr/>
        </p:nvPicPr>
        <p:blipFill rotWithShape="1">
          <a:blip r:embed="rId23">
            <a:alphaModFix/>
          </a:blip>
          <a:srcRect/>
          <a:stretch/>
        </p:blipFill>
        <p:spPr>
          <a:xfrm>
            <a:off x="123825" y="6099175"/>
            <a:ext cx="731838" cy="6826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ctrTitle"/>
          </p:nvPr>
        </p:nvSpPr>
        <p:spPr>
          <a:xfrm>
            <a:off x="-228600" y="914400"/>
            <a:ext cx="9601200" cy="2209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br>
              <a:rPr lang="en-US" sz="5400" b="1" i="0" u="none" strike="noStrike" cap="none" dirty="0">
                <a:solidFill>
                  <a:schemeClr val="lt1"/>
                </a:solidFill>
                <a:latin typeface="Tahoma"/>
                <a:ea typeface="Tahoma"/>
                <a:cs typeface="Tahoma"/>
                <a:sym typeface="Tahoma"/>
              </a:rPr>
            </a:br>
            <a:r>
              <a:rPr lang="en-US" sz="5400" b="1" dirty="0">
                <a:solidFill>
                  <a:schemeClr val="lt1"/>
                </a:solidFill>
              </a:rPr>
              <a:t>UPRRP</a:t>
            </a:r>
            <a:r>
              <a:rPr lang="en-US" sz="5400" b="1" i="0" u="none" strike="noStrike" cap="none" dirty="0">
                <a:solidFill>
                  <a:schemeClr val="lt1"/>
                </a:solidFill>
                <a:latin typeface="Tahoma"/>
                <a:ea typeface="Tahoma"/>
                <a:cs typeface="Tahoma"/>
                <a:sym typeface="Tahoma"/>
              </a:rPr>
              <a:t> </a:t>
            </a:r>
            <a:r>
              <a:rPr lang="en-US" sz="5400" b="1" dirty="0">
                <a:solidFill>
                  <a:schemeClr val="lt1"/>
                </a:solidFill>
              </a:rPr>
              <a:t>2024</a:t>
            </a:r>
            <a:br>
              <a:rPr lang="en-US" sz="5400" b="1" i="0" u="none" strike="noStrike" cap="none" dirty="0">
                <a:solidFill>
                  <a:schemeClr val="accent2"/>
                </a:solidFill>
                <a:latin typeface="Tahoma"/>
                <a:ea typeface="Tahoma"/>
                <a:cs typeface="Tahoma"/>
                <a:sym typeface="Tahoma"/>
              </a:rPr>
            </a:br>
            <a:r>
              <a:rPr lang="en-US" sz="2800" b="1" i="0" u="none" strike="noStrike" cap="none" dirty="0">
                <a:solidFill>
                  <a:schemeClr val="accent2"/>
                </a:solidFill>
                <a:latin typeface="Tahoma"/>
                <a:ea typeface="Tahoma"/>
                <a:cs typeface="Tahoma"/>
                <a:sym typeface="Tahoma"/>
              </a:rPr>
              <a:t> </a:t>
            </a:r>
            <a:br>
              <a:rPr lang="en-US" sz="5400" b="1" i="0" u="none" strike="noStrike" cap="none" dirty="0">
                <a:solidFill>
                  <a:schemeClr val="accent2"/>
                </a:solidFill>
                <a:latin typeface="Tahoma"/>
                <a:ea typeface="Tahoma"/>
                <a:cs typeface="Tahoma"/>
                <a:sym typeface="Tahoma"/>
              </a:rPr>
            </a:br>
            <a:r>
              <a:rPr lang="en-US" sz="5400" b="1" i="0" u="none" strike="noStrike" cap="none" dirty="0">
                <a:solidFill>
                  <a:schemeClr val="accent2"/>
                </a:solidFill>
                <a:latin typeface="Tahoma"/>
                <a:ea typeface="Tahoma"/>
                <a:cs typeface="Tahoma"/>
                <a:sym typeface="Tahoma"/>
              </a:rPr>
              <a:t>Writing a Winning Application</a:t>
            </a:r>
            <a:br>
              <a:rPr lang="en-US" sz="5400" b="1" i="0" u="none" strike="noStrike" cap="none" dirty="0">
                <a:solidFill>
                  <a:schemeClr val="accent2"/>
                </a:solidFill>
                <a:latin typeface="Tahoma"/>
                <a:ea typeface="Tahoma"/>
                <a:cs typeface="Tahoma"/>
                <a:sym typeface="Tahoma"/>
              </a:rPr>
            </a:br>
            <a:br>
              <a:rPr lang="en-US" sz="5400" b="0" i="0" u="none" strike="noStrike" cap="none" dirty="0">
                <a:solidFill>
                  <a:schemeClr val="accent2"/>
                </a:solidFill>
                <a:latin typeface="Tahoma"/>
                <a:ea typeface="Tahoma"/>
                <a:cs typeface="Tahoma"/>
                <a:sym typeface="Tahoma"/>
              </a:rPr>
            </a:br>
            <a:endParaRPr lang="en-US" sz="5400" b="0" i="0" u="none" strike="noStrike" cap="none" dirty="0">
              <a:solidFill>
                <a:schemeClr val="accent2"/>
              </a:solidFill>
              <a:latin typeface="Tahoma"/>
              <a:ea typeface="Tahoma"/>
              <a:cs typeface="Tahoma"/>
              <a:sym typeface="Tahoma"/>
            </a:endParaRPr>
          </a:p>
        </p:txBody>
      </p:sp>
      <p:sp>
        <p:nvSpPr>
          <p:cNvPr id="302" name="Shape 302"/>
          <p:cNvSpPr txBox="1"/>
          <p:nvPr/>
        </p:nvSpPr>
        <p:spPr>
          <a:xfrm>
            <a:off x="-100289" y="3051629"/>
            <a:ext cx="9144000" cy="169277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1" u="none" strike="noStrike" cap="none" dirty="0">
                <a:solidFill>
                  <a:schemeClr val="dk1"/>
                </a:solidFill>
                <a:latin typeface="Tahoma"/>
                <a:ea typeface="Tahoma"/>
                <a:cs typeface="Tahoma"/>
                <a:sym typeface="Tahoma"/>
              </a:rPr>
              <a:t>Presented by </a:t>
            </a:r>
          </a:p>
          <a:p>
            <a:pPr marL="0" marR="0" lvl="0" indent="0" algn="ctr" rtl="0">
              <a:spcBef>
                <a:spcPts val="1400"/>
              </a:spcBef>
              <a:spcAft>
                <a:spcPts val="0"/>
              </a:spcAft>
              <a:buSzPct val="25000"/>
              <a:buNone/>
            </a:pPr>
            <a:r>
              <a:rPr lang="en-US" sz="2800" b="0" i="0" u="none" strike="noStrike" cap="none" dirty="0">
                <a:solidFill>
                  <a:srgbClr val="002060"/>
                </a:solidFill>
                <a:latin typeface="Tahoma"/>
                <a:ea typeface="Tahoma"/>
                <a:cs typeface="Tahoma"/>
                <a:sym typeface="Tahoma"/>
              </a:rPr>
              <a:t>Patti Ordóñez, PhD </a:t>
            </a:r>
          </a:p>
          <a:p>
            <a:pPr marL="0" marR="0" lvl="0" indent="0" algn="ctr" rtl="0">
              <a:spcBef>
                <a:spcPts val="1400"/>
              </a:spcBef>
              <a:spcAft>
                <a:spcPts val="0"/>
              </a:spcAft>
              <a:buSzPct val="25000"/>
              <a:buNone/>
            </a:pPr>
            <a:r>
              <a:rPr lang="en-US" sz="2800" b="0" i="0" u="none" strike="noStrike" cap="none" dirty="0">
                <a:solidFill>
                  <a:srgbClr val="002060"/>
                </a:solidFill>
                <a:latin typeface="Tahoma"/>
                <a:ea typeface="Tahoma"/>
                <a:cs typeface="Tahoma"/>
                <a:sym typeface="Tahoma"/>
              </a:rPr>
              <a:t>Former NSF GRFP Fellow</a:t>
            </a:r>
          </a:p>
          <a:p>
            <a:pPr marL="0" marR="0" lvl="0" indent="0" algn="ctr" rtl="0">
              <a:spcBef>
                <a:spcPts val="1400"/>
              </a:spcBef>
              <a:spcAft>
                <a:spcPts val="0"/>
              </a:spcAft>
              <a:buSzPct val="25000"/>
              <a:buNone/>
            </a:pPr>
            <a:r>
              <a:rPr lang="en-US" sz="2800" b="0" i="0" u="none" strike="noStrike" cap="none" dirty="0">
                <a:solidFill>
                  <a:srgbClr val="002060"/>
                </a:solidFill>
                <a:latin typeface="Tahoma"/>
                <a:ea typeface="Tahoma"/>
                <a:cs typeface="Tahoma"/>
                <a:sym typeface="Tahoma"/>
              </a:rPr>
              <a:t>Associate Professor, Information Systems, UMBC</a:t>
            </a:r>
            <a:endParaRPr lang="en-US" sz="2800" dirty="0">
              <a:solidFill>
                <a:srgbClr val="002060"/>
              </a:solidFill>
              <a:latin typeface="Tahoma"/>
              <a:ea typeface="Tahoma"/>
              <a:cs typeface="Tahoma"/>
              <a:sym typeface="Tahoma"/>
            </a:endParaRPr>
          </a:p>
        </p:txBody>
      </p:sp>
      <p:sp>
        <p:nvSpPr>
          <p:cNvPr id="303" name="Shape 303"/>
          <p:cNvSpPr txBox="1"/>
          <p:nvPr/>
        </p:nvSpPr>
        <p:spPr>
          <a:xfrm>
            <a:off x="990600" y="6172200"/>
            <a:ext cx="7391399" cy="47307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500" b="0" i="1" u="none" strike="noStrike" cap="none">
                <a:solidFill>
                  <a:schemeClr val="lt1"/>
                </a:solidFill>
                <a:latin typeface="Tahoma"/>
                <a:ea typeface="Tahoma"/>
                <a:cs typeface="Tahoma"/>
                <a:sym typeface="Tahoma"/>
              </a:rPr>
              <a:t>Graduate Research Fellowship Operations Center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322941"/>
            <a:ext cx="8305800" cy="47066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69112"/>
            <a:ext cx="8229600" cy="1143000"/>
          </a:xfrm>
        </p:spPr>
        <p:txBody>
          <a:bodyPr/>
          <a:lstStyle/>
          <a:p>
            <a:r>
              <a:rPr lang="en-US" dirty="0">
                <a:solidFill>
                  <a:schemeClr val="bg1"/>
                </a:solidFill>
              </a:rPr>
              <a:t>More External Resources</a:t>
            </a:r>
          </a:p>
        </p:txBody>
      </p:sp>
      <p:sp>
        <p:nvSpPr>
          <p:cNvPr id="3" name="Text Placeholder 2"/>
          <p:cNvSpPr>
            <a:spLocks noGrp="1"/>
          </p:cNvSpPr>
          <p:nvPr>
            <p:ph type="body" idx="1"/>
          </p:nvPr>
        </p:nvSpPr>
        <p:spPr>
          <a:xfrm>
            <a:off x="457200" y="1556022"/>
            <a:ext cx="8305800" cy="4473599"/>
          </a:xfrm>
          <a:solidFill>
            <a:schemeClr val="bg1"/>
          </a:solidFill>
        </p:spPr>
        <p:txBody>
          <a:bodyPr/>
          <a:lstStyle/>
          <a:p>
            <a:r>
              <a:rPr lang="en-US" dirty="0"/>
              <a:t> NSF GRFP Winning Essays</a:t>
            </a:r>
          </a:p>
          <a:p>
            <a:pPr marL="635000" lvl="1" indent="0">
              <a:buNone/>
            </a:pPr>
            <a:r>
              <a:rPr lang="en-US" dirty="0">
                <a:hlinkClick r:id="rId3"/>
              </a:rPr>
              <a:t>http://tinyurl.com/NSFGRFPExamples</a:t>
            </a:r>
            <a:endParaRPr lang="en-US" dirty="0"/>
          </a:p>
          <a:p>
            <a:r>
              <a:rPr lang="en-US" dirty="0"/>
              <a:t> Insights on Fellowship &amp; Self-Scoring Rubric for Essays</a:t>
            </a:r>
          </a:p>
          <a:p>
            <a:pPr marL="635000" lvl="1" indent="0">
              <a:buNone/>
            </a:pPr>
            <a:r>
              <a:rPr lang="en-US" dirty="0">
                <a:hlinkClick r:id="rId4"/>
              </a:rPr>
              <a:t>https://mcnairscholars.com/wp-content/uploads/2015/02/NSF-Graduate-Research-Fellowship-Program-Presentation.pdf </a:t>
            </a:r>
            <a:endParaRPr lang="en-US" dirty="0"/>
          </a:p>
          <a:p>
            <a:pPr lvl="1"/>
            <a:endParaRPr lang="en-US" dirty="0"/>
          </a:p>
          <a:p>
            <a:endParaRPr lang="en-US" dirty="0"/>
          </a:p>
        </p:txBody>
      </p:sp>
      <p:sp>
        <p:nvSpPr>
          <p:cNvPr id="4" name="TextBox 3">
            <a:extLst>
              <a:ext uri="{FF2B5EF4-FFF2-40B4-BE49-F238E27FC236}">
                <a16:creationId xmlns:a16="http://schemas.microsoft.com/office/drawing/2014/main" id="{036DCA19-B503-4C9E-91B6-639E24A2987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5"/>
              </a:rPr>
              <a:t>https://www.research.gov/</a:t>
            </a:r>
            <a:endParaRPr lang="en-US" dirty="0"/>
          </a:p>
        </p:txBody>
      </p:sp>
    </p:spTree>
    <p:extLst>
      <p:ext uri="{BB962C8B-B14F-4D97-AF65-F5344CB8AC3E}">
        <p14:creationId xmlns:p14="http://schemas.microsoft.com/office/powerpoint/2010/main" val="411015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p:nvPr/>
        </p:nvSpPr>
        <p:spPr>
          <a:xfrm>
            <a:off x="990600" y="1524000"/>
            <a:ext cx="6858000" cy="4038599"/>
          </a:xfrm>
          <a:prstGeom prst="rect">
            <a:avLst/>
          </a:prstGeom>
          <a:solidFill>
            <a:schemeClr val="accent3"/>
          </a:solidFill>
          <a:ln w="25400" cap="flat" cmpd="sng">
            <a:solidFill>
              <a:schemeClr val="accent6"/>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2000">
                <a:solidFill>
                  <a:schemeClr val="accent2"/>
                </a:solidFill>
                <a:latin typeface="Tahoma"/>
                <a:ea typeface="Tahoma"/>
                <a:cs typeface="Tahoma"/>
                <a:sym typeface="Tahoma"/>
              </a:rPr>
              <a:t>Present an </a:t>
            </a:r>
            <a:r>
              <a:rPr lang="en-US" sz="2000" b="1">
                <a:solidFill>
                  <a:schemeClr val="accent2"/>
                </a:solidFill>
                <a:latin typeface="Tahoma"/>
                <a:ea typeface="Tahoma"/>
                <a:cs typeface="Tahoma"/>
                <a:sym typeface="Tahoma"/>
              </a:rPr>
              <a:t>original research topic </a:t>
            </a:r>
            <a:r>
              <a:rPr lang="en-US" sz="2000">
                <a:solidFill>
                  <a:schemeClr val="accent2"/>
                </a:solidFill>
                <a:latin typeface="Tahoma"/>
                <a:ea typeface="Tahoma"/>
                <a:cs typeface="Tahoma"/>
                <a:sym typeface="Tahoma"/>
              </a:rPr>
              <a:t>that you would like to pursue in graduate school.  </a:t>
            </a:r>
            <a:r>
              <a:rPr lang="en-US" sz="2000" b="1">
                <a:solidFill>
                  <a:schemeClr val="accent2"/>
                </a:solidFill>
                <a:latin typeface="Tahoma"/>
                <a:ea typeface="Tahoma"/>
                <a:cs typeface="Tahoma"/>
                <a:sym typeface="Tahoma"/>
              </a:rPr>
              <a:t>Describe the research idea, your general approach,</a:t>
            </a:r>
            <a:r>
              <a:rPr lang="en-US" sz="2000">
                <a:solidFill>
                  <a:schemeClr val="accent2"/>
                </a:solidFill>
                <a:latin typeface="Tahoma"/>
                <a:ea typeface="Tahoma"/>
                <a:cs typeface="Tahoma"/>
                <a:sym typeface="Tahoma"/>
              </a:rPr>
              <a:t> as well as any unique resources that may be needed for accomplishing the research goal (i.e., access to national facilities or collections, collaborations, overseas work, etc.) You may choose to include important literature citations.  Address the </a:t>
            </a:r>
            <a:r>
              <a:rPr lang="en-US" sz="2000" b="1">
                <a:solidFill>
                  <a:schemeClr val="accent2"/>
                </a:solidFill>
                <a:latin typeface="Tahoma"/>
                <a:ea typeface="Tahoma"/>
                <a:cs typeface="Tahoma"/>
                <a:sym typeface="Tahoma"/>
              </a:rPr>
              <a:t>potential</a:t>
            </a:r>
            <a:r>
              <a:rPr lang="en-US" sz="2000">
                <a:solidFill>
                  <a:schemeClr val="accent2"/>
                </a:solidFill>
                <a:latin typeface="Tahoma"/>
                <a:ea typeface="Tahoma"/>
                <a:cs typeface="Tahoma"/>
                <a:sym typeface="Tahoma"/>
              </a:rPr>
              <a:t> of the </a:t>
            </a:r>
            <a:r>
              <a:rPr lang="en-US" sz="2000" b="1">
                <a:solidFill>
                  <a:schemeClr val="accent2"/>
                </a:solidFill>
                <a:latin typeface="Tahoma"/>
                <a:ea typeface="Tahoma"/>
                <a:cs typeface="Tahoma"/>
                <a:sym typeface="Tahoma"/>
              </a:rPr>
              <a:t>research to advance knowledge </a:t>
            </a:r>
            <a:r>
              <a:rPr lang="en-US" sz="2000">
                <a:solidFill>
                  <a:schemeClr val="accent2"/>
                </a:solidFill>
                <a:latin typeface="Tahoma"/>
                <a:ea typeface="Tahoma"/>
                <a:cs typeface="Tahoma"/>
                <a:sym typeface="Tahoma"/>
              </a:rPr>
              <a:t>and understanding within science as well as the potential for </a:t>
            </a:r>
            <a:r>
              <a:rPr lang="en-US" sz="2000" b="1">
                <a:solidFill>
                  <a:schemeClr val="accent2"/>
                </a:solidFill>
                <a:latin typeface="Tahoma"/>
                <a:ea typeface="Tahoma"/>
                <a:cs typeface="Tahoma"/>
                <a:sym typeface="Tahoma"/>
              </a:rPr>
              <a:t>broader impacts </a:t>
            </a:r>
            <a:r>
              <a:rPr lang="en-US" sz="2000">
                <a:solidFill>
                  <a:schemeClr val="accent2"/>
                </a:solidFill>
                <a:latin typeface="Tahoma"/>
                <a:ea typeface="Tahoma"/>
                <a:cs typeface="Tahoma"/>
                <a:sym typeface="Tahoma"/>
              </a:rPr>
              <a:t>on society.  The research discussed must be in a field listed in the Solicitation (Section X, Fields of Study).</a:t>
            </a:r>
          </a:p>
        </p:txBody>
      </p:sp>
      <p:sp>
        <p:nvSpPr>
          <p:cNvPr id="670" name="Shape 670"/>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dirty="0">
                <a:solidFill>
                  <a:schemeClr val="lt1"/>
                </a:solidFill>
                <a:latin typeface="Tahoma"/>
                <a:ea typeface="Tahoma"/>
                <a:cs typeface="Tahoma"/>
                <a:sym typeface="Tahoma"/>
              </a:rPr>
              <a:t>Graduate Research Plan (2 pages)</a:t>
            </a:r>
          </a:p>
        </p:txBody>
      </p:sp>
      <p:sp>
        <p:nvSpPr>
          <p:cNvPr id="2" name="TextBox 1">
            <a:extLst>
              <a:ext uri="{FF2B5EF4-FFF2-40B4-BE49-F238E27FC236}">
                <a16:creationId xmlns:a16="http://schemas.microsoft.com/office/drawing/2014/main" id="{4D525BD5-0CD9-462C-9BE6-4F9BD7272FE0}"/>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457200" y="1303763"/>
            <a:ext cx="8229600" cy="4719475"/>
          </a:xfrm>
          <a:prstGeom prst="rect">
            <a:avLst/>
          </a:prstGeom>
          <a:solidFill>
            <a:schemeClr val="lt1"/>
          </a:solidFill>
          <a:ln w="9525" cap="flat" cmpd="sng">
            <a:solidFill>
              <a:schemeClr val="accent2"/>
            </a:solidFill>
            <a:prstDash val="solid"/>
            <a:round/>
            <a:headEnd type="none" w="med" len="med"/>
            <a:tailEnd type="none" w="med" len="med"/>
          </a:ln>
        </p:spPr>
        <p:txBody>
          <a:bodyPr lIns="91425" tIns="45700" rIns="91425" bIns="45700" anchor="t" anchorCtr="0">
            <a:noAutofit/>
          </a:bodyPr>
          <a:lstStyle/>
          <a:p>
            <a:pPr marL="342900" marR="0" lvl="0" indent="-342900" algn="l" rtl="0">
              <a:spcBef>
                <a:spcPts val="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Read and know the research field of your project</a:t>
            </a:r>
          </a:p>
          <a:p>
            <a:pPr marL="742950" marR="0" lvl="1" indent="-285750" algn="l" rtl="0">
              <a:spcBef>
                <a:spcPts val="600"/>
              </a:spcBef>
              <a:spcAft>
                <a:spcPts val="0"/>
              </a:spcAft>
              <a:buClr>
                <a:schemeClr val="accent2"/>
              </a:buClr>
              <a:buSzPct val="100000"/>
              <a:buFont typeface="Tahoma"/>
              <a:buChar char="–"/>
            </a:pPr>
            <a:r>
              <a:rPr lang="en-US" sz="2000" b="0" i="0" u="none" strike="noStrike" cap="none" dirty="0">
                <a:solidFill>
                  <a:schemeClr val="accent2"/>
                </a:solidFill>
                <a:latin typeface="Tahoma"/>
                <a:ea typeface="Tahoma"/>
                <a:cs typeface="Tahoma"/>
                <a:sym typeface="Tahoma"/>
              </a:rPr>
              <a:t>Where is the field moving?</a:t>
            </a:r>
          </a:p>
          <a:p>
            <a:pPr marL="742950" marR="0" lvl="1" indent="-285750" algn="l" rtl="0">
              <a:spcBef>
                <a:spcPts val="600"/>
              </a:spcBef>
              <a:spcAft>
                <a:spcPts val="0"/>
              </a:spcAft>
              <a:buClr>
                <a:schemeClr val="accent2"/>
              </a:buClr>
              <a:buSzPct val="100000"/>
              <a:buFont typeface="Tahoma"/>
              <a:buChar char="–"/>
            </a:pPr>
            <a:r>
              <a:rPr lang="en-US" sz="2000" b="0" i="0" u="none" strike="noStrike" cap="none" dirty="0">
                <a:solidFill>
                  <a:schemeClr val="accent2"/>
                </a:solidFill>
                <a:latin typeface="Tahoma"/>
                <a:ea typeface="Tahoma"/>
                <a:cs typeface="Tahoma"/>
                <a:sym typeface="Tahoma"/>
              </a:rPr>
              <a:t>What is the next step of your research project from a summer program or at your home institution?</a:t>
            </a:r>
          </a:p>
          <a:p>
            <a:pPr marL="342900" marR="0" lvl="0" indent="-342900" algn="l" rtl="0">
              <a:spcBef>
                <a:spcPts val="48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Brainstorming on the different project ideas</a:t>
            </a:r>
          </a:p>
          <a:p>
            <a:pPr marL="342900" marR="0" lvl="0" indent="-342900" algn="l" rtl="0">
              <a:spcBef>
                <a:spcPts val="48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Discuss your research plans with your mentors</a:t>
            </a:r>
          </a:p>
          <a:p>
            <a:pPr marL="342900" marR="0" lvl="0" indent="-342900" algn="l" rtl="0">
              <a:spcBef>
                <a:spcPts val="48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Key points:</a:t>
            </a:r>
          </a:p>
          <a:p>
            <a:pPr marL="742950" marR="0" lvl="1" indent="-285750" algn="l" rtl="0">
              <a:spcBef>
                <a:spcPts val="400"/>
              </a:spcBef>
              <a:spcAft>
                <a:spcPts val="0"/>
              </a:spcAft>
              <a:buClr>
                <a:schemeClr val="accent2"/>
              </a:buClr>
              <a:buSzPct val="100000"/>
              <a:buFont typeface="Tahoma"/>
              <a:buChar char="–"/>
            </a:pPr>
            <a:r>
              <a:rPr lang="en-US" sz="2000" b="0" i="0" u="none" strike="noStrike" cap="none" dirty="0">
                <a:solidFill>
                  <a:schemeClr val="accent2"/>
                </a:solidFill>
                <a:latin typeface="Tahoma"/>
                <a:ea typeface="Tahoma"/>
                <a:cs typeface="Tahoma"/>
                <a:sym typeface="Tahoma"/>
              </a:rPr>
              <a:t>Novel approaches</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Hypothesis</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Expected outcomes</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Realistic plan</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IM and BI</a:t>
            </a:r>
          </a:p>
          <a:p>
            <a:pPr marL="742950" marR="0" lvl="1" indent="-285750" algn="l" rtl="0">
              <a:spcBef>
                <a:spcPts val="400"/>
              </a:spcBef>
              <a:spcAft>
                <a:spcPts val="0"/>
              </a:spcAft>
              <a:buClr>
                <a:schemeClr val="accent2"/>
              </a:buClr>
              <a:buSzPct val="100000"/>
              <a:buFont typeface="Tahoma"/>
              <a:buChar char="–"/>
            </a:pPr>
            <a:endParaRPr lang="en-US" sz="2000" b="0" i="0" u="none" strike="noStrike" cap="none" dirty="0">
              <a:solidFill>
                <a:schemeClr val="accent2"/>
              </a:solidFill>
              <a:latin typeface="Tahoma"/>
              <a:ea typeface="Tahoma"/>
              <a:cs typeface="Tahoma"/>
              <a:sym typeface="Tahoma"/>
            </a:endParaRPr>
          </a:p>
          <a:p>
            <a:pPr marL="342900" marR="0" lvl="0" indent="-342900" algn="l" rtl="0">
              <a:spcBef>
                <a:spcPts val="480"/>
              </a:spcBef>
              <a:spcAft>
                <a:spcPts val="0"/>
              </a:spcAft>
              <a:buClr>
                <a:schemeClr val="dk1"/>
              </a:buClr>
              <a:buSzPct val="100000"/>
              <a:buFont typeface="Tahoma"/>
              <a:buNone/>
            </a:pPr>
            <a:endParaRPr sz="2400" b="0" i="0" u="none" strike="noStrike" cap="none" dirty="0">
              <a:solidFill>
                <a:schemeClr val="accent2"/>
              </a:solidFill>
              <a:latin typeface="Tahoma"/>
              <a:ea typeface="Tahoma"/>
              <a:cs typeface="Tahoma"/>
              <a:sym typeface="Tahoma"/>
            </a:endParaRPr>
          </a:p>
        </p:txBody>
      </p:sp>
      <p:sp>
        <p:nvSpPr>
          <p:cNvPr id="677" name="Shape 677"/>
          <p:cNvSpPr/>
          <p:nvPr/>
        </p:nvSpPr>
        <p:spPr>
          <a:xfrm>
            <a:off x="0" y="192507"/>
            <a:ext cx="9192126" cy="745958"/>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3600" dirty="0">
                <a:solidFill>
                  <a:schemeClr val="lt1"/>
                </a:solidFill>
                <a:latin typeface="Tahoma"/>
                <a:ea typeface="Tahoma"/>
                <a:cs typeface="Tahoma"/>
                <a:sym typeface="Tahoma"/>
              </a:rPr>
              <a:t>Guide to a successful research proposal </a:t>
            </a:r>
          </a:p>
        </p:txBody>
      </p:sp>
      <p:cxnSp>
        <p:nvCxnSpPr>
          <p:cNvPr id="4" name="Straight Connector 3"/>
          <p:cNvCxnSpPr/>
          <p:nvPr/>
        </p:nvCxnSpPr>
        <p:spPr>
          <a:xfrm>
            <a:off x="745958" y="938465"/>
            <a:ext cx="7808495" cy="0"/>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FF8224-F845-4552-9809-49A9B9CE70C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p:nvPr/>
        </p:nvSpPr>
        <p:spPr>
          <a:xfrm>
            <a:off x="381000" y="1371600"/>
            <a:ext cx="8458200" cy="4495800"/>
          </a:xfrm>
          <a:prstGeom prst="roundRect">
            <a:avLst>
              <a:gd name="adj" fmla="val 0"/>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7" name="Shape 787"/>
          <p:cNvSpPr txBox="1"/>
          <p:nvPr/>
        </p:nvSpPr>
        <p:spPr>
          <a:xfrm>
            <a:off x="457200" y="1447800"/>
            <a:ext cx="8229600" cy="4876799"/>
          </a:xfrm>
          <a:prstGeom prst="rect">
            <a:avLst/>
          </a:prstGeom>
          <a:noFill/>
          <a:ln>
            <a:noFill/>
          </a:ln>
        </p:spPr>
        <p:txBody>
          <a:bodyPr lIns="91425" tIns="45700" rIns="91425" bIns="45700" anchor="t" anchorCtr="0">
            <a:noAutofit/>
          </a:bodyPr>
          <a:lstStyle/>
          <a:p>
            <a:pPr marL="273050" marR="0" lvl="0" indent="-273050" algn="l" rtl="0">
              <a:spcBef>
                <a:spcPts val="0"/>
              </a:spcBef>
              <a:spcAft>
                <a:spcPts val="0"/>
              </a:spcAft>
              <a:buClr>
                <a:srgbClr val="333399"/>
              </a:buClr>
              <a:buFont typeface="Noto Sans Symbols"/>
              <a:buNone/>
            </a:pPr>
            <a:endParaRPr sz="2800" b="1" dirty="0">
              <a:solidFill>
                <a:srgbClr val="333399"/>
              </a:solidFill>
              <a:latin typeface="Tahoma"/>
              <a:ea typeface="Tahoma"/>
              <a:cs typeface="Tahoma"/>
              <a:sym typeface="Tahoma"/>
            </a:endParaRPr>
          </a:p>
          <a:p>
            <a:pPr marL="273050" marR="0" lvl="0" indent="-273050" algn="l" rtl="0">
              <a:spcBef>
                <a:spcPts val="560"/>
              </a:spcBef>
              <a:spcAft>
                <a:spcPts val="0"/>
              </a:spcAft>
              <a:buClr>
                <a:srgbClr val="333399"/>
              </a:buClr>
              <a:buSzPct val="90000"/>
              <a:buFont typeface="Noto Sans Symbols"/>
              <a:buChar char="▪"/>
            </a:pPr>
            <a:r>
              <a:rPr lang="en-US" sz="2800" dirty="0">
                <a:solidFill>
                  <a:srgbClr val="333399"/>
                </a:solidFill>
                <a:latin typeface="Tahoma"/>
                <a:ea typeface="Tahoma"/>
                <a:cs typeface="Tahoma"/>
                <a:sym typeface="Tahoma"/>
              </a:rPr>
              <a:t>With what you know now, how are you better prepared to fund your graduate education?</a:t>
            </a:r>
          </a:p>
          <a:p>
            <a:pPr marL="273050" marR="0" lvl="0" indent="-273050" algn="l" rtl="0">
              <a:spcBef>
                <a:spcPts val="560"/>
              </a:spcBef>
              <a:spcAft>
                <a:spcPts val="0"/>
              </a:spcAft>
              <a:buClr>
                <a:srgbClr val="333399"/>
              </a:buClr>
              <a:buSzPct val="90000"/>
              <a:buFont typeface="Noto Sans Symbols"/>
              <a:buChar char="▪"/>
            </a:pPr>
            <a:endParaRPr lang="en-US" sz="2800" dirty="0">
              <a:solidFill>
                <a:srgbClr val="333399"/>
              </a:solidFill>
              <a:latin typeface="Tahoma"/>
              <a:ea typeface="Tahoma"/>
              <a:cs typeface="Tahoma"/>
              <a:sym typeface="Tahoma"/>
            </a:endParaRPr>
          </a:p>
          <a:p>
            <a:pPr marL="273050" marR="0" lvl="0" indent="-273050" algn="l" rtl="0">
              <a:spcBef>
                <a:spcPts val="560"/>
              </a:spcBef>
              <a:spcAft>
                <a:spcPts val="0"/>
              </a:spcAft>
              <a:buClr>
                <a:srgbClr val="333399"/>
              </a:buClr>
              <a:buSzPct val="90000"/>
              <a:buFont typeface="Noto Sans Symbols"/>
              <a:buChar char="▪"/>
            </a:pPr>
            <a:endParaRPr lang="en-US" sz="2800" dirty="0">
              <a:solidFill>
                <a:srgbClr val="333399"/>
              </a:solidFill>
              <a:latin typeface="Tahoma"/>
              <a:ea typeface="Tahoma"/>
              <a:cs typeface="Tahoma"/>
              <a:sym typeface="Tahoma"/>
            </a:endParaRPr>
          </a:p>
          <a:p>
            <a:pPr marL="0" marR="0" lvl="0" indent="0" algn="l" rtl="0">
              <a:spcBef>
                <a:spcPts val="560"/>
              </a:spcBef>
              <a:spcAft>
                <a:spcPts val="0"/>
              </a:spcAft>
              <a:buNone/>
            </a:pPr>
            <a:endParaRPr sz="2800" dirty="0">
              <a:solidFill>
                <a:srgbClr val="333399"/>
              </a:solidFill>
              <a:latin typeface="Tahoma"/>
              <a:ea typeface="Tahoma"/>
              <a:cs typeface="Tahoma"/>
              <a:sym typeface="Tahoma"/>
            </a:endParaRPr>
          </a:p>
          <a:p>
            <a:pPr marL="0" marR="0" lvl="0" indent="0" algn="l" rtl="0">
              <a:spcBef>
                <a:spcPts val="560"/>
              </a:spcBef>
              <a:spcAft>
                <a:spcPts val="0"/>
              </a:spcAft>
              <a:buNone/>
            </a:pPr>
            <a:endParaRPr sz="2800" dirty="0">
              <a:solidFill>
                <a:srgbClr val="333399"/>
              </a:solidFill>
              <a:latin typeface="Tahoma"/>
              <a:ea typeface="Tahoma"/>
              <a:cs typeface="Tahoma"/>
              <a:sym typeface="Tahoma"/>
            </a:endParaRPr>
          </a:p>
          <a:p>
            <a:pPr marL="273050" marR="0" lvl="0" indent="-273050" algn="l" rtl="0">
              <a:spcBef>
                <a:spcPts val="560"/>
              </a:spcBef>
              <a:spcAft>
                <a:spcPts val="0"/>
              </a:spcAft>
              <a:buClr>
                <a:srgbClr val="333399"/>
              </a:buClr>
              <a:buFont typeface="Noto Sans Symbols"/>
              <a:buNone/>
            </a:pPr>
            <a:endParaRPr sz="2800" dirty="0">
              <a:solidFill>
                <a:srgbClr val="333399"/>
              </a:solidFill>
              <a:latin typeface="Tahoma"/>
              <a:ea typeface="Tahoma"/>
              <a:cs typeface="Tahoma"/>
              <a:sym typeface="Tahoma"/>
            </a:endParaRPr>
          </a:p>
        </p:txBody>
      </p:sp>
      <p:sp>
        <p:nvSpPr>
          <p:cNvPr id="788" name="Shape 788"/>
          <p:cNvSpPr txBox="1"/>
          <p:nvPr/>
        </p:nvSpPr>
        <p:spPr>
          <a:xfrm>
            <a:off x="228600" y="228600"/>
            <a:ext cx="8686800" cy="781049"/>
          </a:xfrm>
          <a:prstGeom prst="rect">
            <a:avLst/>
          </a:prstGeom>
          <a:noFill/>
          <a:ln>
            <a:noFill/>
          </a:ln>
          <a:effectLst>
            <a:outerShdw blurRad="50799" dist="50800" dir="54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800">
                <a:solidFill>
                  <a:srgbClr val="FFFFFF"/>
                </a:solidFill>
                <a:latin typeface="Tahoma"/>
                <a:ea typeface="Tahoma"/>
                <a:cs typeface="Tahoma"/>
                <a:sym typeface="Tahoma"/>
              </a:rPr>
              <a:t>Reflection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p:nvPr/>
        </p:nvSpPr>
        <p:spPr>
          <a:xfrm>
            <a:off x="152400" y="0"/>
            <a:ext cx="8767762" cy="1295400"/>
          </a:xfrm>
          <a:prstGeom prst="rect">
            <a:avLst/>
          </a:prstGeom>
          <a:noFill/>
          <a:ln>
            <a:noFill/>
          </a:ln>
          <a:effectLst>
            <a:outerShdw blurRad="50799" dist="50800" dir="5400000" algn="ctr" rotWithShape="0">
              <a:schemeClr val="dk1"/>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Tahoma"/>
              <a:buNone/>
            </a:pPr>
            <a:r>
              <a:rPr lang="en-US" sz="6600" b="0" i="0" u="none" strike="noStrike" cap="none" dirty="0">
                <a:solidFill>
                  <a:schemeClr val="lt1"/>
                </a:solidFill>
                <a:latin typeface="Tahoma"/>
                <a:ea typeface="Tahoma"/>
                <a:cs typeface="Tahoma"/>
                <a:sym typeface="Tahoma"/>
              </a:rPr>
              <a:t>Thank you</a:t>
            </a:r>
            <a:r>
              <a:rPr lang="en-US" sz="6600" dirty="0">
                <a:solidFill>
                  <a:schemeClr val="lt1"/>
                </a:solidFill>
                <a:latin typeface="Tahoma"/>
                <a:ea typeface="Tahoma"/>
                <a:cs typeface="Tahoma"/>
                <a:sym typeface="Tahoma"/>
              </a:rPr>
              <a:t>        </a:t>
            </a:r>
          </a:p>
        </p:txBody>
      </p:sp>
      <p:sp>
        <p:nvSpPr>
          <p:cNvPr id="795" name="Shape 795"/>
          <p:cNvSpPr/>
          <p:nvPr/>
        </p:nvSpPr>
        <p:spPr>
          <a:xfrm>
            <a:off x="169068" y="1453207"/>
            <a:ext cx="8805861" cy="4477537"/>
          </a:xfrm>
          <a:prstGeom prst="roundRect">
            <a:avLst>
              <a:gd name="adj" fmla="val 4167"/>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796" name="Shape 796"/>
          <p:cNvSpPr/>
          <p:nvPr/>
        </p:nvSpPr>
        <p:spPr>
          <a:xfrm>
            <a:off x="304800" y="2064071"/>
            <a:ext cx="7583230" cy="3658022"/>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SzPct val="25000"/>
              <a:buNone/>
            </a:pPr>
            <a:r>
              <a:rPr lang="en-US" sz="2200" b="0" i="0" u="none" strike="noStrike" cap="none" dirty="0">
                <a:solidFill>
                  <a:schemeClr val="accent2"/>
                </a:solidFill>
                <a:latin typeface="Tahoma"/>
                <a:ea typeface="Tahoma"/>
                <a:cs typeface="Tahoma"/>
                <a:sym typeface="Tahoma"/>
              </a:rPr>
              <a:t>Questions?? Feel free to contact </a:t>
            </a:r>
            <a:r>
              <a:rPr lang="en-US" sz="2200" dirty="0">
                <a:solidFill>
                  <a:schemeClr val="accent2"/>
                </a:solidFill>
                <a:latin typeface="Tahoma"/>
                <a:ea typeface="Tahoma"/>
                <a:cs typeface="Tahoma"/>
                <a:sym typeface="Tahoma"/>
              </a:rPr>
              <a:t>me</a:t>
            </a:r>
            <a:r>
              <a:rPr lang="en-US" sz="2200" b="0" i="0" u="none" strike="noStrike" cap="none" dirty="0">
                <a:solidFill>
                  <a:schemeClr val="accent2"/>
                </a:solidFill>
                <a:latin typeface="Tahoma"/>
                <a:ea typeface="Tahoma"/>
                <a:cs typeface="Tahoma"/>
                <a:sym typeface="Tahoma"/>
              </a:rPr>
              <a:t>…</a:t>
            </a:r>
          </a:p>
          <a:p>
            <a:pPr marL="0" marR="0" lvl="1" indent="0" algn="l" rtl="0">
              <a:spcBef>
                <a:spcPts val="0"/>
              </a:spcBef>
              <a:spcAft>
                <a:spcPts val="0"/>
              </a:spcAft>
              <a:buSzPct val="25000"/>
              <a:buNone/>
            </a:pPr>
            <a:endParaRPr sz="1200" b="0" i="0" u="none" strike="noStrike" cap="none" dirty="0">
              <a:solidFill>
                <a:schemeClr val="dk1"/>
              </a:solidFill>
              <a:latin typeface="Arial"/>
              <a:ea typeface="Arial"/>
              <a:cs typeface="Arial"/>
              <a:sym typeface="Arial"/>
            </a:endParaRPr>
          </a:p>
          <a:p>
            <a:pPr marL="457200" marR="0" lvl="1" algn="l" rtl="0">
              <a:spcBef>
                <a:spcPts val="400"/>
              </a:spcBef>
              <a:spcAft>
                <a:spcPts val="0"/>
              </a:spcAft>
              <a:buClr>
                <a:schemeClr val="accent2"/>
              </a:buClr>
              <a:buSzPct val="100000"/>
            </a:pPr>
            <a:r>
              <a:rPr lang="en-US" sz="2000" b="0" i="0" u="none" strike="noStrike" cap="none" dirty="0">
                <a:solidFill>
                  <a:schemeClr val="accent2"/>
                </a:solidFill>
                <a:latin typeface="Tahoma"/>
                <a:ea typeface="Tahoma"/>
                <a:cs typeface="Tahoma"/>
                <a:sym typeface="Tahoma"/>
              </a:rPr>
              <a:t>Patricia Ordóñez, PhD</a:t>
            </a:r>
          </a:p>
          <a:p>
            <a:pPr marL="457200" marR="0" lvl="1" algn="l" rtl="0">
              <a:spcBef>
                <a:spcPts val="400"/>
              </a:spcBef>
              <a:spcAft>
                <a:spcPts val="0"/>
              </a:spcAft>
              <a:buClr>
                <a:schemeClr val="accent2"/>
              </a:buClr>
              <a:buSzPct val="100000"/>
            </a:pPr>
            <a:r>
              <a:rPr lang="en-US" sz="2000" dirty="0">
                <a:solidFill>
                  <a:schemeClr val="hlink"/>
                </a:solidFill>
                <a:latin typeface="Tahoma"/>
                <a:ea typeface="Tahoma"/>
                <a:cs typeface="Tahoma"/>
                <a:sym typeface="Tahoma"/>
              </a:rPr>
              <a:t>p</a:t>
            </a:r>
            <a:r>
              <a:rPr lang="en-US" sz="2000" b="0" i="0" strike="noStrike" cap="none" dirty="0">
                <a:solidFill>
                  <a:schemeClr val="hlink"/>
                </a:solidFill>
                <a:latin typeface="Tahoma"/>
                <a:ea typeface="Tahoma"/>
                <a:cs typeface="Tahoma"/>
                <a:sym typeface="Tahoma"/>
              </a:rPr>
              <a:t>atti.ordonez@umbc.edu</a:t>
            </a:r>
          </a:p>
          <a:p>
            <a:pPr marL="914400" marR="0" lvl="2" indent="0" algn="l" rtl="0">
              <a:spcBef>
                <a:spcPts val="400"/>
              </a:spcBef>
              <a:spcAft>
                <a:spcPts val="0"/>
              </a:spcAft>
              <a:buNone/>
            </a:pPr>
            <a:endParaRPr lang="en-US" sz="2000" dirty="0">
              <a:solidFill>
                <a:schemeClr val="hlink"/>
              </a:solidFill>
              <a:latin typeface="Tahoma"/>
              <a:ea typeface="Tahoma"/>
              <a:cs typeface="Tahoma"/>
              <a:sym typeface="Tahoma"/>
            </a:endParaRPr>
          </a:p>
          <a:p>
            <a:pPr marL="0" marR="0" lvl="2" indent="0" algn="l" rtl="0">
              <a:spcBef>
                <a:spcPts val="400"/>
              </a:spcBef>
              <a:spcAft>
                <a:spcPts val="0"/>
              </a:spcAft>
              <a:buSzPct val="25000"/>
              <a:buNone/>
            </a:pPr>
            <a:r>
              <a:rPr lang="en-US" sz="2000" b="0" i="0" u="none" strike="noStrike" cap="none" dirty="0">
                <a:solidFill>
                  <a:schemeClr val="accent2"/>
                </a:solidFill>
                <a:latin typeface="Tahoma"/>
                <a:ea typeface="Tahoma"/>
                <a:cs typeface="Tahoma"/>
                <a:sym typeface="Tahoma"/>
              </a:rPr>
              <a:t>Thanks to Frances Carter-Johnson, CAHSI, Woodrow Winchester, Nicole Aponte, Jorge Ortiz-Carpena, Edwin Rosado for their contributions to this presentation.</a:t>
            </a:r>
          </a:p>
          <a:p>
            <a:pPr marL="460375" marR="0" lvl="2" indent="-3175" algn="l" rtl="0">
              <a:spcBef>
                <a:spcPts val="400"/>
              </a:spcBef>
              <a:spcAft>
                <a:spcPts val="0"/>
              </a:spcAft>
              <a:buNone/>
            </a:pPr>
            <a:endParaRPr sz="2000" b="0" i="0" u="none" strike="noStrike" cap="none" dirty="0">
              <a:solidFill>
                <a:schemeClr val="accent2"/>
              </a:solidFill>
              <a:latin typeface="Tahoma"/>
              <a:ea typeface="Tahoma"/>
              <a:cs typeface="Tahoma"/>
              <a:sym typeface="Tahoma"/>
            </a:endParaRPr>
          </a:p>
          <a:p>
            <a:pPr marL="914400" marR="0" lvl="2" indent="0" algn="l" rtl="0">
              <a:spcBef>
                <a:spcPts val="440"/>
              </a:spcBef>
              <a:spcAft>
                <a:spcPts val="0"/>
              </a:spcAft>
              <a:buNone/>
            </a:pPr>
            <a:endParaRPr sz="2200" b="0" i="0" u="none" strike="noStrike" cap="none" dirty="0">
              <a:solidFill>
                <a:schemeClr val="accent2"/>
              </a:solidFill>
              <a:latin typeface="Tahoma"/>
              <a:ea typeface="Tahoma"/>
              <a:cs typeface="Tahoma"/>
              <a:sym typeface="Tahoma"/>
            </a:endParaRPr>
          </a:p>
          <a:p>
            <a:pPr marL="914400" marR="0" lvl="2" indent="0" algn="l" rtl="0">
              <a:spcBef>
                <a:spcPts val="440"/>
              </a:spcBef>
              <a:spcAft>
                <a:spcPts val="0"/>
              </a:spcAft>
              <a:buNone/>
            </a:pPr>
            <a:endParaRPr sz="2200" b="0" i="0" u="none" strike="noStrike" cap="none" dirty="0">
              <a:solidFill>
                <a:schemeClr val="accent2"/>
              </a:solidFill>
              <a:latin typeface="Tahoma"/>
              <a:ea typeface="Tahoma"/>
              <a:cs typeface="Tahoma"/>
              <a:sym typeface="Tahoma"/>
            </a:endParaRPr>
          </a:p>
          <a:p>
            <a:pPr marL="914400" marR="0" lvl="2" indent="0" algn="l" rtl="0">
              <a:spcBef>
                <a:spcPts val="440"/>
              </a:spcBef>
              <a:spcAft>
                <a:spcPts val="0"/>
              </a:spcAft>
              <a:buNone/>
            </a:pPr>
            <a:endParaRPr sz="2200" b="0" i="0" u="none" strike="noStrike" cap="none" dirty="0">
              <a:solidFill>
                <a:schemeClr val="accent2"/>
              </a:solidFill>
              <a:latin typeface="Tahoma"/>
              <a:ea typeface="Tahoma"/>
              <a:cs typeface="Tahoma"/>
              <a:sym typeface="Tahoma"/>
            </a:endParaRPr>
          </a:p>
        </p:txBody>
      </p:sp>
      <p:sp>
        <p:nvSpPr>
          <p:cNvPr id="797" name="Shape 797"/>
          <p:cNvSpPr/>
          <p:nvPr/>
        </p:nvSpPr>
        <p:spPr>
          <a:xfrm>
            <a:off x="1485900" y="6058219"/>
            <a:ext cx="6172199" cy="762000"/>
          </a:xfrm>
          <a:prstGeom prst="roundRect">
            <a:avLst>
              <a:gd name="adj" fmla="val 16667"/>
            </a:avLst>
          </a:prstGeom>
          <a:solidFill>
            <a:schemeClr val="lt1"/>
          </a:solidFill>
          <a:ln w="25400" cap="flat" cmpd="sng">
            <a:solidFill>
              <a:schemeClr val="dk1"/>
            </a:solidFill>
            <a:prstDash val="solid"/>
            <a:round/>
            <a:headEnd type="none" w="med" len="med"/>
            <a:tailEnd type="none" w="med" len="med"/>
          </a:ln>
          <a:effectLst>
            <a:outerShdw blurRad="50799" dist="38100" dir="13500000" algn="br" rotWithShape="0">
              <a:srgbClr val="000000">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8" name="Shape 798"/>
          <p:cNvSpPr txBox="1"/>
          <p:nvPr/>
        </p:nvSpPr>
        <p:spPr>
          <a:xfrm>
            <a:off x="1535366" y="6045905"/>
            <a:ext cx="6019799" cy="83099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dirty="0">
                <a:solidFill>
                  <a:srgbClr val="FF0000"/>
                </a:solidFill>
                <a:latin typeface="Arial"/>
                <a:ea typeface="Arial"/>
                <a:cs typeface="Arial"/>
                <a:sym typeface="Arial"/>
              </a:rPr>
              <a:t>This presentation and several other resources can be found http://ccom.uprrp.edu/~pordonez/NSFworkshop</a:t>
            </a:r>
            <a:endParaRPr lang="en-US" sz="1600" b="1" i="1" dirty="0">
              <a:solidFill>
                <a:srgbClr val="FF0000"/>
              </a:solidFill>
              <a:latin typeface="Arial"/>
              <a:ea typeface="Arial"/>
              <a:cs typeface="Arial"/>
              <a:sym typeface="Arial"/>
            </a:endParaRPr>
          </a:p>
        </p:txBody>
      </p:sp>
      <p:pic>
        <p:nvPicPr>
          <p:cNvPr id="7" name="Picture 6" descr="A black and yellow shield with a black and yellow checkered pattern&#10;&#10;Description automatically generated">
            <a:extLst>
              <a:ext uri="{FF2B5EF4-FFF2-40B4-BE49-F238E27FC236}">
                <a16:creationId xmlns:a16="http://schemas.microsoft.com/office/drawing/2014/main" id="{D1553089-F6B0-1107-25C1-1639AE3AC519}"/>
              </a:ext>
            </a:extLst>
          </p:cNvPr>
          <p:cNvPicPr>
            <a:picLocks noChangeAspect="1"/>
          </p:cNvPicPr>
          <p:nvPr/>
        </p:nvPicPr>
        <p:blipFill>
          <a:blip r:embed="rId3"/>
          <a:stretch>
            <a:fillRect/>
          </a:stretch>
        </p:blipFill>
        <p:spPr>
          <a:xfrm>
            <a:off x="7555165" y="1611894"/>
            <a:ext cx="1126521" cy="17346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331758"/>
            <a:ext cx="8921930" cy="1143000"/>
          </a:xfrm>
        </p:spPr>
        <p:txBody>
          <a:bodyPr/>
          <a:lstStyle/>
          <a:p>
            <a:r>
              <a:rPr lang="en-US" sz="3200" dirty="0"/>
              <a:t>Worksheets in Participants.zip</a:t>
            </a:r>
            <a:br>
              <a:rPr lang="en-US" sz="3200" dirty="0">
                <a:hlinkClick r:id="rId3"/>
              </a:rPr>
            </a:br>
            <a:r>
              <a:rPr lang="en-US" sz="3200" dirty="0">
                <a:hlinkClick r:id="rId3"/>
              </a:rPr>
              <a:t>http://ccom.uprrp.edu/~pordonez/NSFworkshop</a:t>
            </a:r>
            <a:br>
              <a:rPr lang="en-US" sz="3200" dirty="0"/>
            </a:br>
            <a:r>
              <a:rPr lang="en-US" sz="3200" dirty="0"/>
              <a:t>Worksheets in Essays.zip</a:t>
            </a:r>
            <a:br>
              <a:rPr lang="en-US" sz="3200" dirty="0">
                <a:hlinkClick r:id="rId3"/>
              </a:rPr>
            </a:br>
            <a:r>
              <a:rPr lang="en-US" sz="3200" dirty="0">
                <a:hlinkClick r:id="rId3"/>
              </a:rPr>
              <a:t>http://ccom.uprrp.edu/~pordonez/NSFworkshop</a:t>
            </a:r>
            <a:br>
              <a:rPr lang="en-US" sz="3200" dirty="0"/>
            </a:br>
            <a:r>
              <a:rPr lang="en-US" sz="3200" dirty="0"/>
              <a:t>Self-Scoring Rubric for Essays</a:t>
            </a:r>
            <a:br>
              <a:rPr lang="en-US" sz="3200" dirty="0"/>
            </a:br>
            <a:r>
              <a:rPr lang="en-US" sz="3200" dirty="0">
                <a:hlinkClick r:id="rId4"/>
              </a:rPr>
              <a:t>https://grad.illinois.edu/sites/default/files/pdfs/walkerrobinnsfguidesheets.pdf </a:t>
            </a:r>
            <a:br>
              <a:rPr lang="en-US" dirty="0"/>
            </a:br>
            <a:endParaRPr lang="en-US" dirty="0"/>
          </a:p>
        </p:txBody>
      </p:sp>
      <p:sp>
        <p:nvSpPr>
          <p:cNvPr id="4" name="TextBox 3">
            <a:extLst>
              <a:ext uri="{FF2B5EF4-FFF2-40B4-BE49-F238E27FC236}">
                <a16:creationId xmlns:a16="http://schemas.microsoft.com/office/drawing/2014/main" id="{D9AA57D8-FC1F-4041-8A7B-17692831DF78}"/>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5"/>
              </a:rPr>
              <a:t>https://www.research.gov/</a:t>
            </a:r>
            <a:endParaRPr lang="en-US" dirty="0"/>
          </a:p>
        </p:txBody>
      </p:sp>
      <p:sp>
        <p:nvSpPr>
          <p:cNvPr id="6" name="Shape 318">
            <a:extLst>
              <a:ext uri="{FF2B5EF4-FFF2-40B4-BE49-F238E27FC236}">
                <a16:creationId xmlns:a16="http://schemas.microsoft.com/office/drawing/2014/main" id="{708D0A89-0E59-48F5-A60B-18DEDCD5E54B}"/>
              </a:ext>
            </a:extLst>
          </p:cNvPr>
          <p:cNvSpPr txBox="1"/>
          <p:nvPr/>
        </p:nvSpPr>
        <p:spPr>
          <a:xfrm>
            <a:off x="228600" y="228600"/>
            <a:ext cx="8686800" cy="781049"/>
          </a:xfrm>
          <a:prstGeom prst="rect">
            <a:avLst/>
          </a:prstGeom>
          <a:noFill/>
          <a:ln>
            <a:noFill/>
          </a:ln>
          <a:effectLst>
            <a:outerShdw blurRad="50799" dist="50800" dir="5400000" algn="ctr" rotWithShape="0">
              <a:schemeClr val="dk1"/>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Tahoma"/>
              <a:buNone/>
            </a:pPr>
            <a:r>
              <a:rPr lang="en-US" sz="4800" dirty="0">
                <a:solidFill>
                  <a:schemeClr val="lt1"/>
                </a:solidFill>
                <a:latin typeface="Tahoma"/>
                <a:ea typeface="Tahoma"/>
                <a:cs typeface="Tahoma"/>
                <a:sym typeface="Tahoma"/>
              </a:rPr>
              <a:t>For the Writing Workshop</a:t>
            </a:r>
            <a:endParaRPr lang="en-US" sz="4800" b="0" i="0" u="none" strike="noStrike" cap="none" dirty="0">
              <a:solidFill>
                <a:schemeClr val="lt1"/>
              </a:solidFill>
              <a:latin typeface="Tahoma"/>
              <a:ea typeface="Tahoma"/>
              <a:cs typeface="Tahoma"/>
              <a:sym typeface="Tahoma"/>
            </a:endParaRPr>
          </a:p>
        </p:txBody>
      </p:sp>
    </p:spTree>
    <p:extLst>
      <p:ext uri="{BB962C8B-B14F-4D97-AF65-F5344CB8AC3E}">
        <p14:creationId xmlns:p14="http://schemas.microsoft.com/office/powerpoint/2010/main" val="151232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457200" y="1303763"/>
            <a:ext cx="8229600" cy="4719475"/>
          </a:xfrm>
          <a:prstGeom prst="rect">
            <a:avLst/>
          </a:prstGeom>
          <a:solidFill>
            <a:schemeClr val="lt1"/>
          </a:solidFill>
          <a:ln w="9525" cap="flat" cmpd="sng">
            <a:solidFill>
              <a:schemeClr val="accent2"/>
            </a:solidFill>
            <a:prstDash val="solid"/>
            <a:round/>
            <a:headEnd type="none" w="med" len="med"/>
            <a:tailEnd type="none" w="med" len="med"/>
          </a:ln>
        </p:spPr>
        <p:txBody>
          <a:bodyPr lIns="91425" tIns="45700" rIns="91425" bIns="45700" anchor="t" anchorCtr="0">
            <a:noAutofit/>
          </a:bodyPr>
          <a:lstStyle/>
          <a:p>
            <a:pPr marL="342900" marR="0" lvl="0" indent="-342900" algn="l" rtl="0">
              <a:spcBef>
                <a:spcPts val="0"/>
              </a:spcBef>
              <a:spcAft>
                <a:spcPts val="0"/>
              </a:spcAft>
              <a:buClr>
                <a:schemeClr val="accent2"/>
              </a:buClr>
              <a:buSzPct val="100000"/>
              <a:buFont typeface="Tahoma"/>
              <a:buChar char="•"/>
            </a:pPr>
            <a:endParaRPr lang="en-US" sz="2400" b="0" i="0" u="none" strike="noStrike" cap="none" dirty="0">
              <a:solidFill>
                <a:schemeClr val="accent2"/>
              </a:solidFill>
              <a:latin typeface="Tahoma"/>
              <a:ea typeface="Tahoma"/>
              <a:cs typeface="Tahoma"/>
              <a:sym typeface="Tahoma"/>
            </a:endParaRPr>
          </a:p>
          <a:p>
            <a:pPr marL="342900" marR="0" lvl="0" indent="-342900" algn="l" rtl="0">
              <a:spcBef>
                <a:spcPts val="0"/>
              </a:spcBef>
              <a:spcAft>
                <a:spcPts val="0"/>
              </a:spcAft>
              <a:buClr>
                <a:schemeClr val="accent2"/>
              </a:buClr>
              <a:buSzPct val="100000"/>
              <a:buFont typeface="Tahoma"/>
              <a:buChar char="•"/>
            </a:pPr>
            <a:endParaRPr lang="en-US" sz="2400" dirty="0">
              <a:solidFill>
                <a:schemeClr val="accent2"/>
              </a:solidFill>
            </a:endParaRPr>
          </a:p>
          <a:p>
            <a:pPr marL="342900" marR="0" lvl="0" indent="-342900" algn="l" rtl="0">
              <a:spcBef>
                <a:spcPts val="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Discuss answers to the WS Personal Statement </a:t>
            </a:r>
          </a:p>
          <a:p>
            <a:pPr marL="0" marR="0" lvl="0" indent="0" algn="l" rtl="0">
              <a:spcBef>
                <a:spcPts val="0"/>
              </a:spcBef>
              <a:spcAft>
                <a:spcPts val="0"/>
              </a:spcAft>
              <a:buClr>
                <a:schemeClr val="accent2"/>
              </a:buClr>
              <a:buSzPct val="100000"/>
              <a:buNone/>
            </a:pPr>
            <a:endParaRPr lang="en-US" sz="2400" b="0" i="0" u="none" strike="noStrike" cap="none" dirty="0">
              <a:solidFill>
                <a:schemeClr val="accent2"/>
              </a:solidFill>
              <a:latin typeface="Tahoma"/>
              <a:ea typeface="Tahoma"/>
              <a:cs typeface="Tahoma"/>
              <a:sym typeface="Tahoma"/>
            </a:endParaRPr>
          </a:p>
          <a:p>
            <a:pPr marL="342900" marR="0" lvl="0" indent="-342900" algn="l" rtl="0">
              <a:spcBef>
                <a:spcPts val="0"/>
              </a:spcBef>
              <a:spcAft>
                <a:spcPts val="0"/>
              </a:spcAft>
              <a:buClr>
                <a:schemeClr val="accent2"/>
              </a:buClr>
              <a:buSzPct val="100000"/>
              <a:buFont typeface="Tahoma"/>
              <a:buChar char="•"/>
            </a:pPr>
            <a:r>
              <a:rPr lang="en-US" sz="2400" dirty="0">
                <a:solidFill>
                  <a:schemeClr val="accent2"/>
                </a:solidFill>
              </a:rPr>
              <a:t>Report out to the group possible story that exemplifies all your best qualities and your passion for science.</a:t>
            </a:r>
            <a:endParaRPr lang="en-US" sz="2400" b="0" i="0" u="none" strike="noStrike" cap="none" dirty="0">
              <a:solidFill>
                <a:schemeClr val="accent2"/>
              </a:solidFill>
              <a:latin typeface="Tahoma"/>
              <a:ea typeface="Tahoma"/>
              <a:cs typeface="Tahoma"/>
              <a:sym typeface="Tahoma"/>
            </a:endParaRPr>
          </a:p>
          <a:p>
            <a:pPr marL="457200" marR="0" lvl="1" indent="0" algn="l" rtl="0">
              <a:spcBef>
                <a:spcPts val="400"/>
              </a:spcBef>
              <a:spcAft>
                <a:spcPts val="0"/>
              </a:spcAft>
              <a:buClr>
                <a:schemeClr val="accent2"/>
              </a:buClr>
              <a:buSzPct val="100000"/>
              <a:buNone/>
            </a:pPr>
            <a:endParaRPr lang="en-US" sz="2000" b="0" i="0" u="none" strike="noStrike" cap="none" dirty="0">
              <a:solidFill>
                <a:schemeClr val="accent2"/>
              </a:solidFill>
              <a:latin typeface="Tahoma"/>
              <a:ea typeface="Tahoma"/>
              <a:cs typeface="Tahoma"/>
              <a:sym typeface="Tahoma"/>
            </a:endParaRPr>
          </a:p>
          <a:p>
            <a:pPr marL="342900" marR="0" lvl="0" indent="-342900" algn="l" rtl="0">
              <a:spcBef>
                <a:spcPts val="480"/>
              </a:spcBef>
              <a:spcAft>
                <a:spcPts val="0"/>
              </a:spcAft>
              <a:buClr>
                <a:schemeClr val="dk1"/>
              </a:buClr>
              <a:buSzPct val="100000"/>
              <a:buFont typeface="Tahoma"/>
              <a:buNone/>
            </a:pPr>
            <a:endParaRPr sz="2400" b="0" i="0" u="none" strike="noStrike" cap="none" dirty="0">
              <a:solidFill>
                <a:schemeClr val="accent2"/>
              </a:solidFill>
              <a:latin typeface="Tahoma"/>
              <a:ea typeface="Tahoma"/>
              <a:cs typeface="Tahoma"/>
              <a:sym typeface="Tahoma"/>
            </a:endParaRPr>
          </a:p>
        </p:txBody>
      </p:sp>
      <p:sp>
        <p:nvSpPr>
          <p:cNvPr id="677" name="Shape 677"/>
          <p:cNvSpPr/>
          <p:nvPr/>
        </p:nvSpPr>
        <p:spPr>
          <a:xfrm>
            <a:off x="0" y="192507"/>
            <a:ext cx="9192126" cy="745958"/>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3600" dirty="0">
                <a:solidFill>
                  <a:schemeClr val="lt1"/>
                </a:solidFill>
                <a:latin typeface="Tahoma"/>
                <a:ea typeface="Tahoma"/>
                <a:cs typeface="Tahoma"/>
                <a:sym typeface="Tahoma"/>
              </a:rPr>
              <a:t>Let’s brainstorm</a:t>
            </a:r>
          </a:p>
        </p:txBody>
      </p:sp>
      <p:cxnSp>
        <p:nvCxnSpPr>
          <p:cNvPr id="4" name="Straight Connector 3"/>
          <p:cNvCxnSpPr/>
          <p:nvPr/>
        </p:nvCxnSpPr>
        <p:spPr>
          <a:xfrm>
            <a:off x="745958" y="938465"/>
            <a:ext cx="7808495" cy="0"/>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FF8224-F845-4552-9809-49A9B9CE70C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extLst>
      <p:ext uri="{BB962C8B-B14F-4D97-AF65-F5344CB8AC3E}">
        <p14:creationId xmlns:p14="http://schemas.microsoft.com/office/powerpoint/2010/main" val="34688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p:nvPr/>
        </p:nvSpPr>
        <p:spPr>
          <a:xfrm>
            <a:off x="381000" y="1371600"/>
            <a:ext cx="8458200" cy="4495800"/>
          </a:xfrm>
          <a:prstGeom prst="roundRect">
            <a:avLst>
              <a:gd name="adj" fmla="val 0"/>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Shape 310"/>
          <p:cNvSpPr txBox="1"/>
          <p:nvPr/>
        </p:nvSpPr>
        <p:spPr>
          <a:xfrm>
            <a:off x="495299" y="1371600"/>
            <a:ext cx="8229600" cy="4876799"/>
          </a:xfrm>
          <a:prstGeom prst="rect">
            <a:avLst/>
          </a:prstGeom>
          <a:noFill/>
          <a:ln>
            <a:noFill/>
          </a:ln>
        </p:spPr>
        <p:txBody>
          <a:bodyPr lIns="91425" tIns="45700" rIns="91425" bIns="45700" anchor="t" anchorCtr="0">
            <a:noAutofit/>
          </a:bodyPr>
          <a:lstStyle/>
          <a:p>
            <a:pPr marL="273050" lvl="0" indent="-273050">
              <a:spcAft>
                <a:spcPts val="1200"/>
              </a:spcAft>
              <a:buClr>
                <a:schemeClr val="accent2"/>
              </a:buClr>
              <a:buSzPct val="90000"/>
              <a:buFont typeface="Noto Sans Symbols"/>
              <a:buChar char="▪"/>
            </a:pPr>
            <a:r>
              <a:rPr lang="en-US" sz="2800" dirty="0">
                <a:solidFill>
                  <a:schemeClr val="accent2"/>
                </a:solidFill>
                <a:latin typeface="Tahoma"/>
                <a:ea typeface="Tahoma"/>
                <a:cs typeface="Tahoma"/>
                <a:sym typeface="Tahoma"/>
              </a:rPr>
              <a:t>Inform you of graduate funding opportunities</a:t>
            </a:r>
          </a:p>
          <a:p>
            <a:pPr marL="273050" lvl="0" indent="-273050">
              <a:spcAft>
                <a:spcPts val="1200"/>
              </a:spcAft>
              <a:buClr>
                <a:schemeClr val="accent2"/>
              </a:buClr>
              <a:buSzPct val="90000"/>
              <a:buFont typeface="Noto Sans Symbols"/>
              <a:buChar char="▪"/>
            </a:pPr>
            <a:r>
              <a:rPr lang="en-US" sz="2800" dirty="0">
                <a:solidFill>
                  <a:schemeClr val="accent2"/>
                </a:solidFill>
                <a:latin typeface="Tahoma"/>
                <a:ea typeface="Tahoma"/>
                <a:cs typeface="Tahoma"/>
                <a:sym typeface="Tahoma"/>
              </a:rPr>
              <a:t>Introduce several domestic and international fellowships</a:t>
            </a:r>
          </a:p>
          <a:p>
            <a:pPr marL="273050" lvl="0" indent="-273050">
              <a:spcAft>
                <a:spcPts val="1200"/>
              </a:spcAft>
              <a:buClr>
                <a:schemeClr val="accent2"/>
              </a:buClr>
              <a:buSzPct val="90000"/>
              <a:buFont typeface="Noto Sans Symbols"/>
              <a:buChar char="▪"/>
            </a:pPr>
            <a:r>
              <a:rPr lang="en-US" sz="2800" dirty="0">
                <a:solidFill>
                  <a:schemeClr val="accent2"/>
                </a:solidFill>
                <a:latin typeface="Tahoma"/>
                <a:ea typeface="Tahoma"/>
                <a:cs typeface="Tahoma"/>
                <a:sym typeface="Tahoma"/>
              </a:rPr>
              <a:t>Guide preparation of winning applications</a:t>
            </a:r>
          </a:p>
          <a:p>
            <a:pPr marL="273050" lvl="0" indent="-273050">
              <a:spcAft>
                <a:spcPts val="1200"/>
              </a:spcAft>
              <a:buClr>
                <a:schemeClr val="accent2"/>
              </a:buClr>
              <a:buSzPct val="90000"/>
              <a:buFont typeface="Noto Sans Symbols"/>
              <a:buChar char="▪"/>
            </a:pPr>
            <a:r>
              <a:rPr lang="en-US" sz="2800" b="1" dirty="0">
                <a:solidFill>
                  <a:schemeClr val="accent2"/>
                </a:solidFill>
                <a:latin typeface="Tahoma"/>
                <a:ea typeface="Tahoma"/>
                <a:cs typeface="Tahoma"/>
                <a:sym typeface="Tahoma"/>
              </a:rPr>
              <a:t>Discuss Personal Statement and Proposal</a:t>
            </a:r>
          </a:p>
          <a:p>
            <a:pPr marL="273050" lvl="0" indent="-273050">
              <a:spcAft>
                <a:spcPts val="1200"/>
              </a:spcAft>
              <a:buClr>
                <a:schemeClr val="accent2"/>
              </a:buClr>
              <a:buSzPct val="90000"/>
              <a:buFont typeface="Noto Sans Symbols"/>
              <a:buChar char="▪"/>
            </a:pPr>
            <a:r>
              <a:rPr lang="en-US" sz="2800" b="1" dirty="0">
                <a:solidFill>
                  <a:schemeClr val="accent2"/>
                </a:solidFill>
                <a:latin typeface="Tahoma"/>
                <a:ea typeface="Tahoma"/>
                <a:cs typeface="Tahoma"/>
                <a:sym typeface="Tahoma"/>
              </a:rPr>
              <a:t>Brainstorm on Personal Statements</a:t>
            </a:r>
          </a:p>
          <a:p>
            <a:pPr marL="273050" lvl="0" indent="-273050">
              <a:spcAft>
                <a:spcPts val="1200"/>
              </a:spcAft>
              <a:buClr>
                <a:schemeClr val="accent2"/>
              </a:buClr>
              <a:buSzPct val="90000"/>
              <a:buFont typeface="Noto Sans Symbols"/>
              <a:buChar char="▪"/>
            </a:pPr>
            <a:r>
              <a:rPr lang="en-US" sz="2800" b="1" dirty="0">
                <a:solidFill>
                  <a:schemeClr val="accent2"/>
                </a:solidFill>
                <a:latin typeface="Tahoma"/>
                <a:ea typeface="Tahoma"/>
                <a:cs typeface="Tahoma"/>
                <a:sym typeface="Tahoma"/>
              </a:rPr>
              <a:t>Begin to write Personal Statements</a:t>
            </a:r>
          </a:p>
        </p:txBody>
      </p:sp>
      <p:sp>
        <p:nvSpPr>
          <p:cNvPr id="311" name="Shape 311"/>
          <p:cNvSpPr txBox="1"/>
          <p:nvPr/>
        </p:nvSpPr>
        <p:spPr>
          <a:xfrm>
            <a:off x="228600" y="228600"/>
            <a:ext cx="8686800" cy="781049"/>
          </a:xfrm>
          <a:prstGeom prst="rect">
            <a:avLst/>
          </a:prstGeom>
          <a:noFill/>
          <a:ln>
            <a:noFill/>
          </a:ln>
          <a:effectLst>
            <a:outerShdw blurRad="50799" dist="50800" dir="5400000" algn="ctr" rotWithShape="0">
              <a:schemeClr val="dk1"/>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Tahoma"/>
              <a:buNone/>
            </a:pPr>
            <a:r>
              <a:rPr lang="en-US" sz="4800" b="0" i="0" u="none" strike="noStrike" cap="none">
                <a:solidFill>
                  <a:schemeClr val="lt1"/>
                </a:solidFill>
                <a:latin typeface="Tahoma"/>
                <a:ea typeface="Tahoma"/>
                <a:cs typeface="Tahoma"/>
                <a:sym typeface="Tahoma"/>
              </a:rPr>
              <a:t>Seminar Outcomes</a:t>
            </a:r>
          </a:p>
        </p:txBody>
      </p:sp>
      <p:cxnSp>
        <p:nvCxnSpPr>
          <p:cNvPr id="3" name="Straight Connector 2"/>
          <p:cNvCxnSpPr/>
          <p:nvPr/>
        </p:nvCxnSpPr>
        <p:spPr>
          <a:xfrm>
            <a:off x="1608221" y="1024687"/>
            <a:ext cx="6003757" cy="12031"/>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97726" y="6248399"/>
            <a:ext cx="6008914" cy="400110"/>
          </a:xfrm>
          <a:prstGeom prst="rect">
            <a:avLst/>
          </a:prstGeom>
          <a:noFill/>
        </p:spPr>
        <p:txBody>
          <a:bodyPr wrap="square" rtlCol="0">
            <a:spAutoFit/>
          </a:bodyPr>
          <a:lstStyle/>
          <a:p>
            <a:pPr algn="ctr"/>
            <a:r>
              <a:rPr lang="en-US" sz="2000" b="1" dirty="0">
                <a:solidFill>
                  <a:schemeClr val="bg1"/>
                </a:solidFill>
              </a:rPr>
              <a:t>http://ccom.uprrp.edu/~pordonez/NSFworkshop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p:nvPr/>
        </p:nvSpPr>
        <p:spPr>
          <a:xfrm>
            <a:off x="1219200" y="1524000"/>
            <a:ext cx="6553200" cy="4216539"/>
          </a:xfrm>
          <a:prstGeom prst="rect">
            <a:avLst/>
          </a:prstGeom>
          <a:solidFill>
            <a:schemeClr val="accent3"/>
          </a:solidFill>
          <a:ln w="25400" cap="flat" cmpd="sng">
            <a:solidFill>
              <a:schemeClr val="accent6"/>
            </a:solidFill>
            <a:prstDash val="solid"/>
            <a:round/>
            <a:headEnd type="none" w="med" len="med"/>
            <a:tailEnd type="none" w="med" len="med"/>
          </a:ln>
        </p:spPr>
        <p:txBody>
          <a:bodyPr lIns="91425" tIns="45700" rIns="91425" bIns="45700" anchor="t" anchorCtr="0">
            <a:noAutofit/>
          </a:bodyPr>
          <a:lstStyle/>
          <a:p>
            <a:pPr marL="365125" marR="0" lvl="0" indent="-263525" algn="l" rtl="0">
              <a:spcBef>
                <a:spcPts val="0"/>
              </a:spcBef>
              <a:spcAft>
                <a:spcPts val="0"/>
              </a:spcAft>
              <a:buClr>
                <a:schemeClr val="accent2"/>
              </a:buClr>
              <a:buSzPct val="25000"/>
              <a:buFont typeface="Noto Sans Symbols"/>
              <a:buNone/>
            </a:pPr>
            <a:r>
              <a:rPr lang="en-US" sz="2800" b="1" dirty="0">
                <a:solidFill>
                  <a:schemeClr val="accent2"/>
                </a:solidFill>
                <a:latin typeface="Tahoma"/>
                <a:ea typeface="Tahoma"/>
                <a:cs typeface="Tahoma"/>
                <a:sym typeface="Tahoma"/>
              </a:rPr>
              <a:t>Research.gov</a:t>
            </a:r>
          </a:p>
          <a:p>
            <a:pPr marL="365125" marR="0" lvl="0" indent="-263525" algn="l" rtl="0">
              <a:spcBef>
                <a:spcPts val="0"/>
              </a:spcBef>
              <a:spcAft>
                <a:spcPts val="0"/>
              </a:spcAft>
              <a:buClr>
                <a:schemeClr val="dk1"/>
              </a:buClr>
              <a:buFont typeface="Noto Sans Symbols"/>
              <a:buNone/>
            </a:pPr>
            <a:endParaRPr sz="1000" b="1" dirty="0">
              <a:solidFill>
                <a:schemeClr val="accent2"/>
              </a:solidFill>
              <a:latin typeface="Tahoma"/>
              <a:ea typeface="Tahoma"/>
              <a:cs typeface="Tahoma"/>
              <a:sym typeface="Tahoma"/>
            </a:endParaRPr>
          </a:p>
          <a:p>
            <a:pPr marL="365125" marR="0" lvl="0" indent="-263525" algn="l" rtl="0">
              <a:lnSpc>
                <a:spcPct val="150000"/>
              </a:lnSpc>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Personal, Relevant Background and Future Goals Statement (3 pages)</a:t>
            </a:r>
          </a:p>
          <a:p>
            <a:pPr marL="365125" marR="0" lvl="0" indent="-263525" algn="l" rtl="0">
              <a:lnSpc>
                <a:spcPct val="150000"/>
              </a:lnSpc>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Graduate Research Statement (2 pages)</a:t>
            </a:r>
          </a:p>
          <a:p>
            <a:pPr marL="365125" marR="0" lvl="0" indent="-263525" algn="l" rtl="0">
              <a:lnSpc>
                <a:spcPct val="150000"/>
              </a:lnSpc>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Transcripts, uploaded into </a:t>
            </a:r>
            <a:r>
              <a:rPr lang="en-US" sz="2000">
                <a:solidFill>
                  <a:schemeClr val="accent2"/>
                </a:solidFill>
                <a:latin typeface="Tahoma"/>
                <a:ea typeface="Tahoma"/>
                <a:cs typeface="Tahoma"/>
                <a:sym typeface="Tahoma"/>
              </a:rPr>
              <a:t>Research.gov</a:t>
            </a:r>
            <a:endParaRPr lang="en-US" sz="2000" dirty="0">
              <a:solidFill>
                <a:schemeClr val="accent2"/>
              </a:solidFill>
              <a:latin typeface="Tahoma"/>
              <a:ea typeface="Tahoma"/>
              <a:cs typeface="Tahoma"/>
              <a:sym typeface="Tahoma"/>
            </a:endParaRPr>
          </a:p>
          <a:p>
            <a:pPr marL="365125" marR="0" lvl="0" indent="-263525" algn="l" rtl="0">
              <a:lnSpc>
                <a:spcPct val="150000"/>
              </a:lnSpc>
              <a:spcBef>
                <a:spcPts val="0"/>
              </a:spcBef>
              <a:spcAft>
                <a:spcPts val="0"/>
              </a:spcAft>
              <a:buClr>
                <a:schemeClr val="accent2"/>
              </a:buClr>
              <a:buSzPct val="100000"/>
              <a:buFont typeface="Arial"/>
              <a:buChar char="•"/>
            </a:pPr>
            <a:r>
              <a:rPr lang="en-US" sz="2000" b="1" dirty="0">
                <a:solidFill>
                  <a:schemeClr val="accent2"/>
                </a:solidFill>
                <a:latin typeface="Tahoma"/>
                <a:ea typeface="Tahoma"/>
                <a:cs typeface="Tahoma"/>
                <a:sym typeface="Tahoma"/>
              </a:rPr>
              <a:t>Three</a:t>
            </a:r>
            <a:r>
              <a:rPr lang="en-US" sz="2000" dirty="0">
                <a:solidFill>
                  <a:schemeClr val="accent2"/>
                </a:solidFill>
                <a:latin typeface="Tahoma"/>
                <a:ea typeface="Tahoma"/>
                <a:cs typeface="Tahoma"/>
                <a:sym typeface="Tahoma"/>
              </a:rPr>
              <a:t> letters of reference required</a:t>
            </a:r>
          </a:p>
          <a:p>
            <a:pPr marL="0" marR="0" lvl="0" indent="0" algn="l" rtl="0">
              <a:spcBef>
                <a:spcPts val="0"/>
              </a:spcBef>
              <a:spcAft>
                <a:spcPts val="0"/>
              </a:spcAft>
              <a:buClr>
                <a:schemeClr val="dk1"/>
              </a:buClr>
              <a:buFont typeface="Arial"/>
              <a:buNone/>
            </a:pPr>
            <a:endParaRPr sz="2000" dirty="0">
              <a:solidFill>
                <a:schemeClr val="accent2"/>
              </a:solidFill>
              <a:latin typeface="Tahoma"/>
              <a:ea typeface="Tahoma"/>
              <a:cs typeface="Tahoma"/>
              <a:sym typeface="Tahoma"/>
            </a:endParaRPr>
          </a:p>
          <a:p>
            <a:pPr marL="365125" marR="0" lvl="0" indent="-263525" algn="l" rtl="0">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Additional information required for some candidates  See Solicitation for eligibility requirements (available on www.nsfgrfp.org)</a:t>
            </a:r>
          </a:p>
        </p:txBody>
      </p:sp>
      <p:sp>
        <p:nvSpPr>
          <p:cNvPr id="619" name="Shape 619"/>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a:solidFill>
                  <a:schemeClr val="lt1"/>
                </a:solidFill>
                <a:latin typeface="Tahoma"/>
                <a:ea typeface="Tahoma"/>
                <a:cs typeface="Tahoma"/>
                <a:sym typeface="Tahoma"/>
              </a:rPr>
              <a:t>Complete Application</a:t>
            </a:r>
          </a:p>
        </p:txBody>
      </p:sp>
      <p:sp>
        <p:nvSpPr>
          <p:cNvPr id="2" name="TextBox 1">
            <a:extLst>
              <a:ext uri="{FF2B5EF4-FFF2-40B4-BE49-F238E27FC236}">
                <a16:creationId xmlns:a16="http://schemas.microsoft.com/office/drawing/2014/main" id="{FA5229DC-024D-4771-B6BC-474D30E9BA9A}"/>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p:nvPr/>
        </p:nvSpPr>
        <p:spPr>
          <a:xfrm>
            <a:off x="-152400" y="2514600"/>
            <a:ext cx="6629400" cy="259080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chemeClr val="dk1"/>
              </a:buClr>
              <a:buFont typeface="Noto Sans Symbols"/>
              <a:buNone/>
            </a:pPr>
            <a:endParaRPr sz="1700" b="0" i="0" u="none" strike="noStrike" cap="none">
              <a:solidFill>
                <a:schemeClr val="accent2"/>
              </a:solidFill>
              <a:latin typeface="Tahoma"/>
              <a:ea typeface="Tahoma"/>
              <a:cs typeface="Tahoma"/>
              <a:sym typeface="Tahoma"/>
            </a:endParaRPr>
          </a:p>
        </p:txBody>
      </p:sp>
      <p:sp>
        <p:nvSpPr>
          <p:cNvPr id="653" name="Shape 653"/>
          <p:cNvSpPr/>
          <p:nvPr/>
        </p:nvSpPr>
        <p:spPr>
          <a:xfrm>
            <a:off x="609600" y="1295400"/>
            <a:ext cx="8077199" cy="4708980"/>
          </a:xfrm>
          <a:prstGeom prst="rect">
            <a:avLst/>
          </a:prstGeom>
          <a:solidFill>
            <a:schemeClr val="accent3"/>
          </a:solidFill>
          <a:ln w="25400" cap="flat" cmpd="sng">
            <a:solidFill>
              <a:schemeClr val="accent6"/>
            </a:solidFill>
            <a:prstDash val="solid"/>
            <a:round/>
            <a:headEnd type="none" w="med" len="med"/>
            <a:tailEnd type="none" w="med" len="med"/>
          </a:ln>
        </p:spPr>
        <p:txBody>
          <a:bodyPr lIns="91425" tIns="45700" rIns="91425" bIns="45700" anchor="t" anchorCtr="0">
            <a:noAutofit/>
          </a:bodyPr>
          <a:lstStyle/>
          <a:p>
            <a:pPr marL="342900" marR="0" lvl="1" indent="-342900" algn="l" rtl="0">
              <a:spcBef>
                <a:spcPts val="0"/>
              </a:spcBef>
              <a:spcAft>
                <a:spcPts val="0"/>
              </a:spcAft>
              <a:buClr>
                <a:schemeClr val="accent2"/>
              </a:buClr>
              <a:buSzPct val="100000"/>
              <a:buFont typeface="Arial"/>
              <a:buChar char="•"/>
            </a:pPr>
            <a:r>
              <a:rPr lang="en-US" sz="2000" b="1" i="0" u="none" strike="noStrike" cap="none">
                <a:solidFill>
                  <a:schemeClr val="accent2"/>
                </a:solidFill>
                <a:latin typeface="Tahoma"/>
                <a:ea typeface="Tahoma"/>
                <a:cs typeface="Tahoma"/>
                <a:sym typeface="Tahoma"/>
              </a:rPr>
              <a:t>How do you envision graduate school preparing you for a career that allows you to contribute to expanding scientific understanding as well as broadly benefit society?  </a:t>
            </a:r>
            <a:r>
              <a:rPr lang="en-US" sz="2000" b="0" i="0" u="none" strike="noStrike" cap="none">
                <a:solidFill>
                  <a:schemeClr val="accent2"/>
                </a:solidFill>
                <a:latin typeface="Tahoma"/>
                <a:ea typeface="Tahoma"/>
                <a:cs typeface="Tahoma"/>
                <a:sym typeface="Tahoma"/>
              </a:rPr>
              <a:t>Describe your personal, educational and/or professional experiences that motivate your decision to pursue advanced study in science, technology, engineering or mathematics (STEM).  Include specific examples of any research and/or professional activities in which you have participated.  Present a concise description of the activities, highlight the results and discuss how these activities have prepared you to seek a graduate degree.  Specify your role in the activity including the extent to which you worked independently and/or as part of a team.  Describe the contributions of your activity to advancing knowledge in STEM fields as well as the potential for broader societal impacts (See Solicitation, Section VI, for more information about BI)</a:t>
            </a:r>
          </a:p>
        </p:txBody>
      </p:sp>
      <p:sp>
        <p:nvSpPr>
          <p:cNvPr id="654" name="Shape 654"/>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a:solidFill>
                  <a:schemeClr val="lt1"/>
                </a:solidFill>
                <a:latin typeface="Tahoma"/>
                <a:ea typeface="Tahoma"/>
                <a:cs typeface="Tahoma"/>
                <a:sym typeface="Tahoma"/>
              </a:rPr>
              <a:t>Personal, Relevant Background and Future Goals Statement (3 pages)</a:t>
            </a:r>
          </a:p>
        </p:txBody>
      </p:sp>
      <p:sp>
        <p:nvSpPr>
          <p:cNvPr id="2" name="TextBox 1">
            <a:extLst>
              <a:ext uri="{FF2B5EF4-FFF2-40B4-BE49-F238E27FC236}">
                <a16:creationId xmlns:a16="http://schemas.microsoft.com/office/drawing/2014/main" id="{DD01B8E2-93B8-4E1C-8277-AEF32345F875}"/>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Essay Critique</a:t>
            </a:r>
          </a:p>
        </p:txBody>
      </p:sp>
      <p:sp>
        <p:nvSpPr>
          <p:cNvPr id="3" name="Text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Before</a:t>
            </a:r>
          </a:p>
        </p:txBody>
      </p:sp>
      <p:sp>
        <p:nvSpPr>
          <p:cNvPr id="4" name="Text Placeholder 3"/>
          <p:cNvSpPr>
            <a:spLocks noGrp="1"/>
          </p:cNvSpPr>
          <p:nvPr>
            <p:ph type="body" idx="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After</a:t>
            </a:r>
          </a:p>
        </p:txBody>
      </p:sp>
      <p:cxnSp>
        <p:nvCxnSpPr>
          <p:cNvPr id="5" name="Straight Connector 4"/>
          <p:cNvCxnSpPr/>
          <p:nvPr/>
        </p:nvCxnSpPr>
        <p:spPr>
          <a:xfrm>
            <a:off x="1608221" y="1024687"/>
            <a:ext cx="6003757" cy="12031"/>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0D78F8-2BD0-4DD2-8593-08BD2F8F0142}"/>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extLst>
      <p:ext uri="{BB962C8B-B14F-4D97-AF65-F5344CB8AC3E}">
        <p14:creationId xmlns:p14="http://schemas.microsoft.com/office/powerpoint/2010/main" val="80018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Essay Critique</a:t>
            </a:r>
          </a:p>
        </p:txBody>
      </p:sp>
      <p:sp>
        <p:nvSpPr>
          <p:cNvPr id="3" name="Text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Before</a:t>
            </a:r>
          </a:p>
        </p:txBody>
      </p:sp>
      <p:sp>
        <p:nvSpPr>
          <p:cNvPr id="4" name="Text Placeholder 3"/>
          <p:cNvSpPr>
            <a:spLocks noGrp="1"/>
          </p:cNvSpPr>
          <p:nvPr>
            <p:ph type="body" idx="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After</a:t>
            </a:r>
          </a:p>
        </p:txBody>
      </p:sp>
      <p:cxnSp>
        <p:nvCxnSpPr>
          <p:cNvPr id="5" name="Straight Connector 4"/>
          <p:cNvCxnSpPr/>
          <p:nvPr/>
        </p:nvCxnSpPr>
        <p:spPr>
          <a:xfrm>
            <a:off x="1608221" y="1024687"/>
            <a:ext cx="6003757" cy="12031"/>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8CEE30-F9E8-40A7-B242-4AEE140BCE87}"/>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extLst>
      <p:ext uri="{BB962C8B-B14F-4D97-AF65-F5344CB8AC3E}">
        <p14:creationId xmlns:p14="http://schemas.microsoft.com/office/powerpoint/2010/main" val="217633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p:nvPr/>
        </p:nvSpPr>
        <p:spPr>
          <a:xfrm>
            <a:off x="-152400" y="2514600"/>
            <a:ext cx="6629400" cy="259080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chemeClr val="dk1"/>
              </a:buClr>
              <a:buFont typeface="Noto Sans Symbols"/>
              <a:buNone/>
            </a:pPr>
            <a:endParaRPr sz="1700" b="0" i="0" u="none" strike="noStrike" cap="none">
              <a:solidFill>
                <a:schemeClr val="accent2"/>
              </a:solidFill>
              <a:latin typeface="Tahoma"/>
              <a:ea typeface="Tahoma"/>
              <a:cs typeface="Tahoma"/>
              <a:sym typeface="Tahoma"/>
            </a:endParaRPr>
          </a:p>
        </p:txBody>
      </p:sp>
      <p:sp>
        <p:nvSpPr>
          <p:cNvPr id="661" name="Shape 661"/>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dirty="0">
                <a:solidFill>
                  <a:schemeClr val="lt1"/>
                </a:solidFill>
                <a:latin typeface="Tahoma"/>
                <a:ea typeface="Tahoma"/>
                <a:cs typeface="Tahoma"/>
                <a:sym typeface="Tahoma"/>
              </a:rPr>
              <a:t>Tips to an Award-winning </a:t>
            </a:r>
          </a:p>
          <a:p>
            <a:pPr marL="0" marR="0" lvl="0" indent="0" algn="ctr" rtl="0">
              <a:spcBef>
                <a:spcPts val="0"/>
              </a:spcBef>
              <a:spcAft>
                <a:spcPts val="0"/>
              </a:spcAft>
              <a:buSzPct val="25000"/>
              <a:buNone/>
            </a:pPr>
            <a:r>
              <a:rPr lang="en-US" sz="4400" dirty="0">
                <a:solidFill>
                  <a:schemeClr val="lt1"/>
                </a:solidFill>
                <a:latin typeface="Tahoma"/>
                <a:ea typeface="Tahoma"/>
                <a:cs typeface="Tahoma"/>
                <a:sym typeface="Tahoma"/>
              </a:rPr>
              <a:t>Personal Statement</a:t>
            </a:r>
          </a:p>
        </p:txBody>
      </p:sp>
      <p:sp>
        <p:nvSpPr>
          <p:cNvPr id="662" name="Shape 662"/>
          <p:cNvSpPr/>
          <p:nvPr/>
        </p:nvSpPr>
        <p:spPr>
          <a:xfrm>
            <a:off x="0" y="1295400"/>
            <a:ext cx="9144000" cy="6426374"/>
          </a:xfrm>
          <a:prstGeom prst="rect">
            <a:avLst/>
          </a:prstGeom>
          <a:solidFill>
            <a:schemeClr val="accent3"/>
          </a:solidFill>
          <a:ln w="25400" cap="flat" cmpd="sng">
            <a:solidFill>
              <a:schemeClr val="accent6"/>
            </a:solidFill>
            <a:prstDash val="solid"/>
            <a:round/>
            <a:headEnd type="none" w="med" len="med"/>
            <a:tailEnd type="none" w="med" len="med"/>
          </a:ln>
        </p:spPr>
        <p:txBody>
          <a:bodyPr lIns="91425" tIns="45700" rIns="91425" bIns="45700" anchor="t" anchorCtr="0">
            <a:noAutofit/>
          </a:bodyPr>
          <a:lstStyle/>
          <a:p>
            <a:pPr marL="342900" marR="0" lvl="1" indent="-342900" algn="l" rtl="0">
              <a:spcBef>
                <a:spcPts val="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Make it personal, make it yours!  </a:t>
            </a:r>
            <a:r>
              <a:rPr lang="en-US" sz="2200" dirty="0">
                <a:solidFill>
                  <a:schemeClr val="accent2"/>
                </a:solidFill>
                <a:latin typeface="Tahoma"/>
                <a:ea typeface="Tahoma"/>
                <a:cs typeface="Tahoma"/>
                <a:sym typeface="Tahoma"/>
              </a:rPr>
              <a:t>Highlight your UNIQUE perspective and outstanding characteristics!</a:t>
            </a:r>
            <a:endParaRPr lang="en-US" sz="2200" b="0" i="0" u="none" strike="noStrike" cap="none" dirty="0">
              <a:solidFill>
                <a:schemeClr val="accent2"/>
              </a:solidFill>
              <a:latin typeface="Tahoma"/>
              <a:ea typeface="Tahoma"/>
              <a:cs typeface="Tahoma"/>
              <a:sym typeface="Tahoma"/>
            </a:endParaRPr>
          </a:p>
          <a:p>
            <a:pPr marL="342900" marR="0" lvl="1" indent="-342900" algn="l" rtl="0">
              <a:spcBef>
                <a:spcPts val="0"/>
              </a:spcBef>
              <a:spcAft>
                <a:spcPts val="0"/>
              </a:spcAft>
              <a:buClr>
                <a:schemeClr val="accent2"/>
              </a:buClr>
              <a:buSzPct val="100000"/>
              <a:buFont typeface="Arial"/>
              <a:buChar char="•"/>
            </a:pPr>
            <a:r>
              <a:rPr lang="en-US" sz="2200" dirty="0">
                <a:solidFill>
                  <a:schemeClr val="accent2"/>
                </a:solidFill>
                <a:latin typeface="Tahoma"/>
                <a:ea typeface="Tahoma"/>
                <a:cs typeface="Tahoma"/>
                <a:sym typeface="Tahoma"/>
              </a:rPr>
              <a:t>S</a:t>
            </a:r>
            <a:r>
              <a:rPr lang="en-US" sz="2200" b="0" i="0" u="none" strike="noStrike" cap="none" dirty="0">
                <a:solidFill>
                  <a:schemeClr val="accent2"/>
                </a:solidFill>
                <a:latin typeface="Tahoma"/>
                <a:ea typeface="Tahoma"/>
                <a:cs typeface="Tahoma"/>
                <a:sym typeface="Tahoma"/>
              </a:rPr>
              <a:t>cientific, not flowery.</a:t>
            </a:r>
          </a:p>
          <a:p>
            <a:pPr marL="342900" marR="0" lvl="1" indent="-342900" algn="l" rtl="0">
              <a:spcBef>
                <a:spcPts val="44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Show your passion.  SHOW IT, DON’T TELL IT!</a:t>
            </a:r>
          </a:p>
          <a:p>
            <a:pPr marL="342900" marR="0" lvl="1" indent="-342900" algn="l" rtl="0">
              <a:spcBef>
                <a:spcPts val="440"/>
              </a:spcBef>
              <a:spcAft>
                <a:spcPts val="0"/>
              </a:spcAft>
              <a:buClr>
                <a:schemeClr val="accent2"/>
              </a:buClr>
              <a:buSzPct val="100000"/>
              <a:buFont typeface="Arial"/>
              <a:buChar char="•"/>
            </a:pPr>
            <a:r>
              <a:rPr lang="en-US" sz="2200" dirty="0">
                <a:solidFill>
                  <a:schemeClr val="accent2"/>
                </a:solidFill>
                <a:latin typeface="Tahoma"/>
                <a:ea typeface="Tahoma"/>
                <a:cs typeface="Tahoma"/>
                <a:sym typeface="Tahoma"/>
              </a:rPr>
              <a:t>Address Review </a:t>
            </a:r>
            <a:r>
              <a:rPr lang="en-US" sz="2200" dirty="0" err="1">
                <a:solidFill>
                  <a:schemeClr val="accent2"/>
                </a:solidFill>
                <a:latin typeface="Tahoma"/>
                <a:ea typeface="Tahoma"/>
                <a:cs typeface="Tahoma"/>
                <a:sym typeface="Tahoma"/>
              </a:rPr>
              <a:t>Critieria</a:t>
            </a:r>
            <a:endParaRPr lang="en-US" sz="2200" b="0" i="0" u="none" strike="noStrike" cap="none" dirty="0">
              <a:solidFill>
                <a:schemeClr val="accent2"/>
              </a:solidFill>
              <a:latin typeface="Tahoma"/>
              <a:ea typeface="Tahoma"/>
              <a:cs typeface="Tahoma"/>
              <a:sym typeface="Tahoma"/>
            </a:endParaRPr>
          </a:p>
          <a:p>
            <a:pPr marL="342900" marR="0" lvl="1" indent="-342900" algn="l" rtl="0">
              <a:spcBef>
                <a:spcPts val="44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Describe your most important research experiences and connect them to your personal experiences. -&gt; </a:t>
            </a:r>
            <a:r>
              <a:rPr lang="en-US" sz="2200" b="0" i="0" u="none" strike="noStrike" cap="none" dirty="0">
                <a:solidFill>
                  <a:srgbClr val="FFCC00"/>
                </a:solidFill>
                <a:latin typeface="Tahoma"/>
                <a:ea typeface="Tahoma"/>
                <a:cs typeface="Tahoma"/>
                <a:sym typeface="Tahoma"/>
              </a:rPr>
              <a:t>INTELLECTUAL MERIT</a:t>
            </a:r>
          </a:p>
          <a:p>
            <a:pPr marL="342900" marR="0" lvl="1" indent="-342900" algn="l" rtl="0">
              <a:spcBef>
                <a:spcPts val="44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Specify throughout your essay:</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WHY</a:t>
            </a:r>
            <a:r>
              <a:rPr lang="en-US" sz="2200" b="0" i="0" u="none" strike="noStrike" cap="none" dirty="0">
                <a:solidFill>
                  <a:schemeClr val="accent2"/>
                </a:solidFill>
                <a:latin typeface="Tahoma"/>
                <a:ea typeface="Tahoma"/>
                <a:cs typeface="Tahoma"/>
                <a:sym typeface="Tahoma"/>
              </a:rPr>
              <a:t> do you want to go to grad school?</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WHAT</a:t>
            </a:r>
            <a:r>
              <a:rPr lang="en-US" sz="2200" b="0" i="0" u="none" strike="noStrike" cap="none" dirty="0">
                <a:solidFill>
                  <a:schemeClr val="accent2"/>
                </a:solidFill>
                <a:latin typeface="Tahoma"/>
                <a:ea typeface="Tahoma"/>
                <a:cs typeface="Tahoma"/>
                <a:sym typeface="Tahoma"/>
              </a:rPr>
              <a:t> are your future goals after grad school?</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WHICH</a:t>
            </a:r>
            <a:r>
              <a:rPr lang="en-US" sz="2200" b="0" i="0" u="none" strike="noStrike" cap="none" dirty="0">
                <a:solidFill>
                  <a:schemeClr val="accent2"/>
                </a:solidFill>
                <a:latin typeface="Tahoma"/>
                <a:ea typeface="Tahoma"/>
                <a:cs typeface="Tahoma"/>
                <a:sym typeface="Tahoma"/>
              </a:rPr>
              <a:t> research topics interest you the most? </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WHAT</a:t>
            </a:r>
            <a:r>
              <a:rPr lang="en-US" sz="2200" b="0" i="0" u="none" strike="noStrike" cap="none" dirty="0">
                <a:solidFill>
                  <a:schemeClr val="accent2"/>
                </a:solidFill>
                <a:latin typeface="Tahoma"/>
                <a:ea typeface="Tahoma"/>
                <a:cs typeface="Tahoma"/>
                <a:sym typeface="Tahoma"/>
              </a:rPr>
              <a:t> kinds of unique insights may you offer? </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HOW</a:t>
            </a:r>
            <a:r>
              <a:rPr lang="en-US" sz="2200" b="0" i="0" u="none" strike="noStrike" cap="none" dirty="0">
                <a:solidFill>
                  <a:schemeClr val="accent2"/>
                </a:solidFill>
                <a:latin typeface="Tahoma"/>
                <a:ea typeface="Tahoma"/>
                <a:cs typeface="Tahoma"/>
                <a:sym typeface="Tahoma"/>
              </a:rPr>
              <a:t> will the NSF GRFP help you achieve your goals?</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HOW</a:t>
            </a:r>
            <a:r>
              <a:rPr lang="en-US" sz="2200" b="0" i="0" u="none" strike="noStrike" cap="none" dirty="0">
                <a:solidFill>
                  <a:schemeClr val="accent2"/>
                </a:solidFill>
                <a:latin typeface="Tahoma"/>
                <a:ea typeface="Tahoma"/>
                <a:cs typeface="Tahoma"/>
                <a:sym typeface="Tahoma"/>
              </a:rPr>
              <a:t> you will give back to the community? -&gt;</a:t>
            </a:r>
            <a:r>
              <a:rPr lang="en-US" sz="2200" b="0" i="0" u="none" strike="noStrike" cap="none" dirty="0">
                <a:solidFill>
                  <a:srgbClr val="FFCC00"/>
                </a:solidFill>
                <a:latin typeface="Tahoma"/>
                <a:ea typeface="Tahoma"/>
                <a:cs typeface="Tahoma"/>
                <a:sym typeface="Tahoma"/>
              </a:rPr>
              <a:t>BROADER IMPACTS</a:t>
            </a:r>
          </a:p>
          <a:p>
            <a:pPr marL="342900" marR="0" lvl="1" indent="-342900" algn="l" rtl="0">
              <a:spcBef>
                <a:spcPts val="440"/>
              </a:spcBef>
              <a:spcAft>
                <a:spcPts val="0"/>
              </a:spcAft>
              <a:buClr>
                <a:srgbClr val="008000"/>
              </a:buClr>
              <a:buSzPct val="100000"/>
              <a:buFont typeface="Arial"/>
              <a:buChar char="•"/>
            </a:pPr>
            <a:r>
              <a:rPr lang="en-US" sz="2200" b="0" i="0" u="none" strike="noStrike" cap="none" dirty="0">
                <a:solidFill>
                  <a:srgbClr val="008000"/>
                </a:solidFill>
                <a:latin typeface="Tahoma"/>
                <a:ea typeface="Tahoma"/>
                <a:cs typeface="Tahoma"/>
                <a:sym typeface="Tahoma"/>
              </a:rPr>
              <a:t>Proofread, proofread, proofread. </a:t>
            </a:r>
          </a:p>
          <a:p>
            <a:pPr marL="342900" marR="0" lvl="1" indent="-342900" algn="l" rtl="0">
              <a:spcBef>
                <a:spcPts val="440"/>
              </a:spcBef>
              <a:spcAft>
                <a:spcPts val="0"/>
              </a:spcAft>
              <a:buClr>
                <a:schemeClr val="dk1"/>
              </a:buClr>
              <a:buFont typeface="Arial"/>
              <a:buNone/>
            </a:pPr>
            <a:endParaRPr sz="2200" b="0" i="0" u="none" strike="noStrike" cap="none" dirty="0">
              <a:solidFill>
                <a:srgbClr val="008000"/>
              </a:solidFill>
              <a:latin typeface="Tahoma"/>
              <a:ea typeface="Tahoma"/>
              <a:cs typeface="Tahoma"/>
              <a:sym typeface="Tahoma"/>
            </a:endParaRPr>
          </a:p>
          <a:p>
            <a:pPr marL="0" marR="0" lvl="1" indent="0" algn="l" rtl="0">
              <a:spcBef>
                <a:spcPts val="440"/>
              </a:spcBef>
              <a:spcAft>
                <a:spcPts val="0"/>
              </a:spcAft>
              <a:buNone/>
            </a:pPr>
            <a:endParaRPr sz="2200" b="0" i="0" u="none" strike="noStrike" cap="none" dirty="0">
              <a:solidFill>
                <a:srgbClr val="008000"/>
              </a:solidFill>
              <a:latin typeface="Tahoma"/>
              <a:ea typeface="Tahoma"/>
              <a:cs typeface="Tahoma"/>
              <a:sym typeface="Tahoma"/>
            </a:endParaRPr>
          </a:p>
        </p:txBody>
      </p:sp>
      <p:sp>
        <p:nvSpPr>
          <p:cNvPr id="663" name="Shape 663"/>
          <p:cNvSpPr/>
          <p:nvPr/>
        </p:nvSpPr>
        <p:spPr>
          <a:xfrm>
            <a:off x="7848600" y="4648200"/>
            <a:ext cx="457200" cy="4572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7511</TotalTime>
  <Words>1092</Words>
  <Application>Microsoft Office PowerPoint</Application>
  <PresentationFormat>On-screen Show (4:3)</PresentationFormat>
  <Paragraphs>134</Paragraphs>
  <Slides>14</Slides>
  <Notes>14</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Noto Sans Symbols</vt:lpstr>
      <vt:lpstr>Tahoma</vt:lpstr>
      <vt:lpstr>Default Design</vt:lpstr>
      <vt:lpstr>1_Default Design</vt:lpstr>
      <vt:lpstr> UPRRP 2024   Writing a Winning Application  </vt:lpstr>
      <vt:lpstr>Worksheets in Participants.zip http://ccom.uprrp.edu/~pordonez/NSFworkshop Worksheets in Essays.zip http://ccom.uprrp.edu/~pordonez/NSFworkshop Self-Scoring Rubric for Essays https://grad.illinois.edu/sites/default/files/pdfs/walkerrobinnsfguidesheets.pdf  </vt:lpstr>
      <vt:lpstr>PowerPoint Presentation</vt:lpstr>
      <vt:lpstr>PowerPoint Presentation</vt:lpstr>
      <vt:lpstr>PowerPoint Presentation</vt:lpstr>
      <vt:lpstr>PowerPoint Presentation</vt:lpstr>
      <vt:lpstr>Essay Critique</vt:lpstr>
      <vt:lpstr>Essay Critique</vt:lpstr>
      <vt:lpstr>PowerPoint Presentation</vt:lpstr>
      <vt:lpstr>More External Resources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MSRP 2017    How to Fund Your Graduate Education START NOW!</dc:title>
  <dc:creator>Patricia Ordóñez</dc:creator>
  <cp:lastModifiedBy>Patricia Ordóñez</cp:lastModifiedBy>
  <cp:revision>92</cp:revision>
  <dcterms:modified xsi:type="dcterms:W3CDTF">2024-06-28T03:31:20Z</dcterms:modified>
</cp:coreProperties>
</file>