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9" r:id="rId5"/>
    <p:sldId id="262" r:id="rId6"/>
    <p:sldId id="268" r:id="rId7"/>
    <p:sldId id="258" r:id="rId8"/>
    <p:sldId id="267" r:id="rId9"/>
    <p:sldId id="269" r:id="rId10"/>
    <p:sldId id="266" r:id="rId11"/>
    <p:sldId id="264" r:id="rId12"/>
    <p:sldId id="265" r:id="rId13"/>
    <p:sldId id="263" r:id="rId14"/>
    <p:sldId id="273" r:id="rId15"/>
    <p:sldId id="272" r:id="rId16"/>
    <p:sldId id="274" r:id="rId17"/>
    <p:sldId id="276" r:id="rId18"/>
    <p:sldId id="275" r:id="rId19"/>
    <p:sldId id="271" r:id="rId20"/>
    <p:sldId id="279" r:id="rId21"/>
    <p:sldId id="270" r:id="rId22"/>
    <p:sldId id="28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92" d="100"/>
          <a:sy n="92" d="100"/>
        </p:scale>
        <p:origin x="8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4/25/2019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4/25/2019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4/25/2019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4/25/2019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871131"/>
            <a:ext cx="6815669" cy="2517989"/>
          </a:xfrm>
        </p:spPr>
        <p:txBody>
          <a:bodyPr/>
          <a:lstStyle/>
          <a:p>
            <a:r>
              <a:rPr lang="en-US" dirty="0" err="1" smtClean="0">
                <a:latin typeface="Times New Roman" panose="02020603050405020304" pitchFamily="18" charset="0"/>
                <a:cs typeface="Times New Roman" panose="02020603050405020304" pitchFamily="18" charset="0"/>
              </a:rPr>
              <a:t>Kotlin</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Những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điều</a:t>
            </a:r>
            <a:r>
              <a:rPr lang="en-US" dirty="0" smtClean="0">
                <a:latin typeface="Times New Roman" panose="02020603050405020304" pitchFamily="18" charset="0"/>
                <a:cs typeface="Times New Roman" panose="02020603050405020304" pitchFamily="18" charset="0"/>
              </a:rPr>
              <a:t> bạn chưa biết</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24749" y="4272741"/>
            <a:ext cx="2683318" cy="705657"/>
          </a:xfrm>
        </p:spPr>
        <p:txBody>
          <a:bodyPr/>
          <a:lstStyle/>
          <a:p>
            <a:r>
              <a:rPr lang="en-US" dirty="0" err="1" smtClean="0">
                <a:latin typeface="Times New Roman" panose="02020603050405020304" pitchFamily="18" charset="0"/>
                <a:cs typeface="Times New Roman" panose="02020603050405020304" pitchFamily="18" charset="0"/>
              </a:rPr>
              <a:t>Nguyễn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Bá</a:t>
            </a:r>
            <a:r>
              <a:rPr lang="en-US" dirty="0" smtClean="0">
                <a:latin typeface="Times New Roman" panose="02020603050405020304" pitchFamily="18" charset="0"/>
                <a:cs typeface="Times New Roman" panose="02020603050405020304" pitchFamily="18" charset="0"/>
              </a:rPr>
              <a:t> Hùng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5531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Lateinit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vi-VN" dirty="0" smtClean="0">
                <a:cs typeface="Times New Roman" panose="02020603050405020304" pitchFamily="18" charset="0"/>
              </a:rPr>
              <a:t>Sử </a:t>
            </a:r>
            <a:r>
              <a:rPr lang="vi-VN" dirty="0">
                <a:cs typeface="Times New Roman" panose="02020603050405020304" pitchFamily="18" charset="0"/>
              </a:rPr>
              <a:t>lateint nghĩa là chúng ta xác định rằng thuộc tính đó không phải là 1 biến có thể null, nó sẽ được gán giá trị tại 1 thời điểm nào đó</a:t>
            </a:r>
            <a:r>
              <a:rPr lang="vi-VN" dirty="0" smtClean="0">
                <a:cs typeface="Times New Roman" panose="02020603050405020304" pitchFamily="18" charset="0"/>
              </a:rPr>
              <a:t>.</a:t>
            </a:r>
            <a:r>
              <a:rPr lang="en-US" dirty="0" smtClean="0">
                <a:cs typeface="Times New Roman" panose="02020603050405020304" pitchFamily="18" charset="0"/>
              </a:rPr>
              <a:t> </a:t>
            </a:r>
            <a:r>
              <a:rPr lang="vi-VN" dirty="0" smtClean="0">
                <a:cs typeface="Times New Roman" panose="02020603050405020304" pitchFamily="18" charset="0"/>
              </a:rPr>
              <a:t>Nếu </a:t>
            </a:r>
            <a:r>
              <a:rPr lang="vi-VN" dirty="0">
                <a:cs typeface="Times New Roman" panose="02020603050405020304" pitchFamily="18" charset="0"/>
              </a:rPr>
              <a:t>biến được gọi trước khi được gán giá trị, nó sẽ ném ra 1 ngoại lệ (excepiton) .</a:t>
            </a:r>
          </a:p>
          <a:p>
            <a:r>
              <a:rPr lang="vi-VN" dirty="0" smtClean="0">
                <a:cs typeface="Times New Roman" panose="02020603050405020304" pitchFamily="18" charset="0"/>
              </a:rPr>
              <a:t>Ví </a:t>
            </a:r>
            <a:r>
              <a:rPr lang="vi-VN" dirty="0">
                <a:cs typeface="Times New Roman" panose="02020603050405020304" pitchFamily="18" charset="0"/>
              </a:rPr>
              <a:t>dụ </a:t>
            </a:r>
            <a:r>
              <a:rPr lang="vi-VN" dirty="0" smtClean="0">
                <a:cs typeface="Times New Roman" panose="02020603050405020304" pitchFamily="18" charset="0"/>
              </a:rPr>
              <a:t>:</a:t>
            </a:r>
            <a:endParaRPr lang="en-US" dirty="0" smtClean="0">
              <a:cs typeface="Times New Roman" panose="02020603050405020304" pitchFamily="18" charset="0"/>
            </a:endParaRPr>
          </a:p>
          <a:p>
            <a:pPr marL="0" indent="0">
              <a:buNone/>
            </a:pPr>
            <a:r>
              <a:rPr lang="en-US" dirty="0">
                <a:solidFill>
                  <a:srgbClr val="00B050"/>
                </a:solidFill>
                <a:cs typeface="Times New Roman" panose="02020603050405020304" pitchFamily="18" charset="0"/>
              </a:rPr>
              <a:t>	</a:t>
            </a:r>
            <a:r>
              <a:rPr lang="vi-VN" dirty="0" smtClean="0">
                <a:solidFill>
                  <a:srgbClr val="00B050"/>
                </a:solidFill>
                <a:cs typeface="Times New Roman" panose="02020603050405020304" pitchFamily="18" charset="0"/>
              </a:rPr>
              <a:t>class </a:t>
            </a:r>
            <a:r>
              <a:rPr lang="vi-VN" dirty="0">
                <a:solidFill>
                  <a:srgbClr val="00B050"/>
                </a:solidFill>
                <a:cs typeface="Times New Roman" panose="02020603050405020304" pitchFamily="18" charset="0"/>
              </a:rPr>
              <a:t>GroupFragment : BaseFragment() {</a:t>
            </a:r>
          </a:p>
          <a:p>
            <a:pPr marL="0" indent="0">
              <a:buNone/>
            </a:pPr>
            <a:r>
              <a:rPr lang="en-US" dirty="0" smtClean="0">
                <a:solidFill>
                  <a:srgbClr val="00B050"/>
                </a:solidFill>
                <a:cs typeface="Times New Roman" panose="02020603050405020304" pitchFamily="18" charset="0"/>
              </a:rPr>
              <a:t> 		</a:t>
            </a:r>
            <a:r>
              <a:rPr lang="vi-VN" dirty="0" smtClean="0">
                <a:solidFill>
                  <a:srgbClr val="00B050"/>
                </a:solidFill>
                <a:cs typeface="Times New Roman" panose="02020603050405020304" pitchFamily="18" charset="0"/>
              </a:rPr>
              <a:t>private </a:t>
            </a:r>
            <a:r>
              <a:rPr lang="vi-VN" dirty="0">
                <a:solidFill>
                  <a:srgbClr val="00B050"/>
                </a:solidFill>
                <a:cs typeface="Times New Roman" panose="02020603050405020304" pitchFamily="18" charset="0"/>
              </a:rPr>
              <a:t>lateinit var </a:t>
            </a:r>
            <a:r>
              <a:rPr lang="vi-VN" dirty="0" smtClean="0">
                <a:solidFill>
                  <a:srgbClr val="00B050"/>
                </a:solidFill>
                <a:cs typeface="Times New Roman" panose="02020603050405020304" pitchFamily="18" charset="0"/>
              </a:rPr>
              <a:t>mAdapter </a:t>
            </a:r>
            <a:r>
              <a:rPr lang="vi-VN" dirty="0">
                <a:solidFill>
                  <a:srgbClr val="00B050"/>
                </a:solidFill>
                <a:cs typeface="Times New Roman" panose="02020603050405020304" pitchFamily="18" charset="0"/>
              </a:rPr>
              <a:t>: </a:t>
            </a:r>
            <a:r>
              <a:rPr lang="en-US" dirty="0" smtClean="0">
                <a:solidFill>
                  <a:srgbClr val="00B050"/>
                </a:solidFill>
                <a:cs typeface="Times New Roman" panose="02020603050405020304" pitchFamily="18" charset="0"/>
              </a:rPr>
              <a:t>My</a:t>
            </a:r>
            <a:r>
              <a:rPr lang="vi-VN" dirty="0" smtClean="0">
                <a:solidFill>
                  <a:srgbClr val="00B050"/>
                </a:solidFill>
                <a:cs typeface="Times New Roman" panose="02020603050405020304" pitchFamily="18" charset="0"/>
              </a:rPr>
              <a:t>Adapter</a:t>
            </a:r>
            <a:endParaRPr lang="vi-VN" dirty="0">
              <a:solidFill>
                <a:srgbClr val="00B050"/>
              </a:solidFill>
              <a:cs typeface="Times New Roman" panose="02020603050405020304" pitchFamily="18" charset="0"/>
            </a:endParaRPr>
          </a:p>
          <a:p>
            <a:pPr marL="0" indent="0">
              <a:buNone/>
            </a:pPr>
            <a:r>
              <a:rPr lang="en-US" dirty="0">
                <a:solidFill>
                  <a:srgbClr val="00B050"/>
                </a:solidFill>
                <a:cs typeface="Times New Roman" panose="02020603050405020304" pitchFamily="18" charset="0"/>
              </a:rPr>
              <a:t>	</a:t>
            </a:r>
            <a:r>
              <a:rPr lang="vi-VN" dirty="0" smtClean="0">
                <a:solidFill>
                  <a:srgbClr val="00B050"/>
                </a:solidFill>
                <a:cs typeface="Times New Roman" panose="02020603050405020304" pitchFamily="18" charset="0"/>
              </a:rPr>
              <a:t>}</a:t>
            </a:r>
            <a:endParaRPr lang="vi-VN" dirty="0">
              <a:solidFill>
                <a:srgbClr val="00B050"/>
              </a:solidFill>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47488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5</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let, run, with</a:t>
            </a:r>
            <a:r>
              <a:rPr lang="en-US" dirty="0" smtClean="0">
                <a:latin typeface="Times New Roman" panose="02020603050405020304" pitchFamily="18" charset="0"/>
                <a:cs typeface="Times New Roman" panose="02020603050405020304" pitchFamily="18" charset="0"/>
              </a:rPr>
              <a:t>, apply</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also</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vi-VN" dirty="0" smtClean="0">
                <a:cs typeface="Times New Roman" panose="02020603050405020304" pitchFamily="18" charset="0"/>
              </a:rPr>
              <a:t>Trong </a:t>
            </a:r>
            <a:r>
              <a:rPr lang="vi-VN" dirty="0">
                <a:cs typeface="Times New Roman" panose="02020603050405020304" pitchFamily="18" charset="0"/>
              </a:rPr>
              <a:t>code java khi check null chúng ta thường làm như sau </a:t>
            </a:r>
            <a:r>
              <a:rPr lang="vi-VN" dirty="0" smtClean="0">
                <a:cs typeface="Times New Roman" panose="02020603050405020304" pitchFamily="18" charset="0"/>
              </a:rPr>
              <a:t>:</a:t>
            </a:r>
            <a:endParaRPr lang="en-US" dirty="0" smtClean="0">
              <a:cs typeface="Times New Roman" panose="02020603050405020304" pitchFamily="18" charset="0"/>
            </a:endParaRPr>
          </a:p>
          <a:p>
            <a:pPr marL="0" indent="0">
              <a:buNone/>
            </a:pPr>
            <a:r>
              <a:rPr lang="en-US" dirty="0">
                <a:solidFill>
                  <a:srgbClr val="00B050"/>
                </a:solidFill>
                <a:cs typeface="Times New Roman" panose="02020603050405020304" pitchFamily="18" charset="0"/>
              </a:rPr>
              <a:t>	</a:t>
            </a:r>
            <a:r>
              <a:rPr lang="vi-VN" dirty="0" smtClean="0">
                <a:solidFill>
                  <a:srgbClr val="00B050"/>
                </a:solidFill>
                <a:cs typeface="Times New Roman" panose="02020603050405020304" pitchFamily="18" charset="0"/>
              </a:rPr>
              <a:t> </a:t>
            </a:r>
            <a:r>
              <a:rPr lang="vi-VN" dirty="0">
                <a:solidFill>
                  <a:srgbClr val="00B050"/>
                </a:solidFill>
                <a:cs typeface="Times New Roman" panose="02020603050405020304" pitchFamily="18" charset="0"/>
              </a:rPr>
              <a:t>if(mName != null){</a:t>
            </a:r>
          </a:p>
          <a:p>
            <a:pPr marL="0" indent="0">
              <a:buNone/>
            </a:pPr>
            <a:r>
              <a:rPr lang="en-US" dirty="0" smtClean="0">
                <a:solidFill>
                  <a:srgbClr val="00B050"/>
                </a:solidFill>
                <a:cs typeface="Times New Roman" panose="02020603050405020304" pitchFamily="18" charset="0"/>
              </a:rPr>
              <a:t>		</a:t>
            </a:r>
            <a:r>
              <a:rPr lang="vi-VN" dirty="0" smtClean="0">
                <a:solidFill>
                  <a:srgbClr val="00B050"/>
                </a:solidFill>
                <a:cs typeface="Times New Roman" panose="02020603050405020304" pitchFamily="18" charset="0"/>
              </a:rPr>
              <a:t>someThing</a:t>
            </a:r>
            <a:r>
              <a:rPr lang="vi-VN" dirty="0">
                <a:solidFill>
                  <a:srgbClr val="00B050"/>
                </a:solidFill>
                <a:cs typeface="Times New Roman" panose="02020603050405020304" pitchFamily="18" charset="0"/>
              </a:rPr>
              <a:t>()</a:t>
            </a:r>
          </a:p>
          <a:p>
            <a:pPr marL="0" indent="0">
              <a:buNone/>
            </a:pPr>
            <a:r>
              <a:rPr lang="en-US" dirty="0" smtClean="0">
                <a:solidFill>
                  <a:srgbClr val="00B050"/>
                </a:solidFill>
                <a:cs typeface="Times New Roman" panose="02020603050405020304" pitchFamily="18" charset="0"/>
              </a:rPr>
              <a:t>	</a:t>
            </a:r>
            <a:r>
              <a:rPr lang="vi-VN" dirty="0" smtClean="0">
                <a:solidFill>
                  <a:srgbClr val="00B050"/>
                </a:solidFill>
                <a:cs typeface="Times New Roman" panose="02020603050405020304" pitchFamily="18" charset="0"/>
              </a:rPr>
              <a:t>}</a:t>
            </a:r>
            <a:endParaRPr lang="vi-VN" dirty="0">
              <a:solidFill>
                <a:srgbClr val="00B050"/>
              </a:solidFill>
              <a:cs typeface="Times New Roman" panose="02020603050405020304" pitchFamily="18" charset="0"/>
            </a:endParaRPr>
          </a:p>
          <a:p>
            <a:endParaRPr lang="vi-VN" dirty="0">
              <a:cs typeface="Times New Roman" panose="02020603050405020304" pitchFamily="18" charset="0"/>
            </a:endParaRPr>
          </a:p>
          <a:p>
            <a:r>
              <a:rPr lang="vi-VN" dirty="0" smtClean="0">
                <a:cs typeface="Times New Roman" panose="02020603050405020304" pitchFamily="18" charset="0"/>
              </a:rPr>
              <a:t>Kotlin </a:t>
            </a:r>
            <a:r>
              <a:rPr lang="vi-VN" dirty="0">
                <a:cs typeface="Times New Roman" panose="02020603050405020304" pitchFamily="18" charset="0"/>
              </a:rPr>
              <a:t>đã tối ưu việc trên bằng từ khóa let</a:t>
            </a:r>
          </a:p>
          <a:p>
            <a:pPr marL="0" indent="0">
              <a:buNone/>
            </a:pPr>
            <a:r>
              <a:rPr lang="en-US" dirty="0" smtClean="0">
                <a:cs typeface="Times New Roman" panose="02020603050405020304" pitchFamily="18" charset="0"/>
              </a:rPr>
              <a:t>	</a:t>
            </a:r>
            <a:r>
              <a:rPr lang="vi-VN" dirty="0" smtClean="0">
                <a:solidFill>
                  <a:srgbClr val="00B050"/>
                </a:solidFill>
                <a:cs typeface="Times New Roman" panose="02020603050405020304" pitchFamily="18" charset="0"/>
              </a:rPr>
              <a:t>mName</a:t>
            </a:r>
            <a:r>
              <a:rPr lang="vi-VN" dirty="0">
                <a:solidFill>
                  <a:srgbClr val="00B050"/>
                </a:solidFill>
                <a:cs typeface="Times New Roman" panose="02020603050405020304" pitchFamily="18" charset="0"/>
              </a:rPr>
              <a:t>?.let{someThing()}</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65645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anose="02020603050405020304" pitchFamily="18" charset="0"/>
                <a:cs typeface="Times New Roman" panose="02020603050405020304" pitchFamily="18" charset="0"/>
              </a:rPr>
              <a:t>6. </a:t>
            </a:r>
            <a:r>
              <a:rPr lang="en-US" dirty="0">
                <a:latin typeface="Times New Roman" panose="02020603050405020304" pitchFamily="18" charset="0"/>
                <a:cs typeface="Times New Roman" panose="02020603050405020304" pitchFamily="18" charset="0"/>
              </a:rPr>
              <a:t>Lambda Expression</a:t>
            </a:r>
          </a:p>
        </p:txBody>
      </p:sp>
      <p:sp>
        <p:nvSpPr>
          <p:cNvPr id="3" name="Content Placeholder 2"/>
          <p:cNvSpPr>
            <a:spLocks noGrp="1"/>
          </p:cNvSpPr>
          <p:nvPr>
            <p:ph idx="1"/>
          </p:nvPr>
        </p:nvSpPr>
        <p:spPr/>
        <p:txBody>
          <a:bodyPr/>
          <a:lstStyle/>
          <a:p>
            <a:r>
              <a:rPr lang="vi-VN" dirty="0">
                <a:cs typeface="Times New Roman" panose="02020603050405020304" pitchFamily="18" charset="0"/>
              </a:rPr>
              <a:t>Lambda Expression về cơ bản là các hàm ẩn danh (anonymous function) mà bạn có thể coi là một giá </a:t>
            </a:r>
            <a:r>
              <a:rPr lang="vi-VN" dirty="0" smtClean="0">
                <a:cs typeface="Times New Roman" panose="02020603050405020304" pitchFamily="18" charset="0"/>
              </a:rPr>
              <a:t>trị.</a:t>
            </a:r>
            <a:endParaRPr lang="en-US" dirty="0" smtClean="0">
              <a:cs typeface="Times New Roman" panose="02020603050405020304" pitchFamily="18" charset="0"/>
            </a:endParaRPr>
          </a:p>
          <a:p>
            <a:r>
              <a:rPr lang="vi-VN" dirty="0" smtClean="0">
                <a:cs typeface="Times New Roman" panose="02020603050405020304" pitchFamily="18" charset="0"/>
              </a:rPr>
              <a:t>Ví </a:t>
            </a:r>
            <a:r>
              <a:rPr lang="vi-VN" dirty="0">
                <a:cs typeface="Times New Roman" panose="02020603050405020304" pitchFamily="18" charset="0"/>
              </a:rPr>
              <a:t>dụ, ta có thể truyền chúng làm tham số cho các phương thức, trả về chúng hoặc làm bất kỳ điều gì khác mà chúng ta có thể làm với một đối tượng bình thường.</a:t>
            </a:r>
          </a:p>
          <a:p>
            <a:pPr marL="0" indent="0">
              <a:buNone/>
            </a:pPr>
            <a:endParaRPr lang="vi-VN" dirty="0">
              <a:cs typeface="Times New Roman" panose="02020603050405020304" pitchFamily="18" charset="0"/>
            </a:endParaRPr>
          </a:p>
        </p:txBody>
      </p:sp>
    </p:spTree>
    <p:extLst>
      <p:ext uri="{BB962C8B-B14F-4D97-AF65-F5344CB8AC3E}">
        <p14:creationId xmlns:p14="http://schemas.microsoft.com/office/powerpoint/2010/main" val="7402389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anose="02020603050405020304" pitchFamily="18" charset="0"/>
                <a:cs typeface="Times New Roman" panose="02020603050405020304" pitchFamily="18" charset="0"/>
              </a:rPr>
              <a:t>6. </a:t>
            </a:r>
            <a:r>
              <a:rPr lang="en-US" dirty="0">
                <a:latin typeface="Times New Roman" panose="02020603050405020304" pitchFamily="18" charset="0"/>
                <a:cs typeface="Times New Roman" panose="02020603050405020304" pitchFamily="18" charset="0"/>
              </a:rPr>
              <a:t>Lambda Expression</a:t>
            </a:r>
          </a:p>
        </p:txBody>
      </p:sp>
      <p:sp>
        <p:nvSpPr>
          <p:cNvPr id="3" name="Content Placeholder 2"/>
          <p:cNvSpPr>
            <a:spLocks noGrp="1"/>
          </p:cNvSpPr>
          <p:nvPr>
            <p:ph idx="1"/>
          </p:nvPr>
        </p:nvSpPr>
        <p:spPr/>
        <p:txBody>
          <a:bodyPr>
            <a:normAutofit/>
          </a:bodyPr>
          <a:lstStyle/>
          <a:p>
            <a:r>
              <a:rPr lang="vi-VN" dirty="0">
                <a:cs typeface="Times New Roman" panose="02020603050405020304" pitchFamily="18" charset="0"/>
              </a:rPr>
              <a:t>Ví dụ về một Lambda </a:t>
            </a:r>
            <a:r>
              <a:rPr lang="vi-VN" dirty="0" smtClean="0">
                <a:cs typeface="Times New Roman" panose="02020603050405020304" pitchFamily="18" charset="0"/>
              </a:rPr>
              <a:t>Expression:</a:t>
            </a:r>
            <a:endParaRPr lang="en-US" dirty="0" smtClean="0">
              <a:cs typeface="Times New Roman" panose="02020603050405020304" pitchFamily="18" charset="0"/>
            </a:endParaRPr>
          </a:p>
          <a:p>
            <a:pPr marL="0" indent="0">
              <a:buNone/>
            </a:pPr>
            <a:r>
              <a:rPr lang="en-US" dirty="0">
                <a:solidFill>
                  <a:srgbClr val="00B050"/>
                </a:solidFill>
                <a:cs typeface="Times New Roman" panose="02020603050405020304" pitchFamily="18" charset="0"/>
              </a:rPr>
              <a:t>	</a:t>
            </a:r>
            <a:r>
              <a:rPr lang="vi-VN" dirty="0" smtClean="0">
                <a:solidFill>
                  <a:srgbClr val="00B050"/>
                </a:solidFill>
                <a:cs typeface="Times New Roman" panose="02020603050405020304" pitchFamily="18" charset="0"/>
              </a:rPr>
              <a:t>val </a:t>
            </a:r>
            <a:r>
              <a:rPr lang="vi-VN" dirty="0">
                <a:solidFill>
                  <a:srgbClr val="00B050"/>
                </a:solidFill>
                <a:cs typeface="Times New Roman" panose="02020603050405020304" pitchFamily="18" charset="0"/>
              </a:rPr>
              <a:t>square : (Int) -&gt; Int = { value -&gt; value * value }</a:t>
            </a:r>
          </a:p>
          <a:p>
            <a:endParaRPr lang="vi-VN" dirty="0">
              <a:cs typeface="Times New Roman" panose="02020603050405020304" pitchFamily="18" charset="0"/>
            </a:endParaRPr>
          </a:p>
          <a:p>
            <a:r>
              <a:rPr lang="vi-VN" dirty="0">
                <a:cs typeface="Times New Roman" panose="02020603050405020304" pitchFamily="18" charset="0"/>
              </a:rPr>
              <a:t>Để sử dụng phương thức trên</a:t>
            </a:r>
            <a:r>
              <a:rPr lang="vi-VN" dirty="0" smtClean="0">
                <a:cs typeface="Times New Roman" panose="02020603050405020304" pitchFamily="18" charset="0"/>
              </a:rPr>
              <a:t>:</a:t>
            </a:r>
            <a:endParaRPr lang="vi-VN" dirty="0">
              <a:cs typeface="Times New Roman" panose="02020603050405020304" pitchFamily="18" charset="0"/>
            </a:endParaRPr>
          </a:p>
          <a:p>
            <a:pPr marL="0" indent="0">
              <a:buNone/>
            </a:pPr>
            <a:r>
              <a:rPr lang="en-US" dirty="0" smtClean="0">
                <a:solidFill>
                  <a:srgbClr val="00B050"/>
                </a:solidFill>
                <a:cs typeface="Times New Roman" panose="02020603050405020304" pitchFamily="18" charset="0"/>
              </a:rPr>
              <a:t>	</a:t>
            </a:r>
            <a:r>
              <a:rPr lang="vi-VN" dirty="0" smtClean="0">
                <a:solidFill>
                  <a:srgbClr val="00B050"/>
                </a:solidFill>
                <a:cs typeface="Times New Roman" panose="02020603050405020304" pitchFamily="18" charset="0"/>
              </a:rPr>
              <a:t>val </a:t>
            </a:r>
            <a:r>
              <a:rPr lang="vi-VN" dirty="0">
                <a:solidFill>
                  <a:srgbClr val="00B050"/>
                </a:solidFill>
                <a:cs typeface="Times New Roman" panose="02020603050405020304" pitchFamily="18" charset="0"/>
              </a:rPr>
              <a:t>nine = square(3)</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10521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anose="02020603050405020304" pitchFamily="18" charset="0"/>
                <a:cs typeface="Times New Roman" panose="02020603050405020304" pitchFamily="18" charset="0"/>
              </a:rPr>
              <a:t>6. </a:t>
            </a:r>
            <a:r>
              <a:rPr lang="en-US" dirty="0">
                <a:latin typeface="Times New Roman" panose="02020603050405020304" pitchFamily="18" charset="0"/>
                <a:cs typeface="Times New Roman" panose="02020603050405020304" pitchFamily="18" charset="0"/>
              </a:rPr>
              <a:t>Lambda Expression</a:t>
            </a:r>
          </a:p>
        </p:txBody>
      </p:sp>
      <p:sp>
        <p:nvSpPr>
          <p:cNvPr id="3" name="Content Placeholder 2"/>
          <p:cNvSpPr>
            <a:spLocks noGrp="1"/>
          </p:cNvSpPr>
          <p:nvPr>
            <p:ph idx="1"/>
          </p:nvPr>
        </p:nvSpPr>
        <p:spPr/>
        <p:txBody>
          <a:bodyPr>
            <a:normAutofit/>
          </a:bodyPr>
          <a:lstStyle/>
          <a:p>
            <a:r>
              <a:rPr lang="en-US" dirty="0" err="1">
                <a:latin typeface="Times New Roman" panose="02020603050405020304" pitchFamily="18" charset="0"/>
                <a:cs typeface="Times New Roman" panose="02020603050405020304" pitchFamily="18" charset="0"/>
              </a:rPr>
              <a:t>Hãy</a:t>
            </a:r>
            <a:r>
              <a:rPr lang="en-US" dirty="0">
                <a:latin typeface="Times New Roman" panose="02020603050405020304" pitchFamily="18" charset="0"/>
                <a:cs typeface="Times New Roman" panose="02020603050405020304" pitchFamily="18" charset="0"/>
              </a:rPr>
              <a:t> xem </a:t>
            </a:r>
            <a:r>
              <a:rPr lang="en-US" dirty="0" err="1">
                <a:latin typeface="Times New Roman" panose="02020603050405020304" pitchFamily="18" charset="0"/>
                <a:cs typeface="Times New Roman" panose="02020603050405020304" pitchFamily="18" charset="0"/>
              </a:rPr>
              <a:t>xét</a:t>
            </a:r>
            <a:r>
              <a:rPr lang="en-US" dirty="0">
                <a:latin typeface="Times New Roman" panose="02020603050405020304" pitchFamily="18" charset="0"/>
                <a:cs typeface="Times New Roman" panose="02020603050405020304" pitchFamily="18" charset="0"/>
              </a:rPr>
              <a:t> một </a:t>
            </a: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r>
              <a:rPr lang="en-US" dirty="0">
                <a:latin typeface="Times New Roman" panose="02020603050405020304" pitchFamily="18" charset="0"/>
                <a:cs typeface="Times New Roman" panose="02020603050405020304" pitchFamily="18" charset="0"/>
              </a:rPr>
              <a:t> khác:</a:t>
            </a:r>
          </a:p>
          <a:p>
            <a:pPr marL="0" indent="0">
              <a:buNone/>
            </a:pPr>
            <a:r>
              <a:rPr lang="en-US" dirty="0" smtClean="0">
                <a:solidFill>
                  <a:srgbClr val="00B050"/>
                </a:solidFill>
                <a:latin typeface="Times New Roman" panose="02020603050405020304" pitchFamily="18" charset="0"/>
                <a:cs typeface="Times New Roman" panose="02020603050405020304" pitchFamily="18" charset="0"/>
              </a:rPr>
              <a:t>	</a:t>
            </a:r>
            <a:r>
              <a:rPr lang="en-US" dirty="0" err="1" smtClean="0">
                <a:solidFill>
                  <a:srgbClr val="00B050"/>
                </a:solidFill>
                <a:latin typeface="Times New Roman" panose="02020603050405020304" pitchFamily="18" charset="0"/>
                <a:cs typeface="Times New Roman" panose="02020603050405020304" pitchFamily="18" charset="0"/>
              </a:rPr>
              <a:t>val</a:t>
            </a:r>
            <a:r>
              <a:rPr lang="en-US" dirty="0" smtClean="0">
                <a:solidFill>
                  <a:srgbClr val="00B050"/>
                </a:solidFill>
                <a:latin typeface="Times New Roman" panose="02020603050405020304" pitchFamily="18" charset="0"/>
                <a:cs typeface="Times New Roman" panose="02020603050405020304" pitchFamily="18" charset="0"/>
              </a:rPr>
              <a:t> </a:t>
            </a:r>
            <a:r>
              <a:rPr lang="en-US" dirty="0">
                <a:solidFill>
                  <a:srgbClr val="00B050"/>
                </a:solidFill>
                <a:latin typeface="Times New Roman" panose="02020603050405020304" pitchFamily="18" charset="0"/>
                <a:cs typeface="Times New Roman" panose="02020603050405020304" pitchFamily="18" charset="0"/>
              </a:rPr>
              <a:t>add: (</a:t>
            </a:r>
            <a:r>
              <a:rPr lang="en-US" dirty="0" err="1">
                <a:solidFill>
                  <a:srgbClr val="00B050"/>
                </a:solidFill>
                <a:latin typeface="Times New Roman" panose="02020603050405020304" pitchFamily="18" charset="0"/>
                <a:cs typeface="Times New Roman" panose="02020603050405020304" pitchFamily="18" charset="0"/>
              </a:rPr>
              <a:t>Int</a:t>
            </a:r>
            <a:r>
              <a:rPr lang="en-US" dirty="0">
                <a:solidFill>
                  <a:srgbClr val="00B050"/>
                </a:solidFill>
                <a:latin typeface="Times New Roman" panose="02020603050405020304" pitchFamily="18" charset="0"/>
                <a:cs typeface="Times New Roman" panose="02020603050405020304" pitchFamily="18" charset="0"/>
              </a:rPr>
              <a:t>, </a:t>
            </a:r>
            <a:r>
              <a:rPr lang="en-US" dirty="0" err="1">
                <a:solidFill>
                  <a:srgbClr val="00B050"/>
                </a:solidFill>
                <a:latin typeface="Times New Roman" panose="02020603050405020304" pitchFamily="18" charset="0"/>
                <a:cs typeface="Times New Roman" panose="02020603050405020304" pitchFamily="18" charset="0"/>
              </a:rPr>
              <a:t>Int</a:t>
            </a:r>
            <a:r>
              <a:rPr lang="en-US" dirty="0">
                <a:solidFill>
                  <a:srgbClr val="00B050"/>
                </a:solidFill>
                <a:latin typeface="Times New Roman" panose="02020603050405020304" pitchFamily="18" charset="0"/>
                <a:cs typeface="Times New Roman" panose="02020603050405020304" pitchFamily="18" charset="0"/>
              </a:rPr>
              <a:t>) -&gt; </a:t>
            </a:r>
            <a:r>
              <a:rPr lang="en-US" dirty="0" err="1">
                <a:solidFill>
                  <a:srgbClr val="00B050"/>
                </a:solidFill>
                <a:latin typeface="Times New Roman" panose="02020603050405020304" pitchFamily="18" charset="0"/>
                <a:cs typeface="Times New Roman" panose="02020603050405020304" pitchFamily="18" charset="0"/>
              </a:rPr>
              <a:t>Int</a:t>
            </a:r>
            <a:r>
              <a:rPr lang="en-US" dirty="0">
                <a:solidFill>
                  <a:srgbClr val="00B050"/>
                </a:solidFill>
                <a:latin typeface="Times New Roman" panose="02020603050405020304" pitchFamily="18" charset="0"/>
                <a:cs typeface="Times New Roman" panose="02020603050405020304" pitchFamily="18" charset="0"/>
              </a:rPr>
              <a:t> = {a, b -&gt; a + b</a:t>
            </a:r>
            <a:r>
              <a:rPr lang="en-US" dirty="0" smtClean="0">
                <a:solidFill>
                  <a:srgbClr val="00B050"/>
                </a:solidFill>
                <a:latin typeface="Times New Roman" panose="02020603050405020304" pitchFamily="18" charset="0"/>
                <a:cs typeface="Times New Roman" panose="02020603050405020304" pitchFamily="18" charset="0"/>
              </a:rPr>
              <a:t>}</a:t>
            </a:r>
          </a:p>
          <a:p>
            <a:pPr marL="0" indent="0">
              <a:buNone/>
            </a:pPr>
            <a:endParaRPr lang="en-US" dirty="0">
              <a:solidFill>
                <a:srgbClr val="00B050"/>
              </a:solidFill>
              <a:latin typeface="Times New Roman" panose="02020603050405020304" pitchFamily="18" charset="0"/>
              <a:cs typeface="Times New Roman" panose="02020603050405020304" pitchFamily="18" charset="0"/>
            </a:endParaRPr>
          </a:p>
          <a:p>
            <a:r>
              <a:rPr lang="vi-VN" dirty="0">
                <a:cs typeface="Times New Roman" panose="02020603050405020304" pitchFamily="18" charset="0"/>
              </a:rPr>
              <a:t>Ta có thể gọi phương thức này như sau:</a:t>
            </a:r>
          </a:p>
          <a:p>
            <a:pPr marL="0" indent="0">
              <a:buNone/>
            </a:pPr>
            <a:r>
              <a:rPr lang="en-US" dirty="0" smtClean="0">
                <a:solidFill>
                  <a:srgbClr val="00B050"/>
                </a:solidFill>
                <a:cs typeface="Times New Roman" panose="02020603050405020304" pitchFamily="18" charset="0"/>
              </a:rPr>
              <a:t>	</a:t>
            </a:r>
            <a:r>
              <a:rPr lang="vi-VN" dirty="0" smtClean="0">
                <a:solidFill>
                  <a:srgbClr val="00B050"/>
                </a:solidFill>
                <a:cs typeface="Times New Roman" panose="02020603050405020304" pitchFamily="18" charset="0"/>
              </a:rPr>
              <a:t>val </a:t>
            </a:r>
            <a:r>
              <a:rPr lang="vi-VN" dirty="0">
                <a:solidFill>
                  <a:srgbClr val="00B050"/>
                </a:solidFill>
                <a:cs typeface="Times New Roman" panose="02020603050405020304" pitchFamily="18" charset="0"/>
              </a:rPr>
              <a:t>result = add (2,3)</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43720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7</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Higher-Order Function</a:t>
            </a:r>
          </a:p>
        </p:txBody>
      </p:sp>
      <p:sp>
        <p:nvSpPr>
          <p:cNvPr id="3" name="Content Placeholder 2"/>
          <p:cNvSpPr>
            <a:spLocks noGrp="1"/>
          </p:cNvSpPr>
          <p:nvPr>
            <p:ph idx="1"/>
          </p:nvPr>
        </p:nvSpPr>
        <p:spPr/>
        <p:txBody>
          <a:bodyPr>
            <a:normAutofit/>
          </a:bodyPr>
          <a:lstStyle/>
          <a:p>
            <a:r>
              <a:rPr lang="vi-VN" dirty="0">
                <a:cs typeface="Times New Roman" panose="02020603050405020304" pitchFamily="18" charset="0"/>
              </a:rPr>
              <a:t>Higher-Order Function là các phương thức có thể sử dụng các phương thức như một tham số hay trả về một phương thức</a:t>
            </a:r>
            <a:r>
              <a:rPr lang="vi-VN" dirty="0" smtClean="0">
                <a:cs typeface="Times New Roman" panose="02020603050405020304" pitchFamily="18" charset="0"/>
              </a:rPr>
              <a:t>.</a:t>
            </a:r>
            <a:endParaRPr lang="vi-VN" dirty="0">
              <a:cs typeface="Times New Roman" panose="02020603050405020304" pitchFamily="18" charset="0"/>
            </a:endParaRPr>
          </a:p>
          <a:p>
            <a:r>
              <a:rPr lang="vi-VN" dirty="0">
                <a:cs typeface="Times New Roman" panose="02020603050405020304" pitchFamily="18" charset="0"/>
              </a:rPr>
              <a:t>Higher-Order Function có thể thực hiện hai việc sau</a:t>
            </a:r>
            <a:r>
              <a:rPr lang="vi-VN" dirty="0" smtClean="0">
                <a:cs typeface="Times New Roman" panose="02020603050405020304" pitchFamily="18" charset="0"/>
              </a:rPr>
              <a:t>:</a:t>
            </a:r>
            <a:endParaRPr lang="vi-VN" dirty="0">
              <a:cs typeface="Times New Roman" panose="02020603050405020304" pitchFamily="18" charset="0"/>
            </a:endParaRPr>
          </a:p>
          <a:p>
            <a:pPr lvl="1"/>
            <a:r>
              <a:rPr lang="vi-VN" dirty="0" smtClean="0">
                <a:cs typeface="Times New Roman" panose="02020603050405020304" pitchFamily="18" charset="0"/>
              </a:rPr>
              <a:t>Có </a:t>
            </a:r>
            <a:r>
              <a:rPr lang="vi-VN" dirty="0">
                <a:cs typeface="Times New Roman" panose="02020603050405020304" pitchFamily="18" charset="0"/>
              </a:rPr>
              <a:t>thể lấy các phương thức làm tham số.</a:t>
            </a:r>
          </a:p>
          <a:p>
            <a:pPr lvl="1"/>
            <a:r>
              <a:rPr lang="vi-VN" dirty="0" smtClean="0">
                <a:cs typeface="Times New Roman" panose="02020603050405020304" pitchFamily="18" charset="0"/>
              </a:rPr>
              <a:t>Có </a:t>
            </a:r>
            <a:r>
              <a:rPr lang="vi-VN" dirty="0">
                <a:cs typeface="Times New Roman" panose="02020603050405020304" pitchFamily="18" charset="0"/>
              </a:rPr>
              <a:t>thể trả về một phương thức.</a:t>
            </a:r>
          </a:p>
          <a:p>
            <a:pPr lvl="1"/>
            <a:r>
              <a:rPr lang="vi-VN" dirty="0" smtClean="0">
                <a:cs typeface="Times New Roman" panose="02020603050405020304" pitchFamily="18" charset="0"/>
              </a:rPr>
              <a:t>Chúng </a:t>
            </a:r>
            <a:r>
              <a:rPr lang="vi-VN" dirty="0">
                <a:cs typeface="Times New Roman" panose="02020603050405020304" pitchFamily="18" charset="0"/>
              </a:rPr>
              <a:t>ta sẽ kiểm chức từng thứ một trước</a:t>
            </a:r>
            <a:r>
              <a:rPr lang="vi-VN" dirty="0" smtClean="0">
                <a:cs typeface="Times New Roman" panose="02020603050405020304" pitchFamily="18" charset="0"/>
              </a:rPr>
              <a:t>.</a:t>
            </a:r>
            <a:endParaRPr lang="vi-VN" dirty="0">
              <a:cs typeface="Times New Roman" panose="02020603050405020304" pitchFamily="18" charset="0"/>
            </a:endParaRPr>
          </a:p>
        </p:txBody>
      </p:sp>
    </p:spTree>
    <p:extLst>
      <p:ext uri="{BB962C8B-B14F-4D97-AF65-F5344CB8AC3E}">
        <p14:creationId xmlns:p14="http://schemas.microsoft.com/office/powerpoint/2010/main" val="31779815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7</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Higher-Order Function</a:t>
            </a:r>
          </a:p>
        </p:txBody>
      </p:sp>
      <p:sp>
        <p:nvSpPr>
          <p:cNvPr id="3" name="Content Placeholder 2"/>
          <p:cNvSpPr>
            <a:spLocks noGrp="1"/>
          </p:cNvSpPr>
          <p:nvPr>
            <p:ph idx="1"/>
          </p:nvPr>
        </p:nvSpPr>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Truyền 1 </a:t>
            </a:r>
            <a:r>
              <a:rPr lang="en-US" dirty="0" err="1" smtClean="0">
                <a:latin typeface="Times New Roman" panose="02020603050405020304" pitchFamily="18" charset="0"/>
                <a:cs typeface="Times New Roman" panose="02020603050405020304" pitchFamily="18" charset="0"/>
              </a:rPr>
              <a:t>phương</a:t>
            </a:r>
            <a:r>
              <a:rPr lang="en-US" dirty="0" smtClean="0">
                <a:latin typeface="Times New Roman" panose="02020603050405020304" pitchFamily="18" charset="0"/>
                <a:cs typeface="Times New Roman" panose="02020603050405020304" pitchFamily="18" charset="0"/>
              </a:rPr>
              <a:t> thức vào 1 </a:t>
            </a:r>
            <a:r>
              <a:rPr lang="en-US" dirty="0" err="1" smtClean="0">
                <a:latin typeface="Times New Roman" panose="02020603050405020304" pitchFamily="18" charset="0"/>
                <a:cs typeface="Times New Roman" panose="02020603050405020304" pitchFamily="18" charset="0"/>
              </a:rPr>
              <a:t>phương</a:t>
            </a:r>
            <a:r>
              <a:rPr lang="en-US" dirty="0" smtClean="0">
                <a:latin typeface="Times New Roman" panose="02020603050405020304" pitchFamily="18" charset="0"/>
                <a:cs typeface="Times New Roman" panose="02020603050405020304" pitchFamily="18" charset="0"/>
              </a:rPr>
              <a:t> thức</a:t>
            </a:r>
          </a:p>
          <a:p>
            <a:pPr marL="0" indent="0">
              <a:buNone/>
            </a:pPr>
            <a:r>
              <a:rPr lang="vi-VN" dirty="0">
                <a:cs typeface="Times New Roman" panose="02020603050405020304" pitchFamily="18" charset="0"/>
              </a:rPr>
              <a:t>Phương thức trả về phương </a:t>
            </a:r>
            <a:r>
              <a:rPr lang="vi-VN" dirty="0" smtClean="0">
                <a:cs typeface="Times New Roman" panose="02020603050405020304" pitchFamily="18" charset="0"/>
              </a:rPr>
              <a:t>thức</a:t>
            </a:r>
            <a:endParaRPr lang="en-US" dirty="0" smtClean="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=&gt; WTF?</a:t>
            </a:r>
          </a:p>
        </p:txBody>
      </p:sp>
      <p:pic>
        <p:nvPicPr>
          <p:cNvPr id="4" name="Picture 3"/>
          <p:cNvPicPr>
            <a:picLocks noChangeAspect="1"/>
          </p:cNvPicPr>
          <p:nvPr/>
        </p:nvPicPr>
        <p:blipFill>
          <a:blip r:embed="rId2"/>
          <a:stretch>
            <a:fillRect/>
          </a:stretch>
        </p:blipFill>
        <p:spPr>
          <a:xfrm>
            <a:off x="3424843" y="3651018"/>
            <a:ext cx="4887885" cy="2495783"/>
          </a:xfrm>
          <a:prstGeom prst="rect">
            <a:avLst/>
          </a:prstGeom>
        </p:spPr>
      </p:pic>
    </p:spTree>
    <p:extLst>
      <p:ext uri="{BB962C8B-B14F-4D97-AF65-F5344CB8AC3E}">
        <p14:creationId xmlns:p14="http://schemas.microsoft.com/office/powerpoint/2010/main" val="38364671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latin typeface="Times New Roman" panose="02020603050405020304" pitchFamily="18" charset="0"/>
                <a:cs typeface="Times New Roman" panose="02020603050405020304" pitchFamily="18" charset="0"/>
              </a:rPr>
              <a:t>8</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Higher-Order </a:t>
            </a:r>
            <a:r>
              <a:rPr lang="en-US" dirty="0" smtClean="0">
                <a:latin typeface="Times New Roman" panose="02020603050405020304" pitchFamily="18" charset="0"/>
                <a:cs typeface="Times New Roman" panose="02020603050405020304" pitchFamily="18" charset="0"/>
              </a:rPr>
              <a:t>Function - </a:t>
            </a:r>
            <a:r>
              <a:rPr lang="vi-VN" dirty="0">
                <a:latin typeface="Times New Roman" panose="02020603050405020304" pitchFamily="18" charset="0"/>
                <a:cs typeface="Times New Roman" panose="02020603050405020304" pitchFamily="18" charset="0"/>
              </a:rPr>
              <a:t>Truyền 1 phương thức vào 1 phương thức</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0" indent="0">
              <a:buNone/>
            </a:pP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solidFill>
                  <a:srgbClr val="00B050"/>
                </a:solidFill>
                <a:cs typeface="Times New Roman" panose="02020603050405020304" pitchFamily="18" charset="0"/>
              </a:rPr>
              <a:t>	fun </a:t>
            </a:r>
            <a:r>
              <a:rPr lang="en-US" dirty="0" err="1" smtClean="0">
                <a:solidFill>
                  <a:srgbClr val="00B050"/>
                </a:solidFill>
                <a:cs typeface="Times New Roman" panose="02020603050405020304" pitchFamily="18" charset="0"/>
              </a:rPr>
              <a:t>dummyFunction</a:t>
            </a:r>
            <a:r>
              <a:rPr lang="en-US" dirty="0" smtClean="0">
                <a:solidFill>
                  <a:srgbClr val="00B050"/>
                </a:solidFill>
                <a:cs typeface="Times New Roman" panose="02020603050405020304" pitchFamily="18" charset="0"/>
              </a:rPr>
              <a:t>(</a:t>
            </a:r>
            <a:r>
              <a:rPr lang="en-US" dirty="0" err="1" smtClean="0">
                <a:solidFill>
                  <a:srgbClr val="00B050"/>
                </a:solidFill>
                <a:cs typeface="Times New Roman" panose="02020603050405020304" pitchFamily="18" charset="0"/>
              </a:rPr>
              <a:t>abc</a:t>
            </a:r>
            <a:r>
              <a:rPr lang="en-US" dirty="0">
                <a:solidFill>
                  <a:srgbClr val="00B050"/>
                </a:solidFill>
                <a:cs typeface="Times New Roman" panose="02020603050405020304" pitchFamily="18" charset="0"/>
              </a:rPr>
              <a:t>: () -&gt; Unit) {</a:t>
            </a:r>
          </a:p>
          <a:p>
            <a:pPr marL="0" indent="0">
              <a:buNone/>
            </a:pPr>
            <a:r>
              <a:rPr lang="en-US" dirty="0" smtClean="0">
                <a:solidFill>
                  <a:srgbClr val="00B050"/>
                </a:solidFill>
                <a:cs typeface="Times New Roman" panose="02020603050405020304" pitchFamily="18" charset="0"/>
              </a:rPr>
              <a:t>	    </a:t>
            </a:r>
            <a:r>
              <a:rPr lang="en-US" dirty="0" err="1">
                <a:solidFill>
                  <a:srgbClr val="00B050"/>
                </a:solidFill>
                <a:cs typeface="Times New Roman" panose="02020603050405020304" pitchFamily="18" charset="0"/>
              </a:rPr>
              <a:t>abc</a:t>
            </a:r>
            <a:r>
              <a:rPr lang="en-US" dirty="0">
                <a:solidFill>
                  <a:srgbClr val="00B050"/>
                </a:solidFill>
                <a:cs typeface="Times New Roman" panose="02020603050405020304" pitchFamily="18" charset="0"/>
              </a:rPr>
              <a:t>()</a:t>
            </a:r>
          </a:p>
          <a:p>
            <a:pPr marL="0" indent="0">
              <a:buNone/>
            </a:pPr>
            <a:r>
              <a:rPr lang="en-US" dirty="0" smtClean="0">
                <a:solidFill>
                  <a:srgbClr val="00B050"/>
                </a:solidFill>
                <a:cs typeface="Times New Roman" panose="02020603050405020304" pitchFamily="18" charset="0"/>
              </a:rPr>
              <a:t>	}</a:t>
            </a:r>
          </a:p>
          <a:p>
            <a:pPr marL="0" indent="0">
              <a:buNone/>
            </a:pPr>
            <a:r>
              <a:rPr lang="vi-VN" dirty="0" smtClean="0">
                <a:solidFill>
                  <a:schemeClr val="tx1"/>
                </a:solidFill>
                <a:cs typeface="Times New Roman" panose="02020603050405020304" pitchFamily="18" charset="0"/>
              </a:rPr>
              <a:t>Phương thức</a:t>
            </a:r>
            <a:r>
              <a:rPr lang="en-US" dirty="0" smtClean="0">
                <a:solidFill>
                  <a:schemeClr val="tx1"/>
                </a:solidFill>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dummy</a:t>
            </a:r>
            <a:r>
              <a:rPr lang="vi-VN" dirty="0" smtClean="0">
                <a:solidFill>
                  <a:schemeClr val="tx1"/>
                </a:solidFill>
                <a:cs typeface="Times New Roman" panose="02020603050405020304" pitchFamily="18" charset="0"/>
              </a:rPr>
              <a:t>Function</a:t>
            </a:r>
            <a:r>
              <a:rPr lang="vi-VN" dirty="0">
                <a:solidFill>
                  <a:schemeClr val="tx1"/>
                </a:solidFill>
                <a:cs typeface="Times New Roman" panose="02020603050405020304" pitchFamily="18" charset="0"/>
              </a:rPr>
              <a:t>() nhận phương </a:t>
            </a:r>
            <a:r>
              <a:rPr lang="vi-VN" dirty="0" smtClean="0">
                <a:solidFill>
                  <a:schemeClr val="tx1"/>
                </a:solidFill>
                <a:cs typeface="Times New Roman" panose="02020603050405020304" pitchFamily="18" charset="0"/>
              </a:rPr>
              <a:t>thức</a:t>
            </a:r>
            <a:r>
              <a:rPr lang="en-US" dirty="0" smtClean="0">
                <a:solidFill>
                  <a:schemeClr val="tx1"/>
                </a:solidFill>
                <a:cs typeface="Times New Roman" panose="02020603050405020304" pitchFamily="18" charset="0"/>
              </a:rPr>
              <a:t> </a:t>
            </a:r>
          </a:p>
          <a:p>
            <a:pPr marL="0" indent="0">
              <a:buNone/>
            </a:pPr>
            <a:r>
              <a:rPr lang="vi-VN" dirty="0" smtClean="0">
                <a:solidFill>
                  <a:schemeClr val="tx1"/>
                </a:solidFill>
                <a:cs typeface="Times New Roman" panose="02020603050405020304" pitchFamily="18" charset="0"/>
              </a:rPr>
              <a:t>abc</a:t>
            </a:r>
            <a:r>
              <a:rPr lang="vi-VN" dirty="0">
                <a:solidFill>
                  <a:schemeClr val="tx1"/>
                </a:solidFill>
                <a:cs typeface="Times New Roman" panose="02020603050405020304" pitchFamily="18" charset="0"/>
              </a:rPr>
              <a:t>: () -&gt; </a:t>
            </a:r>
            <a:r>
              <a:rPr lang="vi-VN" dirty="0" smtClean="0">
                <a:solidFill>
                  <a:schemeClr val="tx1"/>
                </a:solidFill>
                <a:cs typeface="Times New Roman" panose="02020603050405020304" pitchFamily="18" charset="0"/>
              </a:rPr>
              <a:t>Unit</a:t>
            </a:r>
            <a:endParaRPr lang="vi-VN" dirty="0">
              <a:solidFill>
                <a:schemeClr val="tx1"/>
              </a:solidFill>
              <a:cs typeface="Times New Roman" panose="02020603050405020304" pitchFamily="18" charset="0"/>
            </a:endParaRPr>
          </a:p>
          <a:p>
            <a:pPr marL="0" indent="0">
              <a:buNone/>
            </a:pPr>
            <a:r>
              <a:rPr lang="vi-VN" dirty="0">
                <a:solidFill>
                  <a:schemeClr val="tx1"/>
                </a:solidFill>
                <a:cs typeface="Times New Roman" panose="02020603050405020304" pitchFamily="18" charset="0"/>
              </a:rPr>
              <a:t>làm tham số của nó (abc chỉ là tên của tham </a:t>
            </a:r>
            <a:r>
              <a:rPr lang="vi-VN" dirty="0" smtClean="0">
                <a:solidFill>
                  <a:schemeClr val="tx1"/>
                </a:solidFill>
                <a:cs typeface="Times New Roman" panose="02020603050405020304" pitchFamily="18" charset="0"/>
              </a:rPr>
              <a:t>số)</a:t>
            </a:r>
            <a:endParaRPr lang="vi-VN"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40966780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latin typeface="Times New Roman" panose="02020603050405020304" pitchFamily="18" charset="0"/>
                <a:cs typeface="Times New Roman" panose="02020603050405020304" pitchFamily="18" charset="0"/>
              </a:rPr>
              <a:t>8</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Higher-Order </a:t>
            </a:r>
            <a:r>
              <a:rPr lang="en-US" dirty="0" smtClean="0">
                <a:latin typeface="Times New Roman" panose="02020603050405020304" pitchFamily="18" charset="0"/>
                <a:cs typeface="Times New Roman" panose="02020603050405020304" pitchFamily="18" charset="0"/>
              </a:rPr>
              <a:t>Function - </a:t>
            </a:r>
            <a:r>
              <a:rPr lang="vi-VN" dirty="0">
                <a:latin typeface="Times New Roman" panose="02020603050405020304" pitchFamily="18" charset="0"/>
                <a:cs typeface="Times New Roman" panose="02020603050405020304" pitchFamily="18" charset="0"/>
              </a:rPr>
              <a:t>Phương thức trả về phương thức</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pPr marL="0" indent="0">
              <a:buNone/>
            </a:pPr>
            <a:r>
              <a:rPr lang="vi-VN" dirty="0" smtClean="0">
                <a:solidFill>
                  <a:schemeClr val="tx1"/>
                </a:solidFill>
                <a:cs typeface="Times New Roman" panose="02020603050405020304" pitchFamily="18" charset="0"/>
              </a:rPr>
              <a:t>Giả </a:t>
            </a:r>
            <a:r>
              <a:rPr lang="vi-VN" dirty="0">
                <a:solidFill>
                  <a:schemeClr val="tx1"/>
                </a:solidFill>
                <a:cs typeface="Times New Roman" panose="02020603050405020304" pitchFamily="18" charset="0"/>
              </a:rPr>
              <a:t>sử chúng ta có một hàm add có hai tham số và trả về một giá trị int.</a:t>
            </a:r>
          </a:p>
          <a:p>
            <a:pPr marL="0" indent="0">
              <a:buNone/>
            </a:pPr>
            <a:r>
              <a:rPr lang="en-US" dirty="0" smtClean="0">
                <a:solidFill>
                  <a:srgbClr val="00B050"/>
                </a:solidFill>
                <a:cs typeface="Times New Roman" panose="02020603050405020304" pitchFamily="18" charset="0"/>
              </a:rPr>
              <a:t>	</a:t>
            </a:r>
            <a:r>
              <a:rPr lang="vi-VN" dirty="0" smtClean="0">
                <a:solidFill>
                  <a:srgbClr val="00B050"/>
                </a:solidFill>
                <a:cs typeface="Times New Roman" panose="02020603050405020304" pitchFamily="18" charset="0"/>
              </a:rPr>
              <a:t>fun </a:t>
            </a:r>
            <a:r>
              <a:rPr lang="vi-VN" dirty="0">
                <a:solidFill>
                  <a:srgbClr val="00B050"/>
                </a:solidFill>
                <a:cs typeface="Times New Roman" panose="02020603050405020304" pitchFamily="18" charset="0"/>
              </a:rPr>
              <a:t>add(a: Int, b: Int): Int = a + b</a:t>
            </a:r>
          </a:p>
          <a:p>
            <a:pPr marL="0" indent="0">
              <a:buNone/>
            </a:pPr>
            <a:r>
              <a:rPr lang="vi-VN" dirty="0">
                <a:solidFill>
                  <a:schemeClr val="tx1"/>
                </a:solidFill>
                <a:cs typeface="Times New Roman" panose="02020603050405020304" pitchFamily="18" charset="0"/>
              </a:rPr>
              <a:t>Cùng với phương thức </a:t>
            </a:r>
            <a:r>
              <a:rPr lang="vi-VN" dirty="0" smtClean="0">
                <a:solidFill>
                  <a:schemeClr val="tx1"/>
                </a:solidFill>
                <a:cs typeface="Times New Roman" panose="02020603050405020304" pitchFamily="18" charset="0"/>
              </a:rPr>
              <a:t>returnAddFunction trả </a:t>
            </a:r>
            <a:r>
              <a:rPr lang="vi-VN" dirty="0">
                <a:solidFill>
                  <a:schemeClr val="tx1"/>
                </a:solidFill>
                <a:cs typeface="Times New Roman" panose="02020603050405020304" pitchFamily="18" charset="0"/>
              </a:rPr>
              <a:t>về một hàm như sau ((Int, Int) -&gt; Int</a:t>
            </a:r>
            <a:r>
              <a:rPr lang="vi-VN" dirty="0" smtClean="0">
                <a:solidFill>
                  <a:schemeClr val="tx1"/>
                </a:solidFill>
                <a:cs typeface="Times New Roman" panose="02020603050405020304" pitchFamily="18" charset="0"/>
              </a:rPr>
              <a:t>).</a:t>
            </a:r>
            <a:endParaRPr lang="en-US" dirty="0" smtClean="0">
              <a:solidFill>
                <a:schemeClr val="tx1"/>
              </a:solidFill>
              <a:cs typeface="Times New Roman" panose="02020603050405020304" pitchFamily="18" charset="0"/>
            </a:endParaRPr>
          </a:p>
          <a:p>
            <a:pPr marL="0" indent="0">
              <a:buNone/>
            </a:pPr>
            <a:r>
              <a:rPr lang="en-US" dirty="0" smtClean="0">
                <a:solidFill>
                  <a:srgbClr val="00B050"/>
                </a:solidFill>
                <a:latin typeface="Times New Roman" panose="02020603050405020304" pitchFamily="18" charset="0"/>
                <a:cs typeface="Times New Roman" panose="02020603050405020304" pitchFamily="18" charset="0"/>
              </a:rPr>
              <a:t>	fun </a:t>
            </a:r>
            <a:r>
              <a:rPr lang="en-US" dirty="0" err="1" smtClean="0">
                <a:solidFill>
                  <a:srgbClr val="00B050"/>
                </a:solidFill>
                <a:latin typeface="Times New Roman" panose="02020603050405020304" pitchFamily="18" charset="0"/>
                <a:cs typeface="Times New Roman" panose="02020603050405020304" pitchFamily="18" charset="0"/>
              </a:rPr>
              <a:t>returnAddFunction</a:t>
            </a:r>
            <a:r>
              <a:rPr lang="en-US" dirty="0">
                <a:solidFill>
                  <a:srgbClr val="00B050"/>
                </a:solidFill>
                <a:latin typeface="Times New Roman" panose="02020603050405020304" pitchFamily="18" charset="0"/>
                <a:cs typeface="Times New Roman" panose="02020603050405020304" pitchFamily="18" charset="0"/>
              </a:rPr>
              <a:t>(): ((</a:t>
            </a:r>
            <a:r>
              <a:rPr lang="en-US" dirty="0" err="1">
                <a:solidFill>
                  <a:srgbClr val="00B050"/>
                </a:solidFill>
                <a:latin typeface="Times New Roman" panose="02020603050405020304" pitchFamily="18" charset="0"/>
                <a:cs typeface="Times New Roman" panose="02020603050405020304" pitchFamily="18" charset="0"/>
              </a:rPr>
              <a:t>Int</a:t>
            </a:r>
            <a:r>
              <a:rPr lang="en-US" dirty="0">
                <a:solidFill>
                  <a:srgbClr val="00B050"/>
                </a:solidFill>
                <a:latin typeface="Times New Roman" panose="02020603050405020304" pitchFamily="18" charset="0"/>
                <a:cs typeface="Times New Roman" panose="02020603050405020304" pitchFamily="18" charset="0"/>
              </a:rPr>
              <a:t>, </a:t>
            </a:r>
            <a:r>
              <a:rPr lang="en-US" dirty="0" err="1">
                <a:solidFill>
                  <a:srgbClr val="00B050"/>
                </a:solidFill>
                <a:latin typeface="Times New Roman" panose="02020603050405020304" pitchFamily="18" charset="0"/>
                <a:cs typeface="Times New Roman" panose="02020603050405020304" pitchFamily="18" charset="0"/>
              </a:rPr>
              <a:t>Int</a:t>
            </a:r>
            <a:r>
              <a:rPr lang="en-US" dirty="0">
                <a:solidFill>
                  <a:srgbClr val="00B050"/>
                </a:solidFill>
                <a:latin typeface="Times New Roman" panose="02020603050405020304" pitchFamily="18" charset="0"/>
                <a:cs typeface="Times New Roman" panose="02020603050405020304" pitchFamily="18" charset="0"/>
              </a:rPr>
              <a:t>) -&gt; </a:t>
            </a:r>
            <a:r>
              <a:rPr lang="en-US" dirty="0" err="1">
                <a:solidFill>
                  <a:srgbClr val="00B050"/>
                </a:solidFill>
                <a:latin typeface="Times New Roman" panose="02020603050405020304" pitchFamily="18" charset="0"/>
                <a:cs typeface="Times New Roman" panose="02020603050405020304" pitchFamily="18" charset="0"/>
              </a:rPr>
              <a:t>Int</a:t>
            </a:r>
            <a:r>
              <a:rPr lang="en-US" dirty="0">
                <a:solidFill>
                  <a:srgbClr val="00B050"/>
                </a:solidFill>
                <a:latin typeface="Times New Roman" panose="02020603050405020304" pitchFamily="18" charset="0"/>
                <a:cs typeface="Times New Roman" panose="02020603050405020304" pitchFamily="18" charset="0"/>
              </a:rPr>
              <a:t>) </a:t>
            </a:r>
            <a:r>
              <a:rPr lang="en-US" dirty="0" smtClean="0">
                <a:solidFill>
                  <a:srgbClr val="00B050"/>
                </a:solidFill>
                <a:latin typeface="Times New Roman" panose="02020603050405020304" pitchFamily="18" charset="0"/>
                <a:cs typeface="Times New Roman" panose="02020603050405020304" pitchFamily="18" charset="0"/>
              </a:rPr>
              <a:t>{</a:t>
            </a:r>
          </a:p>
          <a:p>
            <a:pPr marL="0" indent="0">
              <a:buNone/>
            </a:pPr>
            <a:r>
              <a:rPr lang="en-US" dirty="0" smtClean="0">
                <a:solidFill>
                  <a:srgbClr val="00B050"/>
                </a:solidFill>
                <a:latin typeface="Times New Roman" panose="02020603050405020304" pitchFamily="18" charset="0"/>
                <a:cs typeface="Times New Roman" panose="02020603050405020304" pitchFamily="18" charset="0"/>
              </a:rPr>
              <a:t>		// </a:t>
            </a:r>
            <a:r>
              <a:rPr lang="en-US" dirty="0">
                <a:solidFill>
                  <a:srgbClr val="00B050"/>
                </a:solidFill>
                <a:latin typeface="Times New Roman" panose="02020603050405020304" pitchFamily="18" charset="0"/>
                <a:cs typeface="Times New Roman" panose="02020603050405020304" pitchFamily="18" charset="0"/>
              </a:rPr>
              <a:t>returning function</a:t>
            </a:r>
          </a:p>
          <a:p>
            <a:pPr marL="0" indent="0">
              <a:buNone/>
            </a:pPr>
            <a:r>
              <a:rPr lang="en-US" dirty="0" smtClean="0">
                <a:solidFill>
                  <a:srgbClr val="00B050"/>
                </a:solidFill>
                <a:latin typeface="Times New Roman" panose="02020603050405020304" pitchFamily="18" charset="0"/>
                <a:cs typeface="Times New Roman" panose="02020603050405020304" pitchFamily="18" charset="0"/>
              </a:rPr>
              <a:t>	     </a:t>
            </a:r>
            <a:r>
              <a:rPr lang="en-US" dirty="0">
                <a:solidFill>
                  <a:srgbClr val="00B050"/>
                </a:solidFill>
                <a:latin typeface="Times New Roman" panose="02020603050405020304" pitchFamily="18" charset="0"/>
                <a:cs typeface="Times New Roman" panose="02020603050405020304" pitchFamily="18" charset="0"/>
              </a:rPr>
              <a:t>return ::add</a:t>
            </a:r>
          </a:p>
          <a:p>
            <a:pPr marL="0" indent="0">
              <a:buNone/>
            </a:pPr>
            <a:r>
              <a:rPr lang="en-US" dirty="0" smtClean="0">
                <a:solidFill>
                  <a:srgbClr val="00B050"/>
                </a:solidFill>
                <a:latin typeface="Times New Roman" panose="02020603050405020304" pitchFamily="18" charset="0"/>
                <a:cs typeface="Times New Roman" panose="02020603050405020304" pitchFamily="18" charset="0"/>
              </a:rPr>
              <a:t>	}</a:t>
            </a:r>
            <a:endParaRPr lang="vi-VN"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25683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anose="02020603050405020304" pitchFamily="18" charset="0"/>
                <a:cs typeface="Times New Roman" panose="02020603050405020304" pitchFamily="18" charset="0"/>
              </a:rPr>
              <a:t>9. </a:t>
            </a:r>
            <a:r>
              <a:rPr lang="en-US" dirty="0">
                <a:latin typeface="Times New Roman" panose="02020603050405020304" pitchFamily="18" charset="0"/>
                <a:cs typeface="Times New Roman" panose="02020603050405020304" pitchFamily="18" charset="0"/>
              </a:rPr>
              <a:t>Extensions trong </a:t>
            </a:r>
            <a:r>
              <a:rPr lang="en-US" dirty="0" err="1">
                <a:latin typeface="Times New Roman" panose="02020603050405020304" pitchFamily="18" charset="0"/>
                <a:cs typeface="Times New Roman" panose="02020603050405020304" pitchFamily="18" charset="0"/>
              </a:rPr>
              <a:t>Kotlin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smtClean="0">
                <a:cs typeface="Times New Roman" panose="02020603050405020304" pitchFamily="18" charset="0"/>
              </a:rPr>
              <a:t>KN: </a:t>
            </a:r>
            <a:r>
              <a:rPr lang="vi-VN" dirty="0" smtClean="0">
                <a:cs typeface="Times New Roman" panose="02020603050405020304" pitchFamily="18" charset="0"/>
              </a:rPr>
              <a:t>là </a:t>
            </a:r>
            <a:r>
              <a:rPr lang="vi-VN" dirty="0">
                <a:cs typeface="Times New Roman" panose="02020603050405020304" pitchFamily="18" charset="0"/>
              </a:rPr>
              <a:t>thêm phương thức vào bên trong class mà không cần phải kế thưa </a:t>
            </a:r>
            <a:r>
              <a:rPr lang="vi-VN" dirty="0" smtClean="0">
                <a:cs typeface="Times New Roman" panose="02020603050405020304" pitchFamily="18" charset="0"/>
              </a:rPr>
              <a:t>lại</a:t>
            </a:r>
            <a:endParaRPr lang="en-US" dirty="0" smtClean="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solidFill>
                  <a:srgbClr val="00B050"/>
                </a:solidFill>
                <a:latin typeface="Times New Roman" panose="02020603050405020304" pitchFamily="18" charset="0"/>
                <a:cs typeface="Times New Roman" panose="02020603050405020304" pitchFamily="18" charset="0"/>
              </a:rPr>
              <a:t>	</a:t>
            </a:r>
            <a:endParaRPr lang="en-US" dirty="0">
              <a:solidFill>
                <a:srgbClr val="00B05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0523" y="3437576"/>
            <a:ext cx="7219649" cy="2788658"/>
          </a:xfrm>
          <a:prstGeom prst="rect">
            <a:avLst/>
          </a:prstGeom>
        </p:spPr>
      </p:pic>
    </p:spTree>
    <p:extLst>
      <p:ext uri="{BB962C8B-B14F-4D97-AF65-F5344CB8AC3E}">
        <p14:creationId xmlns:p14="http://schemas.microsoft.com/office/powerpoint/2010/main" val="33529232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Nội</a:t>
            </a:r>
            <a:r>
              <a:rPr lang="en-US" dirty="0" smtClean="0">
                <a:latin typeface="Times New Roman" panose="02020603050405020304" pitchFamily="18" charset="0"/>
                <a:cs typeface="Times New Roman" panose="02020603050405020304" pitchFamily="18" charset="0"/>
              </a:rPr>
              <a:t> dung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Kotlin</a:t>
            </a:r>
            <a:r>
              <a:rPr lang="en-US" dirty="0" smtClean="0">
                <a:latin typeface="Times New Roman" panose="02020603050405020304" pitchFamily="18" charset="0"/>
                <a:cs typeface="Times New Roman" panose="02020603050405020304" pitchFamily="18" charset="0"/>
              </a:rPr>
              <a:t> là gì?</a:t>
            </a:r>
          </a:p>
          <a:p>
            <a:r>
              <a:rPr lang="en-US" dirty="0">
                <a:latin typeface="Times New Roman" panose="02020603050405020304" pitchFamily="18" charset="0"/>
                <a:cs typeface="Times New Roman" panose="02020603050405020304" pitchFamily="18" charset="0"/>
              </a:rPr>
              <a:t>B</a:t>
            </a:r>
            <a:r>
              <a:rPr lang="en-US" dirty="0" smtClean="0">
                <a:latin typeface="Times New Roman" panose="02020603050405020304" pitchFamily="18" charset="0"/>
                <a:cs typeface="Times New Roman" panose="02020603050405020304" pitchFamily="18" charset="0"/>
              </a:rPr>
              <a:t>. Có thể bạn chưa biết</a:t>
            </a:r>
          </a:p>
          <a:p>
            <a:pPr lvl="1"/>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91502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anose="02020603050405020304" pitchFamily="18" charset="0"/>
                <a:cs typeface="Times New Roman" panose="02020603050405020304" pitchFamily="18" charset="0"/>
              </a:rPr>
              <a:t>10. </a:t>
            </a:r>
            <a:r>
              <a:rPr lang="en-US" dirty="0" err="1" smtClean="0">
                <a:latin typeface="Times New Roman" panose="02020603050405020304" pitchFamily="18" charset="0"/>
                <a:cs typeface="Times New Roman" panose="02020603050405020304" pitchFamily="18" charset="0"/>
              </a:rPr>
              <a:t>Coroutines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Tự </a:t>
            </a:r>
            <a:r>
              <a:rPr lang="en-US" dirty="0" err="1" smtClean="0">
                <a:latin typeface="Times New Roman" panose="02020603050405020304" pitchFamily="18" charset="0"/>
                <a:cs typeface="Times New Roman" panose="02020603050405020304" pitchFamily="18" charset="0"/>
              </a:rPr>
              <a:t>đọc</a:t>
            </a:r>
            <a:r>
              <a:rPr lang="en-US" dirty="0" smtClean="0">
                <a:latin typeface="Times New Roman" panose="02020603050405020304" pitchFamily="18" charset="0"/>
                <a:cs typeface="Times New Roman" panose="02020603050405020304" pitchFamily="18" charset="0"/>
              </a:rPr>
              <a:t>, tự tìm hiểu </a:t>
            </a:r>
            <a:r>
              <a:rPr lang="en-US" dirty="0" err="1" smtClean="0">
                <a:latin typeface="Times New Roman" panose="02020603050405020304" pitchFamily="18" charset="0"/>
                <a:cs typeface="Times New Roman" panose="02020603050405020304" pitchFamily="18" charset="0"/>
              </a:rPr>
              <a:t>đê</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76898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Questions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93723" y="4788131"/>
            <a:ext cx="5002873" cy="1087736"/>
          </a:xfrm>
        </p:spPr>
        <p:txBody>
          <a:bodyPr/>
          <a:lstStyle/>
          <a:p>
            <a:r>
              <a:rPr lang="en-US" dirty="0" err="1" smtClean="0">
                <a:latin typeface="Times New Roman" panose="02020603050405020304" pitchFamily="18" charset="0"/>
                <a:cs typeface="Times New Roman" panose="02020603050405020304" pitchFamily="18" charset="0"/>
              </a:rPr>
              <a:t>Liên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Hùng </a:t>
            </a:r>
            <a:r>
              <a:rPr lang="en-US" dirty="0" err="1" smtClean="0">
                <a:latin typeface="Times New Roman" panose="02020603050405020304" pitchFamily="18" charset="0"/>
                <a:cs typeface="Times New Roman" panose="02020603050405020304" pitchFamily="18" charset="0"/>
              </a:rPr>
              <a:t>Bá</a:t>
            </a:r>
            <a:r>
              <a:rPr lang="en-US" dirty="0" smtClean="0">
                <a:latin typeface="Times New Roman" panose="02020603050405020304" pitchFamily="18" charset="0"/>
                <a:cs typeface="Times New Roman" panose="02020603050405020304" pitchFamily="18" charset="0"/>
              </a:rPr>
              <a:t> (fb:hungnb94)</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01068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for watching!!!</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04306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Kotlin</a:t>
            </a:r>
            <a:r>
              <a:rPr lang="en-US" dirty="0" smtClean="0">
                <a:latin typeface="Times New Roman" panose="02020603050405020304" pitchFamily="18" charset="0"/>
                <a:cs typeface="Times New Roman" panose="02020603050405020304" pitchFamily="18" charset="0"/>
              </a:rPr>
              <a:t> là gì?</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vi-VN" dirty="0">
                <a:cs typeface="Times New Roman" panose="02020603050405020304" pitchFamily="18" charset="0"/>
              </a:rPr>
              <a:t>Kotlin ra đời từ tháng 8 năm 2011</a:t>
            </a:r>
            <a:r>
              <a:rPr lang="vi-VN" dirty="0" smtClean="0">
                <a:cs typeface="Times New Roman" panose="02020603050405020304" pitchFamily="18" charset="0"/>
              </a:rPr>
              <a:t>.</a:t>
            </a:r>
            <a:endParaRPr lang="en-US" dirty="0" smtClean="0">
              <a:cs typeface="Times New Roman" panose="02020603050405020304" pitchFamily="18" charset="0"/>
            </a:endParaRPr>
          </a:p>
          <a:p>
            <a:r>
              <a:rPr lang="vi-VN" dirty="0" smtClean="0">
                <a:cs typeface="Times New Roman" panose="02020603050405020304" pitchFamily="18" charset="0"/>
              </a:rPr>
              <a:t>Ngôn </a:t>
            </a:r>
            <a:r>
              <a:rPr lang="vi-VN" dirty="0">
                <a:cs typeface="Times New Roman" panose="02020603050405020304" pitchFamily="18" charset="0"/>
              </a:rPr>
              <a:t>ngữ này được phát triển bởi </a:t>
            </a:r>
            <a:r>
              <a:rPr lang="vi-VN" dirty="0" smtClean="0">
                <a:cs typeface="Times New Roman" panose="02020603050405020304" pitchFamily="18" charset="0"/>
              </a:rPr>
              <a:t>JetBrains.</a:t>
            </a:r>
            <a:endParaRPr lang="en-US" dirty="0" smtClean="0">
              <a:cs typeface="Times New Roman" panose="02020603050405020304" pitchFamily="18" charset="0"/>
            </a:endParaRPr>
          </a:p>
          <a:p>
            <a:r>
              <a:rPr lang="vi-VN" dirty="0" smtClean="0">
                <a:cs typeface="Times New Roman" panose="02020603050405020304" pitchFamily="18" charset="0"/>
              </a:rPr>
              <a:t>Đến </a:t>
            </a:r>
            <a:r>
              <a:rPr lang="vi-VN" dirty="0">
                <a:cs typeface="Times New Roman" panose="02020603050405020304" pitchFamily="18" charset="0"/>
              </a:rPr>
              <a:t>ngày 17/5/2017, Google đã chính thức công bố Kotlin trở thành ngôn ngữ chính thức để lập trình </a:t>
            </a:r>
            <a:r>
              <a:rPr lang="vi-VN" dirty="0" smtClean="0">
                <a:cs typeface="Times New Roman" panose="02020603050405020304" pitchFamily="18" charset="0"/>
              </a:rPr>
              <a:t>Android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5365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B</a:t>
            </a:r>
            <a:r>
              <a:rPr lang="en-US" dirty="0" smtClean="0">
                <a:latin typeface="Times New Roman" panose="02020603050405020304" pitchFamily="18" charset="0"/>
                <a:cs typeface="Times New Roman" panose="02020603050405020304" pitchFamily="18" charset="0"/>
              </a:rPr>
              <a:t>. Có thể bạn chưa biết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1" y="2617277"/>
            <a:ext cx="4872642" cy="3318936"/>
          </a:xfrm>
        </p:spPr>
        <p:txBody>
          <a:bodyPr/>
          <a:lstStyle/>
          <a:p>
            <a:r>
              <a:rPr lang="en-US" dirty="0" smtClean="0">
                <a:latin typeface="Times New Roman" panose="02020603050405020304" pitchFamily="18" charset="0"/>
                <a:cs typeface="Times New Roman" panose="02020603050405020304" pitchFamily="18" charset="0"/>
              </a:rPr>
              <a:t>Null safety</a:t>
            </a:r>
          </a:p>
          <a:p>
            <a:r>
              <a:rPr lang="en-US" dirty="0" smtClean="0">
                <a:latin typeface="Times New Roman" panose="02020603050405020304" pitchFamily="18" charset="0"/>
                <a:cs typeface="Times New Roman" panose="02020603050405020304" pitchFamily="18" charset="0"/>
              </a:rPr>
              <a:t>Data class</a:t>
            </a:r>
          </a:p>
          <a:p>
            <a:r>
              <a:rPr lang="en-US" dirty="0" smtClean="0">
                <a:latin typeface="Times New Roman" panose="02020603050405020304" pitchFamily="18" charset="0"/>
                <a:cs typeface="Times New Roman" panose="02020603050405020304" pitchFamily="18" charset="0"/>
              </a:rPr>
              <a:t>Lazy</a:t>
            </a:r>
          </a:p>
          <a:p>
            <a:r>
              <a:rPr lang="en-US" dirty="0" err="1" smtClean="0">
                <a:latin typeface="Times New Roman" panose="02020603050405020304" pitchFamily="18" charset="0"/>
                <a:cs typeface="Times New Roman" panose="02020603050405020304" pitchFamily="18" charset="0"/>
              </a:rPr>
              <a:t>Lateinit</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Let, apply, with, also</a:t>
            </a:r>
          </a:p>
          <a:p>
            <a:endParaRPr lang="en-US"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6168043" y="2617277"/>
            <a:ext cx="4728553" cy="331893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dirty="0">
                <a:latin typeface="Times New Roman" panose="02020603050405020304" pitchFamily="18" charset="0"/>
                <a:cs typeface="Times New Roman" panose="02020603050405020304" pitchFamily="18" charset="0"/>
              </a:rPr>
              <a:t>Lambda </a:t>
            </a:r>
            <a:r>
              <a:rPr lang="en-US" dirty="0" smtClean="0">
                <a:latin typeface="Times New Roman" panose="02020603050405020304" pitchFamily="18" charset="0"/>
                <a:cs typeface="Times New Roman" panose="02020603050405020304" pitchFamily="18" charset="0"/>
              </a:rPr>
              <a:t>Expression</a:t>
            </a:r>
          </a:p>
          <a:p>
            <a:r>
              <a:rPr lang="en-US" dirty="0" smtClean="0">
                <a:latin typeface="Times New Roman" panose="02020603050405020304" pitchFamily="18" charset="0"/>
                <a:cs typeface="Times New Roman" panose="02020603050405020304" pitchFamily="18" charset="0"/>
              </a:rPr>
              <a:t>Higher-Order function</a:t>
            </a:r>
          </a:p>
          <a:p>
            <a:r>
              <a:rPr lang="en-US" dirty="0" smtClean="0">
                <a:latin typeface="Times New Roman" panose="02020603050405020304" pitchFamily="18" charset="0"/>
                <a:cs typeface="Times New Roman" panose="02020603050405020304" pitchFamily="18" charset="0"/>
              </a:rPr>
              <a:t>Extensions trong </a:t>
            </a:r>
            <a:r>
              <a:rPr lang="en-US" dirty="0" err="1" smtClean="0">
                <a:latin typeface="Times New Roman" panose="02020603050405020304" pitchFamily="18" charset="0"/>
                <a:cs typeface="Times New Roman" panose="02020603050405020304" pitchFamily="18" charset="0"/>
              </a:rPr>
              <a:t>Kotlin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33744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anose="02020603050405020304" pitchFamily="18" charset="0"/>
                <a:cs typeface="Times New Roman" panose="02020603050405020304" pitchFamily="18" charset="0"/>
              </a:rPr>
              <a:t>1. </a:t>
            </a:r>
            <a:r>
              <a:rPr lang="en-US" dirty="0">
                <a:latin typeface="Times New Roman" panose="02020603050405020304" pitchFamily="18" charset="0"/>
                <a:cs typeface="Times New Roman" panose="02020603050405020304" pitchFamily="18" charset="0"/>
              </a:rPr>
              <a:t>Null Safety</a:t>
            </a:r>
          </a:p>
        </p:txBody>
      </p:sp>
      <p:sp>
        <p:nvSpPr>
          <p:cNvPr id="3" name="Content Placeholder 2"/>
          <p:cNvSpPr>
            <a:spLocks noGrp="1"/>
          </p:cNvSpPr>
          <p:nvPr>
            <p:ph idx="1"/>
          </p:nvPr>
        </p:nvSpPr>
        <p:spPr/>
        <p:txBody>
          <a:bodyPr/>
          <a:lstStyle/>
          <a:p>
            <a:r>
              <a:rPr lang="vi-VN" dirty="0">
                <a:cs typeface="Times New Roman" panose="02020603050405020304" pitchFamily="18" charset="0"/>
              </a:rPr>
              <a:t>Check 1 biến nào đó hay result về có null hay không là 1 việc làm khá thường xuyên của chúng ta, ví dụ như đoạn code sau </a:t>
            </a:r>
            <a:r>
              <a:rPr lang="vi-VN" dirty="0" smtClean="0">
                <a:cs typeface="Times New Roman" panose="02020603050405020304" pitchFamily="18" charset="0"/>
              </a:rPr>
              <a:t>:</a:t>
            </a:r>
            <a:endParaRPr lang="vi-VN" dirty="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vi-VN" dirty="0">
                <a:cs typeface="Times New Roman" panose="02020603050405020304" pitchFamily="18" charset="0"/>
              </a:rPr>
              <a:t>Trong Kotlin nó sẽ đơn giản hơn nhiều bởi 1 từ khóa là ? </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986" y="3412770"/>
            <a:ext cx="3028017" cy="94037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9756" y="5145216"/>
            <a:ext cx="3087821" cy="507439"/>
          </a:xfrm>
          <a:prstGeom prst="rect">
            <a:avLst/>
          </a:prstGeom>
        </p:spPr>
      </p:pic>
    </p:spTree>
    <p:extLst>
      <p:ext uri="{BB962C8B-B14F-4D97-AF65-F5344CB8AC3E}">
        <p14:creationId xmlns:p14="http://schemas.microsoft.com/office/powerpoint/2010/main" val="32629351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Câu</a:t>
            </a:r>
            <a:r>
              <a:rPr lang="en-US" dirty="0" smtClean="0">
                <a:latin typeface="Times New Roman" panose="02020603050405020304" pitchFamily="18" charset="0"/>
                <a:cs typeface="Times New Roman" panose="02020603050405020304" pitchFamily="18" charset="0"/>
              </a:rPr>
              <a:t> hỏi</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Ngoài cách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 thì ta còn có thể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 Vậy </a:t>
            </a:r>
            <a:r>
              <a:rPr lang="en-US" dirty="0" err="1" smtClean="0">
                <a:latin typeface="Times New Roman" panose="02020603050405020304" pitchFamily="18" charset="0"/>
                <a:cs typeface="Times New Roman" panose="02020603050405020304" pitchFamily="18" charset="0"/>
              </a:rPr>
              <a:t>sự</a:t>
            </a:r>
            <a:r>
              <a:rPr lang="en-US" dirty="0" smtClean="0">
                <a:latin typeface="Times New Roman" panose="02020603050405020304" pitchFamily="18" charset="0"/>
                <a:cs typeface="Times New Roman" panose="02020603050405020304" pitchFamily="18" charset="0"/>
              </a:rPr>
              <a:t> khác </a:t>
            </a:r>
            <a:r>
              <a:rPr lang="en-US" dirty="0" err="1" smtClean="0">
                <a:latin typeface="Times New Roman" panose="02020603050405020304" pitchFamily="18" charset="0"/>
                <a:cs typeface="Times New Roman" panose="02020603050405020304" pitchFamily="18" charset="0"/>
              </a:rPr>
              <a:t>nhau</a:t>
            </a:r>
            <a:r>
              <a:rPr lang="en-US" dirty="0" smtClean="0">
                <a:latin typeface="Times New Roman" panose="02020603050405020304" pitchFamily="18" charset="0"/>
                <a:cs typeface="Times New Roman" panose="02020603050405020304" pitchFamily="18" charset="0"/>
              </a:rPr>
              <a:t> của “?” và “!!” trong này là gì?</a:t>
            </a:r>
          </a:p>
          <a:p>
            <a:r>
              <a:rPr lang="en-US" dirty="0" smtClean="0">
                <a:latin typeface="Times New Roman" panose="02020603050405020304" pitchFamily="18" charset="0"/>
                <a:cs typeface="Times New Roman" panose="02020603050405020304" pitchFamily="18" charset="0"/>
              </a:rPr>
              <a:t>So </a:t>
            </a:r>
            <a:r>
              <a:rPr lang="en-US" dirty="0" err="1" smtClean="0">
                <a:latin typeface="Times New Roman" panose="02020603050405020304" pitchFamily="18" charset="0"/>
                <a:cs typeface="Times New Roman" panose="02020603050405020304" pitchFamily="18" charset="0"/>
              </a:rPr>
              <a:t>sánh</a:t>
            </a:r>
            <a:r>
              <a:rPr lang="en-US" dirty="0" smtClean="0">
                <a:latin typeface="Times New Roman" panose="02020603050405020304" pitchFamily="18" charset="0"/>
                <a:cs typeface="Times New Roman" panose="02020603050405020304" pitchFamily="18" charset="0"/>
              </a:rPr>
              <a:t>: </a:t>
            </a:r>
          </a:p>
          <a:p>
            <a:pPr lvl="1"/>
            <a:r>
              <a:rPr lang="en-US" dirty="0" err="1" smtClean="0">
                <a:latin typeface="Times New Roman" panose="02020603050405020304" pitchFamily="18" charset="0"/>
                <a:cs typeface="Times New Roman" panose="02020603050405020304" pitchFamily="18" charset="0"/>
              </a:rPr>
              <a:t>val</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leng</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text?.length</a:t>
            </a:r>
            <a:endParaRPr lang="en-US" dirty="0" smtClean="0">
              <a:latin typeface="Times New Roman" panose="02020603050405020304" pitchFamily="18" charset="0"/>
              <a:cs typeface="Times New Roman" panose="02020603050405020304" pitchFamily="18" charset="0"/>
            </a:endParaRPr>
          </a:p>
          <a:p>
            <a:pPr lvl="1"/>
            <a:r>
              <a:rPr lang="en-US" dirty="0" err="1">
                <a:latin typeface="Times New Roman" panose="02020603050405020304" pitchFamily="18" charset="0"/>
                <a:cs typeface="Times New Roman" panose="02020603050405020304" pitchFamily="18" charset="0"/>
              </a:rPr>
              <a:t>v</a:t>
            </a:r>
            <a:r>
              <a:rPr lang="en-US" dirty="0" err="1" smtClean="0">
                <a:latin typeface="Times New Roman" panose="02020603050405020304" pitchFamily="18" charset="0"/>
                <a:cs typeface="Times New Roman" panose="02020603050405020304" pitchFamily="18" charset="0"/>
              </a:rPr>
              <a:t>al</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leng</a:t>
            </a:r>
            <a:r>
              <a:rPr lang="en-US" dirty="0" smtClean="0">
                <a:latin typeface="Times New Roman" panose="02020603050405020304" pitchFamily="18" charset="0"/>
                <a:cs typeface="Times New Roman" panose="02020603050405020304" pitchFamily="18" charset="0"/>
              </a:rPr>
              <a:t> = text!!.length</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33328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56706"/>
            <a:ext cx="9601196" cy="1005840"/>
          </a:xfrm>
        </p:spPr>
        <p:txBody>
          <a:bodyPr>
            <a:normAutofit/>
          </a:bodyPr>
          <a:lstStyle/>
          <a:p>
            <a:pPr algn="l"/>
            <a:r>
              <a:rPr lang="en-US" dirty="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Data class</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1475" y="1434557"/>
            <a:ext cx="3125585" cy="471966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4173" y="3203148"/>
            <a:ext cx="6234587" cy="591240"/>
          </a:xfrm>
          <a:prstGeom prst="rect">
            <a:avLst/>
          </a:prstGeom>
        </p:spPr>
      </p:pic>
      <p:sp>
        <p:nvSpPr>
          <p:cNvPr id="6" name="Right Arrow 5"/>
          <p:cNvSpPr/>
          <p:nvPr/>
        </p:nvSpPr>
        <p:spPr>
          <a:xfrm>
            <a:off x="4829695" y="3108960"/>
            <a:ext cx="931025" cy="8146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12176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3</a:t>
            </a:r>
            <a:r>
              <a:rPr lang="en-US" dirty="0" smtClean="0">
                <a:latin typeface="Times New Roman" panose="02020603050405020304" pitchFamily="18" charset="0"/>
                <a:cs typeface="Times New Roman" panose="02020603050405020304" pitchFamily="18" charset="0"/>
              </a:rPr>
              <a:t>. Lazy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vi-VN" dirty="0">
                <a:cs typeface="Times New Roman" panose="02020603050405020304" pitchFamily="18" charset="0"/>
              </a:rPr>
              <a:t>lazy là 1 hàm sử dụng lambda expression để trả về 1 kiểu Lazy&lt;T&gt; nào đó. Khi chạy lần đầu tiên nó sẽ sử dụng Lazy&lt;T&gt; để truyền vào cho </a:t>
            </a:r>
            <a:r>
              <a:rPr lang="vi-VN" dirty="0" smtClean="0">
                <a:cs typeface="Times New Roman" panose="02020603050405020304" pitchFamily="18" charset="0"/>
              </a:rPr>
              <a:t>biến. </a:t>
            </a:r>
            <a:r>
              <a:rPr lang="vi-VN" dirty="0">
                <a:cs typeface="Times New Roman" panose="02020603050405020304" pitchFamily="18" charset="0"/>
              </a:rPr>
              <a:t>Các lần sau nó sẽ trả lại biến đã được truyền vào trước đó.</a:t>
            </a:r>
          </a:p>
          <a:p>
            <a:r>
              <a:rPr lang="vi-VN" dirty="0">
                <a:cs typeface="Times New Roman" panose="02020603050405020304" pitchFamily="18" charset="0"/>
              </a:rPr>
              <a:t>Vậy sử dụng lazy để làm gì ? Việc sử dụng lazy giúp chúng ta có thể tiết kiệm được bộ nhớ và bỏ qua việc khởi tạo biến cho đến khi nó được yêu cầu</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73275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anose="02020603050405020304" pitchFamily="18" charset="0"/>
                <a:cs typeface="Times New Roman" panose="02020603050405020304" pitchFamily="18" charset="0"/>
              </a:rPr>
              <a:t>3. Lazy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solidFill>
                  <a:srgbClr val="00B050"/>
                </a:solidFill>
                <a:latin typeface="Times New Roman" panose="02020603050405020304" pitchFamily="18" charset="0"/>
                <a:cs typeface="Times New Roman" panose="02020603050405020304" pitchFamily="18" charset="0"/>
              </a:rPr>
              <a:t>   class </a:t>
            </a:r>
            <a:r>
              <a:rPr lang="en-US" dirty="0" err="1">
                <a:solidFill>
                  <a:srgbClr val="00B050"/>
                </a:solidFill>
                <a:latin typeface="Times New Roman" panose="02020603050405020304" pitchFamily="18" charset="0"/>
                <a:cs typeface="Times New Roman" panose="02020603050405020304" pitchFamily="18" charset="0"/>
              </a:rPr>
              <a:t>GroupFragment</a:t>
            </a:r>
            <a:r>
              <a:rPr lang="en-US" dirty="0">
                <a:solidFill>
                  <a:srgbClr val="00B050"/>
                </a:solidFill>
                <a:latin typeface="Times New Roman" panose="02020603050405020304" pitchFamily="18" charset="0"/>
                <a:cs typeface="Times New Roman" panose="02020603050405020304" pitchFamily="18" charset="0"/>
              </a:rPr>
              <a:t> : </a:t>
            </a:r>
            <a:r>
              <a:rPr lang="en-US" dirty="0" err="1">
                <a:solidFill>
                  <a:srgbClr val="00B050"/>
                </a:solidFill>
                <a:latin typeface="Times New Roman" panose="02020603050405020304" pitchFamily="18" charset="0"/>
                <a:cs typeface="Times New Roman" panose="02020603050405020304" pitchFamily="18" charset="0"/>
              </a:rPr>
              <a:t>BaseFragment</a:t>
            </a:r>
            <a:r>
              <a:rPr lang="en-US" dirty="0">
                <a:solidFill>
                  <a:srgbClr val="00B050"/>
                </a:solidFill>
                <a:latin typeface="Times New Roman" panose="02020603050405020304" pitchFamily="18" charset="0"/>
                <a:cs typeface="Times New Roman" panose="02020603050405020304" pitchFamily="18" charset="0"/>
              </a:rPr>
              <a:t>() {</a:t>
            </a:r>
          </a:p>
          <a:p>
            <a:pPr marL="0" indent="0">
              <a:buNone/>
            </a:pPr>
            <a:r>
              <a:rPr lang="en-US" dirty="0" smtClean="0">
                <a:solidFill>
                  <a:srgbClr val="00B050"/>
                </a:solidFill>
                <a:latin typeface="Times New Roman" panose="02020603050405020304" pitchFamily="18" charset="0"/>
                <a:cs typeface="Times New Roman" panose="02020603050405020304" pitchFamily="18" charset="0"/>
              </a:rPr>
              <a:t>        private </a:t>
            </a:r>
            <a:r>
              <a:rPr lang="en-US" dirty="0" err="1">
                <a:solidFill>
                  <a:srgbClr val="00B050"/>
                </a:solidFill>
                <a:latin typeface="Times New Roman" panose="02020603050405020304" pitchFamily="18" charset="0"/>
                <a:cs typeface="Times New Roman" panose="02020603050405020304" pitchFamily="18" charset="0"/>
              </a:rPr>
              <a:t>val</a:t>
            </a:r>
            <a:r>
              <a:rPr lang="en-US" dirty="0">
                <a:solidFill>
                  <a:srgbClr val="00B050"/>
                </a:solidFill>
                <a:latin typeface="Times New Roman" panose="02020603050405020304" pitchFamily="18" charset="0"/>
                <a:cs typeface="Times New Roman" panose="02020603050405020304" pitchFamily="18" charset="0"/>
              </a:rPr>
              <a:t> </a:t>
            </a:r>
            <a:r>
              <a:rPr lang="en-US" dirty="0" err="1" smtClean="0">
                <a:solidFill>
                  <a:srgbClr val="00B050"/>
                </a:solidFill>
                <a:latin typeface="Times New Roman" panose="02020603050405020304" pitchFamily="18" charset="0"/>
                <a:cs typeface="Times New Roman" panose="02020603050405020304" pitchFamily="18" charset="0"/>
              </a:rPr>
              <a:t>mAdapter</a:t>
            </a:r>
            <a:r>
              <a:rPr lang="en-US" dirty="0" smtClean="0">
                <a:solidFill>
                  <a:srgbClr val="00B050"/>
                </a:solidFill>
                <a:latin typeface="Times New Roman" panose="02020603050405020304" pitchFamily="18" charset="0"/>
                <a:cs typeface="Times New Roman" panose="02020603050405020304" pitchFamily="18" charset="0"/>
              </a:rPr>
              <a:t> </a:t>
            </a:r>
            <a:r>
              <a:rPr lang="en-US" dirty="0">
                <a:solidFill>
                  <a:srgbClr val="00B050"/>
                </a:solidFill>
                <a:latin typeface="Times New Roman" panose="02020603050405020304" pitchFamily="18" charset="0"/>
                <a:cs typeface="Times New Roman" panose="02020603050405020304" pitchFamily="18" charset="0"/>
              </a:rPr>
              <a:t>: </a:t>
            </a:r>
            <a:r>
              <a:rPr lang="en-US" dirty="0" err="1" smtClean="0">
                <a:solidFill>
                  <a:srgbClr val="00B050"/>
                </a:solidFill>
                <a:latin typeface="Times New Roman" panose="02020603050405020304" pitchFamily="18" charset="0"/>
                <a:cs typeface="Times New Roman" panose="02020603050405020304" pitchFamily="18" charset="0"/>
              </a:rPr>
              <a:t>MyAdapter</a:t>
            </a:r>
            <a:r>
              <a:rPr lang="en-US" dirty="0" smtClean="0">
                <a:solidFill>
                  <a:srgbClr val="00B050"/>
                </a:solidFill>
                <a:latin typeface="Times New Roman" panose="02020603050405020304" pitchFamily="18" charset="0"/>
                <a:cs typeface="Times New Roman" panose="02020603050405020304" pitchFamily="18" charset="0"/>
              </a:rPr>
              <a:t> </a:t>
            </a:r>
            <a:r>
              <a:rPr lang="en-US" dirty="0">
                <a:solidFill>
                  <a:srgbClr val="00B050"/>
                </a:solidFill>
                <a:latin typeface="Times New Roman" panose="02020603050405020304" pitchFamily="18" charset="0"/>
                <a:cs typeface="Times New Roman" panose="02020603050405020304" pitchFamily="18" charset="0"/>
              </a:rPr>
              <a:t>by lazy { </a:t>
            </a:r>
            <a:r>
              <a:rPr lang="en-US" dirty="0" err="1" smtClean="0">
                <a:solidFill>
                  <a:srgbClr val="00B050"/>
                </a:solidFill>
                <a:latin typeface="Times New Roman" panose="02020603050405020304" pitchFamily="18" charset="0"/>
                <a:cs typeface="Times New Roman" panose="02020603050405020304" pitchFamily="18" charset="0"/>
              </a:rPr>
              <a:t>MyAdapter</a:t>
            </a:r>
            <a:r>
              <a:rPr lang="en-US" dirty="0" smtClean="0">
                <a:solidFill>
                  <a:srgbClr val="00B050"/>
                </a:solidFill>
                <a:latin typeface="Times New Roman" panose="02020603050405020304" pitchFamily="18" charset="0"/>
                <a:cs typeface="Times New Roman" panose="02020603050405020304" pitchFamily="18" charset="0"/>
              </a:rPr>
              <a:t>(this</a:t>
            </a:r>
            <a:r>
              <a:rPr lang="en-US" dirty="0">
                <a:solidFill>
                  <a:srgbClr val="00B050"/>
                </a:solidFill>
                <a:latin typeface="Times New Roman" panose="02020603050405020304" pitchFamily="18" charset="0"/>
                <a:cs typeface="Times New Roman" panose="02020603050405020304" pitchFamily="18" charset="0"/>
              </a:rPr>
              <a:t>) </a:t>
            </a:r>
            <a:r>
              <a:rPr lang="en-US" dirty="0" smtClean="0">
                <a:solidFill>
                  <a:srgbClr val="00B050"/>
                </a:solidFill>
                <a:latin typeface="Times New Roman" panose="02020603050405020304" pitchFamily="18" charset="0"/>
                <a:cs typeface="Times New Roman" panose="02020603050405020304" pitchFamily="18" charset="0"/>
              </a:rPr>
              <a:t>}</a:t>
            </a:r>
            <a:endParaRPr lang="en-US" dirty="0">
              <a:solidFill>
                <a:srgbClr val="00B050"/>
              </a:solidFill>
              <a:latin typeface="Times New Roman" panose="02020603050405020304" pitchFamily="18" charset="0"/>
              <a:cs typeface="Times New Roman" panose="02020603050405020304" pitchFamily="18" charset="0"/>
            </a:endParaRPr>
          </a:p>
          <a:p>
            <a:pPr marL="0" indent="0">
              <a:buNone/>
            </a:pPr>
            <a:r>
              <a:rPr lang="en-US" dirty="0" smtClean="0">
                <a:solidFill>
                  <a:srgbClr val="00B05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0681531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155</TotalTime>
  <Words>668</Words>
  <Application>Microsoft Office PowerPoint</Application>
  <PresentationFormat>Widescreen</PresentationFormat>
  <Paragraphs>104</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Garamond</vt:lpstr>
      <vt:lpstr>Times New Roman</vt:lpstr>
      <vt:lpstr>Organic</vt:lpstr>
      <vt:lpstr>Kotlin – Những điều bạn chưa biết</vt:lpstr>
      <vt:lpstr>Nội dung</vt:lpstr>
      <vt:lpstr>A. Kotlin là gì?</vt:lpstr>
      <vt:lpstr>B. Có thể bạn chưa biết</vt:lpstr>
      <vt:lpstr>1. Null Safety</vt:lpstr>
      <vt:lpstr>? Câu hỏi</vt:lpstr>
      <vt:lpstr>2. Data class</vt:lpstr>
      <vt:lpstr>3. Lazy</vt:lpstr>
      <vt:lpstr>3. Lazy</vt:lpstr>
      <vt:lpstr>4. Lateinit</vt:lpstr>
      <vt:lpstr>5. let, run, with, apply, also</vt:lpstr>
      <vt:lpstr>6. Lambda Expression</vt:lpstr>
      <vt:lpstr>6. Lambda Expression</vt:lpstr>
      <vt:lpstr>6. Lambda Expression</vt:lpstr>
      <vt:lpstr>7. Higher-Order Function</vt:lpstr>
      <vt:lpstr>7. Higher-Order Function</vt:lpstr>
      <vt:lpstr>8. Higher-Order Function - Truyền 1 phương thức vào 1 phương thức</vt:lpstr>
      <vt:lpstr>8. Higher-Order Function - Phương thức trả về phương thức</vt:lpstr>
      <vt:lpstr>9. Extensions trong Kotlin</vt:lpstr>
      <vt:lpstr>10. Coroutines</vt:lpstr>
      <vt:lpstr>Questions</vt:lpstr>
      <vt:lpstr>Thank you for watching!!!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Kotlin – Những điều bạn chưa biết</dc:title>
  <dc:creator>Hung Nguyen</dc:creator>
  <cp:lastModifiedBy>Hung Nguyen</cp:lastModifiedBy>
  <cp:revision>11</cp:revision>
  <dcterms:created xsi:type="dcterms:W3CDTF">2019-04-24T15:00:29Z</dcterms:created>
  <dcterms:modified xsi:type="dcterms:W3CDTF">2019-04-25T10:39:24Z</dcterms:modified>
</cp:coreProperties>
</file>