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76" r:id="rId7"/>
    <p:sldId id="275" r:id="rId8"/>
    <p:sldId id="261" r:id="rId9"/>
    <p:sldId id="262" r:id="rId10"/>
    <p:sldId id="264" r:id="rId11"/>
    <p:sldId id="266" r:id="rId12"/>
    <p:sldId id="267" r:id="rId13"/>
    <p:sldId id="269" r:id="rId14"/>
    <p:sldId id="272"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AAF4817-CA6A-4427-B655-FEFFC2BA8325}"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901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587C9-910B-41A6-8AAD-8E3ED9B9C817}"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74819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573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11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515310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201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3414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8349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260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35590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E587C9-910B-41A6-8AAD-8E3ED9B9C817}"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F4817-CA6A-4427-B655-FEFFC2BA8325}"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68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E587C9-910B-41A6-8AAD-8E3ED9B9C817}"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372778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E587C9-910B-41A6-8AAD-8E3ED9B9C817}"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F4817-CA6A-4427-B655-FEFFC2BA8325}"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3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E587C9-910B-41A6-8AAD-8E3ED9B9C817}"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F4817-CA6A-4427-B655-FEFFC2BA8325}"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76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E587C9-910B-41A6-8AAD-8E3ED9B9C817}"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184654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587C9-910B-41A6-8AAD-8E3ED9B9C817}"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F4817-CA6A-4427-B655-FEFFC2BA8325}"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055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E587C9-910B-41A6-8AAD-8E3ED9B9C817}"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F4817-CA6A-4427-B655-FEFFC2BA8325}" type="slidenum">
              <a:rPr lang="en-IN" smtClean="0"/>
              <a:t>‹#›</a:t>
            </a:fld>
            <a:endParaRPr lang="en-IN"/>
          </a:p>
        </p:txBody>
      </p:sp>
    </p:spTree>
    <p:extLst>
      <p:ext uri="{BB962C8B-B14F-4D97-AF65-F5344CB8AC3E}">
        <p14:creationId xmlns:p14="http://schemas.microsoft.com/office/powerpoint/2010/main" val="4211365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E587C9-910B-41A6-8AAD-8E3ED9B9C817}" type="datetimeFigureOut">
              <a:rPr lang="en-IN" smtClean="0"/>
              <a:t>18-09-2024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AF4817-CA6A-4427-B655-FEFFC2BA8325}" type="slidenum">
              <a:rPr lang="en-IN" smtClean="0"/>
              <a:t>‹#›</a:t>
            </a:fld>
            <a:endParaRPr lang="en-IN"/>
          </a:p>
        </p:txBody>
      </p:sp>
    </p:spTree>
    <p:extLst>
      <p:ext uri="{BB962C8B-B14F-4D97-AF65-F5344CB8AC3E}">
        <p14:creationId xmlns:p14="http://schemas.microsoft.com/office/powerpoint/2010/main" val="8166393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0" i="0" u="none" strike="noStrike" dirty="0">
                <a:solidFill>
                  <a:schemeClr val="tx1"/>
                </a:solidFill>
                <a:effectLst/>
                <a:latin typeface="Arial" panose="020B0604020202020204" pitchFamily="34" charset="0"/>
              </a:rPr>
              <a:t>“P</a:t>
            </a:r>
            <a:r>
              <a:rPr lang="en-IN" altLang="en-US" sz="3200" b="0" i="0" u="none" strike="noStrike" dirty="0">
                <a:solidFill>
                  <a:schemeClr val="tx1"/>
                </a:solidFill>
                <a:effectLst/>
                <a:latin typeface="Arial" panose="020B0604020202020204" pitchFamily="34" charset="0"/>
              </a:rPr>
              <a:t>article Physics Event Classification</a:t>
            </a:r>
            <a:r>
              <a:rPr lang="en-US" sz="3200" b="0" i="0" u="none" strike="noStrike" dirty="0">
                <a:solidFill>
                  <a:schemeClr val="tx1"/>
                </a:solidFill>
                <a:effectLst/>
                <a:latin typeface="Arial" panose="020B0604020202020204" pitchFamily="34" charset="0"/>
              </a:rPr>
              <a:t>"</a:t>
            </a:r>
            <a:endParaRPr lang="en-IN" sz="3200" dirty="0">
              <a:solidFill>
                <a:schemeClr val="tx1"/>
              </a:solidFill>
            </a:endParaRPr>
          </a:p>
        </p:txBody>
      </p:sp>
      <p:sp>
        <p:nvSpPr>
          <p:cNvPr id="3" name="Subtitle 2"/>
          <p:cNvSpPr>
            <a:spLocks noGrp="1"/>
          </p:cNvSpPr>
          <p:nvPr>
            <p:ph type="subTitle" idx="1"/>
          </p:nvPr>
        </p:nvSpPr>
        <p:spPr>
          <a:xfrm>
            <a:off x="1759237" y="4119513"/>
            <a:ext cx="8673427" cy="1109340"/>
          </a:xfrm>
        </p:spPr>
        <p:txBody>
          <a:bodyPr>
            <a:normAutofit fontScale="85000" lnSpcReduction="20000"/>
          </a:bodyPr>
          <a:lstStyle/>
          <a:p>
            <a:r>
              <a:rPr lang="en-IN" i="1" dirty="0"/>
              <a:t>Ambika Sharma</a:t>
            </a:r>
          </a:p>
          <a:p>
            <a:r>
              <a:rPr lang="en-IN" i="1" dirty="0"/>
              <a:t>Email: ambikasharma749@gmail.com</a:t>
            </a:r>
            <a:endParaRPr lang="en-IN" i="1" dirty="0">
              <a:solidFill>
                <a:schemeClr val="tx2">
                  <a:lumMod val="50000"/>
                </a:schemeClr>
              </a:solidFill>
            </a:endParaRPr>
          </a:p>
          <a:p>
            <a:r>
              <a:rPr lang="en-IN" i="1" dirty="0"/>
              <a:t>Course: Advance AI and ML(LBDSC25082023)</a:t>
            </a:r>
          </a:p>
          <a:p>
            <a:endParaRPr lang="en-IN"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CA1C7F-616C-CE1A-0F1C-28D7D03D6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883" y="651824"/>
            <a:ext cx="3907847" cy="2442404"/>
          </a:xfrm>
          <a:prstGeom prst="rect">
            <a:avLst/>
          </a:prstGeom>
        </p:spPr>
      </p:pic>
      <p:pic>
        <p:nvPicPr>
          <p:cNvPr id="12" name="Picture 11">
            <a:extLst>
              <a:ext uri="{FF2B5EF4-FFF2-40B4-BE49-F238E27FC236}">
                <a16:creationId xmlns:a16="http://schemas.microsoft.com/office/drawing/2014/main" id="{5EBC341A-167D-7B4E-8790-63F1A72EC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120" y="3205482"/>
            <a:ext cx="4090513" cy="2958468"/>
          </a:xfrm>
          <a:prstGeom prst="rect">
            <a:avLst/>
          </a:prstGeom>
        </p:spPr>
      </p:pic>
      <p:sp>
        <p:nvSpPr>
          <p:cNvPr id="14" name="TextBox 13"/>
          <p:cNvSpPr txBox="1"/>
          <p:nvPr/>
        </p:nvSpPr>
        <p:spPr>
          <a:xfrm>
            <a:off x="5814430" y="651824"/>
            <a:ext cx="5258392" cy="5816977"/>
          </a:xfrm>
          <a:prstGeom prst="rect">
            <a:avLst/>
          </a:prstGeom>
          <a:noFill/>
        </p:spPr>
        <p:txBody>
          <a:bodyPr wrap="square" rtlCol="0">
            <a:spAutoFit/>
          </a:bodyPr>
          <a:lstStyle/>
          <a:p>
            <a:r>
              <a:rPr lang="en-US" sz="1200" dirty="0"/>
              <a:t> 1. </a:t>
            </a:r>
            <a:r>
              <a:rPr lang="en-US" sz="1200" b="1" dirty="0"/>
              <a:t>Correlation Matrix</a:t>
            </a:r>
          </a:p>
          <a:p>
            <a:pPr marL="285750" indent="-285750">
              <a:buFont typeface="Arial" panose="020B0604020202020204" pitchFamily="34" charset="0"/>
              <a:buChar char="•"/>
            </a:pPr>
            <a:r>
              <a:rPr lang="en-US" sz="1200" dirty="0"/>
              <a:t>   Description: A detailed heatmap of the correlation between different features.</a:t>
            </a:r>
          </a:p>
          <a:p>
            <a:pPr marL="285750" indent="-285750">
              <a:buFont typeface="Arial" panose="020B0604020202020204" pitchFamily="34" charset="0"/>
              <a:buChar char="•"/>
            </a:pPr>
            <a:r>
              <a:rPr lang="en-US" sz="1200" dirty="0"/>
              <a:t>   Insights: Some strong positive correlations are observed between features such as `DER_mass_vis` and `DER_mass_MMC`, which indicates a relationship that could impact modeling.</a:t>
            </a:r>
          </a:p>
          <a:p>
            <a:pPr marL="285750" indent="-285750">
              <a:buFont typeface="Arial" panose="020B0604020202020204" pitchFamily="34" charset="0"/>
              <a:buChar char="•"/>
            </a:pPr>
            <a:r>
              <a:rPr lang="en-US" sz="1200" dirty="0"/>
              <a:t>   Negative correlations exist between features like `PRI_leading_pt` and `PRI_jet_all_pt`.</a:t>
            </a:r>
          </a:p>
          <a:p>
            <a:pPr marL="285750" indent="-285750">
              <a:buFont typeface="Arial" panose="020B0604020202020204" pitchFamily="34" charset="0"/>
              <a:buChar char="•"/>
            </a:pPr>
            <a:r>
              <a:rPr lang="en-US" sz="1200" dirty="0"/>
              <a:t> Highly correlated features might introduce multicollinearity, requiring feature selection or dimensionality reduction techniques like PCA.</a:t>
            </a:r>
          </a:p>
          <a:p>
            <a:endParaRPr lang="en-US" sz="1200" dirty="0"/>
          </a:p>
          <a:p>
            <a:r>
              <a:rPr lang="en-US" sz="1200" dirty="0"/>
              <a:t>2</a:t>
            </a:r>
            <a:r>
              <a:rPr lang="en-US" sz="1200" b="1" dirty="0"/>
              <a:t>. Label Distribution</a:t>
            </a:r>
          </a:p>
          <a:p>
            <a:pPr marL="285750" indent="-285750">
              <a:buFont typeface="Arial" panose="020B0604020202020204" pitchFamily="34" charset="0"/>
              <a:buChar char="•"/>
            </a:pPr>
            <a:r>
              <a:rPr lang="en-US" sz="1200" dirty="0"/>
              <a:t> Description: The second plot presents the distribution of the target label (`Label`), visualized using both a bar chart and a pie chart.</a:t>
            </a:r>
          </a:p>
          <a:p>
            <a:pPr marL="285750" indent="-285750">
              <a:buFont typeface="Arial" panose="020B0604020202020204" pitchFamily="34" charset="0"/>
              <a:buChar char="•"/>
            </a:pPr>
            <a:r>
              <a:rPr lang="en-US" sz="1200" dirty="0"/>
              <a:t>The target variable is imbalanced, with approximately 65.7% of the observations belonging to class 0 and 34.3% to class 1.</a:t>
            </a:r>
          </a:p>
          <a:p>
            <a:pPr marL="285750" indent="-285750">
              <a:buFont typeface="Arial" panose="020B0604020202020204" pitchFamily="34" charset="0"/>
              <a:buChar char="•"/>
            </a:pPr>
            <a:r>
              <a:rPr lang="en-US" sz="1200" dirty="0"/>
              <a:t> This imbalance could lead to biased model performance favoring the majority class.</a:t>
            </a:r>
          </a:p>
          <a:p>
            <a:pPr marL="285750" indent="-285750">
              <a:buFont typeface="Arial" panose="020B0604020202020204" pitchFamily="34" charset="0"/>
              <a:buChar char="•"/>
            </a:pPr>
            <a:endParaRPr lang="en-US" sz="1200" dirty="0"/>
          </a:p>
          <a:p>
            <a:r>
              <a:rPr lang="en-US" sz="1200" dirty="0"/>
              <a:t>3. </a:t>
            </a:r>
            <a:r>
              <a:rPr lang="en-US" sz="1200" b="1" dirty="0"/>
              <a:t>Histograms of Features</a:t>
            </a:r>
          </a:p>
          <a:p>
            <a:pPr marL="285750" indent="-285750">
              <a:buFont typeface="Arial" panose="020B0604020202020204" pitchFamily="34" charset="0"/>
              <a:buChar char="•"/>
            </a:pPr>
            <a:r>
              <a:rPr lang="en-US" sz="1200" dirty="0"/>
              <a:t> The third set of plots shows histograms for various features, visualizing their distributions.</a:t>
            </a:r>
          </a:p>
          <a:p>
            <a:pPr marL="285750" indent="-285750">
              <a:buFont typeface="Arial" panose="020B0604020202020204" pitchFamily="34" charset="0"/>
              <a:buChar char="•"/>
            </a:pPr>
            <a:r>
              <a:rPr lang="en-US" sz="1200" dirty="0"/>
              <a:t>Many features have skewed distributions, with some exhibiting long tails (`PRI_jet_all_pt`, `DER_mass_MMC`).</a:t>
            </a:r>
          </a:p>
          <a:p>
            <a:pPr marL="285750" indent="-285750">
              <a:buFont typeface="Arial" panose="020B0604020202020204" pitchFamily="34" charset="0"/>
              <a:buChar char="•"/>
            </a:pPr>
            <a:r>
              <a:rPr lang="en-US" sz="1200" dirty="0"/>
              <a:t> Features like `PRI_lep_eta` and `PRI_met` exhibit near-uniform distributions.</a:t>
            </a:r>
          </a:p>
          <a:p>
            <a:pPr marL="285750" indent="-285750">
              <a:buFont typeface="Arial" panose="020B0604020202020204" pitchFamily="34" charset="0"/>
              <a:buChar char="•"/>
            </a:pPr>
            <a:r>
              <a:rPr lang="en-US" sz="1200" dirty="0"/>
              <a:t> The feature `Weight` shows a sharp peak at zero, which may indicate a potential issue or specific encoding in the data.</a:t>
            </a:r>
          </a:p>
          <a:p>
            <a:r>
              <a:rPr lang="en-US" sz="1200" dirty="0"/>
              <a:t>   </a:t>
            </a:r>
          </a:p>
          <a:p>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957" y="886119"/>
            <a:ext cx="9179197" cy="1451727"/>
          </a:xfrm>
        </p:spPr>
        <p:txBody>
          <a:bodyPr/>
          <a:lstStyle/>
          <a:p>
            <a:r>
              <a:rPr lang="en-IN" dirty="0"/>
              <a:t>Base Model</a:t>
            </a:r>
            <a:br>
              <a:rPr lang="en-IN" dirty="0"/>
            </a:br>
            <a:r>
              <a:rPr lang="en-IN" dirty="0"/>
              <a:t>Logistic Regression</a:t>
            </a:r>
          </a:p>
        </p:txBody>
      </p:sp>
      <p:sp>
        <p:nvSpPr>
          <p:cNvPr id="9" name="Content Placeholder 8">
            <a:extLst>
              <a:ext uri="{FF2B5EF4-FFF2-40B4-BE49-F238E27FC236}">
                <a16:creationId xmlns:a16="http://schemas.microsoft.com/office/drawing/2014/main" id="{89D8EBCC-1F10-EE10-DD3B-CAF5612F0677}"/>
              </a:ext>
            </a:extLst>
          </p:cNvPr>
          <p:cNvSpPr>
            <a:spLocks noGrp="1"/>
          </p:cNvSpPr>
          <p:nvPr>
            <p:ph idx="1"/>
          </p:nvPr>
        </p:nvSpPr>
        <p:spPr>
          <a:xfrm>
            <a:off x="5486400" y="2742266"/>
            <a:ext cx="5923347" cy="3539296"/>
          </a:xfrm>
        </p:spPr>
        <p:txBody>
          <a:bodyPr/>
          <a:lstStyle/>
          <a:p>
            <a:r>
              <a:rPr lang="en-US" dirty="0"/>
              <a:t>Logistic Regression has balanced precision and recall for both classes, making it a decent choice for moderately imbalanced data.</a:t>
            </a:r>
          </a:p>
          <a:p>
            <a:r>
              <a:rPr lang="en-US" dirty="0"/>
              <a:t>It performs similarly on both training and test sets, indicating no overfitting.</a:t>
            </a:r>
          </a:p>
          <a:p>
            <a:r>
              <a:rPr lang="en-US" dirty="0"/>
              <a:t>Suitable for use when interpretability is important.</a:t>
            </a:r>
            <a:endParaRPr lang="en-IN" dirty="0"/>
          </a:p>
        </p:txBody>
      </p:sp>
      <p:pic>
        <p:nvPicPr>
          <p:cNvPr id="5" name="Picture 4">
            <a:extLst>
              <a:ext uri="{FF2B5EF4-FFF2-40B4-BE49-F238E27FC236}">
                <a16:creationId xmlns:a16="http://schemas.microsoft.com/office/drawing/2014/main" id="{887DDA6C-BE51-6CDF-46B8-B47B733DA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88" y="2742266"/>
            <a:ext cx="4449864" cy="33003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a:t>
            </a:r>
            <a:endParaRPr lang="en-IN" dirty="0"/>
          </a:p>
        </p:txBody>
      </p:sp>
      <p:sp>
        <p:nvSpPr>
          <p:cNvPr id="4" name="Text Placeholder 3"/>
          <p:cNvSpPr>
            <a:spLocks noGrp="1"/>
          </p:cNvSpPr>
          <p:nvPr>
            <p:ph type="body" idx="1"/>
          </p:nvPr>
        </p:nvSpPr>
        <p:spPr/>
        <p:txBody>
          <a:bodyPr/>
          <a:lstStyle/>
          <a:p>
            <a:r>
              <a:rPr lang="en-US" dirty="0"/>
              <a:t>Decision Tree</a:t>
            </a:r>
            <a:endParaRPr lang="en-IN" dirty="0"/>
          </a:p>
        </p:txBody>
      </p:sp>
      <p:pic>
        <p:nvPicPr>
          <p:cNvPr id="12" name="Content Placeholder 11">
            <a:extLst>
              <a:ext uri="{FF2B5EF4-FFF2-40B4-BE49-F238E27FC236}">
                <a16:creationId xmlns:a16="http://schemas.microsoft.com/office/drawing/2014/main" id="{658E1DB0-170E-A849-7D0C-303BA70227C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22707" y="3234795"/>
            <a:ext cx="4883613" cy="2431968"/>
          </a:xfrm>
        </p:spPr>
      </p:pic>
      <p:sp>
        <p:nvSpPr>
          <p:cNvPr id="6" name="Text Placeholder 5"/>
          <p:cNvSpPr>
            <a:spLocks noGrp="1"/>
          </p:cNvSpPr>
          <p:nvPr>
            <p:ph type="body" idx="3"/>
          </p:nvPr>
        </p:nvSpPr>
        <p:spPr/>
        <p:txBody>
          <a:bodyPr/>
          <a:lstStyle/>
          <a:p>
            <a:r>
              <a:rPr lang="en-US" dirty="0"/>
              <a:t>XGBoost</a:t>
            </a:r>
            <a:endParaRPr lang="en-IN" dirty="0"/>
          </a:p>
        </p:txBody>
      </p:sp>
      <p:pic>
        <p:nvPicPr>
          <p:cNvPr id="5" name="Picture 4">
            <a:extLst>
              <a:ext uri="{FF2B5EF4-FFF2-40B4-BE49-F238E27FC236}">
                <a16:creationId xmlns:a16="http://schemas.microsoft.com/office/drawing/2014/main" id="{9131FE6E-FEC0-9CA5-445F-F4B925A8F2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702" y="3272504"/>
            <a:ext cx="4418129" cy="23942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Hyperparameter Tunning</a:t>
            </a:r>
            <a:endParaRPr lang="en-IN" sz="3600" dirty="0"/>
          </a:p>
        </p:txBody>
      </p:sp>
      <p:sp>
        <p:nvSpPr>
          <p:cNvPr id="7" name="Content Placeholder 6">
            <a:extLst>
              <a:ext uri="{FF2B5EF4-FFF2-40B4-BE49-F238E27FC236}">
                <a16:creationId xmlns:a16="http://schemas.microsoft.com/office/drawing/2014/main" id="{E0B7CEF2-147B-4214-B3E7-54233FA0BC65}"/>
              </a:ext>
            </a:extLst>
          </p:cNvPr>
          <p:cNvSpPr>
            <a:spLocks noGrp="1"/>
          </p:cNvSpPr>
          <p:nvPr>
            <p:ph idx="1"/>
          </p:nvPr>
        </p:nvSpPr>
        <p:spPr/>
        <p:txBody>
          <a:bodyPr>
            <a:normAutofit fontScale="55000" lnSpcReduction="20000"/>
          </a:bodyPr>
          <a:lstStyle/>
          <a:p>
            <a:r>
              <a:rPr lang="en-IN" dirty="0"/>
              <a:t>Best parameters for Logistic Regression: {'solver': '</a:t>
            </a:r>
            <a:r>
              <a:rPr lang="en-IN" dirty="0" err="1"/>
              <a:t>lbfgs</a:t>
            </a:r>
            <a:r>
              <a:rPr lang="en-IN" dirty="0"/>
              <a:t>', 'penalty': 'l2', 'max_iter': 200, 'C': 100}</a:t>
            </a:r>
          </a:p>
          <a:p>
            <a:r>
              <a:rPr lang="en-IN" dirty="0"/>
              <a:t>Logistic Regression Training Accuracy: 0.7326</a:t>
            </a:r>
          </a:p>
          <a:p>
            <a:r>
              <a:rPr lang="en-IN" dirty="0"/>
              <a:t>Logistic Regression Test Accuracy: 0.7361</a:t>
            </a:r>
          </a:p>
          <a:p>
            <a:endParaRPr lang="en-IN" dirty="0"/>
          </a:p>
          <a:p>
            <a:r>
              <a:rPr lang="en-IN" dirty="0"/>
              <a:t>Best parameters for Decision Tree Classifier: {'min_samples_split': 10, 'max_features': 'log2', 'max_depth': 20, 'class_weight': None}</a:t>
            </a:r>
          </a:p>
          <a:p>
            <a:r>
              <a:rPr lang="en-IN" dirty="0"/>
              <a:t>Decision Tree Classifier Training Accuracy: 0.9022</a:t>
            </a:r>
          </a:p>
          <a:p>
            <a:r>
              <a:rPr lang="en-IN" dirty="0"/>
              <a:t>Decision Tree Classifier Test Accuracy: 0.7934</a:t>
            </a:r>
          </a:p>
          <a:p>
            <a:endParaRPr lang="en-IN" dirty="0"/>
          </a:p>
          <a:p>
            <a:r>
              <a:rPr lang="en-IN" dirty="0"/>
              <a:t>Best parameters for XGBoost Classifier: {'subsample': 0.9, 'scale_pos_weight': 2, 'n_estimators': 300, 'max_depth': 7, 'learning_rate': 0.2}</a:t>
            </a:r>
          </a:p>
          <a:p>
            <a:r>
              <a:rPr lang="en-IN" dirty="0"/>
              <a:t>XGBoost Classifier Training Accuracy: 0.9183</a:t>
            </a:r>
          </a:p>
          <a:p>
            <a:r>
              <a:rPr lang="en-IN" dirty="0"/>
              <a:t>XGBoost Classifier Test Accuracy: 0.8529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&amp; Feature Importance</a:t>
            </a:r>
            <a:endParaRPr lang="en-IN" dirty="0"/>
          </a:p>
        </p:txBody>
      </p:sp>
      <p:sp>
        <p:nvSpPr>
          <p:cNvPr id="3" name="Content Placeholder 2"/>
          <p:cNvSpPr>
            <a:spLocks noGrp="1"/>
          </p:cNvSpPr>
          <p:nvPr>
            <p:ph idx="1"/>
          </p:nvPr>
        </p:nvSpPr>
        <p:spPr>
          <a:xfrm>
            <a:off x="5976684" y="200535"/>
            <a:ext cx="4091143" cy="1807374"/>
          </a:xfrm>
        </p:spPr>
        <p:txBody>
          <a:bodyPr>
            <a:normAutofit/>
          </a:bodyPr>
          <a:lstStyle/>
          <a:p>
            <a:r>
              <a:rPr lang="en-US" sz="1400" dirty="0"/>
              <a:t>Let’s see first five rows of prediction;</a:t>
            </a:r>
            <a:endParaRPr lang="en-IN" sz="1400" dirty="0"/>
          </a:p>
        </p:txBody>
      </p:sp>
      <p:pic>
        <p:nvPicPr>
          <p:cNvPr id="7" name="Picture 6">
            <a:extLst>
              <a:ext uri="{FF2B5EF4-FFF2-40B4-BE49-F238E27FC236}">
                <a16:creationId xmlns:a16="http://schemas.microsoft.com/office/drawing/2014/main" id="{599C1D49-EABB-AA83-0D45-A12018426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342" y="2869633"/>
            <a:ext cx="3236629" cy="2357354"/>
          </a:xfrm>
          <a:prstGeom prst="rect">
            <a:avLst/>
          </a:prstGeom>
        </p:spPr>
      </p:pic>
      <p:pic>
        <p:nvPicPr>
          <p:cNvPr id="10" name="Picture 9">
            <a:extLst>
              <a:ext uri="{FF2B5EF4-FFF2-40B4-BE49-F238E27FC236}">
                <a16:creationId xmlns:a16="http://schemas.microsoft.com/office/drawing/2014/main" id="{E9E73764-333C-8E29-F35B-2A804E4A46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96" y="2588417"/>
            <a:ext cx="5499561" cy="35479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Recommendation and Conclusion</a:t>
            </a:r>
            <a:endParaRPr lang="en-IN" sz="3600" dirty="0"/>
          </a:p>
        </p:txBody>
      </p:sp>
      <p:sp>
        <p:nvSpPr>
          <p:cNvPr id="3" name="Content Placeholder 2"/>
          <p:cNvSpPr>
            <a:spLocks noGrp="1"/>
          </p:cNvSpPr>
          <p:nvPr>
            <p:ph idx="1"/>
          </p:nvPr>
        </p:nvSpPr>
        <p:spPr>
          <a:xfrm>
            <a:off x="1295401" y="2556931"/>
            <a:ext cx="9601196" cy="3740173"/>
          </a:xfrm>
        </p:spPr>
        <p:txBody>
          <a:bodyPr>
            <a:normAutofit fontScale="47500" lnSpcReduction="20000"/>
          </a:bodyPr>
          <a:lstStyle/>
          <a:p>
            <a:pPr marL="0" indent="0">
              <a:buNone/>
            </a:pPr>
            <a:r>
              <a:rPr lang="en-US" sz="3000" b="1" dirty="0"/>
              <a:t>Recommendation: -</a:t>
            </a:r>
          </a:p>
          <a:p>
            <a:r>
              <a:rPr lang="en-US" dirty="0"/>
              <a:t>Enhance Feature Selection: Refine the selection of features by focusing on high-correlation variables such as transverse momentum, derived masses, and </a:t>
            </a:r>
            <a:r>
              <a:rPr lang="en-US" dirty="0" err="1"/>
              <a:t>pseudorapidity</a:t>
            </a:r>
            <a:r>
              <a:rPr lang="en-US" dirty="0"/>
              <a:t>. This will improve model performance and interpretability.</a:t>
            </a:r>
          </a:p>
          <a:p>
            <a:r>
              <a:rPr lang="en-US" dirty="0"/>
              <a:t>Address Class Imbalance: Implement techniques such as resampling (oversampling or under sampling) or class weighting to manage any imbalance between signal and background events. This will help the model perform better on underrepresented signal events.</a:t>
            </a:r>
          </a:p>
          <a:p>
            <a:r>
              <a:rPr lang="en-US" dirty="0"/>
              <a:t>Explore Advanced Models: Beyond Random Forest, consider using Gradient Boosting, XGBoost, or deep learning models to further enhance classification accuracy. These algorithms may capture complex patterns in the data more effectively.</a:t>
            </a:r>
          </a:p>
          <a:p>
            <a:r>
              <a:rPr lang="en-US" dirty="0"/>
              <a:t>Hyperparameter Tuning: Conduct systematic hyperparameter tuning using grid search or random search with cross-validation to ensure optimal performance and generalization on unseen data.</a:t>
            </a:r>
          </a:p>
          <a:p>
            <a:pPr marL="0" indent="0">
              <a:buNone/>
            </a:pPr>
            <a:r>
              <a:rPr lang="en-US" sz="3000" b="1" dirty="0"/>
              <a:t>Conclusion: -</a:t>
            </a:r>
          </a:p>
          <a:p>
            <a:r>
              <a:rPr lang="en-US" dirty="0"/>
              <a:t>The particle physics event classification project demonstrates the potential of machine learning to automate and improve the identification of signal events from experimental data. By analyzing key features like transverse momentum, pseudo rapidity, and derived masses, the model effectively distinguishes signal (s) from background (b) events, aiding physicists in identifying meaningful interactions.</a:t>
            </a:r>
          </a:p>
          <a:p>
            <a:r>
              <a:rPr lang="en-US" dirty="0"/>
              <a:t>The exploratory data analysis revealed critical insights into the relationships between these features, guiding the selection of relevant variables for the classification task. Leveraging machine learning, particularly Random Forest, has shown promising results, although further improvements can be achieved through hyperparameter tuning and the exploration of more advanced models.</a:t>
            </a:r>
          </a:p>
          <a:p>
            <a:r>
              <a:rPr lang="en-US" dirty="0"/>
              <a:t>Overall, this project represents a significant step towards improving efficiency in particle physics research, enabling faster and more accurate identification of events that may lead to important discoveries.</a:t>
            </a:r>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a:t>
            </a:r>
          </a:p>
        </p:txBody>
      </p:sp>
      <p:sp>
        <p:nvSpPr>
          <p:cNvPr id="3" name="Content Placeholder 2"/>
          <p:cNvSpPr>
            <a:spLocks noGrp="1"/>
          </p:cNvSpPr>
          <p:nvPr>
            <p:ph idx="1"/>
          </p:nvPr>
        </p:nvSpPr>
        <p:spPr/>
        <p:txBody>
          <a:bodyPr>
            <a:normAutofit fontScale="47500" lnSpcReduction="20000"/>
          </a:bodyPr>
          <a:lstStyle/>
          <a:p>
            <a:r>
              <a:rPr lang="en-IN" sz="2900" dirty="0"/>
              <a:t>Problem Statement</a:t>
            </a:r>
          </a:p>
          <a:p>
            <a:r>
              <a:rPr lang="en-IN" sz="2900" dirty="0"/>
              <a:t>Introduction (Condition Based Monitoring &amp; GT Propulsion System)</a:t>
            </a:r>
          </a:p>
          <a:p>
            <a:r>
              <a:rPr lang="en-IN" sz="2900" dirty="0"/>
              <a:t>Data Summary</a:t>
            </a:r>
          </a:p>
          <a:p>
            <a:r>
              <a:rPr lang="en-IN" sz="2900" dirty="0"/>
              <a:t>Project Approach</a:t>
            </a:r>
          </a:p>
          <a:p>
            <a:r>
              <a:rPr lang="en-IN" sz="2900" dirty="0"/>
              <a:t>Exploratory Data Analysis</a:t>
            </a:r>
          </a:p>
          <a:p>
            <a:r>
              <a:rPr lang="en-IN" sz="2900" dirty="0"/>
              <a:t>Base Model </a:t>
            </a:r>
          </a:p>
          <a:p>
            <a:r>
              <a:rPr lang="en-IN" sz="2900" dirty="0"/>
              <a:t>Models - Decision Tree and XGBoost</a:t>
            </a:r>
          </a:p>
          <a:p>
            <a:r>
              <a:rPr lang="en-IN" sz="2900" dirty="0"/>
              <a:t>Hyperparameter Tunning</a:t>
            </a:r>
          </a:p>
          <a:p>
            <a:r>
              <a:rPr lang="en-IN" sz="2900" dirty="0"/>
              <a:t>Predications &amp; Feature Importance</a:t>
            </a:r>
          </a:p>
          <a:p>
            <a:r>
              <a:rPr lang="en-IN" sz="2900" dirty="0"/>
              <a:t>Conclusion and Recommendation</a:t>
            </a:r>
          </a:p>
          <a:p>
            <a:r>
              <a:rPr lang="en-IN" sz="2900" dirty="0"/>
              <a:t>References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lnSpcReduction="10000"/>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IN THE FIELD OF PARTICLE PHYSICS, ACCURATE IDENTIFICATION AND CLASSIFICATION OF EVENTS ARE CRUCIAL FOR UNDERSTANDING FUNDAMENTAL PARTICLES AND THEIR INTERACTIONS. </a:t>
            </a: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THE PROVIDED DATASET CONTAINS VARIOUS FEATURES DERIVED FROM PARTICLE PHYSICS EXPERIMENTS, AND THE GOAL IS TO BUILD A MACHINE-LEARNING MODEL TO CLASSIFY EVENTS INTO SIGNAL (s) AND BACKGROUND (b) CATEGORIES. THIS CLASSIFICATION AIDS IN DISTINGUISHING EVENTS OF INTEREST (SIGNAL) FROM BACKGROUND NOISE.</a:t>
            </a:r>
            <a:endParaRPr lang="en-US" b="0" dirty="0">
              <a:effectLst/>
            </a:endParaRPr>
          </a:p>
          <a:p>
            <a:pPr marL="0" indent="0">
              <a:buNone/>
            </a:pPr>
            <a:br>
              <a:rPr lang="en-US" dirty="0"/>
            </a:b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999241" y="2526384"/>
            <a:ext cx="10401079" cy="3714160"/>
          </a:xfrm>
        </p:spPr>
        <p:txBody>
          <a:bodyPr>
            <a:normAutofit fontScale="62500" lnSpcReduction="20000"/>
          </a:bodyPr>
          <a:lstStyle/>
          <a:p>
            <a:r>
              <a:rPr lang="en-US" b="1" dirty="0"/>
              <a:t>Purpose of Particle Accelerators: </a:t>
            </a:r>
            <a:r>
              <a:rPr lang="en-US" dirty="0"/>
              <a:t>Particle accelerators enable physicists to study the fundamental nature of matter, space, and time by observing high-energy collisions of subatomic particles. These collisions provide insights into the structure and behavior of the universe's smallest components.</a:t>
            </a:r>
          </a:p>
          <a:p>
            <a:r>
              <a:rPr lang="en-US" b="1" dirty="0"/>
              <a:t>Role of Machine Learning</a:t>
            </a:r>
            <a:r>
              <a:rPr lang="en-US" dirty="0"/>
              <a:t>: The data produced from these high-energy collisions often lack precision, prompting researchers to rely on machine learning (ML) techniques to enhance statistical power and extract meaningful features from raw measurements.</a:t>
            </a:r>
          </a:p>
          <a:p>
            <a:r>
              <a:rPr lang="en-US" b="1" dirty="0"/>
              <a:t>Higgs Boson and its Discovery: </a:t>
            </a:r>
            <a:r>
              <a:rPr lang="en-US" dirty="0"/>
              <a:t>The Higgs boson, known as the "God particle," was theorized in 1964 by Peter Higgs and others as the particle responsible for giving mass to elementary particles. Its discovery was confirmed in 2012 by CERN's Large Hadron Collider, earning the Nobel Prize in Physics in 2013.</a:t>
            </a:r>
          </a:p>
          <a:p>
            <a:r>
              <a:rPr lang="en-US" b="1" dirty="0"/>
              <a:t>Higgs Boson Decay into Fermions: </a:t>
            </a:r>
            <a:r>
              <a:rPr lang="en-US" dirty="0"/>
              <a:t>Physicists investigate different decay channels of the Higgs boson to understand its interaction with fermions. Decay into tau lepton pairs is a crucial mode to prove that the Higgs field provides mass to fermions, though statistical significance remains a challenge.</a:t>
            </a:r>
          </a:p>
          <a:p>
            <a:r>
              <a:rPr lang="en-US" b="1" dirty="0"/>
              <a:t>Dataset Simulation and Structure: </a:t>
            </a:r>
            <a:r>
              <a:rPr lang="en-US" dirty="0"/>
              <a:t>The ATLAS full-detector simulation produces a dataset that mimics real proton-proton collisions. This dataset includes both signal events (Higgs boson decays) and background events (other processes), with the training and test sets containing 31 shared features for classification tasks.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Summary</a:t>
            </a:r>
          </a:p>
        </p:txBody>
      </p:sp>
      <p:pic>
        <p:nvPicPr>
          <p:cNvPr id="5" name="Content Placeholder 4">
            <a:extLst>
              <a:ext uri="{FF2B5EF4-FFF2-40B4-BE49-F238E27FC236}">
                <a16:creationId xmlns:a16="http://schemas.microsoft.com/office/drawing/2014/main" id="{084A986C-BC27-FE07-5972-A05011ADF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488" y="2672377"/>
            <a:ext cx="9379024" cy="288943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 Summary</a:t>
            </a:r>
          </a:p>
        </p:txBody>
      </p:sp>
      <p:sp>
        <p:nvSpPr>
          <p:cNvPr id="3" name="Content Placeholder 2"/>
          <p:cNvSpPr>
            <a:spLocks noGrp="1"/>
          </p:cNvSpPr>
          <p:nvPr>
            <p:ph idx="1"/>
          </p:nvPr>
        </p:nvSpPr>
        <p:spPr>
          <a:xfrm>
            <a:off x="986672" y="2356700"/>
            <a:ext cx="10520314" cy="3714162"/>
          </a:xfrm>
        </p:spPr>
        <p:txBody>
          <a:bodyPr>
            <a:noAutofit/>
          </a:bodyPr>
          <a:lstStyle/>
          <a:p>
            <a:pPr marL="0" indent="0">
              <a:buNone/>
            </a:pPr>
            <a:endParaRPr lang="en-IN" sz="1100" dirty="0"/>
          </a:p>
          <a:p>
            <a:pPr marL="0" indent="0">
              <a:buNone/>
            </a:pPr>
            <a:r>
              <a:rPr lang="en-IN" sz="1100" b="1" dirty="0"/>
              <a:t>1. Event Information:</a:t>
            </a:r>
          </a:p>
          <a:p>
            <a:r>
              <a:rPr lang="en-IN" sz="1100" dirty="0"/>
              <a:t>   `EventId`: Unique identifier for each event.</a:t>
            </a:r>
          </a:p>
          <a:p>
            <a:r>
              <a:rPr lang="en-IN" sz="1100" dirty="0"/>
              <a:t>   `Label`: Class label indicating the classification outcome (likely signal vs. background).</a:t>
            </a:r>
          </a:p>
          <a:p>
            <a:pPr marL="0" indent="0">
              <a:buNone/>
            </a:pPr>
            <a:r>
              <a:rPr lang="en-IN" sz="1100" b="1" dirty="0"/>
              <a:t>2. Derived Features (DER):</a:t>
            </a:r>
          </a:p>
          <a:p>
            <a:r>
              <a:rPr lang="en-IN" sz="1100" dirty="0"/>
              <a:t> `DER_mass_MMC`: Combined mass estimate from visible particles in the event.</a:t>
            </a:r>
          </a:p>
          <a:p>
            <a:r>
              <a:rPr lang="en-IN" sz="1100" dirty="0"/>
              <a:t>  `DER_mass_transverse_met_lep`: Transverse mass calculated using missing energy and lepton momentum.</a:t>
            </a:r>
          </a:p>
          <a:p>
            <a:r>
              <a:rPr lang="en-IN" sz="1100" dirty="0"/>
              <a:t>  `DER_pt_h`, `DER_pt_tot`, `DER_sum_pt`: Different momentum-related quantities, such as transverse momentum (pt) of the system and total momentum.</a:t>
            </a:r>
          </a:p>
          <a:p>
            <a:r>
              <a:rPr lang="en-IN" sz="1100" dirty="0"/>
              <a:t> `DER_deltar_tau_lep`: Distance between tau and lepton in the detector.</a:t>
            </a:r>
          </a:p>
          <a:p>
            <a:r>
              <a:rPr lang="en-IN" sz="1100" dirty="0"/>
              <a:t> `DER_lep_eta_centrality`: Centrality measure of the lepton in the detector.</a:t>
            </a:r>
          </a:p>
          <a:p>
            <a:r>
              <a:rPr lang="en-IN" sz="1100" b="1" dirty="0"/>
              <a:t>3. Primary Features (PRI):</a:t>
            </a:r>
          </a:p>
          <a:p>
            <a:r>
              <a:rPr lang="en-IN" sz="1100" dirty="0"/>
              <a:t> `PRI_tau_pt`, `PRI_lep_pt`, `PRI_met`: Raw transverse momentum for tau, lepton, and missing energy (met).</a:t>
            </a:r>
          </a:p>
          <a:p>
            <a:r>
              <a:rPr lang="en-IN" sz="1100" dirty="0"/>
              <a:t>   PRI_jet_num`: Number of jets observed in the event.</a:t>
            </a:r>
          </a:p>
          <a:p>
            <a:r>
              <a:rPr lang="en-IN" sz="1100" dirty="0"/>
              <a:t>   PRI_jet_leading_pt`, `PRI_jet_subleading_pt`: Transverse momenta of the leading and sub leading jets.</a:t>
            </a:r>
          </a:p>
          <a:p>
            <a:endParaRPr lang="en-IN" sz="1100" dirty="0"/>
          </a:p>
          <a:p>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Data Summary</a:t>
            </a:r>
          </a:p>
        </p:txBody>
      </p:sp>
      <p:sp>
        <p:nvSpPr>
          <p:cNvPr id="3" name="Content Placeholder 2"/>
          <p:cNvSpPr>
            <a:spLocks noGrp="1"/>
          </p:cNvSpPr>
          <p:nvPr>
            <p:ph idx="1"/>
          </p:nvPr>
        </p:nvSpPr>
        <p:spPr/>
        <p:txBody>
          <a:bodyPr>
            <a:normAutofit fontScale="65000" lnSpcReduction="20000"/>
          </a:bodyPr>
          <a:lstStyle/>
          <a:p>
            <a:pPr marL="0" indent="0">
              <a:buNone/>
            </a:pPr>
            <a:r>
              <a:rPr lang="en-IN" sz="1800" b="1" dirty="0"/>
              <a:t>4. Spatial and Angular Features:</a:t>
            </a:r>
          </a:p>
          <a:p>
            <a:r>
              <a:rPr lang="en-IN" sz="1800" dirty="0"/>
              <a:t>   PRI_tau_eta`, `PRI_tau_phi`, `PRI_lep_eta`, `PRI_lep_phi`: Spatial eta and phi coordinates for tau and lepton.</a:t>
            </a:r>
          </a:p>
          <a:p>
            <a:r>
              <a:rPr lang="en-IN" sz="1800" dirty="0"/>
              <a:t>   `PRI_jet_leading_eta`, `PRI_jet_leading_phi`: Spatial eta and phi coordinates for the leading jet.</a:t>
            </a:r>
          </a:p>
          <a:p>
            <a:pPr marL="0" indent="0">
              <a:buNone/>
            </a:pPr>
            <a:r>
              <a:rPr lang="en-IN" sz="1800" b="1" dirty="0"/>
              <a:t>5. Other Features:  </a:t>
            </a:r>
          </a:p>
          <a:p>
            <a:r>
              <a:rPr lang="en-IN" sz="1800" dirty="0"/>
              <a:t> -Weight`: Event weight, possibly for handling class imbalance or importance in training. </a:t>
            </a:r>
          </a:p>
          <a:p>
            <a:r>
              <a:rPr lang="en-IN" sz="1800" dirty="0"/>
              <a:t> Missing energy components such as `PRI_met_phi`, `PRI_met_sumet`, and angles `PRI_jet_subleading_eta`, `PRI_jet_all_pt` capture detailed angular and momentum distributions.</a:t>
            </a:r>
          </a:p>
          <a:p>
            <a:r>
              <a:rPr lang="en-US" sz="1800" dirty="0"/>
              <a:t>Similar to PRI_tau_eta, this feature indicates the pseudorapidity of the lepton, providing information about its </a:t>
            </a:r>
          </a:p>
          <a:p>
            <a:r>
              <a:rPr lang="en-US" sz="1800" dirty="0"/>
              <a:t>angular position relative to the beamline.</a:t>
            </a:r>
          </a:p>
          <a:p>
            <a:r>
              <a:rPr lang="en-US" sz="1800" dirty="0"/>
              <a:t>PRI_lep_phi: Azimuthal angle of the lepton.</a:t>
            </a:r>
          </a:p>
          <a:p>
            <a:r>
              <a:rPr lang="en-US" sz="1800" dirty="0"/>
              <a:t>Similar to PRI_tau_phi, this feature represents the azimuthal angle of the lepton, indicating its orientation in the transverse place.</a:t>
            </a:r>
          </a:p>
          <a:p>
            <a:r>
              <a:rPr lang="en-US" sz="1800" dirty="0"/>
              <a:t>PRI_met: Missing transverse energy.</a:t>
            </a:r>
          </a:p>
          <a:p>
            <a:r>
              <a:rPr lang="en-US" sz="1800" dirty="0"/>
              <a:t>Missing transverse energy is a crucial concept in particle physics. It represents the imbalance in transverse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Approach</a:t>
            </a:r>
          </a:p>
        </p:txBody>
      </p:sp>
      <p:sp>
        <p:nvSpPr>
          <p:cNvPr id="3" name="Content Placeholder 2"/>
          <p:cNvSpPr>
            <a:spLocks noGrp="1"/>
          </p:cNvSpPr>
          <p:nvPr>
            <p:ph idx="1"/>
          </p:nvPr>
        </p:nvSpPr>
        <p:spPr/>
        <p:txBody>
          <a:bodyPr>
            <a:normAutofit fontScale="92500" lnSpcReduction="20000"/>
          </a:bodyPr>
          <a:lstStyle/>
          <a:p>
            <a:r>
              <a:rPr lang="en-US" dirty="0"/>
              <a:t>Problem Statement</a:t>
            </a:r>
          </a:p>
          <a:p>
            <a:r>
              <a:rPr lang="en-US" dirty="0"/>
              <a:t>Data collection and Preprocessing</a:t>
            </a:r>
          </a:p>
          <a:p>
            <a:r>
              <a:rPr lang="en-US" dirty="0"/>
              <a:t>Exploratory Data Analysis</a:t>
            </a:r>
          </a:p>
          <a:p>
            <a:r>
              <a:rPr lang="en-US" dirty="0"/>
              <a:t>Feature Selection and Outlier Detection</a:t>
            </a:r>
          </a:p>
          <a:p>
            <a:r>
              <a:rPr lang="en-US" dirty="0"/>
              <a:t>Modelling</a:t>
            </a:r>
          </a:p>
          <a:p>
            <a:r>
              <a:rPr lang="en-US" dirty="0"/>
              <a:t>Model performance and evaluation</a:t>
            </a:r>
          </a:p>
          <a:p>
            <a:r>
              <a:rPr lang="en-IN" dirty="0"/>
              <a:t>GT Turbine decay state coefficient Prediction</a:t>
            </a:r>
          </a:p>
          <a:p>
            <a:r>
              <a:rPr lang="en-US" dirty="0"/>
              <a:t>Recommendation and Conclusion</a:t>
            </a:r>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Exploratory Data Analysis</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Class Imbalance: 65.7% background (Class 0) vs. 34.3% signal (Class 1), indicating a need to address imbalance.</a:t>
            </a:r>
          </a:p>
          <a:p>
            <a:r>
              <a:rPr lang="en-US" dirty="0"/>
              <a:t>Feature Skewness: Several features, like DER_mass_MMC and DER_mass_transverse_met_lep, exhibit right-skewed distributions.</a:t>
            </a:r>
          </a:p>
          <a:p>
            <a:r>
              <a:rPr lang="en-US" dirty="0"/>
              <a:t>Outlier Detection: Some features show a significant presence of outliers, requiring potential treatment.</a:t>
            </a:r>
          </a:p>
          <a:p>
            <a:r>
              <a:rPr lang="en-US" dirty="0"/>
              <a:t>Uniform Feature: The EventId variable is uniformly distributed, indicating a balanced sampling.</a:t>
            </a:r>
          </a:p>
          <a:p>
            <a:r>
              <a:rPr lang="en-US" dirty="0"/>
              <a:t>Correlation Check: Initial correlation analysis may reveal relationships for feature selection</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192</TotalTime>
  <Words>1747</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“Particle Physics Event Classification"</vt:lpstr>
      <vt:lpstr>Content</vt:lpstr>
      <vt:lpstr>Problem Statement</vt:lpstr>
      <vt:lpstr>Introduction</vt:lpstr>
      <vt:lpstr>Data Summary</vt:lpstr>
      <vt:lpstr>Data Summary</vt:lpstr>
      <vt:lpstr>Data Summary</vt:lpstr>
      <vt:lpstr>Project Approach</vt:lpstr>
      <vt:lpstr>Exploratory Data Analysis </vt:lpstr>
      <vt:lpstr>PowerPoint Presentation</vt:lpstr>
      <vt:lpstr>Base Model Logistic Regression</vt:lpstr>
      <vt:lpstr>Models</vt:lpstr>
      <vt:lpstr>Hyperparameter Tunning</vt:lpstr>
      <vt:lpstr>Prediction &amp; Feature Importance</vt:lpstr>
      <vt:lpstr>Recommendation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Dattraya Dixit</dc:creator>
  <cp:lastModifiedBy>Dattraya Dixit</cp:lastModifiedBy>
  <cp:revision>11</cp:revision>
  <dcterms:created xsi:type="dcterms:W3CDTF">2024-07-26T04:39:00Z</dcterms:created>
  <dcterms:modified xsi:type="dcterms:W3CDTF">2024-09-18T09:07:53Z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8CE34D81EC52420EB0D0B9C07D853E1F_12</vt:lpwstr>
  </property>
  <property fmtid="{D5CDD505-2E9C-101B-9397-08002B2CF9AE}" pid="3" name="KSOProductBuildVer">
    <vt:lpwstr>1033-12.2.0.17562</vt:lpwstr>
  </property>
</Properties>
</file>