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handoutMasterIdLst>
    <p:handoutMasterId r:id="rId24"/>
  </p:handoutMasterIdLst>
  <p:sldIdLst>
    <p:sldId id="256" r:id="rId2"/>
    <p:sldId id="328" r:id="rId3"/>
    <p:sldId id="335" r:id="rId4"/>
    <p:sldId id="337" r:id="rId5"/>
    <p:sldId id="355" r:id="rId6"/>
    <p:sldId id="329" r:id="rId7"/>
    <p:sldId id="310" r:id="rId8"/>
    <p:sldId id="343" r:id="rId9"/>
    <p:sldId id="321" r:id="rId10"/>
    <p:sldId id="345" r:id="rId11"/>
    <p:sldId id="314" r:id="rId12"/>
    <p:sldId id="317" r:id="rId13"/>
    <p:sldId id="319" r:id="rId14"/>
    <p:sldId id="359" r:id="rId15"/>
    <p:sldId id="339" r:id="rId16"/>
    <p:sldId id="341" r:id="rId17"/>
    <p:sldId id="340" r:id="rId18"/>
    <p:sldId id="348" r:id="rId19"/>
    <p:sldId id="315" r:id="rId20"/>
    <p:sldId id="291" r:id="rId21"/>
    <p:sldId id="333" r:id="rId22"/>
  </p:sldIdLst>
  <p:sldSz cx="9144000" cy="6858000" type="screen4x3"/>
  <p:notesSz cx="6858000" cy="92360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36" autoAdjust="0"/>
  </p:normalViewPr>
  <p:slideViewPr>
    <p:cSldViewPr>
      <p:cViewPr varScale="1">
        <p:scale>
          <a:sx n="52" d="100"/>
          <a:sy n="52" d="100"/>
        </p:scale>
        <p:origin x="1926" y="78"/>
      </p:cViewPr>
      <p:guideLst>
        <p:guide orient="horz" pos="2160"/>
        <p:guide pos="2880"/>
      </p:guideLst>
    </p:cSldViewPr>
  </p:slideViewPr>
  <p:notesTextViewPr>
    <p:cViewPr>
      <p:scale>
        <a:sx n="1" d="1"/>
        <a:sy n="1" d="1"/>
      </p:scale>
      <p:origin x="0" y="0"/>
    </p:cViewPr>
  </p:notesTextViewPr>
  <p:sorterViewPr>
    <p:cViewPr varScale="1">
      <p:scale>
        <a:sx n="1" d="1"/>
        <a:sy n="1" d="1"/>
      </p:scale>
      <p:origin x="0" y="-5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1804"/>
          </a:xfrm>
          <a:prstGeom prst="rect">
            <a:avLst/>
          </a:prstGeom>
        </p:spPr>
        <p:txBody>
          <a:bodyPr vert="horz" lIns="91235" tIns="45617" rIns="91235" bIns="45617"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1804"/>
          </a:xfrm>
          <a:prstGeom prst="rect">
            <a:avLst/>
          </a:prstGeom>
        </p:spPr>
        <p:txBody>
          <a:bodyPr vert="horz" lIns="91235" tIns="45617" rIns="91235" bIns="45617" rtlCol="0"/>
          <a:lstStyle>
            <a:lvl1pPr algn="r">
              <a:defRPr sz="1200"/>
            </a:lvl1pPr>
          </a:lstStyle>
          <a:p>
            <a:fld id="{A59FE37B-67DE-49D7-B9EB-934C5301BFAC}" type="datetimeFigureOut">
              <a:rPr lang="en-US" smtClean="0"/>
              <a:t>7/24/2018</a:t>
            </a:fld>
            <a:endParaRPr lang="en-US"/>
          </a:p>
        </p:txBody>
      </p:sp>
      <p:sp>
        <p:nvSpPr>
          <p:cNvPr id="4" name="Footer Placeholder 3"/>
          <p:cNvSpPr>
            <a:spLocks noGrp="1"/>
          </p:cNvSpPr>
          <p:nvPr>
            <p:ph type="ftr" sz="quarter" idx="2"/>
          </p:nvPr>
        </p:nvSpPr>
        <p:spPr>
          <a:xfrm>
            <a:off x="1" y="8772669"/>
            <a:ext cx="2971800" cy="461804"/>
          </a:xfrm>
          <a:prstGeom prst="rect">
            <a:avLst/>
          </a:prstGeom>
        </p:spPr>
        <p:txBody>
          <a:bodyPr vert="horz" lIns="91235" tIns="45617" rIns="91235" bIns="45617"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772669"/>
            <a:ext cx="2971800" cy="461804"/>
          </a:xfrm>
          <a:prstGeom prst="rect">
            <a:avLst/>
          </a:prstGeom>
        </p:spPr>
        <p:txBody>
          <a:bodyPr vert="horz" lIns="91235" tIns="45617" rIns="91235" bIns="45617" rtlCol="0" anchor="b"/>
          <a:lstStyle>
            <a:lvl1pPr algn="r">
              <a:defRPr sz="1200"/>
            </a:lvl1pPr>
          </a:lstStyle>
          <a:p>
            <a:fld id="{94BB7337-CEF3-4A11-B76A-0286DE5A8677}" type="slidenum">
              <a:rPr lang="en-US" smtClean="0"/>
              <a:t>‹#›</a:t>
            </a:fld>
            <a:endParaRPr lang="en-US"/>
          </a:p>
        </p:txBody>
      </p:sp>
    </p:spTree>
    <p:extLst>
      <p:ext uri="{BB962C8B-B14F-4D97-AF65-F5344CB8AC3E}">
        <p14:creationId xmlns:p14="http://schemas.microsoft.com/office/powerpoint/2010/main" val="91464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2120"/>
          </a:xfrm>
          <a:prstGeom prst="rect">
            <a:avLst/>
          </a:prstGeom>
        </p:spPr>
        <p:txBody>
          <a:bodyPr vert="horz" lIns="90242" tIns="45121" rIns="90242" bIns="45121" rtlCol="0"/>
          <a:lstStyle>
            <a:lvl1pPr algn="l">
              <a:defRPr sz="1200"/>
            </a:lvl1pPr>
          </a:lstStyle>
          <a:p>
            <a:endParaRPr lang="en-US"/>
          </a:p>
        </p:txBody>
      </p:sp>
      <p:sp>
        <p:nvSpPr>
          <p:cNvPr id="3" name="Date Placeholder 2"/>
          <p:cNvSpPr>
            <a:spLocks noGrp="1"/>
          </p:cNvSpPr>
          <p:nvPr>
            <p:ph type="dt" idx="1"/>
          </p:nvPr>
        </p:nvSpPr>
        <p:spPr>
          <a:xfrm>
            <a:off x="3883827" y="0"/>
            <a:ext cx="2972590" cy="462120"/>
          </a:xfrm>
          <a:prstGeom prst="rect">
            <a:avLst/>
          </a:prstGeom>
        </p:spPr>
        <p:txBody>
          <a:bodyPr vert="horz" lIns="90242" tIns="45121" rIns="90242" bIns="45121" rtlCol="0"/>
          <a:lstStyle>
            <a:lvl1pPr algn="r">
              <a:defRPr sz="1200"/>
            </a:lvl1pPr>
          </a:lstStyle>
          <a:p>
            <a:fld id="{ABF89AAB-02AC-4DC1-8790-71B9DDE371FD}" type="datetimeFigureOut">
              <a:rPr lang="en-US" smtClean="0"/>
              <a:t>7/24/2018</a:t>
            </a:fld>
            <a:endParaRPr lang="en-US"/>
          </a:p>
        </p:txBody>
      </p:sp>
      <p:sp>
        <p:nvSpPr>
          <p:cNvPr id="4" name="Slide Image Placeholder 3"/>
          <p:cNvSpPr>
            <a:spLocks noGrp="1" noRot="1" noChangeAspect="1"/>
          </p:cNvSpPr>
          <p:nvPr>
            <p:ph type="sldImg" idx="2"/>
          </p:nvPr>
        </p:nvSpPr>
        <p:spPr>
          <a:xfrm>
            <a:off x="1120775" y="692150"/>
            <a:ext cx="4618038" cy="3463925"/>
          </a:xfrm>
          <a:prstGeom prst="rect">
            <a:avLst/>
          </a:prstGeom>
          <a:noFill/>
          <a:ln w="12700">
            <a:solidFill>
              <a:prstClr val="black"/>
            </a:solidFill>
          </a:ln>
        </p:spPr>
        <p:txBody>
          <a:bodyPr vert="horz" lIns="90242" tIns="45121" rIns="90242" bIns="45121" rtlCol="0" anchor="ctr"/>
          <a:lstStyle/>
          <a:p>
            <a:endParaRPr lang="en-US"/>
          </a:p>
        </p:txBody>
      </p:sp>
      <p:sp>
        <p:nvSpPr>
          <p:cNvPr id="5" name="Notes Placeholder 4"/>
          <p:cNvSpPr>
            <a:spLocks noGrp="1"/>
          </p:cNvSpPr>
          <p:nvPr>
            <p:ph type="body" sz="quarter" idx="3"/>
          </p:nvPr>
        </p:nvSpPr>
        <p:spPr>
          <a:xfrm>
            <a:off x="686590" y="4387768"/>
            <a:ext cx="5486400" cy="4155919"/>
          </a:xfrm>
          <a:prstGeom prst="rect">
            <a:avLst/>
          </a:prstGeom>
        </p:spPr>
        <p:txBody>
          <a:bodyPr vert="horz" lIns="90242" tIns="45121" rIns="90242" bIns="451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378"/>
            <a:ext cx="2972591" cy="462120"/>
          </a:xfrm>
          <a:prstGeom prst="rect">
            <a:avLst/>
          </a:prstGeom>
        </p:spPr>
        <p:txBody>
          <a:bodyPr vert="horz" lIns="90242" tIns="45121" rIns="90242" bIns="45121" rtlCol="0" anchor="b"/>
          <a:lstStyle>
            <a:lvl1pPr algn="l">
              <a:defRPr sz="1200"/>
            </a:lvl1pPr>
          </a:lstStyle>
          <a:p>
            <a:endParaRPr lang="en-US"/>
          </a:p>
        </p:txBody>
      </p:sp>
      <p:sp>
        <p:nvSpPr>
          <p:cNvPr id="7" name="Slide Number Placeholder 6"/>
          <p:cNvSpPr>
            <a:spLocks noGrp="1"/>
          </p:cNvSpPr>
          <p:nvPr>
            <p:ph type="sldNum" sz="quarter" idx="5"/>
          </p:nvPr>
        </p:nvSpPr>
        <p:spPr>
          <a:xfrm>
            <a:off x="3883827" y="8772378"/>
            <a:ext cx="2972590" cy="462120"/>
          </a:xfrm>
          <a:prstGeom prst="rect">
            <a:avLst/>
          </a:prstGeom>
        </p:spPr>
        <p:txBody>
          <a:bodyPr vert="horz" lIns="90242" tIns="45121" rIns="90242" bIns="45121" rtlCol="0" anchor="b"/>
          <a:lstStyle>
            <a:lvl1pPr algn="r">
              <a:defRPr sz="1200"/>
            </a:lvl1pPr>
          </a:lstStyle>
          <a:p>
            <a:fld id="{32A2B774-5ABD-4455-82D1-9DB255C78333}" type="slidenum">
              <a:rPr lang="en-US" smtClean="0"/>
              <a:t>‹#›</a:t>
            </a:fld>
            <a:endParaRPr lang="en-US"/>
          </a:p>
        </p:txBody>
      </p:sp>
    </p:spTree>
    <p:extLst>
      <p:ext uri="{BB962C8B-B14F-4D97-AF65-F5344CB8AC3E}">
        <p14:creationId xmlns:p14="http://schemas.microsoft.com/office/powerpoint/2010/main" val="324046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1</a:t>
            </a:fld>
            <a:endParaRPr lang="en-US"/>
          </a:p>
        </p:txBody>
      </p:sp>
    </p:spTree>
    <p:extLst>
      <p:ext uri="{BB962C8B-B14F-4D97-AF65-F5344CB8AC3E}">
        <p14:creationId xmlns:p14="http://schemas.microsoft.com/office/powerpoint/2010/main" val="401038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do we reproduce the active learning classroom environment in an asynchronous online class, so that the</a:t>
            </a:r>
            <a:r>
              <a:rPr lang="en-US" baseline="0" dirty="0" smtClean="0"/>
              <a:t> online students will have these benefits as well</a:t>
            </a:r>
            <a:r>
              <a:rPr lang="en-US" dirty="0" smtClean="0"/>
              <a:t>?</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14</a:t>
            </a:fld>
            <a:endParaRPr lang="en-US"/>
          </a:p>
        </p:txBody>
      </p:sp>
    </p:spTree>
    <p:extLst>
      <p:ext uri="{BB962C8B-B14F-4D97-AF65-F5344CB8AC3E}">
        <p14:creationId xmlns:p14="http://schemas.microsoft.com/office/powerpoint/2010/main" val="287015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Students are expected to contribute at least once to each collaborative key. </a:t>
            </a:r>
            <a:endParaRPr lang="en-US" dirty="0" smtClean="0"/>
          </a:p>
          <a:p>
            <a:r>
              <a:rPr lang="en-US" dirty="0" smtClean="0"/>
              <a:t>It</a:t>
            </a:r>
            <a:r>
              <a:rPr lang="en-US" baseline="0" dirty="0" smtClean="0"/>
              <a:t> e</a:t>
            </a:r>
            <a:r>
              <a:rPr lang="en-US" dirty="0" smtClean="0"/>
              <a:t>nds up being a class discussion,</a:t>
            </a:r>
            <a:r>
              <a:rPr lang="en-US" baseline="0" dirty="0" smtClean="0"/>
              <a:t> online but asynchronous.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16</a:t>
            </a:fld>
            <a:endParaRPr lang="en-US"/>
          </a:p>
        </p:txBody>
      </p:sp>
    </p:spTree>
    <p:extLst>
      <p:ext uri="{BB962C8B-B14F-4D97-AF65-F5344CB8AC3E}">
        <p14:creationId xmlns:p14="http://schemas.microsoft.com/office/powerpoint/2010/main" val="298942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from a collaborative key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17</a:t>
            </a:fld>
            <a:endParaRPr lang="en-US"/>
          </a:p>
        </p:txBody>
      </p:sp>
    </p:spTree>
    <p:extLst>
      <p:ext uri="{BB962C8B-B14F-4D97-AF65-F5344CB8AC3E}">
        <p14:creationId xmlns:p14="http://schemas.microsoft.com/office/powerpoint/2010/main" val="948017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8" charset="0"/>
              </a:rPr>
              <a:t>From the end of semester survey:</a:t>
            </a:r>
            <a:r>
              <a:rPr lang="en-US" baseline="0" dirty="0" smtClean="0">
                <a:latin typeface="Times New Roman" pitchFamily="8" charset="0"/>
              </a:rPr>
              <a:t> </a:t>
            </a:r>
            <a:r>
              <a:rPr lang="en-US" dirty="0" smtClean="0">
                <a:latin typeface="Times New Roman" pitchFamily="8" charset="0"/>
              </a:rPr>
              <a:t>“What aspect of the course has been the </a:t>
            </a:r>
            <a:r>
              <a:rPr lang="en-US" b="1" dirty="0" smtClean="0">
                <a:solidFill>
                  <a:srgbClr val="7A0019"/>
                </a:solidFill>
                <a:latin typeface="Times New Roman" pitchFamily="8" charset="0"/>
              </a:rPr>
              <a:t>MOST HELPFUL </a:t>
            </a:r>
            <a:r>
              <a:rPr lang="en-US" dirty="0" smtClean="0">
                <a:latin typeface="Times New Roman" pitchFamily="8" charset="0"/>
              </a:rPr>
              <a:t>to you in your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18</a:t>
            </a:fld>
            <a:endParaRPr lang="en-US"/>
          </a:p>
        </p:txBody>
      </p:sp>
    </p:spTree>
    <p:extLst>
      <p:ext uri="{BB962C8B-B14F-4D97-AF65-F5344CB8AC3E}">
        <p14:creationId xmlns:p14="http://schemas.microsoft.com/office/powerpoint/2010/main" val="850419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benefits online as in-person!!</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19</a:t>
            </a:fld>
            <a:endParaRPr lang="en-US"/>
          </a:p>
        </p:txBody>
      </p:sp>
    </p:spTree>
    <p:extLst>
      <p:ext uri="{BB962C8B-B14F-4D97-AF65-F5344CB8AC3E}">
        <p14:creationId xmlns:p14="http://schemas.microsoft.com/office/powerpoint/2010/main" val="28609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20</a:t>
            </a:fld>
            <a:endParaRPr lang="en-US"/>
          </a:p>
        </p:txBody>
      </p:sp>
    </p:spTree>
    <p:extLst>
      <p:ext uri="{BB962C8B-B14F-4D97-AF65-F5344CB8AC3E}">
        <p14:creationId xmlns:p14="http://schemas.microsoft.com/office/powerpoint/2010/main" val="26998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a:t>
            </a:fld>
            <a:endParaRPr lang="en-US"/>
          </a:p>
        </p:txBody>
      </p:sp>
    </p:spTree>
    <p:extLst>
      <p:ext uri="{BB962C8B-B14F-4D97-AF65-F5344CB8AC3E}">
        <p14:creationId xmlns:p14="http://schemas.microsoft.com/office/powerpoint/2010/main" val="37657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unit outline (Fall 2017 online)</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5</a:t>
            </a:fld>
            <a:endParaRPr lang="en-US"/>
          </a:p>
        </p:txBody>
      </p:sp>
    </p:spTree>
    <p:extLst>
      <p:ext uri="{BB962C8B-B14F-4D97-AF65-F5344CB8AC3E}">
        <p14:creationId xmlns:p14="http://schemas.microsoft.com/office/powerpoint/2010/main" val="345287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a:t>
            </a:r>
            <a:r>
              <a:rPr lang="en-US" dirty="0"/>
              <a:t>are encouraged to use the learning objectives to guide their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6</a:t>
            </a:fld>
            <a:endParaRPr lang="en-US"/>
          </a:p>
        </p:txBody>
      </p:sp>
    </p:spTree>
    <p:extLst>
      <p:ext uri="{BB962C8B-B14F-4D97-AF65-F5344CB8AC3E}">
        <p14:creationId xmlns:p14="http://schemas.microsoft.com/office/powerpoint/2010/main" val="359429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quiz itself is a learning activity.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7</a:t>
            </a:fld>
            <a:endParaRPr lang="en-US"/>
          </a:p>
        </p:txBody>
      </p:sp>
    </p:spTree>
    <p:extLst>
      <p:ext uri="{BB962C8B-B14F-4D97-AF65-F5344CB8AC3E}">
        <p14:creationId xmlns:p14="http://schemas.microsoft.com/office/powerpoint/2010/main" val="218361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9</a:t>
            </a:fld>
            <a:endParaRPr lang="en-US"/>
          </a:p>
        </p:txBody>
      </p:sp>
    </p:spTree>
    <p:extLst>
      <p:ext uri="{BB962C8B-B14F-4D97-AF65-F5344CB8AC3E}">
        <p14:creationId xmlns:p14="http://schemas.microsoft.com/office/powerpoint/2010/main" val="206748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activity takes one class period, or about 1.25 hours.</a:t>
            </a:r>
          </a:p>
          <a:p>
            <a:r>
              <a:rPr lang="en-US" dirty="0" smtClean="0"/>
              <a:t>Students work in table groups or pairs </a:t>
            </a:r>
          </a:p>
          <a:p>
            <a:pPr lvl="1"/>
            <a:r>
              <a:rPr lang="en-US" dirty="0" smtClean="0"/>
              <a:t>Active classroom is ideal, but any classroom with movable tables and chairs works</a:t>
            </a:r>
          </a:p>
          <a:p>
            <a:r>
              <a:rPr lang="en-US" dirty="0" smtClean="0"/>
              <a:t>Instructor(s) and classroom TA circulate to answer questions, listen for confusion, ask questions</a:t>
            </a:r>
          </a:p>
          <a:p>
            <a:pPr lvl="1"/>
            <a:r>
              <a:rPr lang="en-US" dirty="0" smtClean="0"/>
              <a:t>Two instructors/CTAs are sufficient for a class of about 50 students</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11</a:t>
            </a:fld>
            <a:endParaRPr lang="en-US"/>
          </a:p>
        </p:txBody>
      </p:sp>
    </p:spTree>
    <p:extLst>
      <p:ext uri="{BB962C8B-B14F-4D97-AF65-F5344CB8AC3E}">
        <p14:creationId xmlns:p14="http://schemas.microsoft.com/office/powerpoint/2010/main" val="236946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a:t>
            </a:r>
            <a:r>
              <a:rPr lang="en-US" baseline="0" dirty="0" smtClean="0"/>
              <a:t> a</a:t>
            </a:r>
            <a:r>
              <a:rPr lang="en-US" dirty="0" smtClean="0"/>
              <a:t>ctivity worksheet </a:t>
            </a:r>
          </a:p>
          <a:p>
            <a:pPr lvl="1"/>
            <a:r>
              <a:rPr lang="en-US" dirty="0" smtClean="0"/>
              <a:t>Clear objective</a:t>
            </a:r>
          </a:p>
          <a:p>
            <a:pPr lvl="1"/>
            <a:r>
              <a:rPr lang="en-US" dirty="0" smtClean="0"/>
              <a:t>Q&amp;A format – typically about 4 pages long</a:t>
            </a:r>
          </a:p>
          <a:p>
            <a:pPr lvl="1"/>
            <a:r>
              <a:rPr lang="en-US" dirty="0" smtClean="0"/>
              <a:t>Questions guide students through</a:t>
            </a:r>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12</a:t>
            </a:fld>
            <a:endParaRPr lang="en-US"/>
          </a:p>
        </p:txBody>
      </p:sp>
    </p:spTree>
    <p:extLst>
      <p:ext uri="{BB962C8B-B14F-4D97-AF65-F5344CB8AC3E}">
        <p14:creationId xmlns:p14="http://schemas.microsoft.com/office/powerpoint/2010/main" val="222589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format to CA.</a:t>
            </a:r>
          </a:p>
          <a:p>
            <a:r>
              <a:rPr lang="en-US" dirty="0"/>
              <a:t>The literature activity typically has sections on:</a:t>
            </a:r>
          </a:p>
          <a:p>
            <a:r>
              <a:rPr lang="en-US" dirty="0"/>
              <a:t>- Research question and findings</a:t>
            </a:r>
          </a:p>
          <a:p>
            <a:r>
              <a:rPr lang="en-US" dirty="0"/>
              <a:t>- Methods</a:t>
            </a:r>
          </a:p>
          <a:p>
            <a:r>
              <a:rPr lang="en-US" dirty="0"/>
              <a:t>- Results</a:t>
            </a:r>
          </a:p>
          <a:p>
            <a:r>
              <a:rPr lang="en-US" dirty="0"/>
              <a:t>- Discussion</a:t>
            </a:r>
          </a:p>
          <a:p>
            <a:r>
              <a:rPr lang="en-US" dirty="0"/>
              <a:t>…so they read the WHOLE article, but the primary emphasis is on the </a:t>
            </a:r>
            <a:r>
              <a:rPr lang="en-US" b="1" dirty="0"/>
              <a:t>results section</a:t>
            </a:r>
            <a:r>
              <a:rPr lang="en-US" dirty="0"/>
              <a:t>, shown here. </a:t>
            </a:r>
          </a:p>
          <a:p>
            <a:pPr defTabSz="902421"/>
            <a:r>
              <a:rPr lang="en-US" dirty="0"/>
              <a:t>Intentionally focus on big complicated tables and figures, to de-sensitize students. </a:t>
            </a:r>
          </a:p>
          <a:p>
            <a:r>
              <a:rPr lang="en-US" dirty="0"/>
              <a:t>Articles are from the current medical or public health literature.</a:t>
            </a:r>
          </a:p>
          <a:p>
            <a:r>
              <a:rPr lang="en-US" dirty="0"/>
              <a:t>Students read ~15 complete articles over the semester. When they find they can really read the articles in their field, they are very pleased!!</a:t>
            </a:r>
          </a:p>
          <a:p>
            <a:endParaRPr lang="en-US" dirty="0"/>
          </a:p>
          <a:p>
            <a:r>
              <a:rPr lang="en-US" dirty="0"/>
              <a:t>Article: “Hypoglycemia and Risk of Death in Critically Ill Patients” by the NICE-SUGAR Study Investigators (2012), N </a:t>
            </a:r>
            <a:r>
              <a:rPr lang="en-US" dirty="0" err="1"/>
              <a:t>Engl</a:t>
            </a:r>
            <a:r>
              <a:rPr lang="en-US" dirty="0"/>
              <a:t> J Med 2012;367:1108-18.</a:t>
            </a:r>
          </a:p>
          <a:p>
            <a:r>
              <a:rPr lang="en-US" dirty="0"/>
              <a:t>DOI: 10.1056/NEJMoa1204942.</a:t>
            </a:r>
            <a:endParaRPr lang="en-US" b="0" dirty="0"/>
          </a:p>
        </p:txBody>
      </p:sp>
      <p:sp>
        <p:nvSpPr>
          <p:cNvPr id="4" name="Slide Number Placeholder 3"/>
          <p:cNvSpPr>
            <a:spLocks noGrp="1"/>
          </p:cNvSpPr>
          <p:nvPr>
            <p:ph type="sldNum" sz="quarter" idx="10"/>
          </p:nvPr>
        </p:nvSpPr>
        <p:spPr/>
        <p:txBody>
          <a:bodyPr/>
          <a:lstStyle/>
          <a:p>
            <a:fld id="{32A2B774-5ABD-4455-82D1-9DB255C78333}" type="slidenum">
              <a:rPr lang="en-US" smtClean="0"/>
              <a:t>13</a:t>
            </a:fld>
            <a:endParaRPr lang="en-US"/>
          </a:p>
        </p:txBody>
      </p:sp>
    </p:spTree>
    <p:extLst>
      <p:ext uri="{BB962C8B-B14F-4D97-AF65-F5344CB8AC3E}">
        <p14:creationId xmlns:p14="http://schemas.microsoft.com/office/powerpoint/2010/main" val="4615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UofM-1_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1371600"/>
            <a:ext cx="7772400" cy="1143000"/>
          </a:xfrm>
        </p:spPr>
        <p:txBody>
          <a:bodyP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8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2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7B2842-1A5F-4556-A191-D6152BCCF573}" type="slidenum">
              <a:rPr lang="en-US" smtClean="0"/>
              <a:t>‹#›</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9606D9-3CFF-4DDA-BF4E-03381EE0B100}" type="slidenum">
              <a:rPr lang="en-US" smtClean="0"/>
              <a:t>‹#›</a:t>
            </a:fld>
            <a:endParaRPr lang="en-US"/>
          </a:p>
        </p:txBody>
      </p:sp>
    </p:spTree>
    <p:extLst>
      <p:ext uri="{BB962C8B-B14F-4D97-AF65-F5344CB8AC3E}">
        <p14:creationId xmlns:p14="http://schemas.microsoft.com/office/powerpoint/2010/main" val="40966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7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253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3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810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61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49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UofM-1_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TextBox 5"/>
          <p:cNvSpPr txBox="1"/>
          <p:nvPr userDrawn="1"/>
        </p:nvSpPr>
        <p:spPr>
          <a:xfrm>
            <a:off x="461997" y="6326249"/>
            <a:ext cx="466794" cy="369332"/>
          </a:xfrm>
          <a:prstGeom prst="rect">
            <a:avLst/>
          </a:prstGeom>
          <a:noFill/>
        </p:spPr>
        <p:txBody>
          <a:bodyPr wrap="none" rtlCol="0">
            <a:spAutoFit/>
          </a:bodyPr>
          <a:lstStyle/>
          <a:p>
            <a:fld id="{30619EA1-B00C-4E7A-BBDE-3E1B7997E0C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sz="4400">
          <a:solidFill>
            <a:srgbClr val="7A0019"/>
          </a:solidFill>
          <a:latin typeface="+mj-lt"/>
          <a:ea typeface="+mj-ea"/>
          <a:cs typeface="+mj-cs"/>
        </a:defRPr>
      </a:lvl1pPr>
      <a:lvl2pPr algn="ctr" rtl="0" eaLnBrk="1" fontAlgn="base" hangingPunct="1">
        <a:spcBef>
          <a:spcPct val="0"/>
        </a:spcBef>
        <a:spcAft>
          <a:spcPct val="0"/>
        </a:spcAft>
        <a:defRPr sz="4400">
          <a:solidFill>
            <a:srgbClr val="7A0019"/>
          </a:solidFill>
          <a:latin typeface="Arial" charset="0"/>
          <a:ea typeface="ＭＳ Ｐゴシック" pitchFamily="16" charset="-128"/>
        </a:defRPr>
      </a:lvl2pPr>
      <a:lvl3pPr algn="ctr" rtl="0" eaLnBrk="1" fontAlgn="base" hangingPunct="1">
        <a:spcBef>
          <a:spcPct val="0"/>
        </a:spcBef>
        <a:spcAft>
          <a:spcPct val="0"/>
        </a:spcAft>
        <a:defRPr sz="4400">
          <a:solidFill>
            <a:srgbClr val="7A0019"/>
          </a:solidFill>
          <a:latin typeface="Arial" charset="0"/>
          <a:ea typeface="ＭＳ Ｐゴシック" pitchFamily="16" charset="-128"/>
        </a:defRPr>
      </a:lvl3pPr>
      <a:lvl4pPr algn="ctr" rtl="0" eaLnBrk="1" fontAlgn="base" hangingPunct="1">
        <a:spcBef>
          <a:spcPct val="0"/>
        </a:spcBef>
        <a:spcAft>
          <a:spcPct val="0"/>
        </a:spcAft>
        <a:defRPr sz="4400">
          <a:solidFill>
            <a:srgbClr val="7A0019"/>
          </a:solidFill>
          <a:latin typeface="Arial" charset="0"/>
          <a:ea typeface="ＭＳ Ｐゴシック" pitchFamily="16" charset="-128"/>
        </a:defRPr>
      </a:lvl4pPr>
      <a:lvl5pPr algn="ctr" rtl="0" eaLnBrk="1" fontAlgn="base" hangingPunct="1">
        <a:spcBef>
          <a:spcPct val="0"/>
        </a:spcBef>
        <a:spcAft>
          <a:spcPct val="0"/>
        </a:spcAft>
        <a:defRPr sz="4400">
          <a:solidFill>
            <a:srgbClr val="7A0019"/>
          </a:solidFill>
          <a:latin typeface="Arial" charset="0"/>
          <a:ea typeface="ＭＳ Ｐゴシック" pitchFamily="16" charset="-128"/>
        </a:defRPr>
      </a:lvl5pPr>
      <a:lvl6pPr marL="457200" algn="ctr" rtl="0" eaLnBrk="1" fontAlgn="base" hangingPunct="1">
        <a:spcBef>
          <a:spcPct val="0"/>
        </a:spcBef>
        <a:spcAft>
          <a:spcPct val="0"/>
        </a:spcAft>
        <a:defRPr sz="4400">
          <a:solidFill>
            <a:srgbClr val="7A0019"/>
          </a:solidFill>
          <a:latin typeface="Arial" charset="0"/>
          <a:ea typeface="ＭＳ Ｐゴシック" pitchFamily="16" charset="-128"/>
        </a:defRPr>
      </a:lvl6pPr>
      <a:lvl7pPr marL="914400" algn="ctr" rtl="0" eaLnBrk="1" fontAlgn="base" hangingPunct="1">
        <a:spcBef>
          <a:spcPct val="0"/>
        </a:spcBef>
        <a:spcAft>
          <a:spcPct val="0"/>
        </a:spcAft>
        <a:defRPr sz="4400">
          <a:solidFill>
            <a:srgbClr val="7A0019"/>
          </a:solidFill>
          <a:latin typeface="Arial" charset="0"/>
          <a:ea typeface="ＭＳ Ｐゴシック" pitchFamily="16" charset="-128"/>
        </a:defRPr>
      </a:lvl7pPr>
      <a:lvl8pPr marL="1371600" algn="ctr" rtl="0" eaLnBrk="1" fontAlgn="base" hangingPunct="1">
        <a:spcBef>
          <a:spcPct val="0"/>
        </a:spcBef>
        <a:spcAft>
          <a:spcPct val="0"/>
        </a:spcAft>
        <a:defRPr sz="4400">
          <a:solidFill>
            <a:srgbClr val="7A0019"/>
          </a:solidFill>
          <a:latin typeface="Arial" charset="0"/>
          <a:ea typeface="ＭＳ Ｐゴシック" pitchFamily="16" charset="-128"/>
        </a:defRPr>
      </a:lvl8pPr>
      <a:lvl9pPr marL="1828800" algn="ctr" rtl="0" eaLnBrk="1" fontAlgn="base" hangingPunct="1">
        <a:spcBef>
          <a:spcPct val="0"/>
        </a:spcBef>
        <a:spcAft>
          <a:spcPct val="0"/>
        </a:spcAft>
        <a:defRPr sz="4400">
          <a:solidFill>
            <a:srgbClr val="7A0019"/>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lr>
          <a:srgbClr val="7A001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7A0019"/>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7A0019"/>
        </a:buClr>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7A0019"/>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7A0019"/>
        </a:buClr>
        <a:buChar char="»"/>
        <a:defRPr sz="2000">
          <a:solidFill>
            <a:schemeClr val="tx1"/>
          </a:solidFill>
          <a:latin typeface="+mn-lt"/>
          <a:ea typeface="+mn-ea"/>
        </a:defRPr>
      </a:lvl5pPr>
      <a:lvl6pPr marL="2514600" indent="-228600" algn="l" rtl="0" eaLnBrk="1" fontAlgn="base" hangingPunct="1">
        <a:spcBef>
          <a:spcPct val="20000"/>
        </a:spcBef>
        <a:spcAft>
          <a:spcPct val="0"/>
        </a:spcAft>
        <a:buClr>
          <a:srgbClr val="7A0019"/>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7A0019"/>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7A0019"/>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7A0019"/>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3600" dirty="0"/>
              <a:t>Flipping Online: Creating an Active Learning Classroom in an Online Biostatistics Course </a:t>
            </a:r>
          </a:p>
        </p:txBody>
      </p:sp>
      <p:sp>
        <p:nvSpPr>
          <p:cNvPr id="3" name="Subtitle 2"/>
          <p:cNvSpPr>
            <a:spLocks noGrp="1"/>
          </p:cNvSpPr>
          <p:nvPr>
            <p:ph type="subTitle" idx="1"/>
          </p:nvPr>
        </p:nvSpPr>
        <p:spPr>
          <a:xfrm>
            <a:off x="1371600" y="3352800"/>
            <a:ext cx="6400800" cy="2667000"/>
          </a:xfrm>
        </p:spPr>
        <p:txBody>
          <a:bodyPr>
            <a:normAutofit/>
          </a:bodyPr>
          <a:lstStyle/>
          <a:p>
            <a:r>
              <a:rPr lang="en-US" sz="2000" dirty="0" smtClean="0">
                <a:solidFill>
                  <a:srgbClr val="800000"/>
                </a:solidFill>
              </a:rPr>
              <a:t>Joint Statistical Meetings, Vancouver</a:t>
            </a:r>
          </a:p>
          <a:p>
            <a:r>
              <a:rPr lang="en-US" sz="2000" dirty="0" smtClean="0">
                <a:solidFill>
                  <a:srgbClr val="800000"/>
                </a:solidFill>
              </a:rPr>
              <a:t>July 31, 2018</a:t>
            </a:r>
          </a:p>
          <a:p>
            <a:endParaRPr lang="en-US" sz="1600" dirty="0" smtClean="0">
              <a:solidFill>
                <a:schemeClr val="tx1"/>
              </a:solidFill>
            </a:endParaRPr>
          </a:p>
          <a:p>
            <a:endParaRPr lang="en-US" sz="1600" dirty="0">
              <a:solidFill>
                <a:schemeClr val="tx1"/>
              </a:solidFill>
            </a:endParaRPr>
          </a:p>
          <a:p>
            <a:r>
              <a:rPr lang="en-US" sz="1800" dirty="0" smtClean="0">
                <a:solidFill>
                  <a:schemeClr val="tx1"/>
                </a:solidFill>
              </a:rPr>
              <a:t>Ann M. Brearley* and Laura J. Le</a:t>
            </a:r>
          </a:p>
          <a:p>
            <a:r>
              <a:rPr lang="en-US" sz="1600" dirty="0" smtClean="0">
                <a:solidFill>
                  <a:schemeClr val="tx1"/>
                </a:solidFill>
              </a:rPr>
              <a:t>Division of Biostatistics</a:t>
            </a:r>
          </a:p>
          <a:p>
            <a:r>
              <a:rPr lang="en-US" sz="1600" dirty="0" smtClean="0">
                <a:solidFill>
                  <a:schemeClr val="tx1"/>
                </a:solidFill>
              </a:rPr>
              <a:t>University of Minnesota</a:t>
            </a:r>
          </a:p>
          <a:p>
            <a:r>
              <a:rPr lang="en-US" sz="1600" dirty="0" smtClean="0">
                <a:solidFill>
                  <a:schemeClr val="tx1"/>
                </a:solidFill>
              </a:rPr>
              <a:t>brea0022@umn.edu</a:t>
            </a:r>
            <a:endParaRPr lang="en-US" sz="1600" dirty="0">
              <a:solidFill>
                <a:schemeClr val="tx1"/>
              </a:solidFill>
            </a:endParaRPr>
          </a:p>
        </p:txBody>
      </p:sp>
    </p:spTree>
    <p:extLst>
      <p:ext uri="{BB962C8B-B14F-4D97-AF65-F5344CB8AC3E}">
        <p14:creationId xmlns:p14="http://schemas.microsoft.com/office/powerpoint/2010/main" val="2710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End-of-Unit Quiz: Example Question</a:t>
            </a:r>
            <a:endParaRPr lang="en-US" sz="3600" dirty="0"/>
          </a:p>
        </p:txBody>
      </p:sp>
      <p:pic>
        <p:nvPicPr>
          <p:cNvPr id="5" name="Picture 4"/>
          <p:cNvPicPr>
            <a:picLocks noChangeAspect="1"/>
          </p:cNvPicPr>
          <p:nvPr/>
        </p:nvPicPr>
        <p:blipFill>
          <a:blip r:embed="rId2"/>
          <a:stretch>
            <a:fillRect/>
          </a:stretch>
        </p:blipFill>
        <p:spPr>
          <a:xfrm>
            <a:off x="152400" y="1676400"/>
            <a:ext cx="8839200" cy="2345537"/>
          </a:xfrm>
          <a:prstGeom prst="rect">
            <a:avLst/>
          </a:prstGeom>
        </p:spPr>
      </p:pic>
      <p:pic>
        <p:nvPicPr>
          <p:cNvPr id="6" name="Picture 5"/>
          <p:cNvPicPr>
            <a:picLocks noChangeAspect="1"/>
          </p:cNvPicPr>
          <p:nvPr/>
        </p:nvPicPr>
        <p:blipFill>
          <a:blip r:embed="rId3"/>
          <a:stretch>
            <a:fillRect/>
          </a:stretch>
        </p:blipFill>
        <p:spPr>
          <a:xfrm>
            <a:off x="152401" y="4021938"/>
            <a:ext cx="8839200" cy="3902862"/>
          </a:xfrm>
          <a:prstGeom prst="rect">
            <a:avLst/>
          </a:prstGeom>
        </p:spPr>
      </p:pic>
    </p:spTree>
    <p:extLst>
      <p:ext uri="{BB962C8B-B14F-4D97-AF65-F5344CB8AC3E}">
        <p14:creationId xmlns:p14="http://schemas.microsoft.com/office/powerpoint/2010/main" val="88135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Learning Activities</a:t>
            </a:r>
            <a:endParaRPr lang="en-US" dirty="0"/>
          </a:p>
        </p:txBody>
      </p:sp>
      <p:sp>
        <p:nvSpPr>
          <p:cNvPr id="3" name="Content Placeholder 2"/>
          <p:cNvSpPr>
            <a:spLocks noGrp="1"/>
          </p:cNvSpPr>
          <p:nvPr>
            <p:ph idx="1"/>
          </p:nvPr>
        </p:nvSpPr>
        <p:spPr/>
        <p:txBody>
          <a:bodyPr>
            <a:normAutofit fontScale="92500"/>
          </a:bodyPr>
          <a:lstStyle/>
          <a:p>
            <a:r>
              <a:rPr lang="en-US" dirty="0" smtClean="0"/>
              <a:t>Tuesdays: Concept Activity</a:t>
            </a:r>
          </a:p>
          <a:p>
            <a:pPr lvl="1"/>
            <a:r>
              <a:rPr lang="en-US" dirty="0" smtClean="0"/>
              <a:t>Focus is on understanding a key concept for the unit, e.g. what is a sampling distribution</a:t>
            </a:r>
          </a:p>
          <a:p>
            <a:pPr lvl="1"/>
            <a:r>
              <a:rPr lang="en-US" dirty="0" smtClean="0"/>
              <a:t>Some of these involve using software applets such as </a:t>
            </a:r>
            <a:r>
              <a:rPr lang="en-US" dirty="0" err="1" smtClean="0"/>
              <a:t>StatKey</a:t>
            </a:r>
            <a:endParaRPr lang="en-US" dirty="0" smtClean="0"/>
          </a:p>
          <a:p>
            <a:r>
              <a:rPr lang="en-US" dirty="0" smtClean="0"/>
              <a:t>Thursdays: Literature Activity</a:t>
            </a:r>
          </a:p>
          <a:p>
            <a:pPr lvl="1"/>
            <a:r>
              <a:rPr lang="en-US" dirty="0" smtClean="0"/>
              <a:t>Focus is on reading and understanding an article from the medical or public health literature</a:t>
            </a:r>
          </a:p>
          <a:p>
            <a:endParaRPr lang="en-US" dirty="0" smtClean="0"/>
          </a:p>
          <a:p>
            <a:pPr lvl="1"/>
            <a:endParaRPr lang="en-US" dirty="0"/>
          </a:p>
        </p:txBody>
      </p:sp>
    </p:spTree>
    <p:extLst>
      <p:ext uri="{BB962C8B-B14F-4D97-AF65-F5344CB8AC3E}">
        <p14:creationId xmlns:p14="http://schemas.microsoft.com/office/powerpoint/2010/main" val="81556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 y="1882992"/>
            <a:ext cx="4691743" cy="480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5545" y="2286000"/>
            <a:ext cx="407605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2658"/>
            <a:ext cx="6477000" cy="173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84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531055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666" y="1702984"/>
            <a:ext cx="3820220" cy="382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
            <a:ext cx="5788378" cy="1724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611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200" dirty="0" smtClean="0"/>
              <a:t>Active Learning Classroom Benefits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2937827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Active Learning ‘Classroom’ Online</a:t>
            </a:r>
            <a:endParaRPr lang="en-US" dirty="0"/>
          </a:p>
        </p:txBody>
      </p:sp>
      <p:sp>
        <p:nvSpPr>
          <p:cNvPr id="4" name="Content Placeholder 3"/>
          <p:cNvSpPr>
            <a:spLocks noGrp="1"/>
          </p:cNvSpPr>
          <p:nvPr>
            <p:ph idx="1"/>
          </p:nvPr>
        </p:nvSpPr>
        <p:spPr/>
        <p:txBody>
          <a:bodyPr>
            <a:normAutofit lnSpcReduction="10000"/>
          </a:bodyPr>
          <a:lstStyle/>
          <a:p>
            <a:r>
              <a:rPr lang="en-US" dirty="0" smtClean="0"/>
              <a:t>Students work independently or in groups to complete the activities (using Skype, etc.)</a:t>
            </a:r>
          </a:p>
          <a:p>
            <a:r>
              <a:rPr lang="en-US" dirty="0" smtClean="0"/>
              <a:t>Students work collaboratively as a class to create the answer keys for the activities via Google Documents. </a:t>
            </a:r>
          </a:p>
          <a:p>
            <a:pPr lvl="1"/>
            <a:r>
              <a:rPr lang="en-US" dirty="0" smtClean="0"/>
              <a:t>“Collaborative keys”</a:t>
            </a:r>
            <a:endParaRPr lang="en-US" dirty="0" smtClean="0"/>
          </a:p>
          <a:p>
            <a:r>
              <a:rPr lang="en-US" dirty="0" smtClean="0"/>
              <a:t>Instructor(s) and TAs monitor the developing keys throughout the week.</a:t>
            </a:r>
          </a:p>
          <a:p>
            <a:endParaRPr lang="en-US" dirty="0"/>
          </a:p>
        </p:txBody>
      </p:sp>
    </p:spTree>
    <p:extLst>
      <p:ext uri="{BB962C8B-B14F-4D97-AF65-F5344CB8AC3E}">
        <p14:creationId xmlns:p14="http://schemas.microsoft.com/office/powerpoint/2010/main" val="422324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Ways to Contribute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blank, post an answer to a question.</a:t>
            </a:r>
          </a:p>
          <a:p>
            <a:r>
              <a:rPr lang="en-US" dirty="0" smtClean="0"/>
              <a:t>If a question has a correct answer, but you think there are alternative correct answers, add your alternative. </a:t>
            </a:r>
          </a:p>
          <a:p>
            <a:r>
              <a:rPr lang="en-US" dirty="0" smtClean="0"/>
              <a:t>If a question has an answer, but you think it is incorrect, add a comment and/or post what you think is the correct answer. </a:t>
            </a:r>
          </a:p>
          <a:p>
            <a:r>
              <a:rPr lang="en-US" dirty="0" smtClean="0"/>
              <a:t>If a question has an answer, but you think the concept is confusing or needs additional explanation, ask a question OR provide a clearer explanation.</a:t>
            </a:r>
          </a:p>
          <a:p>
            <a:r>
              <a:rPr lang="en-US" dirty="0" smtClean="0"/>
              <a:t>Post any additional thoughts you had while answering the question.</a:t>
            </a:r>
          </a:p>
          <a:p>
            <a:r>
              <a:rPr lang="en-US" dirty="0" smtClean="0"/>
              <a:t>Answer additional questions posed by the instructor or </a:t>
            </a:r>
            <a:r>
              <a:rPr lang="en-US" dirty="0" err="1" smtClean="0"/>
              <a:t>TAs.</a:t>
            </a:r>
            <a:endParaRPr lang="en-US" dirty="0" smtClean="0"/>
          </a:p>
        </p:txBody>
      </p:sp>
    </p:spTree>
    <p:extLst>
      <p:ext uri="{BB962C8B-B14F-4D97-AF65-F5344CB8AC3E}">
        <p14:creationId xmlns:p14="http://schemas.microsoft.com/office/powerpoint/2010/main" val="3596680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152400"/>
            <a:ext cx="7842421" cy="8001000"/>
          </a:xfrm>
          <a:prstGeom prst="rect">
            <a:avLst/>
          </a:prstGeom>
          <a:ln>
            <a:solidFill>
              <a:schemeClr val="tx1"/>
            </a:solidFill>
          </a:ln>
        </p:spPr>
      </p:pic>
    </p:spTree>
    <p:extLst>
      <p:ext uri="{BB962C8B-B14F-4D97-AF65-F5344CB8AC3E}">
        <p14:creationId xmlns:p14="http://schemas.microsoft.com/office/powerpoint/2010/main" val="52794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Student Feedback: Collaborative Keys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helpful to me in my learning process was the back and forth on the collaborative learning documents - that was great to see what other people thought and what the professor's answers were.”</a:t>
            </a:r>
          </a:p>
          <a:p>
            <a:r>
              <a:rPr lang="en-US" dirty="0" smtClean="0"/>
              <a:t>“The concept and literature activities, </a:t>
            </a:r>
            <a:r>
              <a:rPr lang="en-US" b="1" dirty="0" smtClean="0"/>
              <a:t>it was almost like being in a class setting </a:t>
            </a:r>
            <a:r>
              <a:rPr lang="en-US" dirty="0" smtClean="0"/>
              <a:t>where students raise their hands and give their answers, the answers may not be correct all the time but the professor and TAs and other students correct as needed which is very helpful.”</a:t>
            </a:r>
          </a:p>
          <a:p>
            <a:endParaRPr lang="en-US" dirty="0"/>
          </a:p>
        </p:txBody>
      </p:sp>
    </p:spTree>
    <p:extLst>
      <p:ext uri="{BB962C8B-B14F-4D97-AF65-F5344CB8AC3E}">
        <p14:creationId xmlns:p14="http://schemas.microsoft.com/office/powerpoint/2010/main" val="4216595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200" dirty="0" smtClean="0"/>
              <a:t>Active Learning Classroom Benefits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402111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How we use active learning in our in-person class</a:t>
            </a:r>
          </a:p>
          <a:p>
            <a:r>
              <a:rPr lang="en-US" dirty="0" smtClean="0"/>
              <a:t>How </a:t>
            </a:r>
            <a:r>
              <a:rPr lang="en-US" dirty="0" smtClean="0"/>
              <a:t>we have</a:t>
            </a:r>
            <a:r>
              <a:rPr lang="en-US" dirty="0"/>
              <a:t> </a:t>
            </a:r>
            <a:r>
              <a:rPr lang="en-US" dirty="0" smtClean="0"/>
              <a:t>adapted</a:t>
            </a:r>
            <a:r>
              <a:rPr lang="en-US" dirty="0" smtClean="0"/>
              <a:t> active learning to work in an </a:t>
            </a:r>
            <a:r>
              <a:rPr lang="en-US" i="1" dirty="0" smtClean="0"/>
              <a:t>online</a:t>
            </a:r>
            <a:r>
              <a:rPr lang="en-US" dirty="0" smtClean="0"/>
              <a:t> class</a:t>
            </a:r>
          </a:p>
          <a:p>
            <a:r>
              <a:rPr lang="en-US" dirty="0" smtClean="0"/>
              <a:t>Feedback from online students</a:t>
            </a:r>
            <a:endParaRPr lang="en-US" dirty="0" smtClean="0"/>
          </a:p>
        </p:txBody>
      </p:sp>
    </p:spTree>
    <p:extLst>
      <p:ext uri="{BB962C8B-B14F-4D97-AF65-F5344CB8AC3E}">
        <p14:creationId xmlns:p14="http://schemas.microsoft.com/office/powerpoint/2010/main" val="4186409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r>
              <a:rPr lang="en-US" dirty="0" smtClean="0"/>
              <a:t>Our awesome Biostatistics teaching group</a:t>
            </a:r>
          </a:p>
          <a:p>
            <a:r>
              <a:rPr lang="en-US" dirty="0" smtClean="0"/>
              <a:t>Our School of Public Health’s Office of E-Learning Services, led by Dr. Sara J. Hurley</a:t>
            </a:r>
          </a:p>
        </p:txBody>
      </p:sp>
    </p:spTree>
    <p:extLst>
      <p:ext uri="{BB962C8B-B14F-4D97-AF65-F5344CB8AC3E}">
        <p14:creationId xmlns:p14="http://schemas.microsoft.com/office/powerpoint/2010/main" val="482501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flipped classroom model, in which the passive parts (e.g. lectures) are moved outside of class and the active parts (e.g. assignments) are moved into class, is typically used in face-to-face classes. We have successfully used it online in a large introductory biostatistics course. Students in both in-person and online sections are required to prepare for the unit by reading the textbook or listening to recorded lectures. In-person students spend the in-class time working individually or in groups to complete learning activities in which they explore and apply the concepts. In an effort to reproduce the active learning classroom online without face-to-face meetings, we implemented two modifications. First, the online students are encouraged to work on the learning activities in pairs or groups using tools such as Skype or FaceTime. Second, class discussion is carried out through “collaborative keys” in which students work collaboratively to create the answer key for each learning activity, monitored and guided by the instructor team. This talk will describe our approach and provide some preliminary evidence about its effectiveness and ability to engage students.</a:t>
            </a:r>
          </a:p>
          <a:p>
            <a:endParaRPr lang="en-US" dirty="0"/>
          </a:p>
        </p:txBody>
      </p:sp>
    </p:spTree>
    <p:extLst>
      <p:ext uri="{BB962C8B-B14F-4D97-AF65-F5344CB8AC3E}">
        <p14:creationId xmlns:p14="http://schemas.microsoft.com/office/powerpoint/2010/main" val="381344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Introductory course, </a:t>
            </a:r>
            <a:r>
              <a:rPr lang="en-US" dirty="0" err="1"/>
              <a:t>Biostatistical</a:t>
            </a:r>
            <a:r>
              <a:rPr lang="en-US" dirty="0"/>
              <a:t> Literacy, </a:t>
            </a:r>
            <a:r>
              <a:rPr lang="en-US" dirty="0" smtClean="0"/>
              <a:t>which aims </a:t>
            </a:r>
            <a:r>
              <a:rPr lang="en-US" dirty="0"/>
              <a:t>to develop </a:t>
            </a:r>
            <a:r>
              <a:rPr lang="en-US" dirty="0" smtClean="0"/>
              <a:t>students’ </a:t>
            </a:r>
            <a:r>
              <a:rPr lang="en-US" dirty="0"/>
              <a:t>ability to read and interpret statistical results in the medical and public health literature. </a:t>
            </a:r>
            <a:endParaRPr lang="en-US" dirty="0" smtClean="0"/>
          </a:p>
          <a:p>
            <a:r>
              <a:rPr lang="en-US" dirty="0" smtClean="0"/>
              <a:t>Online course using the Moodle learning management system.</a:t>
            </a:r>
          </a:p>
          <a:p>
            <a:r>
              <a:rPr lang="en-US" dirty="0" smtClean="0"/>
              <a:t>Graduate students in public </a:t>
            </a:r>
            <a:r>
              <a:rPr lang="en-US" dirty="0"/>
              <a:t>h</a:t>
            </a:r>
            <a:r>
              <a:rPr lang="en-US" dirty="0" smtClean="0"/>
              <a:t>ealth (e.g., MPH, DVM/MPH) and medical </a:t>
            </a:r>
            <a:r>
              <a:rPr lang="en-US" dirty="0"/>
              <a:t>p</a:t>
            </a:r>
            <a:r>
              <a:rPr lang="en-US" dirty="0" smtClean="0"/>
              <a:t>rofessionals (e.g., MD, DNP, DDS, </a:t>
            </a:r>
            <a:r>
              <a:rPr lang="en-US" dirty="0" err="1" smtClean="0"/>
              <a:t>PharmD</a:t>
            </a:r>
            <a:r>
              <a:rPr lang="en-US" dirty="0" smtClean="0"/>
              <a:t>).</a:t>
            </a:r>
          </a:p>
          <a:p>
            <a:r>
              <a:rPr lang="en-US" dirty="0" smtClean="0"/>
              <a:t>50 – 80 students per term.</a:t>
            </a:r>
          </a:p>
          <a:p>
            <a:endParaRPr lang="en-US" dirty="0"/>
          </a:p>
        </p:txBody>
      </p:sp>
    </p:spTree>
    <p:extLst>
      <p:ext uri="{BB962C8B-B14F-4D97-AF65-F5344CB8AC3E}">
        <p14:creationId xmlns:p14="http://schemas.microsoft.com/office/powerpoint/2010/main" val="140343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US" dirty="0"/>
          </a:p>
        </p:txBody>
      </p:sp>
      <p:sp>
        <p:nvSpPr>
          <p:cNvPr id="3" name="Content Placeholder 2"/>
          <p:cNvSpPr>
            <a:spLocks noGrp="1"/>
          </p:cNvSpPr>
          <p:nvPr>
            <p:ph idx="1"/>
          </p:nvPr>
        </p:nvSpPr>
        <p:spPr>
          <a:xfrm>
            <a:off x="685800" y="1752600"/>
            <a:ext cx="7772400" cy="4572000"/>
          </a:xfrm>
        </p:spPr>
        <p:txBody>
          <a:bodyPr>
            <a:normAutofit fontScale="77500" lnSpcReduction="20000"/>
          </a:bodyPr>
          <a:lstStyle/>
          <a:p>
            <a:r>
              <a:rPr lang="en-US" dirty="0" smtClean="0"/>
              <a:t>Study designs and sampling methods</a:t>
            </a:r>
          </a:p>
          <a:p>
            <a:r>
              <a:rPr lang="en-US" dirty="0" smtClean="0"/>
              <a:t>Descriptive statistics</a:t>
            </a:r>
          </a:p>
          <a:p>
            <a:r>
              <a:rPr lang="en-US" dirty="0" smtClean="0"/>
              <a:t>Hypothesis testing and confidence intervals</a:t>
            </a:r>
          </a:p>
          <a:p>
            <a:pPr lvl="1"/>
            <a:r>
              <a:rPr lang="en-US" dirty="0" smtClean="0"/>
              <a:t>T-tests, Chi-square tests, ANOVA</a:t>
            </a:r>
          </a:p>
          <a:p>
            <a:r>
              <a:rPr lang="en-US" dirty="0" smtClean="0"/>
              <a:t>Odds ratios and relative risks</a:t>
            </a:r>
          </a:p>
          <a:p>
            <a:r>
              <a:rPr lang="en-US" dirty="0" smtClean="0"/>
              <a:t>Screening tests</a:t>
            </a:r>
          </a:p>
          <a:p>
            <a:r>
              <a:rPr lang="en-US" dirty="0" smtClean="0"/>
              <a:t>Correlation and simple linear regression</a:t>
            </a:r>
          </a:p>
          <a:p>
            <a:r>
              <a:rPr lang="en-US" dirty="0" smtClean="0"/>
              <a:t>Multiple linear regression</a:t>
            </a:r>
          </a:p>
          <a:p>
            <a:r>
              <a:rPr lang="en-US" dirty="0" smtClean="0"/>
              <a:t>Logistic regression</a:t>
            </a:r>
          </a:p>
          <a:p>
            <a:r>
              <a:rPr lang="en-US" dirty="0" smtClean="0"/>
              <a:t>Survival analysis</a:t>
            </a:r>
          </a:p>
          <a:p>
            <a:pPr lvl="1"/>
            <a:r>
              <a:rPr lang="en-US" dirty="0" smtClean="0"/>
              <a:t>Kaplan-Meier curves, log-rank tests, proportional hazards regression</a:t>
            </a:r>
            <a:endParaRPr lang="en-US" dirty="0"/>
          </a:p>
        </p:txBody>
      </p:sp>
    </p:spTree>
    <p:extLst>
      <p:ext uri="{BB962C8B-B14F-4D97-AF65-F5344CB8AC3E}">
        <p14:creationId xmlns:p14="http://schemas.microsoft.com/office/powerpoint/2010/main" val="357349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19200" y="152400"/>
            <a:ext cx="6781800" cy="5872750"/>
          </a:xfrm>
          <a:prstGeom prst="rect">
            <a:avLst/>
          </a:prstGeom>
        </p:spPr>
      </p:pic>
      <p:sp>
        <p:nvSpPr>
          <p:cNvPr id="5" name="TextBox 4"/>
          <p:cNvSpPr txBox="1"/>
          <p:nvPr/>
        </p:nvSpPr>
        <p:spPr>
          <a:xfrm>
            <a:off x="4624848" y="1305951"/>
            <a:ext cx="3200400" cy="646331"/>
          </a:xfrm>
          <a:prstGeom prst="rect">
            <a:avLst/>
          </a:prstGeom>
          <a:noFill/>
          <a:ln>
            <a:solidFill>
              <a:schemeClr val="tx1"/>
            </a:solidFill>
          </a:ln>
        </p:spPr>
        <p:txBody>
          <a:bodyPr wrap="square" rtlCol="0">
            <a:spAutoFit/>
          </a:bodyPr>
          <a:lstStyle/>
          <a:p>
            <a:r>
              <a:rPr lang="en-US" dirty="0" smtClean="0"/>
              <a:t>Learning objectives, readings and recorded lectures</a:t>
            </a:r>
            <a:endParaRPr lang="en-US" dirty="0"/>
          </a:p>
        </p:txBody>
      </p:sp>
      <p:cxnSp>
        <p:nvCxnSpPr>
          <p:cNvPr id="7" name="Straight Arrow Connector 6"/>
          <p:cNvCxnSpPr/>
          <p:nvPr/>
        </p:nvCxnSpPr>
        <p:spPr bwMode="auto">
          <a:xfrm flipH="1">
            <a:off x="3189339" y="1606993"/>
            <a:ext cx="1447800" cy="5150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535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Learning Objectives: Example</a:t>
            </a:r>
            <a:endParaRPr lang="en-US" dirty="0"/>
          </a:p>
        </p:txBody>
      </p:sp>
      <p:sp>
        <p:nvSpPr>
          <p:cNvPr id="3" name="Content Placeholder 2"/>
          <p:cNvSpPr>
            <a:spLocks noGrp="1"/>
          </p:cNvSpPr>
          <p:nvPr>
            <p:ph idx="1"/>
          </p:nvPr>
        </p:nvSpPr>
        <p:spPr>
          <a:xfrm>
            <a:off x="685800" y="1143000"/>
            <a:ext cx="7772400" cy="5257800"/>
          </a:xfrm>
        </p:spPr>
        <p:txBody>
          <a:bodyPr>
            <a:normAutofit fontScale="70000" lnSpcReduction="20000"/>
          </a:bodyPr>
          <a:lstStyle/>
          <a:p>
            <a:pPr marL="0" indent="0">
              <a:buNone/>
            </a:pPr>
            <a:r>
              <a:rPr lang="en-US" dirty="0" smtClean="0"/>
              <a:t>Unit 12: Multiple Linear Regression (MLR)</a:t>
            </a:r>
          </a:p>
          <a:p>
            <a:pPr lvl="0"/>
            <a:r>
              <a:rPr lang="en-US" dirty="0" smtClean="0"/>
              <a:t>Be able to describe when multiple linear regression can be used, and what it is used for.</a:t>
            </a:r>
          </a:p>
          <a:p>
            <a:pPr lvl="0"/>
            <a:r>
              <a:rPr lang="en-US" dirty="0" smtClean="0"/>
              <a:t>Be able to write down the equation for a multiple linear regression model (including interaction terms) and describe what each parameter means. </a:t>
            </a:r>
          </a:p>
          <a:p>
            <a:pPr lvl="0"/>
            <a:r>
              <a:rPr lang="en-US" dirty="0" smtClean="0"/>
              <a:t>Know what kind of a plot is used to assess how well a multiple linear regression model fits the data, and be able to interpret both the plot and the model R2 value.</a:t>
            </a:r>
          </a:p>
          <a:p>
            <a:pPr lvl="0"/>
            <a:r>
              <a:rPr lang="en-US" dirty="0" smtClean="0"/>
              <a:t>Be able to interpret the fitted model regression coefficients, and make a conclusion from their confidence intervals and p-values. </a:t>
            </a:r>
          </a:p>
          <a:p>
            <a:pPr lvl="0"/>
            <a:r>
              <a:rPr lang="en-US" dirty="0" smtClean="0"/>
              <a:t>Be able to explain what ‘variable selection’ is, how to recognize it in an article, and why it is a potential issue.</a:t>
            </a:r>
          </a:p>
          <a:p>
            <a:pPr lvl="0"/>
            <a:r>
              <a:rPr lang="en-US" dirty="0" smtClean="0"/>
              <a:t>Be able to recognize or give examples of study designs which result in correlated data and cannot be analyzed using MLR.</a:t>
            </a:r>
          </a:p>
          <a:p>
            <a:endParaRPr lang="en-US" dirty="0"/>
          </a:p>
        </p:txBody>
      </p:sp>
    </p:spTree>
    <p:extLst>
      <p:ext uri="{BB962C8B-B14F-4D97-AF65-F5344CB8AC3E}">
        <p14:creationId xmlns:p14="http://schemas.microsoft.com/office/powerpoint/2010/main" val="4099029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Readiness Quizzes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Formative assessment </a:t>
            </a:r>
          </a:p>
          <a:p>
            <a:pPr lvl="1"/>
            <a:r>
              <a:rPr lang="en-US" dirty="0" smtClean="0"/>
              <a:t>Tests a basic level of understanding (e.g. terminology), so students are prepared for the learning activities</a:t>
            </a:r>
          </a:p>
          <a:p>
            <a:r>
              <a:rPr lang="en-US" dirty="0" smtClean="0"/>
              <a:t>About 20 multiple-choice questions, takes ~20 minutes</a:t>
            </a:r>
          </a:p>
          <a:p>
            <a:r>
              <a:rPr lang="en-US" dirty="0" smtClean="0"/>
              <a:t>Administered online</a:t>
            </a:r>
          </a:p>
          <a:p>
            <a:r>
              <a:rPr lang="en-US" dirty="0" smtClean="0"/>
              <a:t>Weekly, one per unit, so low stakes</a:t>
            </a:r>
            <a:r>
              <a:rPr lang="en-US" altLang="en-US" dirty="0" smtClean="0"/>
              <a:t> </a:t>
            </a:r>
          </a:p>
          <a:p>
            <a:r>
              <a:rPr lang="en-US" dirty="0" smtClean="0"/>
              <a:t>Can take it twice, best score counts </a:t>
            </a:r>
          </a:p>
          <a:p>
            <a:pPr lvl="1"/>
            <a:r>
              <a:rPr lang="en-US" dirty="0" smtClean="0"/>
              <a:t>Encouraged to take it with a study partner or group</a:t>
            </a:r>
            <a:endParaRPr lang="en-US" dirty="0"/>
          </a:p>
        </p:txBody>
      </p:sp>
    </p:spTree>
    <p:extLst>
      <p:ext uri="{BB962C8B-B14F-4D97-AF65-F5344CB8AC3E}">
        <p14:creationId xmlns:p14="http://schemas.microsoft.com/office/powerpoint/2010/main" val="282424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sz="3600" dirty="0" smtClean="0"/>
              <a:t>Readiness Quiz: Example Question</a:t>
            </a:r>
            <a:r>
              <a:rPr lang="en-US" dirty="0" smtClean="0"/>
              <a:t/>
            </a:r>
            <a:br>
              <a:rPr lang="en-US" dirty="0" smtClean="0"/>
            </a:br>
            <a:endParaRPr lang="en-US" dirty="0"/>
          </a:p>
        </p:txBody>
      </p:sp>
      <p:pic>
        <p:nvPicPr>
          <p:cNvPr id="5" name="Picture 4"/>
          <p:cNvPicPr>
            <a:picLocks noChangeAspect="1"/>
          </p:cNvPicPr>
          <p:nvPr/>
        </p:nvPicPr>
        <p:blipFill>
          <a:blip r:embed="rId2"/>
          <a:stretch>
            <a:fillRect/>
          </a:stretch>
        </p:blipFill>
        <p:spPr>
          <a:xfrm>
            <a:off x="52516" y="2057400"/>
            <a:ext cx="9038968" cy="2514600"/>
          </a:xfrm>
          <a:prstGeom prst="rect">
            <a:avLst/>
          </a:prstGeom>
          <a:ln>
            <a:solidFill>
              <a:srgbClr val="000000"/>
            </a:solidFill>
          </a:ln>
        </p:spPr>
      </p:pic>
    </p:spTree>
    <p:extLst>
      <p:ext uri="{BB962C8B-B14F-4D97-AF65-F5344CB8AC3E}">
        <p14:creationId xmlns:p14="http://schemas.microsoft.com/office/powerpoint/2010/main" val="4193795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End-of-Unit Quizzes</a:t>
            </a:r>
            <a:endParaRPr lang="en-US" dirty="0"/>
          </a:p>
        </p:txBody>
      </p:sp>
      <p:sp>
        <p:nvSpPr>
          <p:cNvPr id="3" name="Content Placeholder 2"/>
          <p:cNvSpPr>
            <a:spLocks noGrp="1"/>
          </p:cNvSpPr>
          <p:nvPr>
            <p:ph idx="1"/>
          </p:nvPr>
        </p:nvSpPr>
        <p:spPr/>
        <p:txBody>
          <a:bodyPr/>
          <a:lstStyle/>
          <a:p>
            <a:r>
              <a:rPr lang="en-US" smtClean="0"/>
              <a:t>Summative assessment</a:t>
            </a:r>
          </a:p>
          <a:p>
            <a:pPr lvl="1"/>
            <a:r>
              <a:rPr lang="en-US" smtClean="0"/>
              <a:t>Directly tied to the week’s learning objectives</a:t>
            </a:r>
          </a:p>
          <a:p>
            <a:r>
              <a:rPr lang="en-US" smtClean="0"/>
              <a:t>About 6 short-essay questions, takes ~1 hr.</a:t>
            </a:r>
          </a:p>
          <a:p>
            <a:r>
              <a:rPr lang="en-US" smtClean="0"/>
              <a:t>Administered online</a:t>
            </a:r>
          </a:p>
          <a:p>
            <a:r>
              <a:rPr lang="en-US" smtClean="0"/>
              <a:t>Weekly, one per unit, so low stakes</a:t>
            </a:r>
          </a:p>
          <a:p>
            <a:r>
              <a:rPr lang="en-US" smtClean="0"/>
              <a:t>Taken once, independently</a:t>
            </a:r>
          </a:p>
          <a:p>
            <a:endParaRPr lang="en-US" dirty="0"/>
          </a:p>
        </p:txBody>
      </p:sp>
    </p:spTree>
    <p:extLst>
      <p:ext uri="{BB962C8B-B14F-4D97-AF65-F5344CB8AC3E}">
        <p14:creationId xmlns:p14="http://schemas.microsoft.com/office/powerpoint/2010/main" val="790141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eaching Biostatistical Literacy: &amp;#x0D;&amp;#x0A;A Flipped-Classroom Approach&amp;quot;&quot;/&gt;&lt;property id=&quot;20307&quot; value=&quot;256&quot;/&gt;&lt;/object&gt;&lt;object type=&quot;3&quot; unique_id=&quot;10341&quot;&gt;&lt;property id=&quot;20148&quot; value=&quot;5&quot;/&gt;&lt;property id=&quot;20300&quot; value=&quot;Slide 4 - &amp;quot;Literacy Course&amp;#x0D;&amp;#x0A; Student Audience&amp;quot;&quot;/&gt;&lt;property id=&quot;20307&quot; value=&quot;273&quot;/&gt;&lt;/object&gt;&lt;object type=&quot;3&quot; unique_id=&quot;11884&quot;&gt;&lt;property id=&quot;20148&quot; value=&quot;5&quot;/&gt;&lt;property id=&quot;20300&quot; value=&quot;Slide 23 - &amp;quot;Acknowledgements&amp;quot;&quot;/&gt;&lt;property id=&quot;20307&quot; value=&quot;291&quot;/&gt;&lt;/object&gt;&lt;object type=&quot;3&quot; unique_id=&quot;13668&quot;&gt;&lt;property id=&quot;20148&quot; value=&quot;5&quot;/&gt;&lt;property id=&quot;20300&quot; value=&quot;Slide 3 - &amp;quot;Gap in Introductory Biostatistics Education&amp;quot;&quot;/&gt;&lt;property id=&quot;20307&quot; value=&quot;305&quot;/&gt;&lt;/object&gt;&lt;object type=&quot;3&quot; unique_id=&quot;13959&quot;&gt;&lt;property id=&quot;20148&quot; value=&quot;5&quot;/&gt;&lt;property id=&quot;20300&quot; value=&quot;Slide 2 - &amp;quot;Outline&amp;quot;&quot;/&gt;&lt;property id=&quot;20307&quot; value=&quot;328&quot;/&gt;&lt;/object&gt;&lt;object type=&quot;3&quot; unique_id=&quot;13960&quot;&gt;&lt;property id=&quot;20148&quot; value=&quot;5&quot;/&gt;&lt;property id=&quot;20300&quot; value=&quot;Slide 5 - &amp;quot;Literacy Course&amp;#x0D;&amp;#x0A; Primary Course Goal&amp;quot;&quot;/&gt;&lt;property id=&quot;20307&quot; value=&quot;312&quot;/&gt;&lt;/object&gt;&lt;object type=&quot;3&quot; unique_id=&quot;13961&quot;&gt;&lt;property id=&quot;20148&quot; value=&quot;5&quot;/&gt;&lt;property id=&quot;20300&quot; value=&quot;Slide 6 - &amp;quot;Literacy Course&amp;#x0D;&amp;#x0A; Course Topics by Unit (Week)&amp;quot;&quot;/&gt;&lt;property id=&quot;20307&quot; value=&quot;309&quot;/&gt;&lt;/object&gt;&lt;object type=&quot;3&quot; unique_id=&quot;13962&quot;&gt;&lt;property id=&quot;20148&quot; value=&quot;5&quot;/&gt;&lt;property id=&quot;20300&quot; value=&quot;Slide 7 - &amp;quot;Literacy Course&amp;#x0D;&amp;#x0A; Teaching Approach&amp;quot;&quot;/&gt;&lt;property id=&quot;20307&quot; value=&quot;311&quot;/&gt;&lt;/object&gt;&lt;object type=&quot;3&quot; unique_id=&quot;13964&quot;&gt;&lt;property id=&quot;20148&quot; value=&quot;5&quot;/&gt;&lt;property id=&quot;20300&quot; value=&quot;Slide 9 - &amp;quot;Literacy Course&amp;#x0D;&amp;#x0A;Learning Objectives: Example&amp;quot;&quot;/&gt;&lt;property id=&quot;20307&quot; value=&quot;329&quot;/&gt;&lt;/object&gt;&lt;object type=&quot;3&quot; unique_id=&quot;13965&quot;&gt;&lt;property id=&quot;20148&quot; value=&quot;5&quot;/&gt;&lt;property id=&quot;20300&quot; value=&quot;Slide 10 - &amp;quot;Literacy Course&amp;#x0D;&amp;#x0A; Pre-week Preparation&amp;quot;&quot;/&gt;&lt;property id=&quot;20307&quot; value=&quot;316&quot;/&gt;&lt;/object&gt;&lt;object type=&quot;3&quot; unique_id=&quot;13966&quot;&gt;&lt;property id=&quot;20148&quot; value=&quot;5&quot;/&gt;&lt;property id=&quot;20300&quot; value=&quot;Slide 11 - &amp;quot;Literacy Course&amp;#x0D;&amp;#x0A;Pre-Week Assessment: Readiness Quiz&amp;quot;&quot;/&gt;&lt;property id=&quot;20307&quot; value=&quot;310&quot;/&gt;&lt;/object&gt;&lt;object type=&quot;3&quot; unique_id=&quot;13967&quot;&gt;&lt;property id=&quot;20148&quot; value=&quot;5&quot;/&gt;&lt;property id=&quot;20300&quot; value=&quot;Slide 12 - &amp;quot;Literacy Course&amp;#x0D;&amp;#x0A;In-Class Learning Activities&amp;quot;&quot;/&gt;&lt;property id=&quot;20307&quot; value=&quot;314&quot;/&gt;&lt;/object&gt;&lt;object type=&quot;3&quot; unique_id=&quot;13969&quot;&gt;&lt;property id=&quot;20148&quot; value=&quot;5&quot;/&gt;&lt;property id=&quot;20300&quot; value=&quot;Slide 13&quot;/&gt;&lt;property id=&quot;20307&quot; value=&quot;317&quot;/&gt;&lt;/object&gt;&lt;object type=&quot;3&quot; unique_id=&quot;13970&quot;&gt;&lt;property id=&quot;20148&quot; value=&quot;5&quot;/&gt;&lt;property id=&quot;20300&quot; value=&quot;Slide 14&quot;/&gt;&lt;property id=&quot;20307&quot; value=&quot;319&quot;/&gt;&lt;/object&gt;&lt;object type=&quot;3&quot; unique_id=&quot;13971&quot;&gt;&lt;property id=&quot;20148&quot; value=&quot;5&quot;/&gt;&lt;property id=&quot;20300&quot; value=&quot;Slide 15 - &amp;quot;Literacy Course&amp;#x0D;&amp;#x0A;End-of-Week Assessment: EOW Quiz&amp;quot;&quot;/&gt;&lt;property id=&quot;20307&quot; value=&quot;321&quot;/&gt;&lt;/object&gt;&lt;object type=&quot;3&quot; unique_id=&quot;13972&quot;&gt;&lt;property id=&quot;20148&quot; value=&quot;5&quot;/&gt;&lt;property id=&quot;20300&quot; value=&quot;Slide 16 - &amp;quot;EOW Quiz Example&amp;quot;&quot;/&gt;&lt;property id=&quot;20307&quot; value=&quot;322&quot;/&gt;&lt;/object&gt;&lt;object type=&quot;3&quot; unique_id=&quot;13973&quot;&gt;&lt;property id=&quot;20148&quot; value=&quot;5&quot;/&gt;&lt;property id=&quot;20300&quot; value=&quot;Slide 17 - &amp;quot;Flipped Classroom&amp;#x0D;&amp;#x0A;Benefits For Students&amp;quot;&quot;/&gt;&lt;property id=&quot;20307&quot; value=&quot;315&quot;/&gt;&lt;/object&gt;&lt;object type=&quot;3&quot; unique_id=&quot;13974&quot;&gt;&lt;property id=&quot;20148&quot; value=&quot;5&quot;/&gt;&lt;property id=&quot;20300&quot; value=&quot;Slide 21 - &amp;quot;Flipped Classroom&amp;#x0D;&amp;#x0A;Challenges / Barriers&amp;quot;&quot;/&gt;&lt;property id=&quot;20307&quot; value=&quot;324&quot;/&gt;&lt;/object&gt;&lt;object type=&quot;3&quot; unique_id=&quot;13977&quot;&gt;&lt;property id=&quot;20148&quot; value=&quot;5&quot;/&gt;&lt;property id=&quot;20300&quot; value=&quot;Slide 18 - &amp;quot;Literacy Course&amp;#x0D;&amp;#x0A;Student Responses about the Goal&amp;quot;&quot;/&gt;&lt;property id=&quot;20307&quot; value=&quot;320&quot;/&gt;&lt;/object&gt;&lt;object type=&quot;3&quot; unique_id=&quot;13978&quot;&gt;&lt;property id=&quot;20148&quot; value=&quot;5&quot;/&gt;&lt;property id=&quot;20300&quot; value=&quot;Slide 19 - &amp;quot;Literacy Course&amp;#x0D;&amp;#x0A;Student Responses about the Method&amp;quot;&quot;/&gt;&lt;property id=&quot;20307&quot; value=&quot;323&quot;/&gt;&lt;/object&gt;&lt;object type=&quot;3&quot; unique_id=&quot;14130&quot;&gt;&lt;property id=&quot;20148&quot; value=&quot;5&quot;/&gt;&lt;property id=&quot;20300&quot; value=&quot;Slide 8 - &amp;quot;Example Unit Outline&amp;quot;&quot;/&gt;&lt;property id=&quot;20307&quot; value=&quot;330&quot;/&gt;&lt;/object&gt;&lt;object type=&quot;3&quot; unique_id=&quot;14455&quot;&gt;&lt;property id=&quot;20148&quot; value=&quot;5&quot;/&gt;&lt;property id=&quot;20300&quot; value=&quot;Slide 20 - &amp;quot;Flipped Classroom&amp;#x0D;&amp;#x0A;Benefits For Instructors&amp;quot;&quot;/&gt;&lt;property id=&quot;20307&quot; value=&quot;331&quot;/&gt;&lt;/object&gt;&lt;object type=&quot;3&quot; unique_id=&quot;14702&quot;&gt;&lt;property id=&quot;20148&quot; value=&quot;5&quot;/&gt;&lt;property id=&quot;20300&quot; value=&quot;Slide 22 - &amp;quot;Flipped Classroom&amp;#x0D;&amp;#x0A;Easing Into Active Learning&amp;quot;&quot;/&gt;&lt;property id=&quot;20307&quot; value=&quot;332&quot;/&gt;&lt;/object&gt;&lt;/object&gt;&lt;/object&gt;&lt;/database&gt;"/>
  <p:tag name="SECTOMILLISECCONVERTED" val="1"/>
</p:tagLst>
</file>

<file path=ppt/theme/theme1.xml><?xml version="1.0" encoding="utf-8"?>
<a:theme xmlns:a="http://schemas.openxmlformats.org/drawingml/2006/main" name="D2D-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D2D-1</Template>
  <TotalTime>2521</TotalTime>
  <Words>1505</Words>
  <Application>Microsoft Office PowerPoint</Application>
  <PresentationFormat>On-screen Show (4:3)</PresentationFormat>
  <Paragraphs>142</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Calibri</vt:lpstr>
      <vt:lpstr>Times New Roman</vt:lpstr>
      <vt:lpstr>D2D-1</vt:lpstr>
      <vt:lpstr>Flipping Online: Creating an Active Learning Classroom in an Online Biostatistics Course </vt:lpstr>
      <vt:lpstr>Outline</vt:lpstr>
      <vt:lpstr>Setting</vt:lpstr>
      <vt:lpstr>Topics</vt:lpstr>
      <vt:lpstr>PowerPoint Presentation</vt:lpstr>
      <vt:lpstr>Learning Objectives: Example</vt:lpstr>
      <vt:lpstr>Readiness Quizzes</vt:lpstr>
      <vt:lpstr> Readiness Quiz: Example Question </vt:lpstr>
      <vt:lpstr>End-of-Unit Quizzes</vt:lpstr>
      <vt:lpstr>End-of-Unit Quiz: Example Question</vt:lpstr>
      <vt:lpstr>In-Class Learning Activities</vt:lpstr>
      <vt:lpstr>PowerPoint Presentation</vt:lpstr>
      <vt:lpstr>PowerPoint Presentation</vt:lpstr>
      <vt:lpstr>Active Learning Classroom Benefits</vt:lpstr>
      <vt:lpstr>Active Learning ‘Classroom’ Online</vt:lpstr>
      <vt:lpstr>Ways to Contribute</vt:lpstr>
      <vt:lpstr>PowerPoint Presentation</vt:lpstr>
      <vt:lpstr>Student Feedback: Collaborative Keys</vt:lpstr>
      <vt:lpstr>Active Learning Classroom Benefits</vt:lpstr>
      <vt:lpstr>Acknowledgements</vt:lpstr>
      <vt:lpstr>Abstract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Flipping Online: Creating an Active Learning Classroom in an Online Biostatistics Course</dc:title>
  <dc:creator>Ann Brearley</dc:creator>
  <cp:lastModifiedBy>Ann Brearley</cp:lastModifiedBy>
  <cp:revision>234</cp:revision>
  <cp:lastPrinted>2016-07-27T20:54:52Z</cp:lastPrinted>
  <dcterms:created xsi:type="dcterms:W3CDTF">2013-01-24T14:06:57Z</dcterms:created>
  <dcterms:modified xsi:type="dcterms:W3CDTF">2018-07-25T03:37:43Z</dcterms:modified>
</cp:coreProperties>
</file>