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handoutMasterIdLst>
    <p:handoutMasterId r:id="rId26"/>
  </p:handoutMasterIdLst>
  <p:sldIdLst>
    <p:sldId id="256" r:id="rId2"/>
    <p:sldId id="328" r:id="rId3"/>
    <p:sldId id="305" r:id="rId4"/>
    <p:sldId id="273" r:id="rId5"/>
    <p:sldId id="312" r:id="rId6"/>
    <p:sldId id="309" r:id="rId7"/>
    <p:sldId id="311" r:id="rId8"/>
    <p:sldId id="330" r:id="rId9"/>
    <p:sldId id="329" r:id="rId10"/>
    <p:sldId id="316" r:id="rId11"/>
    <p:sldId id="310" r:id="rId12"/>
    <p:sldId id="314" r:id="rId13"/>
    <p:sldId id="317" r:id="rId14"/>
    <p:sldId id="319" r:id="rId15"/>
    <p:sldId id="321" r:id="rId16"/>
    <p:sldId id="322" r:id="rId17"/>
    <p:sldId id="315" r:id="rId18"/>
    <p:sldId id="320" r:id="rId19"/>
    <p:sldId id="323" r:id="rId20"/>
    <p:sldId id="331" r:id="rId21"/>
    <p:sldId id="324" r:id="rId22"/>
    <p:sldId id="332" r:id="rId23"/>
    <p:sldId id="291" r:id="rId24"/>
  </p:sldIdLst>
  <p:sldSz cx="9144000" cy="6858000" type="screen4x3"/>
  <p:notesSz cx="6858000" cy="923607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24" autoAdjust="0"/>
  </p:normalViewPr>
  <p:slideViewPr>
    <p:cSldViewPr>
      <p:cViewPr varScale="1">
        <p:scale>
          <a:sx n="75" d="100"/>
          <a:sy n="75" d="100"/>
        </p:scale>
        <p:origin x="-194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1804"/>
          </a:xfrm>
          <a:prstGeom prst="rect">
            <a:avLst/>
          </a:prstGeom>
        </p:spPr>
        <p:txBody>
          <a:bodyPr vert="horz" lIns="91235" tIns="45617" rIns="91235" bIns="45617" rtlCol="0"/>
          <a:lstStyle>
            <a:lvl1pPr algn="l">
              <a:defRPr sz="1200"/>
            </a:lvl1pPr>
          </a:lstStyle>
          <a:p>
            <a:endParaRPr lang="en-US"/>
          </a:p>
        </p:txBody>
      </p:sp>
      <p:sp>
        <p:nvSpPr>
          <p:cNvPr id="3" name="Date Placeholder 2"/>
          <p:cNvSpPr>
            <a:spLocks noGrp="1"/>
          </p:cNvSpPr>
          <p:nvPr>
            <p:ph type="dt" sz="quarter" idx="1"/>
          </p:nvPr>
        </p:nvSpPr>
        <p:spPr>
          <a:xfrm>
            <a:off x="3884614" y="0"/>
            <a:ext cx="2971800" cy="461804"/>
          </a:xfrm>
          <a:prstGeom prst="rect">
            <a:avLst/>
          </a:prstGeom>
        </p:spPr>
        <p:txBody>
          <a:bodyPr vert="horz" lIns="91235" tIns="45617" rIns="91235" bIns="45617" rtlCol="0"/>
          <a:lstStyle>
            <a:lvl1pPr algn="r">
              <a:defRPr sz="1200"/>
            </a:lvl1pPr>
          </a:lstStyle>
          <a:p>
            <a:fld id="{A59FE37B-67DE-49D7-B9EB-934C5301BFAC}" type="datetimeFigureOut">
              <a:rPr lang="en-US" smtClean="0"/>
              <a:t>7/27/2016</a:t>
            </a:fld>
            <a:endParaRPr lang="en-US"/>
          </a:p>
        </p:txBody>
      </p:sp>
      <p:sp>
        <p:nvSpPr>
          <p:cNvPr id="4" name="Footer Placeholder 3"/>
          <p:cNvSpPr>
            <a:spLocks noGrp="1"/>
          </p:cNvSpPr>
          <p:nvPr>
            <p:ph type="ftr" sz="quarter" idx="2"/>
          </p:nvPr>
        </p:nvSpPr>
        <p:spPr>
          <a:xfrm>
            <a:off x="1" y="8772669"/>
            <a:ext cx="2971800" cy="461804"/>
          </a:xfrm>
          <a:prstGeom prst="rect">
            <a:avLst/>
          </a:prstGeom>
        </p:spPr>
        <p:txBody>
          <a:bodyPr vert="horz" lIns="91235" tIns="45617" rIns="91235" bIns="45617"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772669"/>
            <a:ext cx="2971800" cy="461804"/>
          </a:xfrm>
          <a:prstGeom prst="rect">
            <a:avLst/>
          </a:prstGeom>
        </p:spPr>
        <p:txBody>
          <a:bodyPr vert="horz" lIns="91235" tIns="45617" rIns="91235" bIns="45617" rtlCol="0" anchor="b"/>
          <a:lstStyle>
            <a:lvl1pPr algn="r">
              <a:defRPr sz="1200"/>
            </a:lvl1pPr>
          </a:lstStyle>
          <a:p>
            <a:fld id="{94BB7337-CEF3-4A11-B76A-0286DE5A8677}" type="slidenum">
              <a:rPr lang="en-US" smtClean="0"/>
              <a:t>‹#›</a:t>
            </a:fld>
            <a:endParaRPr lang="en-US"/>
          </a:p>
        </p:txBody>
      </p:sp>
    </p:spTree>
    <p:extLst>
      <p:ext uri="{BB962C8B-B14F-4D97-AF65-F5344CB8AC3E}">
        <p14:creationId xmlns:p14="http://schemas.microsoft.com/office/powerpoint/2010/main" val="914646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591" cy="462120"/>
          </a:xfrm>
          <a:prstGeom prst="rect">
            <a:avLst/>
          </a:prstGeom>
        </p:spPr>
        <p:txBody>
          <a:bodyPr vert="horz" lIns="90242" tIns="45121" rIns="90242" bIns="45121" rtlCol="0"/>
          <a:lstStyle>
            <a:lvl1pPr algn="l">
              <a:defRPr sz="1200"/>
            </a:lvl1pPr>
          </a:lstStyle>
          <a:p>
            <a:endParaRPr lang="en-US"/>
          </a:p>
        </p:txBody>
      </p:sp>
      <p:sp>
        <p:nvSpPr>
          <p:cNvPr id="3" name="Date Placeholder 2"/>
          <p:cNvSpPr>
            <a:spLocks noGrp="1"/>
          </p:cNvSpPr>
          <p:nvPr>
            <p:ph type="dt" idx="1"/>
          </p:nvPr>
        </p:nvSpPr>
        <p:spPr>
          <a:xfrm>
            <a:off x="3883827" y="0"/>
            <a:ext cx="2972590" cy="462120"/>
          </a:xfrm>
          <a:prstGeom prst="rect">
            <a:avLst/>
          </a:prstGeom>
        </p:spPr>
        <p:txBody>
          <a:bodyPr vert="horz" lIns="90242" tIns="45121" rIns="90242" bIns="45121" rtlCol="0"/>
          <a:lstStyle>
            <a:lvl1pPr algn="r">
              <a:defRPr sz="1200"/>
            </a:lvl1pPr>
          </a:lstStyle>
          <a:p>
            <a:fld id="{ABF89AAB-02AC-4DC1-8790-71B9DDE371FD}" type="datetimeFigureOut">
              <a:rPr lang="en-US" smtClean="0"/>
              <a:t>7/27/2016</a:t>
            </a:fld>
            <a:endParaRPr lang="en-US"/>
          </a:p>
        </p:txBody>
      </p:sp>
      <p:sp>
        <p:nvSpPr>
          <p:cNvPr id="4" name="Slide Image Placeholder 3"/>
          <p:cNvSpPr>
            <a:spLocks noGrp="1" noRot="1" noChangeAspect="1"/>
          </p:cNvSpPr>
          <p:nvPr>
            <p:ph type="sldImg" idx="2"/>
          </p:nvPr>
        </p:nvSpPr>
        <p:spPr>
          <a:xfrm>
            <a:off x="1120775" y="692150"/>
            <a:ext cx="4618038" cy="3463925"/>
          </a:xfrm>
          <a:prstGeom prst="rect">
            <a:avLst/>
          </a:prstGeom>
          <a:noFill/>
          <a:ln w="12700">
            <a:solidFill>
              <a:prstClr val="black"/>
            </a:solidFill>
          </a:ln>
        </p:spPr>
        <p:txBody>
          <a:bodyPr vert="horz" lIns="90242" tIns="45121" rIns="90242" bIns="45121" rtlCol="0" anchor="ctr"/>
          <a:lstStyle/>
          <a:p>
            <a:endParaRPr lang="en-US"/>
          </a:p>
        </p:txBody>
      </p:sp>
      <p:sp>
        <p:nvSpPr>
          <p:cNvPr id="5" name="Notes Placeholder 4"/>
          <p:cNvSpPr>
            <a:spLocks noGrp="1"/>
          </p:cNvSpPr>
          <p:nvPr>
            <p:ph type="body" sz="quarter" idx="3"/>
          </p:nvPr>
        </p:nvSpPr>
        <p:spPr>
          <a:xfrm>
            <a:off x="686590" y="4387768"/>
            <a:ext cx="5486400" cy="4155919"/>
          </a:xfrm>
          <a:prstGeom prst="rect">
            <a:avLst/>
          </a:prstGeom>
        </p:spPr>
        <p:txBody>
          <a:bodyPr vert="horz" lIns="90242" tIns="45121" rIns="90242" bIns="451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772378"/>
            <a:ext cx="2972591" cy="462120"/>
          </a:xfrm>
          <a:prstGeom prst="rect">
            <a:avLst/>
          </a:prstGeom>
        </p:spPr>
        <p:txBody>
          <a:bodyPr vert="horz" lIns="90242" tIns="45121" rIns="90242" bIns="45121" rtlCol="0" anchor="b"/>
          <a:lstStyle>
            <a:lvl1pPr algn="l">
              <a:defRPr sz="1200"/>
            </a:lvl1pPr>
          </a:lstStyle>
          <a:p>
            <a:endParaRPr lang="en-US"/>
          </a:p>
        </p:txBody>
      </p:sp>
      <p:sp>
        <p:nvSpPr>
          <p:cNvPr id="7" name="Slide Number Placeholder 6"/>
          <p:cNvSpPr>
            <a:spLocks noGrp="1"/>
          </p:cNvSpPr>
          <p:nvPr>
            <p:ph type="sldNum" sz="quarter" idx="5"/>
          </p:nvPr>
        </p:nvSpPr>
        <p:spPr>
          <a:xfrm>
            <a:off x="3883827" y="8772378"/>
            <a:ext cx="2972590" cy="462120"/>
          </a:xfrm>
          <a:prstGeom prst="rect">
            <a:avLst/>
          </a:prstGeom>
        </p:spPr>
        <p:txBody>
          <a:bodyPr vert="horz" lIns="90242" tIns="45121" rIns="90242" bIns="45121" rtlCol="0" anchor="b"/>
          <a:lstStyle>
            <a:lvl1pPr algn="r">
              <a:defRPr sz="1200"/>
            </a:lvl1pPr>
          </a:lstStyle>
          <a:p>
            <a:fld id="{32A2B774-5ABD-4455-82D1-9DB255C78333}" type="slidenum">
              <a:rPr lang="en-US" smtClean="0"/>
              <a:t>‹#›</a:t>
            </a:fld>
            <a:endParaRPr lang="en-US"/>
          </a:p>
        </p:txBody>
      </p:sp>
    </p:spTree>
    <p:extLst>
      <p:ext uri="{BB962C8B-B14F-4D97-AF65-F5344CB8AC3E}">
        <p14:creationId xmlns:p14="http://schemas.microsoft.com/office/powerpoint/2010/main" val="324046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1</a:t>
            </a:fld>
            <a:endParaRPr lang="en-US"/>
          </a:p>
        </p:txBody>
      </p:sp>
    </p:spTree>
    <p:extLst>
      <p:ext uri="{BB962C8B-B14F-4D97-AF65-F5344CB8AC3E}">
        <p14:creationId xmlns:p14="http://schemas.microsoft.com/office/powerpoint/2010/main" val="4010387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typically do the</a:t>
            </a:r>
            <a:r>
              <a:rPr lang="en-US" baseline="0" dirty="0" smtClean="0"/>
              <a:t> preparation on the weekend before, or on Monday if the class is on Tuesday/Thursday.</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10</a:t>
            </a:fld>
            <a:endParaRPr lang="en-US"/>
          </a:p>
        </p:txBody>
      </p:sp>
    </p:spTree>
    <p:extLst>
      <p:ext uri="{BB962C8B-B14F-4D97-AF65-F5344CB8AC3E}">
        <p14:creationId xmlns:p14="http://schemas.microsoft.com/office/powerpoint/2010/main" val="3878326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quiz itself is a learning activity.</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11</a:t>
            </a:fld>
            <a:endParaRPr lang="en-US"/>
          </a:p>
        </p:txBody>
      </p:sp>
    </p:spTree>
    <p:extLst>
      <p:ext uri="{BB962C8B-B14F-4D97-AF65-F5344CB8AC3E}">
        <p14:creationId xmlns:p14="http://schemas.microsoft.com/office/powerpoint/2010/main" val="218361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activity takes one class period, or about 1.25 hours.</a:t>
            </a:r>
          </a:p>
          <a:p>
            <a:r>
              <a:rPr lang="en-US" dirty="0" smtClean="0"/>
              <a:t>Students work in table groups or pairs </a:t>
            </a:r>
          </a:p>
          <a:p>
            <a:pPr lvl="1"/>
            <a:r>
              <a:rPr lang="en-US" dirty="0" smtClean="0"/>
              <a:t>Active classroom is ideal, but any classroom with movable tables and chairs works</a:t>
            </a:r>
          </a:p>
          <a:p>
            <a:r>
              <a:rPr lang="en-US" dirty="0" smtClean="0"/>
              <a:t>Instructor(s) and classroom TA circulate to answer questions, listen for confusion, ask questions</a:t>
            </a:r>
          </a:p>
          <a:p>
            <a:pPr lvl="1"/>
            <a:r>
              <a:rPr lang="en-US" dirty="0" smtClean="0"/>
              <a:t>Two instructors/CTAs are sufficient for a class of about 50 students</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12</a:t>
            </a:fld>
            <a:endParaRPr lang="en-US"/>
          </a:p>
        </p:txBody>
      </p:sp>
    </p:spTree>
    <p:extLst>
      <p:ext uri="{BB962C8B-B14F-4D97-AF65-F5344CB8AC3E}">
        <p14:creationId xmlns:p14="http://schemas.microsoft.com/office/powerpoint/2010/main" val="2369465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a:t>
            </a:r>
            <a:r>
              <a:rPr lang="en-US" baseline="0" dirty="0" smtClean="0"/>
              <a:t> a</a:t>
            </a:r>
            <a:r>
              <a:rPr lang="en-US" dirty="0" smtClean="0"/>
              <a:t>ctivity worksheet </a:t>
            </a:r>
          </a:p>
          <a:p>
            <a:pPr lvl="1"/>
            <a:r>
              <a:rPr lang="en-US" dirty="0" smtClean="0"/>
              <a:t>Clear objective</a:t>
            </a:r>
          </a:p>
          <a:p>
            <a:pPr lvl="1"/>
            <a:r>
              <a:rPr lang="en-US" dirty="0" smtClean="0"/>
              <a:t>Q&amp;A format – typically about 4 pages long</a:t>
            </a:r>
          </a:p>
          <a:p>
            <a:pPr lvl="1"/>
            <a:r>
              <a:rPr lang="en-US" dirty="0" smtClean="0"/>
              <a:t>Questions guide students through</a:t>
            </a:r>
          </a:p>
          <a:p>
            <a:endParaRPr lang="en-US" dirty="0" smtClean="0"/>
          </a:p>
        </p:txBody>
      </p:sp>
      <p:sp>
        <p:nvSpPr>
          <p:cNvPr id="4" name="Slide Number Placeholder 3"/>
          <p:cNvSpPr>
            <a:spLocks noGrp="1"/>
          </p:cNvSpPr>
          <p:nvPr>
            <p:ph type="sldNum" sz="quarter" idx="10"/>
          </p:nvPr>
        </p:nvSpPr>
        <p:spPr/>
        <p:txBody>
          <a:bodyPr/>
          <a:lstStyle/>
          <a:p>
            <a:fld id="{32A2B774-5ABD-4455-82D1-9DB255C78333}" type="slidenum">
              <a:rPr lang="en-US" smtClean="0"/>
              <a:t>13</a:t>
            </a:fld>
            <a:endParaRPr lang="en-US"/>
          </a:p>
        </p:txBody>
      </p:sp>
    </p:spTree>
    <p:extLst>
      <p:ext uri="{BB962C8B-B14F-4D97-AF65-F5344CB8AC3E}">
        <p14:creationId xmlns:p14="http://schemas.microsoft.com/office/powerpoint/2010/main" val="2225891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format to CA.</a:t>
            </a:r>
          </a:p>
          <a:p>
            <a:r>
              <a:rPr lang="en-US" dirty="0"/>
              <a:t>The literature activity typically has sections on:</a:t>
            </a:r>
          </a:p>
          <a:p>
            <a:r>
              <a:rPr lang="en-US" dirty="0"/>
              <a:t>- Research question and findings</a:t>
            </a:r>
          </a:p>
          <a:p>
            <a:r>
              <a:rPr lang="en-US" dirty="0"/>
              <a:t>- Methods</a:t>
            </a:r>
          </a:p>
          <a:p>
            <a:r>
              <a:rPr lang="en-US" dirty="0"/>
              <a:t>- Results</a:t>
            </a:r>
          </a:p>
          <a:p>
            <a:r>
              <a:rPr lang="en-US" dirty="0"/>
              <a:t>- Discussion</a:t>
            </a:r>
          </a:p>
          <a:p>
            <a:r>
              <a:rPr lang="en-US" dirty="0"/>
              <a:t>…so they read the WHOLE article, but the primary emphasis is on the </a:t>
            </a:r>
            <a:r>
              <a:rPr lang="en-US" b="1" dirty="0"/>
              <a:t>results section</a:t>
            </a:r>
            <a:r>
              <a:rPr lang="en-US" dirty="0"/>
              <a:t>, shown here. </a:t>
            </a:r>
          </a:p>
          <a:p>
            <a:pPr defTabSz="902421"/>
            <a:r>
              <a:rPr lang="en-US" dirty="0"/>
              <a:t>Intentionally focus on big complicated tables and figures, to de-sensitize students. </a:t>
            </a:r>
          </a:p>
          <a:p>
            <a:r>
              <a:rPr lang="en-US" dirty="0"/>
              <a:t>Articles are from the current medical or public health literature.</a:t>
            </a:r>
          </a:p>
          <a:p>
            <a:r>
              <a:rPr lang="en-US" dirty="0"/>
              <a:t>Students read ~15 complete articles over the semester. When they find they can really read the articles in their field, they are very pleased!!</a:t>
            </a:r>
          </a:p>
          <a:p>
            <a:endParaRPr lang="en-US" dirty="0"/>
          </a:p>
          <a:p>
            <a:r>
              <a:rPr lang="en-US" dirty="0"/>
              <a:t>Article: “Hypoglycemia and Risk of Death in Critically Ill Patients” by the NICE-SUGAR Study Investigators (2012), N </a:t>
            </a:r>
            <a:r>
              <a:rPr lang="en-US" dirty="0" err="1"/>
              <a:t>Engl</a:t>
            </a:r>
            <a:r>
              <a:rPr lang="en-US" dirty="0"/>
              <a:t> J Med 2012;367:1108-18.</a:t>
            </a:r>
          </a:p>
          <a:p>
            <a:r>
              <a:rPr lang="en-US" dirty="0"/>
              <a:t>DOI: 10.1056/NEJMoa1204942.</a:t>
            </a:r>
            <a:endParaRPr lang="en-US" b="0" dirty="0"/>
          </a:p>
        </p:txBody>
      </p:sp>
      <p:sp>
        <p:nvSpPr>
          <p:cNvPr id="4" name="Slide Number Placeholder 3"/>
          <p:cNvSpPr>
            <a:spLocks noGrp="1"/>
          </p:cNvSpPr>
          <p:nvPr>
            <p:ph type="sldNum" sz="quarter" idx="10"/>
          </p:nvPr>
        </p:nvSpPr>
        <p:spPr/>
        <p:txBody>
          <a:bodyPr/>
          <a:lstStyle/>
          <a:p>
            <a:fld id="{32A2B774-5ABD-4455-82D1-9DB255C78333}" type="slidenum">
              <a:rPr lang="en-US" smtClean="0"/>
              <a:t>14</a:t>
            </a:fld>
            <a:endParaRPr lang="en-US"/>
          </a:p>
        </p:txBody>
      </p:sp>
    </p:spTree>
    <p:extLst>
      <p:ext uri="{BB962C8B-B14F-4D97-AF65-F5344CB8AC3E}">
        <p14:creationId xmlns:p14="http://schemas.microsoft.com/office/powerpoint/2010/main" val="461552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15</a:t>
            </a:fld>
            <a:endParaRPr lang="en-US"/>
          </a:p>
        </p:txBody>
      </p:sp>
    </p:spTree>
    <p:extLst>
      <p:ext uri="{BB962C8B-B14F-4D97-AF65-F5344CB8AC3E}">
        <p14:creationId xmlns:p14="http://schemas.microsoft.com/office/powerpoint/2010/main" val="2067489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 12 (Multiple Linear Regression) EOW quiz.</a:t>
            </a:r>
          </a:p>
          <a:p>
            <a:endParaRPr lang="en-US" dirty="0" smtClean="0"/>
          </a:p>
          <a:p>
            <a:r>
              <a:rPr lang="en-US" dirty="0" smtClean="0"/>
              <a:t>Article reference</a:t>
            </a:r>
            <a:r>
              <a:rPr lang="en-US" baseline="0" dirty="0" smtClean="0"/>
              <a:t> for the table: C.C. </a:t>
            </a:r>
            <a:r>
              <a:rPr lang="en-US" baseline="0" dirty="0" err="1" smtClean="0"/>
              <a:t>Pedreira</a:t>
            </a:r>
            <a:r>
              <a:rPr lang="en-US" baseline="0" dirty="0" smtClean="0"/>
              <a:t> et al. </a:t>
            </a:r>
            <a:r>
              <a:rPr lang="en-US" dirty="0"/>
              <a:t>“Association of Body Composition and Lung Function in Children with Cystic Fibrosis”. </a:t>
            </a:r>
            <a:r>
              <a:rPr lang="en-US" i="1" dirty="0"/>
              <a:t>Pediatric Pulmonology  </a:t>
            </a:r>
            <a:r>
              <a:rPr lang="en-US" dirty="0"/>
              <a:t>39:276–280 (2005).</a:t>
            </a:r>
          </a:p>
        </p:txBody>
      </p:sp>
      <p:sp>
        <p:nvSpPr>
          <p:cNvPr id="4" name="Slide Number Placeholder 3"/>
          <p:cNvSpPr>
            <a:spLocks noGrp="1"/>
          </p:cNvSpPr>
          <p:nvPr>
            <p:ph type="sldNum" sz="quarter" idx="10"/>
          </p:nvPr>
        </p:nvSpPr>
        <p:spPr/>
        <p:txBody>
          <a:bodyPr/>
          <a:lstStyle/>
          <a:p>
            <a:fld id="{32A2B774-5ABD-4455-82D1-9DB255C78333}" type="slidenum">
              <a:rPr lang="en-US" smtClean="0"/>
              <a:t>16</a:t>
            </a:fld>
            <a:endParaRPr lang="en-US"/>
          </a:p>
        </p:txBody>
      </p:sp>
    </p:spTree>
    <p:extLst>
      <p:ext uri="{BB962C8B-B14F-4D97-AF65-F5344CB8AC3E}">
        <p14:creationId xmlns:p14="http://schemas.microsoft.com/office/powerpoint/2010/main" val="1039188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17</a:t>
            </a:fld>
            <a:endParaRPr lang="en-US"/>
          </a:p>
        </p:txBody>
      </p:sp>
    </p:spTree>
    <p:extLst>
      <p:ext uri="{BB962C8B-B14F-4D97-AF65-F5344CB8AC3E}">
        <p14:creationId xmlns:p14="http://schemas.microsoft.com/office/powerpoint/2010/main" val="286091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18</a:t>
            </a:fld>
            <a:endParaRPr lang="en-US"/>
          </a:p>
        </p:txBody>
      </p:sp>
    </p:spTree>
    <p:extLst>
      <p:ext uri="{BB962C8B-B14F-4D97-AF65-F5344CB8AC3E}">
        <p14:creationId xmlns:p14="http://schemas.microsoft.com/office/powerpoint/2010/main" val="2444617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--Learned more</a:t>
            </a:r>
          </a:p>
          <a:p>
            <a:r>
              <a:rPr lang="en-US" dirty="0" smtClean="0"/>
              <a:t>--More</a:t>
            </a:r>
            <a:r>
              <a:rPr lang="en-US" baseline="0" dirty="0" smtClean="0"/>
              <a:t> likely to attend class (!)</a:t>
            </a:r>
          </a:p>
          <a:p>
            <a:r>
              <a:rPr lang="en-US" baseline="0" dirty="0" smtClean="0"/>
              <a:t>--More likely to actually </a:t>
            </a:r>
            <a:r>
              <a:rPr lang="en-US" b="1" baseline="0" dirty="0" smtClean="0"/>
              <a:t>do</a:t>
            </a:r>
            <a:r>
              <a:rPr lang="en-US" baseline="0" dirty="0" smtClean="0"/>
              <a:t> the activities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19</a:t>
            </a:fld>
            <a:endParaRPr lang="en-US"/>
          </a:p>
        </p:txBody>
      </p:sp>
    </p:spTree>
    <p:extLst>
      <p:ext uri="{BB962C8B-B14F-4D97-AF65-F5344CB8AC3E}">
        <p14:creationId xmlns:p14="http://schemas.microsoft.com/office/powerpoint/2010/main" val="283328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brief</a:t>
            </a:r>
            <a:r>
              <a:rPr lang="en-US" baseline="0" dirty="0" smtClean="0"/>
              <a:t> summary of course content – focus here is on teaching methods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2</a:t>
            </a:fld>
            <a:endParaRPr lang="en-US"/>
          </a:p>
        </p:txBody>
      </p:sp>
    </p:spTree>
    <p:extLst>
      <p:ext uri="{BB962C8B-B14F-4D97-AF65-F5344CB8AC3E}">
        <p14:creationId xmlns:p14="http://schemas.microsoft.com/office/powerpoint/2010/main" val="37657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20</a:t>
            </a:fld>
            <a:endParaRPr lang="en-US"/>
          </a:p>
        </p:txBody>
      </p:sp>
    </p:spTree>
    <p:extLst>
      <p:ext uri="{BB962C8B-B14F-4D97-AF65-F5344CB8AC3E}">
        <p14:creationId xmlns:p14="http://schemas.microsoft.com/office/powerpoint/2010/main" val="3086291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Classroom</a:t>
            </a:r>
            <a:r>
              <a:rPr lang="en-US" baseline="0" dirty="0" smtClean="0"/>
              <a:t> TA.</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21</a:t>
            </a:fld>
            <a:endParaRPr lang="en-US"/>
          </a:p>
        </p:txBody>
      </p:sp>
    </p:spTree>
    <p:extLst>
      <p:ext uri="{BB962C8B-B14F-4D97-AF65-F5344CB8AC3E}">
        <p14:creationId xmlns:p14="http://schemas.microsoft.com/office/powerpoint/2010/main" val="1463391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principle: Students listen less and </a:t>
            </a:r>
            <a:r>
              <a:rPr lang="en-US" b="1" u="sng" dirty="0" smtClean="0"/>
              <a:t>do</a:t>
            </a:r>
            <a:r>
              <a:rPr lang="en-US" dirty="0" smtClean="0"/>
              <a:t> more, instructor</a:t>
            </a:r>
            <a:r>
              <a:rPr lang="en-US" baseline="0" dirty="0" smtClean="0"/>
              <a:t> does </a:t>
            </a:r>
            <a:r>
              <a:rPr lang="en-US" dirty="0" smtClean="0"/>
              <a:t>less and</a:t>
            </a:r>
            <a:r>
              <a:rPr lang="en-US" baseline="0" dirty="0" smtClean="0"/>
              <a:t> </a:t>
            </a:r>
            <a:r>
              <a:rPr lang="en-US" b="1" u="sng" baseline="0" dirty="0" smtClean="0"/>
              <a:t>listens</a:t>
            </a:r>
            <a:r>
              <a:rPr lang="en-US" baseline="0" dirty="0" smtClean="0"/>
              <a:t> more.</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22</a:t>
            </a:fld>
            <a:endParaRPr lang="en-US"/>
          </a:p>
        </p:txBody>
      </p:sp>
    </p:spTree>
    <p:extLst>
      <p:ext uri="{BB962C8B-B14F-4D97-AF65-F5344CB8AC3E}">
        <p14:creationId xmlns:p14="http://schemas.microsoft.com/office/powerpoint/2010/main" val="2796275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23</a:t>
            </a:fld>
            <a:endParaRPr lang="en-US"/>
          </a:p>
        </p:txBody>
      </p:sp>
    </p:spTree>
    <p:extLst>
      <p:ext uri="{BB962C8B-B14F-4D97-AF65-F5344CB8AC3E}">
        <p14:creationId xmlns:p14="http://schemas.microsoft.com/office/powerpoint/2010/main" val="269983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3</a:t>
            </a:fld>
            <a:endParaRPr lang="en-US"/>
          </a:p>
        </p:txBody>
      </p:sp>
    </p:spTree>
    <p:extLst>
      <p:ext uri="{BB962C8B-B14F-4D97-AF65-F5344CB8AC3E}">
        <p14:creationId xmlns:p14="http://schemas.microsoft.com/office/powerpoint/2010/main" val="2719187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2421"/>
            <a:r>
              <a:rPr lang="en-US" dirty="0" smtClean="0"/>
              <a:t>Student backgrounds</a:t>
            </a:r>
            <a:r>
              <a:rPr lang="en-US" baseline="0" dirty="0" smtClean="0"/>
              <a:t> are from </a:t>
            </a:r>
            <a:r>
              <a:rPr lang="en-US" dirty="0" err="1"/>
              <a:t>PubH</a:t>
            </a:r>
            <a:r>
              <a:rPr lang="en-US" dirty="0"/>
              <a:t> 6414 Online, Fall 2012.</a:t>
            </a:r>
            <a:endParaRPr lang="en-US" dirty="0" smtClean="0"/>
          </a:p>
          <a:p>
            <a:r>
              <a:rPr lang="en-US" dirty="0" smtClean="0"/>
              <a:t>Medical and public health professionals. Wide range of backgrounds</a:t>
            </a:r>
            <a:r>
              <a:rPr lang="en-US" baseline="0" dirty="0" smtClean="0"/>
              <a:t> and interests.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A2B774-5ABD-4455-82D1-9DB255C78333}" type="slidenum">
              <a:rPr lang="en-US" smtClean="0"/>
              <a:t>4</a:t>
            </a:fld>
            <a:endParaRPr lang="en-US"/>
          </a:p>
        </p:txBody>
      </p:sp>
    </p:spTree>
    <p:extLst>
      <p:ext uri="{BB962C8B-B14F-4D97-AF65-F5344CB8AC3E}">
        <p14:creationId xmlns:p14="http://schemas.microsoft.com/office/powerpoint/2010/main" val="264346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Wording is taken from the course syllabus.</a:t>
            </a:r>
          </a:p>
          <a:p>
            <a:r>
              <a:rPr lang="en-US" dirty="0" smtClean="0"/>
              <a:t>NO SOFTWARE. NO DATA ANALYSIS.</a:t>
            </a:r>
          </a:p>
          <a:p>
            <a:r>
              <a:rPr lang="en-US" dirty="0" smtClean="0"/>
              <a:t>This course complements our other main introductory statistics course sequence, </a:t>
            </a:r>
            <a:r>
              <a:rPr lang="en-US" dirty="0" err="1" smtClean="0"/>
              <a:t>PubH</a:t>
            </a:r>
            <a:r>
              <a:rPr lang="en-US" dirty="0" smtClean="0"/>
              <a:t> 6450-6451, in</a:t>
            </a:r>
            <a:r>
              <a:rPr lang="en-US" baseline="0" dirty="0" smtClean="0"/>
              <a:t> which students learn to do statistical analyses in R or SAS.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5</a:t>
            </a:fld>
            <a:endParaRPr lang="en-US"/>
          </a:p>
        </p:txBody>
      </p:sp>
    </p:spTree>
    <p:extLst>
      <p:ext uri="{BB962C8B-B14F-4D97-AF65-F5344CB8AC3E}">
        <p14:creationId xmlns:p14="http://schemas.microsoft.com/office/powerpoint/2010/main" val="371268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teach: Content: standalone ONE-semester course. </a:t>
            </a:r>
          </a:p>
          <a:p>
            <a:r>
              <a:rPr lang="en-US" dirty="0" smtClean="0"/>
              <a:t>Traditional</a:t>
            </a:r>
            <a:r>
              <a:rPr lang="en-US" baseline="0" dirty="0" smtClean="0"/>
              <a:t> introductory topics (e.g. hypothesis testing, SLR) PLUS more advanced topics (e.g. logistic regression, survival analysis)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6</a:t>
            </a:fld>
            <a:endParaRPr lang="en-US"/>
          </a:p>
        </p:txBody>
      </p:sp>
    </p:spTree>
    <p:extLst>
      <p:ext uri="{BB962C8B-B14F-4D97-AF65-F5344CB8AC3E}">
        <p14:creationId xmlns:p14="http://schemas.microsoft.com/office/powerpoint/2010/main" val="1796409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 teach it: Structure / Methods</a:t>
            </a:r>
          </a:p>
          <a:p>
            <a:pPr defTabSz="902421"/>
            <a:r>
              <a:rPr lang="en-US" dirty="0" smtClean="0"/>
              <a:t>Co-taught by the OL and IP instructors</a:t>
            </a:r>
          </a:p>
          <a:p>
            <a:r>
              <a:rPr lang="en-US" dirty="0" smtClean="0"/>
              <a:t>Flipped classroom and active learning are essentially the same thing (flipped</a:t>
            </a:r>
            <a:r>
              <a:rPr lang="en-US" baseline="0" dirty="0" smtClean="0"/>
              <a:t> means put the passive part outside of class and the active part inside of class)</a:t>
            </a:r>
            <a:endParaRPr lang="en-US" dirty="0" smtClean="0"/>
          </a:p>
        </p:txBody>
      </p:sp>
      <p:sp>
        <p:nvSpPr>
          <p:cNvPr id="4" name="Slide Number Placeholder 3"/>
          <p:cNvSpPr>
            <a:spLocks noGrp="1"/>
          </p:cNvSpPr>
          <p:nvPr>
            <p:ph type="sldNum" sz="quarter" idx="10"/>
          </p:nvPr>
        </p:nvSpPr>
        <p:spPr/>
        <p:txBody>
          <a:bodyPr/>
          <a:lstStyle/>
          <a:p>
            <a:fld id="{32A2B774-5ABD-4455-82D1-9DB255C78333}" type="slidenum">
              <a:rPr lang="en-US" smtClean="0"/>
              <a:t>7</a:t>
            </a:fld>
            <a:endParaRPr lang="en-US"/>
          </a:p>
        </p:txBody>
      </p:sp>
    </p:spTree>
    <p:extLst>
      <p:ext uri="{BB962C8B-B14F-4D97-AF65-F5344CB8AC3E}">
        <p14:creationId xmlns:p14="http://schemas.microsoft.com/office/powerpoint/2010/main" val="280468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unit outline (from Moodle, Fall 2015 in-person section)</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8</a:t>
            </a:fld>
            <a:endParaRPr lang="en-US"/>
          </a:p>
        </p:txBody>
      </p:sp>
    </p:spTree>
    <p:extLst>
      <p:ext uri="{BB962C8B-B14F-4D97-AF65-F5344CB8AC3E}">
        <p14:creationId xmlns:p14="http://schemas.microsoft.com/office/powerpoint/2010/main" val="111830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 development starts with developing overall course goals and then weekly learning objectives.</a:t>
            </a:r>
          </a:p>
          <a:p>
            <a:r>
              <a:rPr lang="en-US" dirty="0"/>
              <a:t>Learning objectives are KEY! Focus on what students should be able to DO at the end of the unit.</a:t>
            </a:r>
          </a:p>
          <a:p>
            <a:endParaRPr lang="en-US" dirty="0"/>
          </a:p>
          <a:p>
            <a:r>
              <a:rPr lang="en-US" dirty="0"/>
              <a:t>Instructors use the learning objectives as they teach to:</a:t>
            </a:r>
          </a:p>
          <a:p>
            <a:pPr lvl="1"/>
            <a:r>
              <a:rPr lang="en-US" dirty="0"/>
              <a:t>Write/</a:t>
            </a:r>
            <a:r>
              <a:rPr lang="en-US" b="1" dirty="0"/>
              <a:t>revise</a:t>
            </a:r>
            <a:r>
              <a:rPr lang="en-US" dirty="0"/>
              <a:t> the lectures</a:t>
            </a:r>
          </a:p>
          <a:p>
            <a:pPr lvl="1"/>
            <a:r>
              <a:rPr lang="en-US" dirty="0"/>
              <a:t>Design/</a:t>
            </a:r>
            <a:r>
              <a:rPr lang="en-US" b="1" dirty="0"/>
              <a:t>revise</a:t>
            </a:r>
            <a:r>
              <a:rPr lang="en-US" dirty="0"/>
              <a:t> the learning activities</a:t>
            </a:r>
          </a:p>
          <a:p>
            <a:pPr lvl="1"/>
            <a:r>
              <a:rPr lang="en-US" dirty="0"/>
              <a:t>Write/</a:t>
            </a:r>
            <a:r>
              <a:rPr lang="en-US" b="1" dirty="0"/>
              <a:t>revise</a:t>
            </a:r>
            <a:r>
              <a:rPr lang="en-US" dirty="0"/>
              <a:t> the assessments</a:t>
            </a:r>
          </a:p>
          <a:p>
            <a:endParaRPr lang="en-US" dirty="0"/>
          </a:p>
          <a:p>
            <a:r>
              <a:rPr lang="en-US" dirty="0"/>
              <a:t>Students are encouraged to use the learning objectives to guide their learning.</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9</a:t>
            </a:fld>
            <a:endParaRPr lang="en-US"/>
          </a:p>
        </p:txBody>
      </p:sp>
    </p:spTree>
    <p:extLst>
      <p:ext uri="{BB962C8B-B14F-4D97-AF65-F5344CB8AC3E}">
        <p14:creationId xmlns:p14="http://schemas.microsoft.com/office/powerpoint/2010/main" val="3594292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1" name="Picture 9" descr="UofM-1_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685800" y="1371600"/>
            <a:ext cx="7772400" cy="1143000"/>
          </a:xfrm>
        </p:spPr>
        <p:txBody>
          <a:bodyPr/>
          <a:lstStyle>
            <a:lvl1pPr>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86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5529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7B2842-1A5F-4556-A191-D6152BCCF573}" type="slidenum">
              <a:rPr lang="en-US" smtClean="0"/>
              <a:t>‹#›</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19606D9-3CFF-4DDA-BF4E-03381EE0B100}" type="slidenum">
              <a:rPr lang="en-US" smtClean="0"/>
              <a:t>‹#›</a:t>
            </a:fld>
            <a:endParaRPr lang="en-US"/>
          </a:p>
        </p:txBody>
      </p:sp>
    </p:spTree>
    <p:extLst>
      <p:ext uri="{BB962C8B-B14F-4D97-AF65-F5344CB8AC3E}">
        <p14:creationId xmlns:p14="http://schemas.microsoft.com/office/powerpoint/2010/main" val="409667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67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253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45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3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810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37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661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491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5" name="Picture 11" descr="UofM-1_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752600"/>
            <a:ext cx="7772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TextBox 5"/>
          <p:cNvSpPr txBox="1"/>
          <p:nvPr userDrawn="1"/>
        </p:nvSpPr>
        <p:spPr>
          <a:xfrm>
            <a:off x="461997" y="6326249"/>
            <a:ext cx="466794" cy="369332"/>
          </a:xfrm>
          <a:prstGeom prst="rect">
            <a:avLst/>
          </a:prstGeom>
          <a:noFill/>
        </p:spPr>
        <p:txBody>
          <a:bodyPr wrap="none" rtlCol="0">
            <a:spAutoFit/>
          </a:bodyPr>
          <a:lstStyle/>
          <a:p>
            <a:fld id="{30619EA1-B00C-4E7A-BBDE-3E1B7997E0C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ctr" rtl="0" eaLnBrk="1" fontAlgn="base" hangingPunct="1">
        <a:spcBef>
          <a:spcPct val="0"/>
        </a:spcBef>
        <a:spcAft>
          <a:spcPct val="0"/>
        </a:spcAft>
        <a:defRPr sz="4400">
          <a:solidFill>
            <a:srgbClr val="7A0019"/>
          </a:solidFill>
          <a:latin typeface="+mj-lt"/>
          <a:ea typeface="+mj-ea"/>
          <a:cs typeface="+mj-cs"/>
        </a:defRPr>
      </a:lvl1pPr>
      <a:lvl2pPr algn="ctr" rtl="0" eaLnBrk="1" fontAlgn="base" hangingPunct="1">
        <a:spcBef>
          <a:spcPct val="0"/>
        </a:spcBef>
        <a:spcAft>
          <a:spcPct val="0"/>
        </a:spcAft>
        <a:defRPr sz="4400">
          <a:solidFill>
            <a:srgbClr val="7A0019"/>
          </a:solidFill>
          <a:latin typeface="Arial" charset="0"/>
          <a:ea typeface="ＭＳ Ｐゴシック" pitchFamily="16" charset="-128"/>
        </a:defRPr>
      </a:lvl2pPr>
      <a:lvl3pPr algn="ctr" rtl="0" eaLnBrk="1" fontAlgn="base" hangingPunct="1">
        <a:spcBef>
          <a:spcPct val="0"/>
        </a:spcBef>
        <a:spcAft>
          <a:spcPct val="0"/>
        </a:spcAft>
        <a:defRPr sz="4400">
          <a:solidFill>
            <a:srgbClr val="7A0019"/>
          </a:solidFill>
          <a:latin typeface="Arial" charset="0"/>
          <a:ea typeface="ＭＳ Ｐゴシック" pitchFamily="16" charset="-128"/>
        </a:defRPr>
      </a:lvl3pPr>
      <a:lvl4pPr algn="ctr" rtl="0" eaLnBrk="1" fontAlgn="base" hangingPunct="1">
        <a:spcBef>
          <a:spcPct val="0"/>
        </a:spcBef>
        <a:spcAft>
          <a:spcPct val="0"/>
        </a:spcAft>
        <a:defRPr sz="4400">
          <a:solidFill>
            <a:srgbClr val="7A0019"/>
          </a:solidFill>
          <a:latin typeface="Arial" charset="0"/>
          <a:ea typeface="ＭＳ Ｐゴシック" pitchFamily="16" charset="-128"/>
        </a:defRPr>
      </a:lvl4pPr>
      <a:lvl5pPr algn="ctr" rtl="0" eaLnBrk="1" fontAlgn="base" hangingPunct="1">
        <a:spcBef>
          <a:spcPct val="0"/>
        </a:spcBef>
        <a:spcAft>
          <a:spcPct val="0"/>
        </a:spcAft>
        <a:defRPr sz="4400">
          <a:solidFill>
            <a:srgbClr val="7A0019"/>
          </a:solidFill>
          <a:latin typeface="Arial" charset="0"/>
          <a:ea typeface="ＭＳ Ｐゴシック" pitchFamily="16" charset="-128"/>
        </a:defRPr>
      </a:lvl5pPr>
      <a:lvl6pPr marL="457200" algn="ctr" rtl="0" eaLnBrk="1" fontAlgn="base" hangingPunct="1">
        <a:spcBef>
          <a:spcPct val="0"/>
        </a:spcBef>
        <a:spcAft>
          <a:spcPct val="0"/>
        </a:spcAft>
        <a:defRPr sz="4400">
          <a:solidFill>
            <a:srgbClr val="7A0019"/>
          </a:solidFill>
          <a:latin typeface="Arial" charset="0"/>
          <a:ea typeface="ＭＳ Ｐゴシック" pitchFamily="16" charset="-128"/>
        </a:defRPr>
      </a:lvl6pPr>
      <a:lvl7pPr marL="914400" algn="ctr" rtl="0" eaLnBrk="1" fontAlgn="base" hangingPunct="1">
        <a:spcBef>
          <a:spcPct val="0"/>
        </a:spcBef>
        <a:spcAft>
          <a:spcPct val="0"/>
        </a:spcAft>
        <a:defRPr sz="4400">
          <a:solidFill>
            <a:srgbClr val="7A0019"/>
          </a:solidFill>
          <a:latin typeface="Arial" charset="0"/>
          <a:ea typeface="ＭＳ Ｐゴシック" pitchFamily="16" charset="-128"/>
        </a:defRPr>
      </a:lvl7pPr>
      <a:lvl8pPr marL="1371600" algn="ctr" rtl="0" eaLnBrk="1" fontAlgn="base" hangingPunct="1">
        <a:spcBef>
          <a:spcPct val="0"/>
        </a:spcBef>
        <a:spcAft>
          <a:spcPct val="0"/>
        </a:spcAft>
        <a:defRPr sz="4400">
          <a:solidFill>
            <a:srgbClr val="7A0019"/>
          </a:solidFill>
          <a:latin typeface="Arial" charset="0"/>
          <a:ea typeface="ＭＳ Ｐゴシック" pitchFamily="16" charset="-128"/>
        </a:defRPr>
      </a:lvl8pPr>
      <a:lvl9pPr marL="1828800" algn="ctr" rtl="0" eaLnBrk="1" fontAlgn="base" hangingPunct="1">
        <a:spcBef>
          <a:spcPct val="0"/>
        </a:spcBef>
        <a:spcAft>
          <a:spcPct val="0"/>
        </a:spcAft>
        <a:defRPr sz="4400">
          <a:solidFill>
            <a:srgbClr val="7A0019"/>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lr>
          <a:srgbClr val="7A0019"/>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7A0019"/>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rgbClr val="7A0019"/>
        </a:buClr>
        <a:buChar char="•"/>
        <a:defRPr sz="2400">
          <a:solidFill>
            <a:schemeClr val="tx1"/>
          </a:solidFill>
          <a:latin typeface="+mn-lt"/>
          <a:ea typeface="+mn-ea"/>
        </a:defRPr>
      </a:lvl3pPr>
      <a:lvl4pPr marL="1600200" indent="-228600" algn="l" rtl="0" eaLnBrk="1" fontAlgn="base" hangingPunct="1">
        <a:spcBef>
          <a:spcPct val="20000"/>
        </a:spcBef>
        <a:spcAft>
          <a:spcPct val="0"/>
        </a:spcAft>
        <a:buClr>
          <a:srgbClr val="7A0019"/>
        </a:buClr>
        <a:buChar char="–"/>
        <a:defRPr sz="2000">
          <a:solidFill>
            <a:schemeClr val="tx1"/>
          </a:solidFill>
          <a:latin typeface="+mn-lt"/>
          <a:ea typeface="+mn-ea"/>
        </a:defRPr>
      </a:lvl4pPr>
      <a:lvl5pPr marL="2057400" indent="-228600" algn="l" rtl="0" eaLnBrk="1" fontAlgn="base" hangingPunct="1">
        <a:spcBef>
          <a:spcPct val="20000"/>
        </a:spcBef>
        <a:spcAft>
          <a:spcPct val="0"/>
        </a:spcAft>
        <a:buClr>
          <a:srgbClr val="7A0019"/>
        </a:buClr>
        <a:buChar char="»"/>
        <a:defRPr sz="2000">
          <a:solidFill>
            <a:schemeClr val="tx1"/>
          </a:solidFill>
          <a:latin typeface="+mn-lt"/>
          <a:ea typeface="+mn-ea"/>
        </a:defRPr>
      </a:lvl5pPr>
      <a:lvl6pPr marL="2514600" indent="-228600" algn="l" rtl="0" eaLnBrk="1" fontAlgn="base" hangingPunct="1">
        <a:spcBef>
          <a:spcPct val="20000"/>
        </a:spcBef>
        <a:spcAft>
          <a:spcPct val="0"/>
        </a:spcAft>
        <a:buClr>
          <a:srgbClr val="7A0019"/>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7A0019"/>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7A0019"/>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7A0019"/>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Autofit/>
          </a:bodyPr>
          <a:lstStyle/>
          <a:p>
            <a:r>
              <a:rPr lang="en-US" sz="3600" dirty="0" smtClean="0"/>
              <a:t>Teaching </a:t>
            </a:r>
            <a:r>
              <a:rPr lang="en-US" sz="3600" dirty="0" err="1" smtClean="0"/>
              <a:t>Biostatistical</a:t>
            </a:r>
            <a:r>
              <a:rPr lang="en-US" sz="3600" dirty="0" smtClean="0"/>
              <a:t> Literacy: </a:t>
            </a:r>
            <a:br>
              <a:rPr lang="en-US" sz="3600" dirty="0" smtClean="0"/>
            </a:br>
            <a:r>
              <a:rPr lang="en-US" sz="3600" dirty="0" smtClean="0"/>
              <a:t>A Flipped-Classroom Approach</a:t>
            </a:r>
            <a:endParaRPr lang="en-US" sz="3600" dirty="0"/>
          </a:p>
        </p:txBody>
      </p:sp>
      <p:sp>
        <p:nvSpPr>
          <p:cNvPr id="3" name="Subtitle 2"/>
          <p:cNvSpPr>
            <a:spLocks noGrp="1"/>
          </p:cNvSpPr>
          <p:nvPr>
            <p:ph type="subTitle" idx="1"/>
          </p:nvPr>
        </p:nvSpPr>
        <p:spPr>
          <a:xfrm>
            <a:off x="1371600" y="3352800"/>
            <a:ext cx="6400800" cy="2667000"/>
          </a:xfrm>
        </p:spPr>
        <p:txBody>
          <a:bodyPr>
            <a:normAutofit lnSpcReduction="10000"/>
          </a:bodyPr>
          <a:lstStyle/>
          <a:p>
            <a:r>
              <a:rPr lang="en-US" sz="2000" dirty="0" smtClean="0">
                <a:solidFill>
                  <a:srgbClr val="800000"/>
                </a:solidFill>
              </a:rPr>
              <a:t>Joint Statistical Meetings, Chicago</a:t>
            </a:r>
          </a:p>
          <a:p>
            <a:r>
              <a:rPr lang="en-US" sz="2000" dirty="0" smtClean="0">
                <a:solidFill>
                  <a:srgbClr val="800000"/>
                </a:solidFill>
              </a:rPr>
              <a:t>August 1, 2016</a:t>
            </a:r>
          </a:p>
          <a:p>
            <a:endParaRPr lang="en-US" sz="1600" dirty="0" smtClean="0">
              <a:solidFill>
                <a:schemeClr val="tx1"/>
              </a:solidFill>
            </a:endParaRPr>
          </a:p>
          <a:p>
            <a:endParaRPr lang="en-US" sz="1600" dirty="0">
              <a:solidFill>
                <a:schemeClr val="tx1"/>
              </a:solidFill>
            </a:endParaRPr>
          </a:p>
          <a:p>
            <a:r>
              <a:rPr lang="en-US" sz="1800" dirty="0" smtClean="0">
                <a:solidFill>
                  <a:schemeClr val="tx1"/>
                </a:solidFill>
              </a:rPr>
              <a:t>Ann M. Brearley</a:t>
            </a:r>
          </a:p>
          <a:p>
            <a:r>
              <a:rPr lang="en-US" sz="1600" dirty="0" smtClean="0">
                <a:solidFill>
                  <a:schemeClr val="tx1"/>
                </a:solidFill>
              </a:rPr>
              <a:t>Biostatistical Design and Analysis Center,</a:t>
            </a:r>
          </a:p>
          <a:p>
            <a:r>
              <a:rPr lang="en-US" sz="1600" dirty="0" smtClean="0">
                <a:solidFill>
                  <a:schemeClr val="tx1"/>
                </a:solidFill>
              </a:rPr>
              <a:t>Clinical and Translational Sciences Institute,</a:t>
            </a:r>
          </a:p>
          <a:p>
            <a:r>
              <a:rPr lang="en-US" sz="1600" dirty="0" smtClean="0">
                <a:solidFill>
                  <a:schemeClr val="tx1"/>
                </a:solidFill>
              </a:rPr>
              <a:t>University of Minnesota</a:t>
            </a:r>
          </a:p>
          <a:p>
            <a:r>
              <a:rPr lang="en-US" sz="1600" dirty="0" smtClean="0">
                <a:solidFill>
                  <a:schemeClr val="tx1"/>
                </a:solidFill>
              </a:rPr>
              <a:t>brea0022@umn.edu</a:t>
            </a:r>
            <a:endParaRPr lang="en-US" sz="1600" dirty="0">
              <a:solidFill>
                <a:schemeClr val="tx1"/>
              </a:solidFill>
            </a:endParaRPr>
          </a:p>
        </p:txBody>
      </p:sp>
    </p:spTree>
    <p:extLst>
      <p:ext uri="{BB962C8B-B14F-4D97-AF65-F5344CB8AC3E}">
        <p14:creationId xmlns:p14="http://schemas.microsoft.com/office/powerpoint/2010/main" val="27107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Literacy Course</a:t>
            </a:r>
            <a:br>
              <a:rPr lang="en-US" sz="2000" dirty="0" smtClean="0"/>
            </a:br>
            <a:r>
              <a:rPr lang="en-US" sz="3600" dirty="0" smtClean="0"/>
              <a:t> Pre-week Preparation</a:t>
            </a:r>
            <a:endParaRPr lang="en-US" sz="3600" dirty="0"/>
          </a:p>
        </p:txBody>
      </p:sp>
      <p:sp>
        <p:nvSpPr>
          <p:cNvPr id="3" name="Content Placeholder 2"/>
          <p:cNvSpPr>
            <a:spLocks noGrp="1"/>
          </p:cNvSpPr>
          <p:nvPr>
            <p:ph idx="1"/>
          </p:nvPr>
        </p:nvSpPr>
        <p:spPr>
          <a:xfrm>
            <a:off x="152400" y="1828800"/>
            <a:ext cx="7772400" cy="4267200"/>
          </a:xfrm>
        </p:spPr>
        <p:txBody>
          <a:bodyPr/>
          <a:lstStyle/>
          <a:p>
            <a:r>
              <a:rPr lang="en-US" dirty="0" smtClean="0"/>
              <a:t>Review the learning objectives</a:t>
            </a:r>
          </a:p>
          <a:p>
            <a:r>
              <a:rPr lang="en-US" dirty="0" smtClean="0"/>
              <a:t>Listen to a few short recorded audio lectures (or read the scripts)</a:t>
            </a:r>
          </a:p>
          <a:p>
            <a:r>
              <a:rPr lang="en-US" dirty="0" smtClean="0"/>
              <a:t>Read several selections from the textbook</a:t>
            </a:r>
          </a:p>
          <a:p>
            <a:pPr lvl="1"/>
            <a:r>
              <a:rPr lang="en-US" dirty="0" smtClean="0"/>
              <a:t>Harvey </a:t>
            </a:r>
            <a:r>
              <a:rPr lang="en-US" dirty="0" err="1" smtClean="0"/>
              <a:t>Motulsky</a:t>
            </a:r>
            <a:r>
              <a:rPr lang="en-US" dirty="0" smtClean="0"/>
              <a:t>, </a:t>
            </a:r>
            <a:r>
              <a:rPr lang="en-US" b="1" dirty="0" smtClean="0"/>
              <a:t>Intuitive Biostatistics: A Nonmathematical Guide to Statistical Thinking</a:t>
            </a:r>
            <a:r>
              <a:rPr lang="en-US" dirty="0" smtClean="0"/>
              <a:t>, 3rd Ed. (Oxford, 2014)</a:t>
            </a:r>
          </a:p>
        </p:txBody>
      </p:sp>
      <p:sp>
        <p:nvSpPr>
          <p:cNvPr id="4" name="Content Placeholder 3"/>
          <p:cNvSpPr>
            <a:spLocks noGrp="1"/>
          </p:cNvSpPr>
          <p:nvPr>
            <p:ph sz="half" idx="4294967295"/>
          </p:nvPr>
        </p:nvSpPr>
        <p:spPr>
          <a:xfrm>
            <a:off x="5334000" y="1752600"/>
            <a:ext cx="3810000" cy="4267200"/>
          </a:xfrm>
        </p:spPr>
        <p:txBody>
          <a:bodyPr/>
          <a:lstStyle/>
          <a:p>
            <a:pPr marL="0" indent="0">
              <a:buNone/>
            </a:pP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711" y="97971"/>
            <a:ext cx="183832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48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2000" dirty="0" smtClean="0"/>
              <a:t>Literacy Course</a:t>
            </a:r>
            <a:r>
              <a:rPr lang="en-US" sz="3200" dirty="0" smtClean="0"/>
              <a:t/>
            </a:r>
            <a:br>
              <a:rPr lang="en-US" sz="3200" dirty="0" smtClean="0"/>
            </a:br>
            <a:r>
              <a:rPr lang="en-US" sz="3200" dirty="0" smtClean="0"/>
              <a:t>Pre-Week Assessment: Readiness Quiz</a:t>
            </a:r>
            <a:endParaRPr lang="en-US" sz="3200" dirty="0"/>
          </a:p>
        </p:txBody>
      </p:sp>
      <p:sp>
        <p:nvSpPr>
          <p:cNvPr id="3" name="Content Placeholder 2"/>
          <p:cNvSpPr>
            <a:spLocks noGrp="1"/>
          </p:cNvSpPr>
          <p:nvPr>
            <p:ph idx="1"/>
          </p:nvPr>
        </p:nvSpPr>
        <p:spPr>
          <a:xfrm>
            <a:off x="685800" y="1295400"/>
            <a:ext cx="7772400" cy="4953000"/>
          </a:xfrm>
        </p:spPr>
        <p:txBody>
          <a:bodyPr>
            <a:normAutofit fontScale="77500" lnSpcReduction="20000"/>
          </a:bodyPr>
          <a:lstStyle/>
          <a:p>
            <a:r>
              <a:rPr lang="en-US" dirty="0" smtClean="0"/>
              <a:t>Formative assessment </a:t>
            </a:r>
          </a:p>
          <a:p>
            <a:pPr lvl="1"/>
            <a:r>
              <a:rPr lang="en-US" dirty="0" smtClean="0"/>
              <a:t>Tests a basic level of understanding (e.g. terminology), so students are prepared for the in-class learning activities</a:t>
            </a:r>
            <a:endParaRPr lang="en-US" dirty="0"/>
          </a:p>
          <a:p>
            <a:r>
              <a:rPr lang="en-US" dirty="0"/>
              <a:t>About </a:t>
            </a:r>
            <a:r>
              <a:rPr lang="en-US" dirty="0" smtClean="0"/>
              <a:t>20 multiple-choice questions, </a:t>
            </a:r>
            <a:r>
              <a:rPr lang="en-US" dirty="0"/>
              <a:t>takes </a:t>
            </a:r>
            <a:r>
              <a:rPr lang="en-US" dirty="0" smtClean="0"/>
              <a:t>~20 min. </a:t>
            </a:r>
            <a:endParaRPr lang="en-US" dirty="0"/>
          </a:p>
          <a:p>
            <a:r>
              <a:rPr lang="en-US" dirty="0"/>
              <a:t>Administered </a:t>
            </a:r>
            <a:r>
              <a:rPr lang="en-US" dirty="0" smtClean="0"/>
              <a:t>online</a:t>
            </a:r>
          </a:p>
          <a:p>
            <a:r>
              <a:rPr lang="en-US" dirty="0"/>
              <a:t>Can take it twice, best score </a:t>
            </a:r>
            <a:r>
              <a:rPr lang="en-US" dirty="0" smtClean="0"/>
              <a:t>counts </a:t>
            </a:r>
            <a:endParaRPr lang="en-US" dirty="0"/>
          </a:p>
          <a:p>
            <a:pPr lvl="1"/>
            <a:r>
              <a:rPr lang="en-US" dirty="0"/>
              <a:t>Encouraged to take it </a:t>
            </a:r>
            <a:r>
              <a:rPr lang="en-US" dirty="0" smtClean="0"/>
              <a:t>with </a:t>
            </a:r>
            <a:r>
              <a:rPr lang="en-US" dirty="0"/>
              <a:t>a study partner or group</a:t>
            </a:r>
          </a:p>
          <a:p>
            <a:r>
              <a:rPr lang="en-US" dirty="0" smtClean="0"/>
              <a:t>Weekly</a:t>
            </a:r>
            <a:r>
              <a:rPr lang="en-US" dirty="0"/>
              <a:t>, so low stakes</a:t>
            </a:r>
          </a:p>
          <a:p>
            <a:pPr lvl="0"/>
            <a:r>
              <a:rPr lang="en-US" u="sng" dirty="0" smtClean="0"/>
              <a:t>Example question</a:t>
            </a:r>
            <a:r>
              <a:rPr lang="en-US" dirty="0" smtClean="0"/>
              <a:t>:</a:t>
            </a:r>
          </a:p>
          <a:p>
            <a:pPr lvl="1"/>
            <a:r>
              <a:rPr lang="en-US" altLang="en-US" dirty="0" smtClean="0"/>
              <a:t>True/False: If the hazard ratio for death is less than 1.0, it means that the group of interest has a lower hazard of death, or longer survival, compared to the reference group. </a:t>
            </a:r>
          </a:p>
        </p:txBody>
      </p:sp>
    </p:spTree>
    <p:extLst>
      <p:ext uri="{BB962C8B-B14F-4D97-AF65-F5344CB8AC3E}">
        <p14:creationId xmlns:p14="http://schemas.microsoft.com/office/powerpoint/2010/main" val="282424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Literacy Course</a:t>
            </a:r>
            <a:br>
              <a:rPr lang="en-US" sz="2000" dirty="0"/>
            </a:br>
            <a:r>
              <a:rPr lang="en-US" sz="3200" dirty="0" smtClean="0"/>
              <a:t>In-Class Learning Activities</a:t>
            </a:r>
            <a:endParaRPr lang="en-US" sz="3200" dirty="0"/>
          </a:p>
        </p:txBody>
      </p:sp>
      <p:sp>
        <p:nvSpPr>
          <p:cNvPr id="3" name="Content Placeholder 2"/>
          <p:cNvSpPr>
            <a:spLocks noGrp="1"/>
          </p:cNvSpPr>
          <p:nvPr>
            <p:ph idx="1"/>
          </p:nvPr>
        </p:nvSpPr>
        <p:spPr>
          <a:xfrm>
            <a:off x="685800" y="1600200"/>
            <a:ext cx="7772400" cy="4267200"/>
          </a:xfrm>
        </p:spPr>
        <p:txBody>
          <a:bodyPr>
            <a:normAutofit fontScale="92500"/>
          </a:bodyPr>
          <a:lstStyle/>
          <a:p>
            <a:r>
              <a:rPr lang="en-US" dirty="0" smtClean="0"/>
              <a:t>Tuesdays: Concept Activity</a:t>
            </a:r>
          </a:p>
          <a:p>
            <a:pPr lvl="1"/>
            <a:r>
              <a:rPr lang="en-US" dirty="0" smtClean="0"/>
              <a:t>Focus is on understanding a key concept for the unit, e.g. what is a sampling distribution</a:t>
            </a:r>
          </a:p>
          <a:p>
            <a:pPr lvl="1"/>
            <a:r>
              <a:rPr lang="en-US" dirty="0" smtClean="0"/>
              <a:t>Some of these involve using software applets such as </a:t>
            </a:r>
            <a:r>
              <a:rPr lang="en-US" dirty="0" err="1" smtClean="0"/>
              <a:t>StatKey</a:t>
            </a:r>
            <a:endParaRPr lang="en-US" dirty="0" smtClean="0"/>
          </a:p>
          <a:p>
            <a:r>
              <a:rPr lang="en-US" dirty="0" smtClean="0"/>
              <a:t>Thursdays: Literature Activity</a:t>
            </a:r>
          </a:p>
          <a:p>
            <a:pPr lvl="1"/>
            <a:r>
              <a:rPr lang="en-US" dirty="0" smtClean="0"/>
              <a:t>Focus is on reading and understanding an article from the medical or public health literature</a:t>
            </a:r>
          </a:p>
          <a:p>
            <a:endParaRPr lang="en-US" dirty="0"/>
          </a:p>
          <a:p>
            <a:pPr lvl="1"/>
            <a:endParaRPr lang="en-US" dirty="0"/>
          </a:p>
        </p:txBody>
      </p:sp>
    </p:spTree>
    <p:extLst>
      <p:ext uri="{BB962C8B-B14F-4D97-AF65-F5344CB8AC3E}">
        <p14:creationId xmlns:p14="http://schemas.microsoft.com/office/powerpoint/2010/main" val="815567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 y="1882992"/>
            <a:ext cx="4691743" cy="480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5545" y="2286000"/>
            <a:ext cx="407605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2658"/>
            <a:ext cx="6477000" cy="1737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848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531055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666" y="1702984"/>
            <a:ext cx="3820220" cy="3826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
            <a:ext cx="5788378" cy="1724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611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Literacy Course</a:t>
            </a:r>
            <a:r>
              <a:rPr lang="en-US" sz="3200" dirty="0" smtClean="0"/>
              <a:t/>
            </a:r>
            <a:br>
              <a:rPr lang="en-US" sz="3200" dirty="0" smtClean="0"/>
            </a:br>
            <a:r>
              <a:rPr lang="en-US" sz="3200" dirty="0" smtClean="0"/>
              <a:t>End-of-Week Assessment: EOW Quiz</a:t>
            </a:r>
            <a:endParaRPr lang="en-US" sz="3200" dirty="0"/>
          </a:p>
        </p:txBody>
      </p:sp>
      <p:sp>
        <p:nvSpPr>
          <p:cNvPr id="3" name="Content Placeholder 2"/>
          <p:cNvSpPr>
            <a:spLocks noGrp="1"/>
          </p:cNvSpPr>
          <p:nvPr>
            <p:ph idx="1"/>
          </p:nvPr>
        </p:nvSpPr>
        <p:spPr>
          <a:xfrm>
            <a:off x="533400" y="1752600"/>
            <a:ext cx="8229600" cy="4267200"/>
          </a:xfrm>
        </p:spPr>
        <p:txBody>
          <a:bodyPr/>
          <a:lstStyle/>
          <a:p>
            <a:r>
              <a:rPr lang="en-US" dirty="0" smtClean="0"/>
              <a:t>Summative assessment</a:t>
            </a:r>
          </a:p>
          <a:p>
            <a:pPr lvl="1"/>
            <a:r>
              <a:rPr lang="en-US" dirty="0" smtClean="0"/>
              <a:t>Directly tied to the week’s learning objectives</a:t>
            </a:r>
          </a:p>
          <a:p>
            <a:r>
              <a:rPr lang="en-US" dirty="0" smtClean="0"/>
              <a:t>About 6 short-essay questions, takes ~1 hr.</a:t>
            </a:r>
          </a:p>
          <a:p>
            <a:r>
              <a:rPr lang="en-US" dirty="0" smtClean="0"/>
              <a:t>Administered online</a:t>
            </a:r>
          </a:p>
          <a:p>
            <a:r>
              <a:rPr lang="en-US" dirty="0" smtClean="0"/>
              <a:t>Taken once, independently</a:t>
            </a:r>
          </a:p>
          <a:p>
            <a:r>
              <a:rPr lang="en-US" dirty="0" smtClean="0"/>
              <a:t>Weekly, so low stakes</a:t>
            </a:r>
            <a:endParaRPr lang="en-US" dirty="0"/>
          </a:p>
        </p:txBody>
      </p:sp>
    </p:spTree>
    <p:extLst>
      <p:ext uri="{BB962C8B-B14F-4D97-AF65-F5344CB8AC3E}">
        <p14:creationId xmlns:p14="http://schemas.microsoft.com/office/powerpoint/2010/main" val="790141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3200" dirty="0" smtClean="0"/>
              <a:t>EOW Quiz Example</a:t>
            </a:r>
            <a:endParaRPr lang="en-US" sz="3200"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762000"/>
            <a:ext cx="6096000" cy="5487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3722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2000" dirty="0" smtClean="0"/>
              <a:t>Flipped Classroom</a:t>
            </a:r>
            <a:r>
              <a:rPr lang="en-US" sz="3600" dirty="0" smtClean="0"/>
              <a:t/>
            </a:r>
            <a:br>
              <a:rPr lang="en-US" sz="3600" dirty="0" smtClean="0"/>
            </a:br>
            <a:r>
              <a:rPr lang="en-US" sz="3200" dirty="0" smtClean="0"/>
              <a:t>Benefits For Students</a:t>
            </a:r>
            <a:endParaRPr lang="en-US" sz="3200" dirty="0"/>
          </a:p>
        </p:txBody>
      </p:sp>
      <p:sp>
        <p:nvSpPr>
          <p:cNvPr id="3" name="Content Placeholder 2"/>
          <p:cNvSpPr>
            <a:spLocks noGrp="1"/>
          </p:cNvSpPr>
          <p:nvPr>
            <p:ph idx="1"/>
          </p:nvPr>
        </p:nvSpPr>
        <p:spPr>
          <a:xfrm>
            <a:off x="685800" y="1066800"/>
            <a:ext cx="7772400" cy="5181600"/>
          </a:xfrm>
        </p:spPr>
        <p:txBody>
          <a:bodyPr>
            <a:normAutofit fontScale="92500" lnSpcReduction="20000"/>
          </a:bodyPr>
          <a:lstStyle/>
          <a:p>
            <a:r>
              <a:rPr lang="en-US" dirty="0" smtClean="0"/>
              <a:t>Biostatistics is </a:t>
            </a:r>
            <a:r>
              <a:rPr lang="en-US" sz="3400" b="1" dirty="0" smtClean="0"/>
              <a:t>scary</a:t>
            </a:r>
            <a:r>
              <a:rPr lang="en-US" dirty="0"/>
              <a:t>; </a:t>
            </a:r>
            <a:r>
              <a:rPr lang="en-US" dirty="0" smtClean="0"/>
              <a:t>active learning allows students to </a:t>
            </a:r>
            <a:r>
              <a:rPr lang="en-US" dirty="0"/>
              <a:t>do the hard parts </a:t>
            </a:r>
            <a:r>
              <a:rPr lang="en-US" dirty="0" smtClean="0"/>
              <a:t>in </a:t>
            </a:r>
            <a:r>
              <a:rPr lang="en-US" dirty="0"/>
              <a:t>a supportive </a:t>
            </a:r>
            <a:r>
              <a:rPr lang="en-US" dirty="0" smtClean="0"/>
              <a:t>environment, with classmates, instructors nearby to help. </a:t>
            </a:r>
          </a:p>
          <a:p>
            <a:pPr lvl="1"/>
            <a:r>
              <a:rPr lang="en-US" dirty="0" smtClean="0"/>
              <a:t>vs. traditional approach: students wrestle with the hard parts alone at home doing the homework.</a:t>
            </a:r>
          </a:p>
          <a:p>
            <a:r>
              <a:rPr lang="en-US" dirty="0" smtClean="0"/>
              <a:t>More challenging material can be used, since the instructors are on hand to help. </a:t>
            </a:r>
          </a:p>
          <a:p>
            <a:r>
              <a:rPr lang="en-US" dirty="0"/>
              <a:t>It keeps students </a:t>
            </a:r>
            <a:r>
              <a:rPr lang="en-US" dirty="0" smtClean="0"/>
              <a:t>engaged.</a:t>
            </a:r>
            <a:endParaRPr lang="en-US" dirty="0"/>
          </a:p>
          <a:p>
            <a:r>
              <a:rPr lang="en-US" dirty="0" smtClean="0"/>
              <a:t>Learning is enhanced and reinforced by explaining to / arguing </a:t>
            </a:r>
            <a:r>
              <a:rPr lang="en-US" dirty="0"/>
              <a:t>with </a:t>
            </a:r>
            <a:r>
              <a:rPr lang="en-US" dirty="0" smtClean="0"/>
              <a:t>classmates.</a:t>
            </a:r>
          </a:p>
          <a:p>
            <a:r>
              <a:rPr lang="en-US" dirty="0" smtClean="0"/>
              <a:t>Plus it is </a:t>
            </a:r>
            <a:r>
              <a:rPr lang="en-US" b="1" dirty="0" smtClean="0"/>
              <a:t>way</a:t>
            </a:r>
            <a:r>
              <a:rPr lang="en-US" dirty="0" smtClean="0"/>
              <a:t> more fun!</a:t>
            </a:r>
            <a:endParaRPr lang="en-US" dirty="0"/>
          </a:p>
        </p:txBody>
      </p:sp>
    </p:spTree>
    <p:extLst>
      <p:ext uri="{BB962C8B-B14F-4D97-AF65-F5344CB8AC3E}">
        <p14:creationId xmlns:p14="http://schemas.microsoft.com/office/powerpoint/2010/main" val="4021117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2000" dirty="0" smtClean="0"/>
              <a:t>Literacy Course</a:t>
            </a:r>
            <a:r>
              <a:rPr lang="en-US" sz="3600" dirty="0" smtClean="0"/>
              <a:t/>
            </a:r>
            <a:br>
              <a:rPr lang="en-US" sz="3600" dirty="0" smtClean="0"/>
            </a:br>
            <a:r>
              <a:rPr lang="en-US" sz="3600" dirty="0" smtClean="0"/>
              <a:t>Student Responses about the Goal</a:t>
            </a:r>
            <a:endParaRPr lang="en-US" sz="3600" dirty="0"/>
          </a:p>
        </p:txBody>
      </p:sp>
      <p:sp>
        <p:nvSpPr>
          <p:cNvPr id="3" name="Content Placeholder 2"/>
          <p:cNvSpPr>
            <a:spLocks noGrp="1"/>
          </p:cNvSpPr>
          <p:nvPr>
            <p:ph idx="1"/>
          </p:nvPr>
        </p:nvSpPr>
        <p:spPr>
          <a:xfrm>
            <a:off x="685800" y="1524000"/>
            <a:ext cx="7772400" cy="4724400"/>
          </a:xfrm>
        </p:spPr>
        <p:txBody>
          <a:bodyPr>
            <a:normAutofit fontScale="70000" lnSpcReduction="20000"/>
          </a:bodyPr>
          <a:lstStyle/>
          <a:p>
            <a:r>
              <a:rPr lang="en-US" dirty="0"/>
              <a:t>I feel much more confident now looking at scientific literature. The class was still challenging to me, but I feel more prepared to take on articles, graphs and figures and interpret them more correctly. Before this class, I had never considered whether a score was significant or not. It was up to my interpretation, ha</a:t>
            </a:r>
            <a:r>
              <a:rPr lang="en-US" dirty="0" smtClean="0"/>
              <a:t>!</a:t>
            </a:r>
          </a:p>
          <a:p>
            <a:r>
              <a:rPr lang="en-US" dirty="0"/>
              <a:t>I understand how to read tables, what values mean, how to assess for bias or other tricks used by authors, etc. I feel that I can better understand research articles and draw my own conclusions, which I could not do before</a:t>
            </a:r>
            <a:r>
              <a:rPr lang="en-US" dirty="0" smtClean="0"/>
              <a:t>.</a:t>
            </a:r>
          </a:p>
          <a:p>
            <a:r>
              <a:rPr lang="en-US" dirty="0"/>
              <a:t>I'm applying these principles in my field, in life, and as I think critically about what I'm hearing from friends or in the news. This class has increased my ability to ask the right questions of numbers.</a:t>
            </a:r>
          </a:p>
        </p:txBody>
      </p:sp>
    </p:spTree>
    <p:extLst>
      <p:ext uri="{BB962C8B-B14F-4D97-AF65-F5344CB8AC3E}">
        <p14:creationId xmlns:p14="http://schemas.microsoft.com/office/powerpoint/2010/main" val="783592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42"/>
            <a:ext cx="8077200" cy="1143000"/>
          </a:xfrm>
        </p:spPr>
        <p:txBody>
          <a:bodyPr/>
          <a:lstStyle/>
          <a:p>
            <a:r>
              <a:rPr lang="en-US" sz="2000" dirty="0" smtClean="0"/>
              <a:t>Literacy Course</a:t>
            </a:r>
            <a:br>
              <a:rPr lang="en-US" sz="2000" dirty="0" smtClean="0"/>
            </a:br>
            <a:r>
              <a:rPr lang="en-US" sz="3600" dirty="0" smtClean="0"/>
              <a:t>Student Responses about the Method</a:t>
            </a:r>
            <a:endParaRPr lang="en-US" sz="3600" dirty="0"/>
          </a:p>
        </p:txBody>
      </p:sp>
      <p:sp>
        <p:nvSpPr>
          <p:cNvPr id="3" name="Content Placeholder 2"/>
          <p:cNvSpPr>
            <a:spLocks noGrp="1"/>
          </p:cNvSpPr>
          <p:nvPr>
            <p:ph idx="1"/>
          </p:nvPr>
        </p:nvSpPr>
        <p:spPr>
          <a:xfrm>
            <a:off x="685800" y="1159042"/>
            <a:ext cx="7772400" cy="5165558"/>
          </a:xfrm>
        </p:spPr>
        <p:txBody>
          <a:bodyPr>
            <a:normAutofit fontScale="70000" lnSpcReduction="20000"/>
          </a:bodyPr>
          <a:lstStyle/>
          <a:p>
            <a:r>
              <a:rPr lang="en-US" dirty="0" smtClean="0"/>
              <a:t>I </a:t>
            </a:r>
            <a:r>
              <a:rPr lang="en-US" dirty="0"/>
              <a:t>felt I learned much more by listening to lectures at home and testing knowledge with the readiness quiz, then putting my knowledge into action by working with my peers in class to put together all the information we learned.</a:t>
            </a:r>
          </a:p>
          <a:p>
            <a:r>
              <a:rPr lang="en-US" dirty="0" smtClean="0"/>
              <a:t>I </a:t>
            </a:r>
            <a:r>
              <a:rPr lang="en-US" dirty="0"/>
              <a:t>appreciated the opportunity to engage with the material in class. I learned so much because of the conversations with my classmates</a:t>
            </a:r>
            <a:r>
              <a:rPr lang="en-US" dirty="0" smtClean="0"/>
              <a:t>.</a:t>
            </a:r>
          </a:p>
          <a:p>
            <a:r>
              <a:rPr lang="en-US" dirty="0"/>
              <a:t>I was pleasantly surprised to discover the group discussions helped solidify my understanding.</a:t>
            </a:r>
          </a:p>
          <a:p>
            <a:r>
              <a:rPr lang="en-US" dirty="0" smtClean="0"/>
              <a:t>The </a:t>
            </a:r>
            <a:r>
              <a:rPr lang="en-US" dirty="0"/>
              <a:t>social engagement actually made me look forward to class and I helped me stay committed to attending class rather than missing it.</a:t>
            </a:r>
          </a:p>
          <a:p>
            <a:r>
              <a:rPr lang="en-US" dirty="0" smtClean="0"/>
              <a:t>Completing </a:t>
            </a:r>
            <a:r>
              <a:rPr lang="en-US" dirty="0"/>
              <a:t>the concept and literature activities in </a:t>
            </a:r>
            <a:r>
              <a:rPr lang="en-US" dirty="0" smtClean="0"/>
              <a:t>class [was most helpful]. </a:t>
            </a:r>
            <a:r>
              <a:rPr lang="en-US" dirty="0"/>
              <a:t>I would never have had the patience or spent the time to do it at home so I really appreciated the flipped classroom. </a:t>
            </a:r>
            <a:endParaRPr lang="en-US" dirty="0" smtClean="0"/>
          </a:p>
          <a:p>
            <a:endParaRPr lang="en-US" dirty="0"/>
          </a:p>
        </p:txBody>
      </p:sp>
    </p:spTree>
    <p:extLst>
      <p:ext uri="{BB962C8B-B14F-4D97-AF65-F5344CB8AC3E}">
        <p14:creationId xmlns:p14="http://schemas.microsoft.com/office/powerpoint/2010/main" val="160604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Our literacy course</a:t>
            </a:r>
          </a:p>
          <a:p>
            <a:pPr lvl="1"/>
            <a:r>
              <a:rPr lang="en-US" dirty="0" smtClean="0"/>
              <a:t>Background, audience, goal, topics</a:t>
            </a:r>
          </a:p>
          <a:p>
            <a:r>
              <a:rPr lang="en-US" dirty="0" smtClean="0"/>
              <a:t>Our teaching approach</a:t>
            </a:r>
          </a:p>
          <a:p>
            <a:pPr lvl="1"/>
            <a:r>
              <a:rPr lang="en-US" dirty="0" smtClean="0"/>
              <a:t>Inverted or ‘flipped’ classroom</a:t>
            </a:r>
          </a:p>
          <a:p>
            <a:r>
              <a:rPr lang="en-US" dirty="0" smtClean="0"/>
              <a:t>Challenges and rewards of the flipped-classroom approach</a:t>
            </a:r>
            <a:endParaRPr lang="en-US" dirty="0"/>
          </a:p>
        </p:txBody>
      </p:sp>
    </p:spTree>
    <p:extLst>
      <p:ext uri="{BB962C8B-B14F-4D97-AF65-F5344CB8AC3E}">
        <p14:creationId xmlns:p14="http://schemas.microsoft.com/office/powerpoint/2010/main" val="4186409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2400" dirty="0"/>
              <a:t>Flipped Classroom</a:t>
            </a:r>
            <a:r>
              <a:rPr lang="en-US" sz="4000" dirty="0"/>
              <a:t/>
            </a:r>
            <a:br>
              <a:rPr lang="en-US" sz="4000" dirty="0"/>
            </a:br>
            <a:r>
              <a:rPr lang="en-US" sz="3600" dirty="0"/>
              <a:t>Benefits For </a:t>
            </a:r>
            <a:r>
              <a:rPr lang="en-US" sz="3600" dirty="0" smtClean="0"/>
              <a:t>Instructors</a:t>
            </a:r>
            <a:endParaRPr lang="en-US" sz="3600" dirty="0"/>
          </a:p>
        </p:txBody>
      </p:sp>
      <p:sp>
        <p:nvSpPr>
          <p:cNvPr id="3" name="Content Placeholder 2"/>
          <p:cNvSpPr>
            <a:spLocks noGrp="1"/>
          </p:cNvSpPr>
          <p:nvPr>
            <p:ph idx="1"/>
          </p:nvPr>
        </p:nvSpPr>
        <p:spPr>
          <a:xfrm>
            <a:off x="685800" y="1143000"/>
            <a:ext cx="7772400" cy="4953000"/>
          </a:xfrm>
        </p:spPr>
        <p:txBody>
          <a:bodyPr>
            <a:normAutofit fontScale="92500" lnSpcReduction="10000"/>
          </a:bodyPr>
          <a:lstStyle/>
          <a:p>
            <a:r>
              <a:rPr lang="en-US" dirty="0" smtClean="0"/>
              <a:t>You </a:t>
            </a:r>
            <a:r>
              <a:rPr lang="en-US" dirty="0"/>
              <a:t>get to spend nearly all of your classroom time engaging directly with students who really want to understand this particular question right now </a:t>
            </a:r>
            <a:endParaRPr lang="en-US" dirty="0" smtClean="0"/>
          </a:p>
          <a:p>
            <a:pPr lvl="1"/>
            <a:r>
              <a:rPr lang="en-US" dirty="0" smtClean="0"/>
              <a:t>vs</a:t>
            </a:r>
            <a:r>
              <a:rPr lang="en-US" dirty="0"/>
              <a:t>. lecturing at students who may not be paying a whole lot of </a:t>
            </a:r>
            <a:r>
              <a:rPr lang="en-US" dirty="0" smtClean="0"/>
              <a:t>attention.</a:t>
            </a:r>
            <a:endParaRPr lang="en-US" dirty="0"/>
          </a:p>
          <a:p>
            <a:r>
              <a:rPr lang="en-US" dirty="0" smtClean="0"/>
              <a:t>It is way more fun! When </a:t>
            </a:r>
            <a:r>
              <a:rPr lang="en-US" dirty="0"/>
              <a:t>the activity is going well, there is a contented buzz of students talking and laughing.</a:t>
            </a:r>
          </a:p>
          <a:p>
            <a:pPr lvl="1"/>
            <a:r>
              <a:rPr lang="en-US" dirty="0"/>
              <a:t>When it is not, then you </a:t>
            </a:r>
            <a:r>
              <a:rPr lang="en-US" dirty="0" smtClean="0"/>
              <a:t>intervene </a:t>
            </a:r>
            <a:r>
              <a:rPr lang="en-US" dirty="0"/>
              <a:t>and talk with the whole class to clarify the difficult concept</a:t>
            </a:r>
            <a:r>
              <a:rPr lang="en-US" dirty="0" smtClean="0"/>
              <a:t>.</a:t>
            </a:r>
            <a:endParaRPr lang="en-US" dirty="0"/>
          </a:p>
        </p:txBody>
      </p:sp>
    </p:spTree>
    <p:extLst>
      <p:ext uri="{BB962C8B-B14F-4D97-AF65-F5344CB8AC3E}">
        <p14:creationId xmlns:p14="http://schemas.microsoft.com/office/powerpoint/2010/main" val="2014681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2000" dirty="0" smtClean="0"/>
              <a:t>Flipped Classroom</a:t>
            </a:r>
            <a:br>
              <a:rPr lang="en-US" sz="2000" dirty="0" smtClean="0"/>
            </a:br>
            <a:r>
              <a:rPr lang="en-US" sz="3200" dirty="0" smtClean="0"/>
              <a:t>Challenges / Barriers</a:t>
            </a:r>
            <a:endParaRPr lang="en-US" sz="3200" dirty="0"/>
          </a:p>
        </p:txBody>
      </p:sp>
      <p:sp>
        <p:nvSpPr>
          <p:cNvPr id="3" name="Content Placeholder 2"/>
          <p:cNvSpPr>
            <a:spLocks noGrp="1"/>
          </p:cNvSpPr>
          <p:nvPr>
            <p:ph idx="1"/>
          </p:nvPr>
        </p:nvSpPr>
        <p:spPr>
          <a:xfrm>
            <a:off x="685800" y="1066800"/>
            <a:ext cx="7772400" cy="5257800"/>
          </a:xfrm>
        </p:spPr>
        <p:txBody>
          <a:bodyPr>
            <a:normAutofit fontScale="70000" lnSpcReduction="20000"/>
          </a:bodyPr>
          <a:lstStyle/>
          <a:p>
            <a:r>
              <a:rPr lang="en-US" dirty="0" smtClean="0"/>
              <a:t>Unfamiliar to students - need to manage expectations</a:t>
            </a:r>
          </a:p>
          <a:p>
            <a:pPr lvl="1"/>
            <a:r>
              <a:rPr lang="en-US" dirty="0" smtClean="0"/>
              <a:t>Student: “</a:t>
            </a:r>
            <a:r>
              <a:rPr lang="en-US" dirty="0"/>
              <a:t>The flipped classroom style was LEAST helpful until I had tried it and understood it. The first three-four weeks of class were frustrating and exhausting. Suddenly, after I'd been through the unfamiliar process several times, I began to appreciate and feel more confident with it</a:t>
            </a:r>
            <a:r>
              <a:rPr lang="en-US" dirty="0" smtClean="0"/>
              <a:t>.”</a:t>
            </a:r>
          </a:p>
          <a:p>
            <a:r>
              <a:rPr lang="en-US" dirty="0" smtClean="0"/>
              <a:t>Unfamiliar to instructors – no longer the center of attention</a:t>
            </a:r>
          </a:p>
          <a:p>
            <a:pPr lvl="1"/>
            <a:r>
              <a:rPr lang="en-US" dirty="0" smtClean="0"/>
              <a:t>You </a:t>
            </a:r>
            <a:r>
              <a:rPr lang="en-US" dirty="0"/>
              <a:t>may feel </a:t>
            </a:r>
            <a:r>
              <a:rPr lang="en-US" dirty="0" smtClean="0"/>
              <a:t>at first that </a:t>
            </a:r>
            <a:r>
              <a:rPr lang="en-US" dirty="0"/>
              <a:t>you are not “doing anything useful” as you wander around the classroom listening and observing</a:t>
            </a:r>
            <a:r>
              <a:rPr lang="en-US" dirty="0" smtClean="0"/>
              <a:t>. </a:t>
            </a:r>
          </a:p>
          <a:p>
            <a:r>
              <a:rPr lang="en-US" dirty="0" smtClean="0"/>
              <a:t>Classroom must allow students to work together in groups (e.g. movable tables and chairs)</a:t>
            </a:r>
          </a:p>
          <a:p>
            <a:r>
              <a:rPr lang="en-US" dirty="0" smtClean="0"/>
              <a:t>For classes larger than 25 students, more than one instructor needs to be present in the room </a:t>
            </a:r>
          </a:p>
          <a:p>
            <a:r>
              <a:rPr lang="en-US" dirty="0" smtClean="0"/>
              <a:t>Requires more upfront work than simply giving a lecture – more like developing an online class.  </a:t>
            </a:r>
          </a:p>
        </p:txBody>
      </p:sp>
    </p:spTree>
    <p:extLst>
      <p:ext uri="{BB962C8B-B14F-4D97-AF65-F5344CB8AC3E}">
        <p14:creationId xmlns:p14="http://schemas.microsoft.com/office/powerpoint/2010/main" val="210739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Flipped Classroom</a:t>
            </a:r>
            <a:br>
              <a:rPr lang="en-US" sz="2000" dirty="0"/>
            </a:br>
            <a:r>
              <a:rPr lang="en-US" sz="3200" dirty="0" smtClean="0"/>
              <a:t>Easing Into Active Learning</a:t>
            </a:r>
            <a:endParaRPr lang="en-US" sz="3200" dirty="0"/>
          </a:p>
        </p:txBody>
      </p:sp>
      <p:sp>
        <p:nvSpPr>
          <p:cNvPr id="3" name="Content Placeholder 2"/>
          <p:cNvSpPr>
            <a:spLocks noGrp="1"/>
          </p:cNvSpPr>
          <p:nvPr>
            <p:ph idx="1"/>
          </p:nvPr>
        </p:nvSpPr>
        <p:spPr>
          <a:xfrm>
            <a:off x="685800" y="1600200"/>
            <a:ext cx="7772400" cy="4267200"/>
          </a:xfrm>
        </p:spPr>
        <p:txBody>
          <a:bodyPr>
            <a:normAutofit fontScale="77500" lnSpcReduction="20000"/>
          </a:bodyPr>
          <a:lstStyle/>
          <a:p>
            <a:r>
              <a:rPr lang="en-US" dirty="0" smtClean="0">
                <a:solidFill>
                  <a:schemeClr val="tx1">
                    <a:lumMod val="50000"/>
                    <a:lumOff val="50000"/>
                  </a:schemeClr>
                </a:solidFill>
              </a:rPr>
              <a:t>Traditional / All lecture</a:t>
            </a:r>
          </a:p>
          <a:p>
            <a:r>
              <a:rPr lang="en-US" dirty="0" smtClean="0"/>
              <a:t>Leave blanks in the lecture slides (or provide a worksheet) for students to fill in as they listen</a:t>
            </a:r>
          </a:p>
          <a:p>
            <a:r>
              <a:rPr lang="en-US" dirty="0" smtClean="0"/>
              <a:t>Add periodic questions to the lecture; use audience-response systems to assess the class’ understanding</a:t>
            </a:r>
          </a:p>
          <a:p>
            <a:pPr lvl="1"/>
            <a:r>
              <a:rPr lang="en-US" dirty="0" smtClean="0"/>
              <a:t>Clickers, Twitter, colored cards, …</a:t>
            </a:r>
          </a:p>
          <a:p>
            <a:r>
              <a:rPr lang="en-US" dirty="0" smtClean="0"/>
              <a:t>Remove the examples from the lecture slides and turn them into activities for the students to do in class</a:t>
            </a:r>
          </a:p>
          <a:p>
            <a:r>
              <a:rPr lang="en-US" dirty="0" smtClean="0"/>
              <a:t>Give “mini-lectures” to </a:t>
            </a:r>
            <a:r>
              <a:rPr lang="en-US" i="1" dirty="0" smtClean="0"/>
              <a:t>review</a:t>
            </a:r>
            <a:r>
              <a:rPr lang="en-US" dirty="0" smtClean="0"/>
              <a:t> the textbook material</a:t>
            </a:r>
          </a:p>
          <a:p>
            <a:r>
              <a:rPr lang="en-US" dirty="0" smtClean="0">
                <a:solidFill>
                  <a:schemeClr val="tx1">
                    <a:lumMod val="50000"/>
                    <a:lumOff val="50000"/>
                  </a:schemeClr>
                </a:solidFill>
              </a:rPr>
              <a:t>Flipped / No lecture</a:t>
            </a:r>
          </a:p>
          <a:p>
            <a:pPr marL="0" indent="0">
              <a:buNone/>
            </a:pPr>
            <a:endParaRPr lang="en-US" dirty="0"/>
          </a:p>
        </p:txBody>
      </p:sp>
    </p:spTree>
    <p:extLst>
      <p:ext uri="{BB962C8B-B14F-4D97-AF65-F5344CB8AC3E}">
        <p14:creationId xmlns:p14="http://schemas.microsoft.com/office/powerpoint/2010/main" val="1792774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92500"/>
          </a:bodyPr>
          <a:lstStyle/>
          <a:p>
            <a:r>
              <a:rPr lang="en-US" dirty="0" smtClean="0"/>
              <a:t>My </a:t>
            </a:r>
            <a:r>
              <a:rPr lang="en-US" dirty="0" err="1" smtClean="0"/>
              <a:t>PubH</a:t>
            </a:r>
            <a:r>
              <a:rPr lang="en-US" dirty="0" smtClean="0"/>
              <a:t> 6414 co-instructor, Laura J. Le</a:t>
            </a:r>
          </a:p>
          <a:p>
            <a:r>
              <a:rPr lang="en-US" dirty="0" smtClean="0"/>
              <a:t>Our awesome Biostatistics teaching group</a:t>
            </a:r>
          </a:p>
          <a:p>
            <a:r>
              <a:rPr lang="en-US" dirty="0" smtClean="0"/>
              <a:t>Our School of Public Health’s Office of E-Learning Services, led by Dr. Sara J. Hurley</a:t>
            </a:r>
          </a:p>
          <a:p>
            <a:r>
              <a:rPr lang="en-US" dirty="0" smtClean="0"/>
              <a:t>Prof. Bradley P. Carlin, Biostatistics Division Head</a:t>
            </a:r>
            <a:endParaRPr lang="en-US" dirty="0"/>
          </a:p>
        </p:txBody>
      </p:sp>
    </p:spTree>
    <p:extLst>
      <p:ext uri="{BB962C8B-B14F-4D97-AF65-F5344CB8AC3E}">
        <p14:creationId xmlns:p14="http://schemas.microsoft.com/office/powerpoint/2010/main" val="482501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Gap in Introductory Biostatistics Education</a:t>
            </a:r>
            <a:endParaRPr lang="en-US" sz="3600" dirty="0"/>
          </a:p>
        </p:txBody>
      </p:sp>
      <p:sp>
        <p:nvSpPr>
          <p:cNvPr id="5" name="Content Placeholder 4"/>
          <p:cNvSpPr>
            <a:spLocks noGrp="1"/>
          </p:cNvSpPr>
          <p:nvPr>
            <p:ph idx="1"/>
          </p:nvPr>
        </p:nvSpPr>
        <p:spPr/>
        <p:txBody>
          <a:bodyPr/>
          <a:lstStyle/>
          <a:p>
            <a:r>
              <a:rPr lang="en-US" dirty="0" smtClean="0"/>
              <a:t>Standard approach</a:t>
            </a:r>
          </a:p>
          <a:p>
            <a:pPr lvl="1"/>
            <a:r>
              <a:rPr lang="en-US" dirty="0" smtClean="0"/>
              <a:t>Focus on </a:t>
            </a:r>
            <a:r>
              <a:rPr lang="en-US" b="1" dirty="0" smtClean="0"/>
              <a:t>data analysis</a:t>
            </a:r>
          </a:p>
          <a:p>
            <a:pPr lvl="1"/>
            <a:r>
              <a:rPr lang="en-US" dirty="0" smtClean="0"/>
              <a:t>Does not meet needs of many students</a:t>
            </a:r>
          </a:p>
          <a:p>
            <a:pPr lvl="2"/>
            <a:r>
              <a:rPr lang="en-US" dirty="0" smtClean="0"/>
              <a:t>Clinicians, public health professionals vs. researchers, data analysts</a:t>
            </a:r>
          </a:p>
          <a:p>
            <a:r>
              <a:rPr lang="en-US" dirty="0" smtClean="0"/>
              <a:t>A different approach is needed for these students</a:t>
            </a:r>
          </a:p>
          <a:p>
            <a:pPr lvl="1"/>
            <a:r>
              <a:rPr lang="en-US" dirty="0" smtClean="0"/>
              <a:t>Focus on </a:t>
            </a:r>
            <a:r>
              <a:rPr lang="en-US" b="1" dirty="0" smtClean="0"/>
              <a:t>literacy</a:t>
            </a:r>
          </a:p>
        </p:txBody>
      </p:sp>
    </p:spTree>
    <p:extLst>
      <p:ext uri="{BB962C8B-B14F-4D97-AF65-F5344CB8AC3E}">
        <p14:creationId xmlns:p14="http://schemas.microsoft.com/office/powerpoint/2010/main" val="165676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normAutofit/>
          </a:bodyPr>
          <a:lstStyle/>
          <a:p>
            <a:r>
              <a:rPr lang="en-US" sz="2000" dirty="0"/>
              <a:t>Literacy Course</a:t>
            </a:r>
            <a:r>
              <a:rPr lang="en-US" sz="2400" dirty="0"/>
              <a:t/>
            </a:r>
            <a:br>
              <a:rPr lang="en-US" sz="2400" dirty="0"/>
            </a:br>
            <a:r>
              <a:rPr lang="en-US" sz="4000" dirty="0"/>
              <a:t> </a:t>
            </a:r>
            <a:r>
              <a:rPr lang="en-US" sz="3600" dirty="0" smtClean="0"/>
              <a:t>Student Audience</a:t>
            </a:r>
            <a:endParaRPr lang="en-US" sz="1800" dirty="0"/>
          </a:p>
        </p:txBody>
      </p:sp>
      <p:sp>
        <p:nvSpPr>
          <p:cNvPr id="3" name="Content Placeholder 2"/>
          <p:cNvSpPr>
            <a:spLocks noGrp="1"/>
          </p:cNvSpPr>
          <p:nvPr>
            <p:ph idx="1"/>
          </p:nvPr>
        </p:nvSpPr>
        <p:spPr>
          <a:xfrm>
            <a:off x="457200" y="1295400"/>
            <a:ext cx="8229600" cy="4876800"/>
          </a:xfrm>
        </p:spPr>
        <p:txBody>
          <a:bodyPr>
            <a:normAutofit fontScale="62500" lnSpcReduction="20000"/>
          </a:bodyPr>
          <a:lstStyle/>
          <a:p>
            <a:r>
              <a:rPr lang="en-US" dirty="0" smtClean="0"/>
              <a:t>MPH, MS, MHA, MHI programs</a:t>
            </a:r>
          </a:p>
          <a:p>
            <a:pPr lvl="1"/>
            <a:r>
              <a:rPr lang="en-US" dirty="0" smtClean="0"/>
              <a:t>Public Health Practice (9) – mostly DVM, MD, </a:t>
            </a:r>
            <a:r>
              <a:rPr lang="en-US" dirty="0" err="1" smtClean="0"/>
              <a:t>PharmD</a:t>
            </a:r>
            <a:endParaRPr lang="en-US" dirty="0" smtClean="0"/>
          </a:p>
          <a:p>
            <a:pPr lvl="1"/>
            <a:r>
              <a:rPr lang="en-US" dirty="0" smtClean="0"/>
              <a:t>Environmental Health (6) – RNs, MDs, people from industry</a:t>
            </a:r>
          </a:p>
          <a:p>
            <a:pPr lvl="1"/>
            <a:r>
              <a:rPr lang="en-US" dirty="0" smtClean="0"/>
              <a:t>Maternal and Child Health (4) – mostly MDs</a:t>
            </a:r>
          </a:p>
          <a:p>
            <a:pPr lvl="1"/>
            <a:r>
              <a:rPr lang="en-US" dirty="0" smtClean="0"/>
              <a:t>Health </a:t>
            </a:r>
            <a:r>
              <a:rPr lang="en-US" dirty="0"/>
              <a:t>Informatics (4</a:t>
            </a:r>
            <a:r>
              <a:rPr lang="en-US" dirty="0" smtClean="0"/>
              <a:t>)</a:t>
            </a:r>
          </a:p>
          <a:p>
            <a:pPr lvl="1"/>
            <a:r>
              <a:rPr lang="en-US" dirty="0" smtClean="0"/>
              <a:t>Community Health Promotion (3) – one journalist</a:t>
            </a:r>
          </a:p>
          <a:p>
            <a:pPr lvl="1"/>
            <a:r>
              <a:rPr lang="en-US" dirty="0" smtClean="0"/>
              <a:t>Public Health Administration and Policy (3) – one JD/MPH</a:t>
            </a:r>
          </a:p>
          <a:p>
            <a:pPr lvl="1"/>
            <a:r>
              <a:rPr lang="en-US" dirty="0" smtClean="0"/>
              <a:t>Nutrition </a:t>
            </a:r>
            <a:r>
              <a:rPr lang="en-US" dirty="0"/>
              <a:t>(2</a:t>
            </a:r>
            <a:r>
              <a:rPr lang="en-US" dirty="0" smtClean="0"/>
              <a:t>)</a:t>
            </a:r>
          </a:p>
          <a:p>
            <a:pPr lvl="1"/>
            <a:r>
              <a:rPr lang="en-US" dirty="0" smtClean="0"/>
              <a:t>Health-care administration (1)</a:t>
            </a:r>
          </a:p>
          <a:p>
            <a:pPr lvl="1"/>
            <a:r>
              <a:rPr lang="en-US" dirty="0" smtClean="0"/>
              <a:t>Clinical </a:t>
            </a:r>
            <a:r>
              <a:rPr lang="en-US" dirty="0"/>
              <a:t>Research (1</a:t>
            </a:r>
            <a:r>
              <a:rPr lang="en-US" dirty="0" smtClean="0"/>
              <a:t>)</a:t>
            </a:r>
          </a:p>
          <a:p>
            <a:pPr lvl="1"/>
            <a:r>
              <a:rPr lang="en-US" dirty="0" smtClean="0"/>
              <a:t>Kinesiology (1)</a:t>
            </a:r>
          </a:p>
          <a:p>
            <a:pPr lvl="1"/>
            <a:r>
              <a:rPr lang="en-US" dirty="0" smtClean="0"/>
              <a:t>Core Concepts (9)</a:t>
            </a:r>
          </a:p>
          <a:p>
            <a:r>
              <a:rPr lang="en-US" dirty="0" smtClean="0"/>
              <a:t>Dentistry residency (16)</a:t>
            </a:r>
          </a:p>
          <a:p>
            <a:r>
              <a:rPr lang="en-US" dirty="0" smtClean="0"/>
              <a:t>Pharmacy residency (5)</a:t>
            </a:r>
          </a:p>
          <a:p>
            <a:r>
              <a:rPr lang="en-US" dirty="0" smtClean="0"/>
              <a:t>PhD or DNP Nursing  (3)</a:t>
            </a:r>
          </a:p>
          <a:p>
            <a:r>
              <a:rPr lang="en-US" dirty="0" smtClean="0"/>
              <a:t>PhD Computational Biology (1)</a:t>
            </a:r>
          </a:p>
          <a:p>
            <a:r>
              <a:rPr lang="en-US" dirty="0" smtClean="0"/>
              <a:t>Non-degree (9) – MD, RN, dental hygiene</a:t>
            </a:r>
          </a:p>
          <a:p>
            <a:pPr lvl="3"/>
            <a:endParaRPr lang="en-US" dirty="0" smtClean="0"/>
          </a:p>
          <a:p>
            <a:endParaRPr lang="en-US" dirty="0"/>
          </a:p>
        </p:txBody>
      </p:sp>
    </p:spTree>
    <p:extLst>
      <p:ext uri="{BB962C8B-B14F-4D97-AF65-F5344CB8AC3E}">
        <p14:creationId xmlns:p14="http://schemas.microsoft.com/office/powerpoint/2010/main" val="318584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2000" dirty="0" smtClean="0"/>
              <a:t>Literacy Course</a:t>
            </a:r>
            <a:br>
              <a:rPr lang="en-US" sz="2000" dirty="0" smtClean="0"/>
            </a:br>
            <a:r>
              <a:rPr lang="en-US" sz="3600" dirty="0" smtClean="0"/>
              <a:t> Primary Course Goal</a:t>
            </a:r>
            <a:endParaRPr lang="en-US" sz="2000" dirty="0"/>
          </a:p>
        </p:txBody>
      </p:sp>
      <p:sp>
        <p:nvSpPr>
          <p:cNvPr id="3" name="Content Placeholder 2"/>
          <p:cNvSpPr>
            <a:spLocks noGrp="1"/>
          </p:cNvSpPr>
          <p:nvPr>
            <p:ph idx="1"/>
          </p:nvPr>
        </p:nvSpPr>
        <p:spPr/>
        <p:txBody>
          <a:bodyPr>
            <a:normAutofit fontScale="85000" lnSpcReduction="20000"/>
          </a:bodyPr>
          <a:lstStyle/>
          <a:p>
            <a:r>
              <a:rPr lang="en-US" dirty="0" err="1" smtClean="0"/>
              <a:t>PubH</a:t>
            </a:r>
            <a:r>
              <a:rPr lang="en-US" dirty="0" smtClean="0"/>
              <a:t> 6414 </a:t>
            </a:r>
            <a:r>
              <a:rPr lang="en-US" dirty="0" err="1" smtClean="0"/>
              <a:t>Biostatistical</a:t>
            </a:r>
            <a:r>
              <a:rPr lang="en-US" dirty="0" smtClean="0"/>
              <a:t> Literacy has the primary goal of developing student ability to </a:t>
            </a:r>
            <a:r>
              <a:rPr lang="en-US" b="1" dirty="0" smtClean="0"/>
              <a:t>read and interpret statistical results </a:t>
            </a:r>
            <a:r>
              <a:rPr lang="en-US" dirty="0" smtClean="0"/>
              <a:t>in the primary literature of their specific scientific field of interest. </a:t>
            </a:r>
          </a:p>
          <a:p>
            <a:pPr lvl="1"/>
            <a:r>
              <a:rPr lang="en-US" dirty="0" smtClean="0"/>
              <a:t>This course will involve minimal calculation and offer no formal training in any statistical programming software. </a:t>
            </a:r>
          </a:p>
          <a:p>
            <a:pPr lvl="1"/>
            <a:r>
              <a:rPr lang="en-US" dirty="0" smtClean="0"/>
              <a:t>The focus will be when to use a given method and how to interpret the results, not the actual computation or computer programming to obtain results from raw data. </a:t>
            </a:r>
          </a:p>
          <a:p>
            <a:endParaRPr lang="en-US" dirty="0"/>
          </a:p>
        </p:txBody>
      </p:sp>
    </p:spTree>
    <p:extLst>
      <p:ext uri="{BB962C8B-B14F-4D97-AF65-F5344CB8AC3E}">
        <p14:creationId xmlns:p14="http://schemas.microsoft.com/office/powerpoint/2010/main" val="17517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886"/>
            <a:ext cx="7772400" cy="1143000"/>
          </a:xfrm>
        </p:spPr>
        <p:txBody>
          <a:bodyPr/>
          <a:lstStyle/>
          <a:p>
            <a:r>
              <a:rPr lang="en-US" sz="2000" dirty="0"/>
              <a:t>Literacy Course</a:t>
            </a:r>
            <a:br>
              <a:rPr lang="en-US" sz="2000" dirty="0"/>
            </a:br>
            <a:r>
              <a:rPr lang="en-US" sz="4000" dirty="0"/>
              <a:t> </a:t>
            </a:r>
            <a:r>
              <a:rPr lang="en-US" sz="3600" dirty="0" err="1" smtClean="0"/>
              <a:t>Course</a:t>
            </a:r>
            <a:r>
              <a:rPr lang="en-US" sz="3600" dirty="0" smtClean="0"/>
              <a:t> Topics by Unit (Week)</a:t>
            </a:r>
            <a:endParaRPr lang="en-US" sz="3600" dirty="0"/>
          </a:p>
        </p:txBody>
      </p:sp>
      <p:sp>
        <p:nvSpPr>
          <p:cNvPr id="3" name="Content Placeholder 2"/>
          <p:cNvSpPr>
            <a:spLocks noGrp="1"/>
          </p:cNvSpPr>
          <p:nvPr>
            <p:ph idx="1"/>
          </p:nvPr>
        </p:nvSpPr>
        <p:spPr>
          <a:xfrm>
            <a:off x="685800" y="1143000"/>
            <a:ext cx="7772400" cy="5029200"/>
          </a:xfrm>
        </p:spPr>
        <p:txBody>
          <a:bodyPr>
            <a:normAutofit fontScale="77500" lnSpcReduction="20000"/>
          </a:bodyPr>
          <a:lstStyle/>
          <a:p>
            <a:pPr marL="514350" indent="-514350">
              <a:buFont typeface="+mj-lt"/>
              <a:buAutoNum type="arabicPeriod"/>
            </a:pPr>
            <a:r>
              <a:rPr lang="en-US" sz="2600" dirty="0" smtClean="0"/>
              <a:t>Introduction, study designs, sampling methods</a:t>
            </a:r>
          </a:p>
          <a:p>
            <a:pPr marL="514350" indent="-514350">
              <a:buFont typeface="+mj-lt"/>
              <a:buAutoNum type="arabicPeriod"/>
            </a:pPr>
            <a:r>
              <a:rPr lang="en-US" sz="2600" dirty="0" smtClean="0"/>
              <a:t>Survival data, Kaplan-Meier curves</a:t>
            </a:r>
          </a:p>
          <a:p>
            <a:pPr marL="514350" indent="-514350">
              <a:buFont typeface="+mj-lt"/>
              <a:buAutoNum type="arabicPeriod"/>
            </a:pPr>
            <a:r>
              <a:rPr lang="en-US" sz="2600" dirty="0" smtClean="0"/>
              <a:t>Sampling distributions, confidence interval for a proportion</a:t>
            </a:r>
          </a:p>
          <a:p>
            <a:pPr marL="514350" indent="-514350">
              <a:buFont typeface="+mj-lt"/>
              <a:buAutoNum type="arabicPeriod"/>
            </a:pPr>
            <a:r>
              <a:rPr lang="en-US" sz="2600" dirty="0" smtClean="0"/>
              <a:t>Summarizing continuous variables (tables, plots)</a:t>
            </a:r>
          </a:p>
          <a:p>
            <a:pPr marL="514350" indent="-514350">
              <a:buFont typeface="+mj-lt"/>
              <a:buAutoNum type="arabicPeriod"/>
            </a:pPr>
            <a:r>
              <a:rPr lang="en-US" sz="2600" dirty="0" smtClean="0"/>
              <a:t>Confidence interval for a mean</a:t>
            </a:r>
          </a:p>
          <a:p>
            <a:pPr marL="514350" indent="-514350">
              <a:buFont typeface="+mj-lt"/>
              <a:buAutoNum type="arabicPeriod"/>
            </a:pPr>
            <a:r>
              <a:rPr lang="en-US" sz="2600" dirty="0" smtClean="0"/>
              <a:t>Hypothesis testing</a:t>
            </a:r>
          </a:p>
          <a:p>
            <a:pPr marL="514350" indent="-514350">
              <a:buFont typeface="+mj-lt"/>
              <a:buAutoNum type="arabicPeriod"/>
            </a:pPr>
            <a:r>
              <a:rPr lang="en-US" sz="2600" dirty="0" smtClean="0"/>
              <a:t>Challenges (multiple testing, normality, outliers)</a:t>
            </a:r>
          </a:p>
          <a:p>
            <a:pPr marL="514350" indent="-514350">
              <a:buFont typeface="+mj-lt"/>
              <a:buAutoNum type="arabicPeriod"/>
            </a:pPr>
            <a:r>
              <a:rPr lang="en-US" sz="2600" dirty="0" smtClean="0"/>
              <a:t>Statistical tests I: comparing proportions, risks, odds</a:t>
            </a:r>
          </a:p>
          <a:p>
            <a:pPr marL="514350" indent="-514350">
              <a:buFont typeface="+mj-lt"/>
              <a:buAutoNum type="arabicPeriod"/>
            </a:pPr>
            <a:r>
              <a:rPr lang="en-US" sz="2600" dirty="0" smtClean="0"/>
              <a:t>Statistical tests II: comparing survival curves, means, paired means</a:t>
            </a:r>
          </a:p>
          <a:p>
            <a:pPr marL="514350" indent="-514350">
              <a:buFont typeface="+mj-lt"/>
              <a:buAutoNum type="arabicPeriod"/>
            </a:pPr>
            <a:r>
              <a:rPr lang="en-US" sz="2600" dirty="0" smtClean="0"/>
              <a:t>Communicating risk, sensitivity, specificity, PPV</a:t>
            </a:r>
          </a:p>
          <a:p>
            <a:pPr marL="514350" indent="-514350">
              <a:buFont typeface="+mj-lt"/>
              <a:buAutoNum type="arabicPeriod"/>
            </a:pPr>
            <a:r>
              <a:rPr lang="en-US" sz="2600" dirty="0" smtClean="0"/>
              <a:t>Correlation, simple linear regression</a:t>
            </a:r>
          </a:p>
          <a:p>
            <a:pPr marL="514350" indent="-514350">
              <a:buFont typeface="+mj-lt"/>
              <a:buAutoNum type="arabicPeriod"/>
            </a:pPr>
            <a:r>
              <a:rPr lang="en-US" sz="2600" dirty="0" smtClean="0"/>
              <a:t>Multiple linear regression</a:t>
            </a:r>
          </a:p>
          <a:p>
            <a:pPr marL="514350" indent="-514350">
              <a:buFont typeface="+mj-lt"/>
              <a:buAutoNum type="arabicPeriod"/>
            </a:pPr>
            <a:r>
              <a:rPr lang="en-US" sz="2600" dirty="0" smtClean="0"/>
              <a:t>Logistic and proportional hazards regression</a:t>
            </a:r>
          </a:p>
          <a:p>
            <a:pPr marL="514350" indent="-514350">
              <a:buFont typeface="+mj-lt"/>
              <a:buAutoNum type="arabicPeriod"/>
            </a:pPr>
            <a:r>
              <a:rPr lang="en-US" sz="2600" dirty="0" smtClean="0"/>
              <a:t>ANOVA</a:t>
            </a:r>
          </a:p>
          <a:p>
            <a:pPr marL="514350" indent="-514350">
              <a:buFont typeface="+mj-lt"/>
              <a:buAutoNum type="arabicPeriod"/>
            </a:pPr>
            <a:r>
              <a:rPr lang="en-US" sz="2600" dirty="0" smtClean="0"/>
              <a:t>Island Project Presentations </a:t>
            </a:r>
          </a:p>
          <a:p>
            <a:endParaRPr lang="en-US" sz="2000" dirty="0" smtClean="0"/>
          </a:p>
          <a:p>
            <a:endParaRPr lang="en-US" dirty="0"/>
          </a:p>
        </p:txBody>
      </p:sp>
    </p:spTree>
    <p:extLst>
      <p:ext uri="{BB962C8B-B14F-4D97-AF65-F5344CB8AC3E}">
        <p14:creationId xmlns:p14="http://schemas.microsoft.com/office/powerpoint/2010/main" val="360052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2000" dirty="0"/>
              <a:t>Literacy Course</a:t>
            </a:r>
            <a:r>
              <a:rPr lang="en-US" sz="2400" dirty="0"/>
              <a:t/>
            </a:r>
            <a:br>
              <a:rPr lang="en-US" sz="2400" dirty="0"/>
            </a:br>
            <a:r>
              <a:rPr lang="en-US" sz="4000" dirty="0"/>
              <a:t> </a:t>
            </a:r>
            <a:r>
              <a:rPr lang="en-US" sz="3600" dirty="0" smtClean="0"/>
              <a:t>Teaching Approach</a:t>
            </a:r>
            <a:endParaRPr lang="en-US" sz="3600" dirty="0"/>
          </a:p>
        </p:txBody>
      </p:sp>
      <p:sp>
        <p:nvSpPr>
          <p:cNvPr id="3" name="Content Placeholder 2"/>
          <p:cNvSpPr>
            <a:spLocks noGrp="1"/>
          </p:cNvSpPr>
          <p:nvPr>
            <p:ph idx="1"/>
          </p:nvPr>
        </p:nvSpPr>
        <p:spPr>
          <a:xfrm>
            <a:off x="685800" y="1524000"/>
            <a:ext cx="7772400" cy="4267200"/>
          </a:xfrm>
        </p:spPr>
        <p:txBody>
          <a:bodyPr>
            <a:normAutofit/>
          </a:bodyPr>
          <a:lstStyle/>
          <a:p>
            <a:r>
              <a:rPr lang="en-US" dirty="0" smtClean="0"/>
              <a:t>Inverted (flipped) classroom</a:t>
            </a:r>
          </a:p>
          <a:p>
            <a:r>
              <a:rPr lang="en-US" dirty="0" smtClean="0"/>
              <a:t>Focus is on learning by doing</a:t>
            </a:r>
          </a:p>
          <a:p>
            <a:r>
              <a:rPr lang="en-US" dirty="0" smtClean="0"/>
              <a:t>Steps (same every week):</a:t>
            </a:r>
          </a:p>
          <a:p>
            <a:pPr lvl="1"/>
            <a:r>
              <a:rPr lang="en-US" dirty="0" smtClean="0"/>
              <a:t>Pre-week: preparation and readiness quiz</a:t>
            </a:r>
          </a:p>
          <a:p>
            <a:pPr lvl="1"/>
            <a:r>
              <a:rPr lang="en-US" dirty="0" smtClean="0"/>
              <a:t>Class time: learning activities and discussion</a:t>
            </a:r>
          </a:p>
          <a:p>
            <a:pPr lvl="1"/>
            <a:r>
              <a:rPr lang="en-US" dirty="0" smtClean="0">
                <a:solidFill>
                  <a:schemeClr val="tx1">
                    <a:lumMod val="50000"/>
                    <a:lumOff val="50000"/>
                  </a:schemeClr>
                </a:solidFill>
              </a:rPr>
              <a:t>Lab time: Island project</a:t>
            </a:r>
          </a:p>
          <a:p>
            <a:pPr lvl="1"/>
            <a:r>
              <a:rPr lang="en-US" dirty="0" smtClean="0"/>
              <a:t>End-of-week: review and final quiz</a:t>
            </a:r>
            <a:endParaRPr lang="en-US" dirty="0"/>
          </a:p>
        </p:txBody>
      </p:sp>
    </p:spTree>
    <p:extLst>
      <p:ext uri="{BB962C8B-B14F-4D97-AF65-F5344CB8AC3E}">
        <p14:creationId xmlns:p14="http://schemas.microsoft.com/office/powerpoint/2010/main" val="219167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09600"/>
            <a:ext cx="5143500" cy="532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a:xfrm>
            <a:off x="-2514600" y="-304800"/>
            <a:ext cx="7772400" cy="1143000"/>
          </a:xfrm>
        </p:spPr>
        <p:txBody>
          <a:bodyPr/>
          <a:lstStyle/>
          <a:p>
            <a:r>
              <a:rPr lang="en-US" sz="2000" dirty="0" smtClean="0"/>
              <a:t>Example Unit Outline</a:t>
            </a:r>
            <a:endParaRPr lang="en-US" sz="2000" dirty="0"/>
          </a:p>
        </p:txBody>
      </p:sp>
      <p:sp>
        <p:nvSpPr>
          <p:cNvPr id="6" name="TextBox 5"/>
          <p:cNvSpPr txBox="1"/>
          <p:nvPr/>
        </p:nvSpPr>
        <p:spPr>
          <a:xfrm>
            <a:off x="5086350" y="850144"/>
            <a:ext cx="2512226" cy="523220"/>
          </a:xfrm>
          <a:prstGeom prst="rect">
            <a:avLst/>
          </a:prstGeom>
          <a:noFill/>
          <a:ln>
            <a:solidFill>
              <a:schemeClr val="tx1"/>
            </a:solidFill>
          </a:ln>
        </p:spPr>
        <p:txBody>
          <a:bodyPr wrap="none" rtlCol="0">
            <a:spAutoFit/>
          </a:bodyPr>
          <a:lstStyle/>
          <a:p>
            <a:r>
              <a:rPr lang="en-US" sz="1400" dirty="0" smtClean="0"/>
              <a:t>Learning objectives, readings</a:t>
            </a:r>
          </a:p>
          <a:p>
            <a:r>
              <a:rPr lang="en-US" sz="1400" dirty="0" smtClean="0"/>
              <a:t> and recorded lectures</a:t>
            </a:r>
            <a:endParaRPr lang="en-US" sz="1400" dirty="0"/>
          </a:p>
        </p:txBody>
      </p:sp>
      <p:cxnSp>
        <p:nvCxnSpPr>
          <p:cNvPr id="10" name="Straight Arrow Connector 9"/>
          <p:cNvCxnSpPr>
            <a:stCxn id="6" idx="1"/>
          </p:cNvCxnSpPr>
          <p:nvPr/>
        </p:nvCxnSpPr>
        <p:spPr bwMode="auto">
          <a:xfrm flipH="1">
            <a:off x="4191000" y="1111754"/>
            <a:ext cx="895350" cy="4122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887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84"/>
            <a:ext cx="7772400" cy="1143000"/>
          </a:xfrm>
        </p:spPr>
        <p:txBody>
          <a:bodyPr/>
          <a:lstStyle/>
          <a:p>
            <a:r>
              <a:rPr lang="en-US" sz="2000" dirty="0" smtClean="0"/>
              <a:t>Literacy Course</a:t>
            </a:r>
            <a:br>
              <a:rPr lang="en-US" sz="2000" dirty="0" smtClean="0"/>
            </a:br>
            <a:r>
              <a:rPr lang="en-US" sz="3200" dirty="0" smtClean="0"/>
              <a:t>Learning Objectives: Example</a:t>
            </a:r>
            <a:endParaRPr lang="en-US" sz="3200" dirty="0"/>
          </a:p>
        </p:txBody>
      </p:sp>
      <p:sp>
        <p:nvSpPr>
          <p:cNvPr id="3" name="Content Placeholder 2"/>
          <p:cNvSpPr>
            <a:spLocks noGrp="1"/>
          </p:cNvSpPr>
          <p:nvPr>
            <p:ph idx="1"/>
          </p:nvPr>
        </p:nvSpPr>
        <p:spPr>
          <a:xfrm>
            <a:off x="457200" y="1175084"/>
            <a:ext cx="8153400" cy="5065295"/>
          </a:xfrm>
        </p:spPr>
        <p:txBody>
          <a:bodyPr>
            <a:normAutofit fontScale="40000" lnSpcReduction="20000"/>
          </a:bodyPr>
          <a:lstStyle/>
          <a:p>
            <a:pPr marL="0" indent="0">
              <a:buNone/>
            </a:pPr>
            <a:r>
              <a:rPr lang="en-US" sz="5600" b="1" dirty="0" smtClean="0"/>
              <a:t>Unit 12: Multiple </a:t>
            </a:r>
            <a:r>
              <a:rPr lang="en-US" sz="5600" b="1" dirty="0"/>
              <a:t>Linear Regression (MLR)</a:t>
            </a:r>
          </a:p>
          <a:p>
            <a:pPr lvl="0"/>
            <a:r>
              <a:rPr lang="en-US" sz="5600" dirty="0"/>
              <a:t>Be able to describe when multiple linear regression can be used, and what it is used for.</a:t>
            </a:r>
          </a:p>
          <a:p>
            <a:pPr lvl="0"/>
            <a:r>
              <a:rPr lang="en-US" sz="5600" dirty="0"/>
              <a:t>Be able to write down the equation for a multiple linear regression model (including interaction terms) and describe what each parameter means. </a:t>
            </a:r>
          </a:p>
          <a:p>
            <a:pPr lvl="0"/>
            <a:r>
              <a:rPr lang="en-US" sz="5600" dirty="0"/>
              <a:t>Know what kind of a plot is used to assess how well a multiple linear regression model fits the data, and be able to interpret both the plot and the model R</a:t>
            </a:r>
            <a:r>
              <a:rPr lang="en-US" sz="5600" baseline="30000" dirty="0"/>
              <a:t>2</a:t>
            </a:r>
            <a:r>
              <a:rPr lang="en-US" sz="5600" dirty="0"/>
              <a:t> value.</a:t>
            </a:r>
          </a:p>
          <a:p>
            <a:pPr lvl="0"/>
            <a:r>
              <a:rPr lang="en-US" sz="5600" dirty="0"/>
              <a:t>Be able to interpret the fitted model regression coefficients, and make a conclusion from </a:t>
            </a:r>
            <a:r>
              <a:rPr lang="en-US" sz="5600" dirty="0" smtClean="0"/>
              <a:t>their </a:t>
            </a:r>
            <a:r>
              <a:rPr lang="en-US" sz="5600" dirty="0"/>
              <a:t>confidence intervals and </a:t>
            </a:r>
            <a:r>
              <a:rPr lang="en-US" sz="5600" i="1" dirty="0"/>
              <a:t>p</a:t>
            </a:r>
            <a:r>
              <a:rPr lang="en-US" sz="5600" dirty="0"/>
              <a:t>-values. </a:t>
            </a:r>
          </a:p>
          <a:p>
            <a:pPr lvl="0"/>
            <a:r>
              <a:rPr lang="en-US" sz="5600" dirty="0"/>
              <a:t>Be able to explain what ‘variable selection’ is, how to recognize it in an article, and why it is a potential issue.</a:t>
            </a:r>
          </a:p>
          <a:p>
            <a:pPr lvl="0"/>
            <a:r>
              <a:rPr lang="en-US" sz="5600" dirty="0"/>
              <a:t>Be able to recognize or give examples of study designs which result in correlated data and cannot be analyzed using MLR.</a:t>
            </a:r>
          </a:p>
          <a:p>
            <a:endParaRPr lang="en-US" dirty="0"/>
          </a:p>
        </p:txBody>
      </p:sp>
    </p:spTree>
    <p:extLst>
      <p:ext uri="{BB962C8B-B14F-4D97-AF65-F5344CB8AC3E}">
        <p14:creationId xmlns:p14="http://schemas.microsoft.com/office/powerpoint/2010/main" val="4099029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eaching Biostatistical Literacy: &amp;#x0D;&amp;#x0A;A Flipped-Classroom Approach&amp;quot;&quot;/&gt;&lt;property id=&quot;20307&quot; value=&quot;256&quot;/&gt;&lt;/object&gt;&lt;object type=&quot;3&quot; unique_id=&quot;10341&quot;&gt;&lt;property id=&quot;20148&quot; value=&quot;5&quot;/&gt;&lt;property id=&quot;20300&quot; value=&quot;Slide 4 - &amp;quot;Literacy Course&amp;#x0D;&amp;#x0A; Student Audience&amp;quot;&quot;/&gt;&lt;property id=&quot;20307&quot; value=&quot;273&quot;/&gt;&lt;/object&gt;&lt;object type=&quot;3&quot; unique_id=&quot;11884&quot;&gt;&lt;property id=&quot;20148&quot; value=&quot;5&quot;/&gt;&lt;property id=&quot;20300&quot; value=&quot;Slide 23 - &amp;quot;Acknowledgements&amp;quot;&quot;/&gt;&lt;property id=&quot;20307&quot; value=&quot;291&quot;/&gt;&lt;/object&gt;&lt;object type=&quot;3&quot; unique_id=&quot;13668&quot;&gt;&lt;property id=&quot;20148&quot; value=&quot;5&quot;/&gt;&lt;property id=&quot;20300&quot; value=&quot;Slide 3 - &amp;quot;Gap in Introductory Biostatistics Education&amp;quot;&quot;/&gt;&lt;property id=&quot;20307&quot; value=&quot;305&quot;/&gt;&lt;/object&gt;&lt;object type=&quot;3&quot; unique_id=&quot;13959&quot;&gt;&lt;property id=&quot;20148&quot; value=&quot;5&quot;/&gt;&lt;property id=&quot;20300&quot; value=&quot;Slide 2 - &amp;quot;Outline&amp;quot;&quot;/&gt;&lt;property id=&quot;20307&quot; value=&quot;328&quot;/&gt;&lt;/object&gt;&lt;object type=&quot;3&quot; unique_id=&quot;13960&quot;&gt;&lt;property id=&quot;20148&quot; value=&quot;5&quot;/&gt;&lt;property id=&quot;20300&quot; value=&quot;Slide 5 - &amp;quot;Literacy Course&amp;#x0D;&amp;#x0A; Primary Course Goal&amp;quot;&quot;/&gt;&lt;property id=&quot;20307&quot; value=&quot;312&quot;/&gt;&lt;/object&gt;&lt;object type=&quot;3&quot; unique_id=&quot;13961&quot;&gt;&lt;property id=&quot;20148&quot; value=&quot;5&quot;/&gt;&lt;property id=&quot;20300&quot; value=&quot;Slide 6 - &amp;quot;Literacy Course&amp;#x0D;&amp;#x0A; Course Topics by Unit (Week)&amp;quot;&quot;/&gt;&lt;property id=&quot;20307&quot; value=&quot;309&quot;/&gt;&lt;/object&gt;&lt;object type=&quot;3&quot; unique_id=&quot;13962&quot;&gt;&lt;property id=&quot;20148&quot; value=&quot;5&quot;/&gt;&lt;property id=&quot;20300&quot; value=&quot;Slide 7 - &amp;quot;Literacy Course&amp;#x0D;&amp;#x0A; Teaching Approach&amp;quot;&quot;/&gt;&lt;property id=&quot;20307&quot; value=&quot;311&quot;/&gt;&lt;/object&gt;&lt;object type=&quot;3&quot; unique_id=&quot;13964&quot;&gt;&lt;property id=&quot;20148&quot; value=&quot;5&quot;/&gt;&lt;property id=&quot;20300&quot; value=&quot;Slide 9 - &amp;quot;Literacy Course&amp;#x0D;&amp;#x0A;Learning Objectives: Example&amp;quot;&quot;/&gt;&lt;property id=&quot;20307&quot; value=&quot;329&quot;/&gt;&lt;/object&gt;&lt;object type=&quot;3&quot; unique_id=&quot;13965&quot;&gt;&lt;property id=&quot;20148&quot; value=&quot;5&quot;/&gt;&lt;property id=&quot;20300&quot; value=&quot;Slide 10 - &amp;quot;Literacy Course&amp;#x0D;&amp;#x0A; Pre-week Preparation&amp;quot;&quot;/&gt;&lt;property id=&quot;20307&quot; value=&quot;316&quot;/&gt;&lt;/object&gt;&lt;object type=&quot;3&quot; unique_id=&quot;13966&quot;&gt;&lt;property id=&quot;20148&quot; value=&quot;5&quot;/&gt;&lt;property id=&quot;20300&quot; value=&quot;Slide 11 - &amp;quot;Literacy Course&amp;#x0D;&amp;#x0A;Pre-Week Assessment: Readiness Quiz&amp;quot;&quot;/&gt;&lt;property id=&quot;20307&quot; value=&quot;310&quot;/&gt;&lt;/object&gt;&lt;object type=&quot;3&quot; unique_id=&quot;13967&quot;&gt;&lt;property id=&quot;20148&quot; value=&quot;5&quot;/&gt;&lt;property id=&quot;20300&quot; value=&quot;Slide 12 - &amp;quot;Literacy Course&amp;#x0D;&amp;#x0A;In-Class Learning Activities&amp;quot;&quot;/&gt;&lt;property id=&quot;20307&quot; value=&quot;314&quot;/&gt;&lt;/object&gt;&lt;object type=&quot;3&quot; unique_id=&quot;13969&quot;&gt;&lt;property id=&quot;20148&quot; value=&quot;5&quot;/&gt;&lt;property id=&quot;20300&quot; value=&quot;Slide 13&quot;/&gt;&lt;property id=&quot;20307&quot; value=&quot;317&quot;/&gt;&lt;/object&gt;&lt;object type=&quot;3&quot; unique_id=&quot;13970&quot;&gt;&lt;property id=&quot;20148&quot; value=&quot;5&quot;/&gt;&lt;property id=&quot;20300&quot; value=&quot;Slide 14&quot;/&gt;&lt;property id=&quot;20307&quot; value=&quot;319&quot;/&gt;&lt;/object&gt;&lt;object type=&quot;3&quot; unique_id=&quot;13971&quot;&gt;&lt;property id=&quot;20148&quot; value=&quot;5&quot;/&gt;&lt;property id=&quot;20300&quot; value=&quot;Slide 15 - &amp;quot;Literacy Course&amp;#x0D;&amp;#x0A;End-of-Week Assessment: EOW Quiz&amp;quot;&quot;/&gt;&lt;property id=&quot;20307&quot; value=&quot;321&quot;/&gt;&lt;/object&gt;&lt;object type=&quot;3&quot; unique_id=&quot;13972&quot;&gt;&lt;property id=&quot;20148&quot; value=&quot;5&quot;/&gt;&lt;property id=&quot;20300&quot; value=&quot;Slide 16 - &amp;quot;EOW Quiz Example&amp;quot;&quot;/&gt;&lt;property id=&quot;20307&quot; value=&quot;322&quot;/&gt;&lt;/object&gt;&lt;object type=&quot;3&quot; unique_id=&quot;13973&quot;&gt;&lt;property id=&quot;20148&quot; value=&quot;5&quot;/&gt;&lt;property id=&quot;20300&quot; value=&quot;Slide 17 - &amp;quot;Flipped Classroom&amp;#x0D;&amp;#x0A;Benefits For Students&amp;quot;&quot;/&gt;&lt;property id=&quot;20307&quot; value=&quot;315&quot;/&gt;&lt;/object&gt;&lt;object type=&quot;3&quot; unique_id=&quot;13974&quot;&gt;&lt;property id=&quot;20148&quot; value=&quot;5&quot;/&gt;&lt;property id=&quot;20300&quot; value=&quot;Slide 21 - &amp;quot;Flipped Classroom&amp;#x0D;&amp;#x0A;Challenges / Barriers&amp;quot;&quot;/&gt;&lt;property id=&quot;20307&quot; value=&quot;324&quot;/&gt;&lt;/object&gt;&lt;object type=&quot;3&quot; unique_id=&quot;13977&quot;&gt;&lt;property id=&quot;20148&quot; value=&quot;5&quot;/&gt;&lt;property id=&quot;20300&quot; value=&quot;Slide 18 - &amp;quot;Literacy Course&amp;#x0D;&amp;#x0A;Student Responses about the Goal&amp;quot;&quot;/&gt;&lt;property id=&quot;20307&quot; value=&quot;320&quot;/&gt;&lt;/object&gt;&lt;object type=&quot;3&quot; unique_id=&quot;13978&quot;&gt;&lt;property id=&quot;20148&quot; value=&quot;5&quot;/&gt;&lt;property id=&quot;20300&quot; value=&quot;Slide 19 - &amp;quot;Literacy Course&amp;#x0D;&amp;#x0A;Student Responses about the Method&amp;quot;&quot;/&gt;&lt;property id=&quot;20307&quot; value=&quot;323&quot;/&gt;&lt;/object&gt;&lt;object type=&quot;3&quot; unique_id=&quot;14130&quot;&gt;&lt;property id=&quot;20148&quot; value=&quot;5&quot;/&gt;&lt;property id=&quot;20300&quot; value=&quot;Slide 8 - &amp;quot;Example Unit Outline&amp;quot;&quot;/&gt;&lt;property id=&quot;20307&quot; value=&quot;330&quot;/&gt;&lt;/object&gt;&lt;object type=&quot;3&quot; unique_id=&quot;14455&quot;&gt;&lt;property id=&quot;20148&quot; value=&quot;5&quot;/&gt;&lt;property id=&quot;20300&quot; value=&quot;Slide 20 - &amp;quot;Flipped Classroom&amp;#x0D;&amp;#x0A;Benefits For Instructors&amp;quot;&quot;/&gt;&lt;property id=&quot;20307&quot; value=&quot;331&quot;/&gt;&lt;/object&gt;&lt;object type=&quot;3&quot; unique_id=&quot;14702&quot;&gt;&lt;property id=&quot;20148&quot; value=&quot;5&quot;/&gt;&lt;property id=&quot;20300&quot; value=&quot;Slide 22 - &amp;quot;Flipped Classroom&amp;#x0D;&amp;#x0A;Easing Into Active Learning&amp;quot;&quot;/&gt;&lt;property id=&quot;20307&quot; value=&quot;332&quot;/&gt;&lt;/object&gt;&lt;/object&gt;&lt;/object&gt;&lt;/database&gt;"/>
  <p:tag name="SECTOMILLISECCONVERTED" val="1"/>
</p:tagLst>
</file>

<file path=ppt/theme/theme1.xml><?xml version="1.0" encoding="utf-8"?>
<a:theme xmlns:a="http://schemas.openxmlformats.org/drawingml/2006/main" name="D2D-1">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D2D-1</Template>
  <TotalTime>2306</TotalTime>
  <Words>2165</Words>
  <Application>Microsoft Office PowerPoint</Application>
  <PresentationFormat>On-screen Show (4:3)</PresentationFormat>
  <Paragraphs>229</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D2D-1</vt:lpstr>
      <vt:lpstr>Teaching Biostatistical Literacy:  A Flipped-Classroom Approach</vt:lpstr>
      <vt:lpstr>Outline</vt:lpstr>
      <vt:lpstr>Gap in Introductory Biostatistics Education</vt:lpstr>
      <vt:lpstr>Literacy Course  Student Audience</vt:lpstr>
      <vt:lpstr>Literacy Course  Primary Course Goal</vt:lpstr>
      <vt:lpstr>Literacy Course  Course Topics by Unit (Week)</vt:lpstr>
      <vt:lpstr>Literacy Course  Teaching Approach</vt:lpstr>
      <vt:lpstr>Example Unit Outline</vt:lpstr>
      <vt:lpstr>Literacy Course Learning Objectives: Example</vt:lpstr>
      <vt:lpstr>Literacy Course  Pre-week Preparation</vt:lpstr>
      <vt:lpstr>Literacy Course Pre-Week Assessment: Readiness Quiz</vt:lpstr>
      <vt:lpstr>Literacy Course In-Class Learning Activities</vt:lpstr>
      <vt:lpstr>PowerPoint Presentation</vt:lpstr>
      <vt:lpstr>PowerPoint Presentation</vt:lpstr>
      <vt:lpstr>Literacy Course End-of-Week Assessment: EOW Quiz</vt:lpstr>
      <vt:lpstr>EOW Quiz Example</vt:lpstr>
      <vt:lpstr>Flipped Classroom Benefits For Students</vt:lpstr>
      <vt:lpstr>Literacy Course Student Responses about the Goal</vt:lpstr>
      <vt:lpstr>Literacy Course Student Responses about the Method</vt:lpstr>
      <vt:lpstr>Flipped Classroom Benefits For Instructors</vt:lpstr>
      <vt:lpstr>Flipped Classroom Challenges / Barriers</vt:lpstr>
      <vt:lpstr>Flipped Classroom Easing Into Active Learning</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Defense of Art Appreciation: What your doctor does NOT need to know about statistics</dc:title>
  <dc:creator>Ann Brearley</dc:creator>
  <cp:lastModifiedBy>Ann Brearley(2)</cp:lastModifiedBy>
  <cp:revision>215</cp:revision>
  <cp:lastPrinted>2016-07-27T20:54:52Z</cp:lastPrinted>
  <dcterms:created xsi:type="dcterms:W3CDTF">2013-01-24T14:06:57Z</dcterms:created>
  <dcterms:modified xsi:type="dcterms:W3CDTF">2016-07-27T21:09:28Z</dcterms:modified>
</cp:coreProperties>
</file>