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4"/>
  </p:notesMasterIdLst>
  <p:handoutMasterIdLst>
    <p:handoutMasterId r:id="rId25"/>
  </p:handoutMasterIdLst>
  <p:sldIdLst>
    <p:sldId id="256" r:id="rId2"/>
    <p:sldId id="305" r:id="rId3"/>
    <p:sldId id="264" r:id="rId4"/>
    <p:sldId id="273" r:id="rId5"/>
    <p:sldId id="293" r:id="rId6"/>
    <p:sldId id="279" r:id="rId7"/>
    <p:sldId id="303" r:id="rId8"/>
    <p:sldId id="260" r:id="rId9"/>
    <p:sldId id="267" r:id="rId10"/>
    <p:sldId id="300" r:id="rId11"/>
    <p:sldId id="301" r:id="rId12"/>
    <p:sldId id="277" r:id="rId13"/>
    <p:sldId id="278" r:id="rId14"/>
    <p:sldId id="276" r:id="rId15"/>
    <p:sldId id="275" r:id="rId16"/>
    <p:sldId id="306" r:id="rId17"/>
    <p:sldId id="294" r:id="rId18"/>
    <p:sldId id="302" r:id="rId19"/>
    <p:sldId id="271" r:id="rId20"/>
    <p:sldId id="292" r:id="rId21"/>
    <p:sldId id="291" r:id="rId22"/>
    <p:sldId id="299" r:id="rId23"/>
  </p:sldIdLst>
  <p:sldSz cx="9144000" cy="6858000" type="screen4x3"/>
  <p:notesSz cx="6881813"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9" autoAdjust="0"/>
  </p:normalViewPr>
  <p:slideViewPr>
    <p:cSldViewPr>
      <p:cViewPr>
        <p:scale>
          <a:sx n="112" d="100"/>
          <a:sy n="112" d="100"/>
        </p:scale>
        <p:origin x="-948"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A59FE37B-67DE-49D7-B9EB-934C5301BFAC}" type="datetimeFigureOut">
              <a:rPr lang="en-US" smtClean="0"/>
              <a:t>8/2/2013</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94BB7337-CEF3-4A11-B76A-0286DE5A8677}" type="slidenum">
              <a:rPr lang="en-US" smtClean="0"/>
              <a:t>‹#›</a:t>
            </a:fld>
            <a:endParaRPr lang="en-US"/>
          </a:p>
        </p:txBody>
      </p:sp>
    </p:spTree>
    <p:extLst>
      <p:ext uri="{BB962C8B-B14F-4D97-AF65-F5344CB8AC3E}">
        <p14:creationId xmlns:p14="http://schemas.microsoft.com/office/powerpoint/2010/main" val="91464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ABF89AAB-02AC-4DC1-8790-71B9DDE371FD}" type="datetimeFigureOut">
              <a:rPr lang="en-US" smtClean="0"/>
              <a:t>8/2/2013</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32A2B774-5ABD-4455-82D1-9DB255C78333}" type="slidenum">
              <a:rPr lang="en-US" smtClean="0"/>
              <a:t>‹#›</a:t>
            </a:fld>
            <a:endParaRPr lang="en-US"/>
          </a:p>
        </p:txBody>
      </p:sp>
    </p:spTree>
    <p:extLst>
      <p:ext uri="{BB962C8B-B14F-4D97-AF65-F5344CB8AC3E}">
        <p14:creationId xmlns:p14="http://schemas.microsoft.com/office/powerpoint/2010/main" val="324046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UofM-1_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1371600"/>
            <a:ext cx="7772400" cy="1143000"/>
          </a:xfrm>
        </p:spPr>
        <p:txBody>
          <a:bodyP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8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2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7B2842-1A5F-4556-A191-D6152BCCF573}" type="slidenum">
              <a:rPr lang="en-US" smtClean="0"/>
              <a:t>‹#›</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9606D9-3CFF-4DDA-BF4E-03381EE0B100}" type="slidenum">
              <a:rPr lang="en-US" smtClean="0"/>
              <a:t>‹#›</a:t>
            </a:fld>
            <a:endParaRPr lang="en-US"/>
          </a:p>
        </p:txBody>
      </p:sp>
    </p:spTree>
    <p:extLst>
      <p:ext uri="{BB962C8B-B14F-4D97-AF65-F5344CB8AC3E}">
        <p14:creationId xmlns:p14="http://schemas.microsoft.com/office/powerpoint/2010/main" val="40966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7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253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3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810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61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49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UofM-1_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TextBox 5"/>
          <p:cNvSpPr txBox="1"/>
          <p:nvPr userDrawn="1"/>
        </p:nvSpPr>
        <p:spPr>
          <a:xfrm>
            <a:off x="461997" y="6326249"/>
            <a:ext cx="466794" cy="369332"/>
          </a:xfrm>
          <a:prstGeom prst="rect">
            <a:avLst/>
          </a:prstGeom>
          <a:noFill/>
        </p:spPr>
        <p:txBody>
          <a:bodyPr wrap="none" rtlCol="0">
            <a:spAutoFit/>
          </a:bodyPr>
          <a:lstStyle/>
          <a:p>
            <a:fld id="{30619EA1-B00C-4E7A-BBDE-3E1B7997E0C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sz="4400">
          <a:solidFill>
            <a:srgbClr val="7A0019"/>
          </a:solidFill>
          <a:latin typeface="+mj-lt"/>
          <a:ea typeface="+mj-ea"/>
          <a:cs typeface="+mj-cs"/>
        </a:defRPr>
      </a:lvl1pPr>
      <a:lvl2pPr algn="ctr" rtl="0" eaLnBrk="1" fontAlgn="base" hangingPunct="1">
        <a:spcBef>
          <a:spcPct val="0"/>
        </a:spcBef>
        <a:spcAft>
          <a:spcPct val="0"/>
        </a:spcAft>
        <a:defRPr sz="4400">
          <a:solidFill>
            <a:srgbClr val="7A0019"/>
          </a:solidFill>
          <a:latin typeface="Arial" charset="0"/>
          <a:ea typeface="ＭＳ Ｐゴシック" pitchFamily="16" charset="-128"/>
        </a:defRPr>
      </a:lvl2pPr>
      <a:lvl3pPr algn="ctr" rtl="0" eaLnBrk="1" fontAlgn="base" hangingPunct="1">
        <a:spcBef>
          <a:spcPct val="0"/>
        </a:spcBef>
        <a:spcAft>
          <a:spcPct val="0"/>
        </a:spcAft>
        <a:defRPr sz="4400">
          <a:solidFill>
            <a:srgbClr val="7A0019"/>
          </a:solidFill>
          <a:latin typeface="Arial" charset="0"/>
          <a:ea typeface="ＭＳ Ｐゴシック" pitchFamily="16" charset="-128"/>
        </a:defRPr>
      </a:lvl3pPr>
      <a:lvl4pPr algn="ctr" rtl="0" eaLnBrk="1" fontAlgn="base" hangingPunct="1">
        <a:spcBef>
          <a:spcPct val="0"/>
        </a:spcBef>
        <a:spcAft>
          <a:spcPct val="0"/>
        </a:spcAft>
        <a:defRPr sz="4400">
          <a:solidFill>
            <a:srgbClr val="7A0019"/>
          </a:solidFill>
          <a:latin typeface="Arial" charset="0"/>
          <a:ea typeface="ＭＳ Ｐゴシック" pitchFamily="16" charset="-128"/>
        </a:defRPr>
      </a:lvl4pPr>
      <a:lvl5pPr algn="ctr" rtl="0" eaLnBrk="1" fontAlgn="base" hangingPunct="1">
        <a:spcBef>
          <a:spcPct val="0"/>
        </a:spcBef>
        <a:spcAft>
          <a:spcPct val="0"/>
        </a:spcAft>
        <a:defRPr sz="4400">
          <a:solidFill>
            <a:srgbClr val="7A0019"/>
          </a:solidFill>
          <a:latin typeface="Arial" charset="0"/>
          <a:ea typeface="ＭＳ Ｐゴシック" pitchFamily="16" charset="-128"/>
        </a:defRPr>
      </a:lvl5pPr>
      <a:lvl6pPr marL="457200" algn="ctr" rtl="0" eaLnBrk="1" fontAlgn="base" hangingPunct="1">
        <a:spcBef>
          <a:spcPct val="0"/>
        </a:spcBef>
        <a:spcAft>
          <a:spcPct val="0"/>
        </a:spcAft>
        <a:defRPr sz="4400">
          <a:solidFill>
            <a:srgbClr val="7A0019"/>
          </a:solidFill>
          <a:latin typeface="Arial" charset="0"/>
          <a:ea typeface="ＭＳ Ｐゴシック" pitchFamily="16" charset="-128"/>
        </a:defRPr>
      </a:lvl6pPr>
      <a:lvl7pPr marL="914400" algn="ctr" rtl="0" eaLnBrk="1" fontAlgn="base" hangingPunct="1">
        <a:spcBef>
          <a:spcPct val="0"/>
        </a:spcBef>
        <a:spcAft>
          <a:spcPct val="0"/>
        </a:spcAft>
        <a:defRPr sz="4400">
          <a:solidFill>
            <a:srgbClr val="7A0019"/>
          </a:solidFill>
          <a:latin typeface="Arial" charset="0"/>
          <a:ea typeface="ＭＳ Ｐゴシック" pitchFamily="16" charset="-128"/>
        </a:defRPr>
      </a:lvl7pPr>
      <a:lvl8pPr marL="1371600" algn="ctr" rtl="0" eaLnBrk="1" fontAlgn="base" hangingPunct="1">
        <a:spcBef>
          <a:spcPct val="0"/>
        </a:spcBef>
        <a:spcAft>
          <a:spcPct val="0"/>
        </a:spcAft>
        <a:defRPr sz="4400">
          <a:solidFill>
            <a:srgbClr val="7A0019"/>
          </a:solidFill>
          <a:latin typeface="Arial" charset="0"/>
          <a:ea typeface="ＭＳ Ｐゴシック" pitchFamily="16" charset="-128"/>
        </a:defRPr>
      </a:lvl8pPr>
      <a:lvl9pPr marL="1828800" algn="ctr" rtl="0" eaLnBrk="1" fontAlgn="base" hangingPunct="1">
        <a:spcBef>
          <a:spcPct val="0"/>
        </a:spcBef>
        <a:spcAft>
          <a:spcPct val="0"/>
        </a:spcAft>
        <a:defRPr sz="4400">
          <a:solidFill>
            <a:srgbClr val="7A0019"/>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lr>
          <a:srgbClr val="7A001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7A0019"/>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7A0019"/>
        </a:buClr>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7A0019"/>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7A0019"/>
        </a:buClr>
        <a:buChar char="»"/>
        <a:defRPr sz="2000">
          <a:solidFill>
            <a:schemeClr val="tx1"/>
          </a:solidFill>
          <a:latin typeface="+mn-lt"/>
          <a:ea typeface="+mn-ea"/>
        </a:defRPr>
      </a:lvl5pPr>
      <a:lvl6pPr marL="2514600" indent="-228600" algn="l" rtl="0" eaLnBrk="1" fontAlgn="base" hangingPunct="1">
        <a:spcBef>
          <a:spcPct val="20000"/>
        </a:spcBef>
        <a:spcAft>
          <a:spcPct val="0"/>
        </a:spcAft>
        <a:buClr>
          <a:srgbClr val="7A0019"/>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7A0019"/>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7A0019"/>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7A0019"/>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3600" dirty="0" smtClean="0"/>
              <a:t>In Defense of Art Appreciation: </a:t>
            </a:r>
            <a:br>
              <a:rPr lang="en-US" sz="3600" dirty="0" smtClean="0"/>
            </a:br>
            <a:r>
              <a:rPr lang="en-US" sz="3600" dirty="0" smtClean="0"/>
              <a:t>What Your Doctor Does NOT Need to Know About Biostatistics</a:t>
            </a:r>
            <a:endParaRPr lang="en-US" sz="3600" dirty="0"/>
          </a:p>
        </p:txBody>
      </p:sp>
      <p:sp>
        <p:nvSpPr>
          <p:cNvPr id="3" name="Subtitle 2"/>
          <p:cNvSpPr>
            <a:spLocks noGrp="1"/>
          </p:cNvSpPr>
          <p:nvPr>
            <p:ph type="subTitle" idx="1"/>
          </p:nvPr>
        </p:nvSpPr>
        <p:spPr>
          <a:xfrm>
            <a:off x="1371600" y="3352800"/>
            <a:ext cx="6400800" cy="2667000"/>
          </a:xfrm>
        </p:spPr>
        <p:txBody>
          <a:bodyPr>
            <a:normAutofit lnSpcReduction="10000"/>
          </a:bodyPr>
          <a:lstStyle/>
          <a:p>
            <a:r>
              <a:rPr lang="en-US" sz="2000" dirty="0" smtClean="0">
                <a:solidFill>
                  <a:srgbClr val="800000"/>
                </a:solidFill>
              </a:rPr>
              <a:t>Joint Statistical Meetings, Montreal</a:t>
            </a:r>
          </a:p>
          <a:p>
            <a:r>
              <a:rPr lang="en-US" sz="2000" dirty="0" smtClean="0">
                <a:solidFill>
                  <a:srgbClr val="800000"/>
                </a:solidFill>
              </a:rPr>
              <a:t>August 7, 2013</a:t>
            </a:r>
          </a:p>
          <a:p>
            <a:endParaRPr lang="en-US" sz="1600" dirty="0" smtClean="0">
              <a:solidFill>
                <a:schemeClr val="tx1"/>
              </a:solidFill>
            </a:endParaRPr>
          </a:p>
          <a:p>
            <a:endParaRPr lang="en-US" sz="1600" dirty="0">
              <a:solidFill>
                <a:schemeClr val="tx1"/>
              </a:solidFill>
            </a:endParaRPr>
          </a:p>
          <a:p>
            <a:r>
              <a:rPr lang="en-US" sz="1800" dirty="0" smtClean="0">
                <a:solidFill>
                  <a:schemeClr val="tx1"/>
                </a:solidFill>
              </a:rPr>
              <a:t>Ann M. Brearley</a:t>
            </a:r>
          </a:p>
          <a:p>
            <a:r>
              <a:rPr lang="en-US" sz="1600" dirty="0" smtClean="0">
                <a:solidFill>
                  <a:schemeClr val="tx1"/>
                </a:solidFill>
              </a:rPr>
              <a:t>Biostatistical Design and Analysis Center,</a:t>
            </a:r>
          </a:p>
          <a:p>
            <a:r>
              <a:rPr lang="en-US" sz="1600" dirty="0" smtClean="0">
                <a:solidFill>
                  <a:schemeClr val="tx1"/>
                </a:solidFill>
              </a:rPr>
              <a:t>Clinical and Translational Sciences Institute,</a:t>
            </a:r>
          </a:p>
          <a:p>
            <a:r>
              <a:rPr lang="en-US" sz="1600" dirty="0" smtClean="0">
                <a:solidFill>
                  <a:schemeClr val="tx1"/>
                </a:solidFill>
              </a:rPr>
              <a:t>University of Minnesota</a:t>
            </a:r>
          </a:p>
          <a:p>
            <a:r>
              <a:rPr lang="en-US" sz="1600" dirty="0" smtClean="0">
                <a:solidFill>
                  <a:schemeClr val="tx1"/>
                </a:solidFill>
              </a:rPr>
              <a:t>brea0022@umn.edu</a:t>
            </a:r>
            <a:endParaRPr lang="en-US" sz="1600" dirty="0">
              <a:solidFill>
                <a:schemeClr val="tx1"/>
              </a:solidFill>
            </a:endParaRPr>
          </a:p>
        </p:txBody>
      </p:sp>
    </p:spTree>
    <p:extLst>
      <p:ext uri="{BB962C8B-B14F-4D97-AF65-F5344CB8AC3E}">
        <p14:creationId xmlns:p14="http://schemas.microsoft.com/office/powerpoint/2010/main" val="2710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28600"/>
            <a:ext cx="7772400" cy="1143000"/>
          </a:xfrm>
        </p:spPr>
        <p:txBody>
          <a:bodyPr/>
          <a:lstStyle/>
          <a:p>
            <a:r>
              <a:rPr lang="en-US" sz="1800" dirty="0" smtClean="0"/>
              <a:t>External Guidance</a:t>
            </a:r>
            <a:r>
              <a:rPr lang="en-US" sz="3600" dirty="0" smtClean="0"/>
              <a:t/>
            </a:r>
            <a:br>
              <a:rPr lang="en-US" sz="3600" dirty="0" smtClean="0"/>
            </a:br>
            <a:r>
              <a:rPr lang="en-US" sz="3600" dirty="0" smtClean="0"/>
              <a:t>Statistical Content of NEJM Articles</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219200"/>
            <a:ext cx="62801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5449669"/>
            <a:ext cx="3121367" cy="646331"/>
          </a:xfrm>
          <a:prstGeom prst="rect">
            <a:avLst/>
          </a:prstGeom>
          <a:noFill/>
        </p:spPr>
        <p:txBody>
          <a:bodyPr wrap="none" rtlCol="0">
            <a:spAutoFit/>
          </a:bodyPr>
          <a:lstStyle/>
          <a:p>
            <a:r>
              <a:rPr lang="en-US" dirty="0" smtClean="0"/>
              <a:t>Switzer and Horton, 2007</a:t>
            </a:r>
          </a:p>
          <a:p>
            <a:r>
              <a:rPr lang="en-US" dirty="0" smtClean="0"/>
              <a:t>(Emerson and </a:t>
            </a:r>
            <a:r>
              <a:rPr lang="en-US" dirty="0" err="1" smtClean="0"/>
              <a:t>Colditz</a:t>
            </a:r>
            <a:r>
              <a:rPr lang="en-US" dirty="0" smtClean="0"/>
              <a:t>, 1983)</a:t>
            </a:r>
            <a:endParaRPr lang="en-US" dirty="0"/>
          </a:p>
        </p:txBody>
      </p:sp>
      <p:sp>
        <p:nvSpPr>
          <p:cNvPr id="2" name="5-Point Star 1"/>
          <p:cNvSpPr/>
          <p:nvPr/>
        </p:nvSpPr>
        <p:spPr bwMode="auto">
          <a:xfrm>
            <a:off x="4041608" y="3962400"/>
            <a:ext cx="342900" cy="30480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224556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External Guidance</a:t>
            </a:r>
            <a:r>
              <a:rPr lang="en-US" dirty="0" smtClean="0"/>
              <a:t/>
            </a:r>
            <a:br>
              <a:rPr lang="en-US" dirty="0" smtClean="0"/>
            </a:br>
            <a:r>
              <a:rPr lang="en-US" sz="3200" dirty="0" smtClean="0"/>
              <a:t>Statistical Content of </a:t>
            </a:r>
            <a:r>
              <a:rPr lang="en-US" sz="3200" i="1" dirty="0" smtClean="0"/>
              <a:t>Pediatrics</a:t>
            </a:r>
            <a:r>
              <a:rPr lang="en-US" sz="3200" dirty="0" smtClean="0"/>
              <a:t> Articles</a:t>
            </a:r>
            <a:endParaRPr lang="en-US" dirty="0"/>
          </a:p>
        </p:txBody>
      </p:sp>
      <p:sp>
        <p:nvSpPr>
          <p:cNvPr id="4" name="TextBox 3"/>
          <p:cNvSpPr txBox="1"/>
          <p:nvPr/>
        </p:nvSpPr>
        <p:spPr>
          <a:xfrm>
            <a:off x="152400" y="5650468"/>
            <a:ext cx="2223686" cy="369332"/>
          </a:xfrm>
          <a:prstGeom prst="rect">
            <a:avLst/>
          </a:prstGeom>
          <a:noFill/>
        </p:spPr>
        <p:txBody>
          <a:bodyPr wrap="none" rtlCol="0">
            <a:spAutoFit/>
          </a:bodyPr>
          <a:lstStyle/>
          <a:p>
            <a:r>
              <a:rPr lang="en-US" dirty="0" err="1" smtClean="0"/>
              <a:t>Hellems</a:t>
            </a:r>
            <a:r>
              <a:rPr lang="en-US" dirty="0" smtClean="0"/>
              <a:t> et al., 2007</a:t>
            </a:r>
            <a:endParaRPr lang="en-US" dirty="0"/>
          </a:p>
        </p:txBody>
      </p:sp>
      <p:sp>
        <p:nvSpPr>
          <p:cNvPr id="5" name="TextBox 4"/>
          <p:cNvSpPr txBox="1"/>
          <p:nvPr/>
        </p:nvSpPr>
        <p:spPr>
          <a:xfrm>
            <a:off x="533400" y="3810000"/>
            <a:ext cx="184731" cy="369332"/>
          </a:xfrm>
          <a:prstGeom prst="rect">
            <a:avLst/>
          </a:prstGeom>
          <a:noFill/>
        </p:spPr>
        <p:txBody>
          <a:bodyPr wrap="none" rtlCol="0">
            <a:spAutoFit/>
          </a:bodyPr>
          <a:lstStyle/>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73" y="1295400"/>
            <a:ext cx="8492369"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57173" y="3581399"/>
            <a:ext cx="8492369" cy="1815882"/>
          </a:xfrm>
          <a:prstGeom prst="rect">
            <a:avLst/>
          </a:prstGeom>
        </p:spPr>
        <p:txBody>
          <a:bodyPr wrap="square">
            <a:spAutoFit/>
          </a:bodyPr>
          <a:lstStyle/>
          <a:p>
            <a:pPr lvl="1" fontAlgn="base">
              <a:spcBef>
                <a:spcPct val="20000"/>
              </a:spcBef>
              <a:spcAft>
                <a:spcPct val="0"/>
              </a:spcAft>
              <a:buClr>
                <a:srgbClr val="7A0019"/>
              </a:buClr>
            </a:pPr>
            <a:r>
              <a:rPr lang="en-US" sz="2800" kern="0" dirty="0">
                <a:solidFill>
                  <a:srgbClr val="000000"/>
                </a:solidFill>
              </a:rPr>
              <a:t>“Pediatric residents are expected to study research design and statistical methods to enable them to critically appraise the pediatric literature and apply the findings to patient care.”</a:t>
            </a:r>
          </a:p>
        </p:txBody>
      </p:sp>
    </p:spTree>
    <p:extLst>
      <p:ext uri="{BB962C8B-B14F-4D97-AF65-F5344CB8AC3E}">
        <p14:creationId xmlns:p14="http://schemas.microsoft.com/office/powerpoint/2010/main" val="4214175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z="1800" dirty="0" smtClean="0"/>
              <a:t>External Guidance</a:t>
            </a:r>
            <a:r>
              <a:rPr lang="en-US" dirty="0" smtClean="0"/>
              <a:t/>
            </a:r>
            <a:br>
              <a:rPr lang="en-US" dirty="0" smtClean="0"/>
            </a:br>
            <a:r>
              <a:rPr lang="en-US" dirty="0" smtClean="0"/>
              <a:t>New MCAT</a:t>
            </a:r>
            <a:r>
              <a:rPr lang="en-US" baseline="30000" dirty="0" smtClean="0"/>
              <a:t>2015</a:t>
            </a:r>
            <a:r>
              <a:rPr lang="en-US" dirty="0" smtClean="0"/>
              <a:t> Exam</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10000"/>
          </a:bodyPr>
          <a:lstStyle/>
          <a:p>
            <a:pPr marL="0" indent="0">
              <a:buNone/>
            </a:pPr>
            <a:r>
              <a:rPr lang="en-US" dirty="0" smtClean="0"/>
              <a:t>‘Scientific Inquiry and Reasoning Skills’ are tested along with subject matter knowledge in the first three sections, and a new fourth section focuses on ‘Critical Analysis and Reasoning Skills’</a:t>
            </a:r>
          </a:p>
          <a:p>
            <a:pPr marL="0" indent="0">
              <a:buNone/>
            </a:pPr>
            <a:endParaRPr lang="en-US" sz="1300" dirty="0"/>
          </a:p>
          <a:p>
            <a:pPr marL="400050" lvl="1" indent="0">
              <a:buNone/>
            </a:pPr>
            <a:r>
              <a:rPr lang="en-US" b="1" dirty="0"/>
              <a:t>Skill 1: </a:t>
            </a:r>
            <a:r>
              <a:rPr lang="en-US" dirty="0"/>
              <a:t>Knowledge of Scientific Concepts and Principles </a:t>
            </a:r>
          </a:p>
          <a:p>
            <a:pPr marL="400050" lvl="1" indent="0">
              <a:buNone/>
            </a:pPr>
            <a:r>
              <a:rPr lang="en-US" b="1" dirty="0" smtClean="0"/>
              <a:t>Skill </a:t>
            </a:r>
            <a:r>
              <a:rPr lang="en-US" b="1" dirty="0"/>
              <a:t>2: </a:t>
            </a:r>
            <a:r>
              <a:rPr lang="en-US" dirty="0"/>
              <a:t>Scientific Reasoning and Evidence-based Problem Solving </a:t>
            </a:r>
          </a:p>
          <a:p>
            <a:pPr marL="400050" lvl="1" indent="0">
              <a:buNone/>
            </a:pPr>
            <a:r>
              <a:rPr lang="en-US" b="1" dirty="0" smtClean="0"/>
              <a:t>Skill </a:t>
            </a:r>
            <a:r>
              <a:rPr lang="en-US" b="1" dirty="0"/>
              <a:t>3: </a:t>
            </a:r>
            <a:r>
              <a:rPr lang="en-US" dirty="0"/>
              <a:t>Reasoning About the Design and Execution of Research </a:t>
            </a:r>
          </a:p>
          <a:p>
            <a:pPr marL="400050" lvl="1" indent="0">
              <a:buNone/>
            </a:pPr>
            <a:r>
              <a:rPr lang="en-US" b="1" dirty="0" smtClean="0"/>
              <a:t>Skill </a:t>
            </a:r>
            <a:r>
              <a:rPr lang="en-US" b="1" dirty="0"/>
              <a:t>4: </a:t>
            </a:r>
            <a:r>
              <a:rPr lang="en-US" dirty="0"/>
              <a:t>Data-based and Statistical Reasoning </a:t>
            </a:r>
          </a:p>
          <a:p>
            <a:pPr marL="0" indent="0">
              <a:buNone/>
            </a:pPr>
            <a:endParaRPr lang="en-US" sz="2600" i="1" dirty="0" smtClean="0"/>
          </a:p>
          <a:p>
            <a:pPr marL="0" indent="0">
              <a:buNone/>
            </a:pPr>
            <a:r>
              <a:rPr lang="en-US" sz="2600" i="1" dirty="0" smtClean="0"/>
              <a:t>Source: AAMC Preview Guide to MCAT</a:t>
            </a:r>
            <a:r>
              <a:rPr lang="en-US" sz="2600" i="1" baseline="30000" dirty="0" smtClean="0"/>
              <a:t>2015</a:t>
            </a:r>
            <a:r>
              <a:rPr lang="en-US" sz="2600" i="1" dirty="0" smtClean="0"/>
              <a:t> (November 2011)</a:t>
            </a:r>
            <a:endParaRPr lang="en-US" sz="2600" i="1" dirty="0"/>
          </a:p>
        </p:txBody>
      </p:sp>
    </p:spTree>
    <p:extLst>
      <p:ext uri="{BB962C8B-B14F-4D97-AF65-F5344CB8AC3E}">
        <p14:creationId xmlns:p14="http://schemas.microsoft.com/office/powerpoint/2010/main" val="3977673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endParaRPr lang="en-US" sz="2900" dirty="0" smtClean="0"/>
          </a:p>
          <a:p>
            <a:pPr marL="0" indent="0">
              <a:buNone/>
            </a:pPr>
            <a:endParaRPr lang="en-US" sz="2900" dirty="0"/>
          </a:p>
          <a:p>
            <a:pPr marL="0" indent="0">
              <a:buNone/>
            </a:pPr>
            <a:endParaRPr lang="en-US" sz="2900" dirty="0" smtClean="0"/>
          </a:p>
          <a:p>
            <a:pPr marL="0" indent="0">
              <a:buNone/>
            </a:pPr>
            <a:endParaRPr lang="en-US" sz="2900" dirty="0"/>
          </a:p>
          <a:p>
            <a:pPr marL="0" indent="0">
              <a:buNone/>
            </a:pPr>
            <a:endParaRPr lang="en-US" sz="2900" dirty="0" smtClean="0"/>
          </a:p>
          <a:p>
            <a:pPr marL="0" indent="0">
              <a:buNone/>
            </a:pPr>
            <a:r>
              <a:rPr lang="en-US" sz="2900" dirty="0" smtClean="0"/>
              <a:t>Figure 1. Death Rates across Different Modes of Mortality as a Function of Years of Education and Gender</a:t>
            </a:r>
          </a:p>
          <a:p>
            <a:pPr marL="0" indent="0">
              <a:buNone/>
            </a:pPr>
            <a:endParaRPr lang="en-US" sz="2000" dirty="0" smtClean="0"/>
          </a:p>
          <a:p>
            <a:pPr marL="0" indent="0">
              <a:buNone/>
            </a:pPr>
            <a:r>
              <a:rPr lang="en-US" sz="2900" dirty="0" smtClean="0"/>
              <a:t>Which of the following conclusions is supported by the findings?</a:t>
            </a:r>
          </a:p>
          <a:p>
            <a:pPr marL="400050" lvl="1" indent="0">
              <a:buNone/>
            </a:pPr>
            <a:r>
              <a:rPr lang="en-US" dirty="0" smtClean="0"/>
              <a:t>A. College education is associated with better health outcomes. </a:t>
            </a:r>
          </a:p>
          <a:p>
            <a:pPr marL="400050" lvl="1" indent="0">
              <a:buNone/>
            </a:pPr>
            <a:r>
              <a:rPr lang="en-US" dirty="0" smtClean="0"/>
              <a:t>B. It is more important to educate women about communicable disease prevention than men. </a:t>
            </a:r>
          </a:p>
          <a:p>
            <a:pPr marL="400050" lvl="1" indent="0">
              <a:buNone/>
            </a:pPr>
            <a:r>
              <a:rPr lang="en-US" dirty="0" smtClean="0"/>
              <a:t>C. Women are more likely than men to die from chronic disease regardless of their education level. </a:t>
            </a:r>
          </a:p>
          <a:p>
            <a:pPr marL="400050" lvl="1" indent="0">
              <a:buNone/>
            </a:pPr>
            <a:r>
              <a:rPr lang="en-US" dirty="0" smtClean="0"/>
              <a:t>D. Lower levels of education leads to poorer health outcomes for men but not for women.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4960"/>
            <a:ext cx="56197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036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External Guidance</a:t>
            </a:r>
            <a:r>
              <a:rPr lang="en-US" dirty="0" smtClean="0"/>
              <a:t/>
            </a:r>
            <a:br>
              <a:rPr lang="en-US" dirty="0" smtClean="0"/>
            </a:br>
            <a:r>
              <a:rPr lang="en-US" dirty="0" smtClean="0"/>
              <a:t>Board Exams</a:t>
            </a:r>
            <a:br>
              <a:rPr lang="en-US" dirty="0" smtClean="0"/>
            </a:br>
            <a:r>
              <a:rPr lang="en-US" sz="2000" dirty="0" smtClean="0"/>
              <a:t>(one example)</a:t>
            </a:r>
            <a:endParaRPr lang="en-US" sz="49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Pediatric Emergency Medicine:</a:t>
            </a:r>
          </a:p>
          <a:p>
            <a:pPr lvl="1"/>
            <a:r>
              <a:rPr lang="en-US" dirty="0" smtClean="0"/>
              <a:t>XIII. Core Knowledge in Scholarly Activities (7% of exam)</a:t>
            </a:r>
          </a:p>
          <a:p>
            <a:pPr lvl="2"/>
            <a:r>
              <a:rPr lang="en-US" dirty="0" smtClean="0"/>
              <a:t>A. Principles of Use of Biostatistics in Research</a:t>
            </a:r>
          </a:p>
          <a:p>
            <a:pPr lvl="3"/>
            <a:r>
              <a:rPr lang="en-US" sz="2200" dirty="0" smtClean="0"/>
              <a:t>Understand the appropriate use of … </a:t>
            </a:r>
          </a:p>
          <a:p>
            <a:pPr lvl="3"/>
            <a:r>
              <a:rPr lang="en-US" sz="2200" dirty="0" smtClean="0"/>
              <a:t>Identify when to apply … </a:t>
            </a:r>
          </a:p>
          <a:p>
            <a:pPr lvl="3"/>
            <a:r>
              <a:rPr lang="en-US" sz="2200" dirty="0" smtClean="0"/>
              <a:t>Interpret the results of …</a:t>
            </a:r>
          </a:p>
          <a:p>
            <a:pPr lvl="3"/>
            <a:r>
              <a:rPr lang="en-US" sz="2200" dirty="0" smtClean="0"/>
              <a:t>Identify the limitations of …</a:t>
            </a:r>
          </a:p>
          <a:p>
            <a:pPr lvl="3"/>
            <a:r>
              <a:rPr lang="en-US" sz="2200" dirty="0" smtClean="0"/>
              <a:t>‘Calculate …’ is used </a:t>
            </a:r>
            <a:r>
              <a:rPr lang="en-US" sz="2200" u="sng" dirty="0" smtClean="0"/>
              <a:t>only</a:t>
            </a:r>
            <a:r>
              <a:rPr lang="en-US" sz="2200" dirty="0" smtClean="0"/>
              <a:t> for: RR, OR, sensitivity, specificity, PPV and NPV</a:t>
            </a:r>
          </a:p>
          <a:p>
            <a:pPr marL="0" indent="0">
              <a:buNone/>
            </a:pPr>
            <a:endParaRPr lang="en-US" sz="2000" i="1" dirty="0" smtClean="0"/>
          </a:p>
          <a:p>
            <a:pPr marL="0" indent="0">
              <a:buNone/>
            </a:pPr>
            <a:r>
              <a:rPr lang="en-US" sz="1900" i="1" dirty="0" smtClean="0"/>
              <a:t>Source: American Board of Pediatrics, Content Outline: Pediatric Emergency Medicine (rev. October 2009)</a:t>
            </a:r>
            <a:endParaRPr lang="en-US" sz="1900" i="1" dirty="0"/>
          </a:p>
        </p:txBody>
      </p:sp>
    </p:spTree>
    <p:extLst>
      <p:ext uri="{BB962C8B-B14F-4D97-AF65-F5344CB8AC3E}">
        <p14:creationId xmlns:p14="http://schemas.microsoft.com/office/powerpoint/2010/main" val="3752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Conversations with </a:t>
            </a:r>
            <a:r>
              <a:rPr lang="en-US" dirty="0"/>
              <a:t>F</a:t>
            </a:r>
            <a:r>
              <a:rPr lang="en-US" dirty="0" smtClean="0"/>
              <a:t>aculty</a:t>
            </a:r>
            <a:endParaRPr lang="en-US" dirty="0"/>
          </a:p>
        </p:txBody>
      </p:sp>
      <p:sp>
        <p:nvSpPr>
          <p:cNvPr id="3" name="Content Placeholder 2"/>
          <p:cNvSpPr>
            <a:spLocks noGrp="1"/>
          </p:cNvSpPr>
          <p:nvPr>
            <p:ph idx="1"/>
          </p:nvPr>
        </p:nvSpPr>
        <p:spPr>
          <a:xfrm>
            <a:off x="685800" y="1524000"/>
            <a:ext cx="7772400" cy="4267200"/>
          </a:xfrm>
        </p:spPr>
        <p:txBody>
          <a:bodyPr>
            <a:normAutofit fontScale="77500" lnSpcReduction="20000"/>
          </a:bodyPr>
          <a:lstStyle/>
          <a:p>
            <a:r>
              <a:rPr lang="en-US" dirty="0" smtClean="0"/>
              <a:t>Client programs</a:t>
            </a:r>
          </a:p>
          <a:p>
            <a:pPr lvl="1"/>
            <a:r>
              <a:rPr lang="en-US" dirty="0" smtClean="0"/>
              <a:t>Formal </a:t>
            </a:r>
            <a:r>
              <a:rPr lang="en-US" dirty="0"/>
              <a:t>survey of our client programs</a:t>
            </a:r>
          </a:p>
          <a:p>
            <a:pPr lvl="1"/>
            <a:r>
              <a:rPr lang="en-US" dirty="0"/>
              <a:t>Informal feedback from client programs</a:t>
            </a:r>
          </a:p>
          <a:p>
            <a:pPr lvl="2"/>
            <a:r>
              <a:rPr lang="en-US" dirty="0"/>
              <a:t>See ‘Voting with their feet</a:t>
            </a:r>
            <a:r>
              <a:rPr lang="en-US" dirty="0" smtClean="0"/>
              <a:t>’</a:t>
            </a:r>
          </a:p>
          <a:p>
            <a:r>
              <a:rPr lang="en-US" dirty="0" smtClean="0"/>
              <a:t>Biostatistics</a:t>
            </a:r>
          </a:p>
          <a:p>
            <a:pPr lvl="1"/>
            <a:r>
              <a:rPr lang="en-US" dirty="0" smtClean="0"/>
              <a:t>Faculty meetings and informal conversations</a:t>
            </a:r>
          </a:p>
          <a:p>
            <a:pPr lvl="1"/>
            <a:r>
              <a:rPr lang="en-US" dirty="0"/>
              <a:t>Informal feedback from other consulting </a:t>
            </a:r>
            <a:r>
              <a:rPr lang="en-US" dirty="0" smtClean="0"/>
              <a:t>biostatisticians</a:t>
            </a:r>
            <a:endParaRPr lang="en-US" dirty="0"/>
          </a:p>
          <a:p>
            <a:r>
              <a:rPr lang="en-US" dirty="0" smtClean="0"/>
              <a:t>Both</a:t>
            </a:r>
          </a:p>
          <a:p>
            <a:pPr lvl="1"/>
            <a:r>
              <a:rPr lang="en-US" dirty="0" smtClean="0"/>
              <a:t>Brainstorming meeting between biostatistics faculty and client program faculty</a:t>
            </a:r>
          </a:p>
          <a:p>
            <a:pPr lvl="1"/>
            <a:r>
              <a:rPr lang="en-US" dirty="0" smtClean="0"/>
              <a:t>School-level committee meetings</a:t>
            </a:r>
          </a:p>
          <a:p>
            <a:pPr marL="0" indent="0">
              <a:buNone/>
            </a:pPr>
            <a:endParaRPr lang="en-US" sz="1600" dirty="0" smtClean="0"/>
          </a:p>
        </p:txBody>
      </p:sp>
    </p:spTree>
    <p:extLst>
      <p:ext uri="{BB962C8B-B14F-4D97-AF65-F5344CB8AC3E}">
        <p14:creationId xmlns:p14="http://schemas.microsoft.com/office/powerpoint/2010/main" val="123564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1800" dirty="0" smtClean="0"/>
              <a:t>Conversations with Faculty</a:t>
            </a:r>
            <a:r>
              <a:rPr lang="en-US" dirty="0" smtClean="0"/>
              <a:t/>
            </a:r>
            <a:br>
              <a:rPr lang="en-US" dirty="0" smtClean="0"/>
            </a:br>
            <a:r>
              <a:rPr lang="en-US" sz="4000" dirty="0" smtClean="0"/>
              <a:t>Common Misconceptions</a:t>
            </a:r>
            <a:endParaRPr lang="en-US" dirty="0"/>
          </a:p>
        </p:txBody>
      </p:sp>
      <p:sp>
        <p:nvSpPr>
          <p:cNvPr id="3" name="Content Placeholder 2"/>
          <p:cNvSpPr>
            <a:spLocks noGrp="1"/>
          </p:cNvSpPr>
          <p:nvPr>
            <p:ph idx="1"/>
          </p:nvPr>
        </p:nvSpPr>
        <p:spPr>
          <a:xfrm>
            <a:off x="685800" y="1371600"/>
            <a:ext cx="7772400" cy="4800600"/>
          </a:xfrm>
        </p:spPr>
        <p:txBody>
          <a:bodyPr>
            <a:normAutofit fontScale="70000" lnSpcReduction="20000"/>
          </a:bodyPr>
          <a:lstStyle/>
          <a:p>
            <a:r>
              <a:rPr lang="en-US" dirty="0" smtClean="0"/>
              <a:t>Literacy is for students who aren’t smart enough to do data analysis.</a:t>
            </a:r>
          </a:p>
          <a:p>
            <a:pPr lvl="1"/>
            <a:r>
              <a:rPr lang="en-US" dirty="0" smtClean="0"/>
              <a:t>Interest in literacy is orthogonal to math ability.</a:t>
            </a:r>
          </a:p>
          <a:p>
            <a:pPr lvl="1"/>
            <a:r>
              <a:rPr lang="en-US" dirty="0" smtClean="0"/>
              <a:t>Data analysis isn’t too </a:t>
            </a:r>
            <a:r>
              <a:rPr lang="en-US" i="1" dirty="0" smtClean="0"/>
              <a:t>difficult</a:t>
            </a:r>
            <a:r>
              <a:rPr lang="en-US" dirty="0" smtClean="0"/>
              <a:t>, it is too </a:t>
            </a:r>
            <a:r>
              <a:rPr lang="en-US" i="1" dirty="0" smtClean="0"/>
              <a:t>irrelevant</a:t>
            </a:r>
            <a:r>
              <a:rPr lang="en-US" dirty="0" smtClean="0"/>
              <a:t>. Given limited time, it is a distraction from developing literacy.</a:t>
            </a:r>
          </a:p>
          <a:p>
            <a:r>
              <a:rPr lang="en-US" dirty="0" smtClean="0"/>
              <a:t>You can’t really understand statistics until you have done the calculations.</a:t>
            </a:r>
          </a:p>
          <a:p>
            <a:pPr lvl="1"/>
            <a:r>
              <a:rPr lang="en-US" dirty="0" smtClean="0"/>
              <a:t>It isn’t necessary to know how something works in order to use it effectively (e.g. driving a car).</a:t>
            </a:r>
          </a:p>
          <a:p>
            <a:r>
              <a:rPr lang="en-US" dirty="0" smtClean="0"/>
              <a:t>We don’t want to teach ‘statistics appreciation’!</a:t>
            </a:r>
          </a:p>
          <a:p>
            <a:pPr lvl="1"/>
            <a:r>
              <a:rPr lang="en-US" dirty="0" smtClean="0"/>
              <a:t>Art (or music or…) appreciation is a necessary complement to art. </a:t>
            </a:r>
          </a:p>
          <a:p>
            <a:pPr lvl="2"/>
            <a:r>
              <a:rPr lang="en-US" dirty="0" smtClean="0"/>
              <a:t>Artists need customers, agents, dealers, etc.</a:t>
            </a:r>
          </a:p>
          <a:p>
            <a:pPr lvl="1"/>
            <a:r>
              <a:rPr lang="en-US" dirty="0" smtClean="0"/>
              <a:t>Biostatistical literacy is a necessary complement to biostatistics.</a:t>
            </a:r>
          </a:p>
          <a:p>
            <a:pPr lvl="2"/>
            <a:r>
              <a:rPr lang="en-US" dirty="0" smtClean="0"/>
              <a:t>People who analyze data need people who can read, understand and act on the analysis results.</a:t>
            </a:r>
            <a:endParaRPr lang="en-US" dirty="0"/>
          </a:p>
        </p:txBody>
      </p:sp>
    </p:spTree>
    <p:extLst>
      <p:ext uri="{BB962C8B-B14F-4D97-AF65-F5344CB8AC3E}">
        <p14:creationId xmlns:p14="http://schemas.microsoft.com/office/powerpoint/2010/main" val="143987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Conversations with Faculty</a:t>
            </a:r>
            <a:r>
              <a:rPr lang="en-US" dirty="0" smtClean="0"/>
              <a:t/>
            </a:r>
            <a:br>
              <a:rPr lang="en-US" dirty="0" smtClean="0"/>
            </a:br>
            <a:r>
              <a:rPr lang="en-US" sz="3600" dirty="0" smtClean="0"/>
              <a:t>Limited Time Requires Choices</a:t>
            </a:r>
            <a:endParaRPr lang="en-US" sz="3600" dirty="0"/>
          </a:p>
        </p:txBody>
      </p:sp>
      <p:sp>
        <p:nvSpPr>
          <p:cNvPr id="3" name="Content Placeholder 2"/>
          <p:cNvSpPr>
            <a:spLocks noGrp="1"/>
          </p:cNvSpPr>
          <p:nvPr>
            <p:ph idx="1"/>
          </p:nvPr>
        </p:nvSpPr>
        <p:spPr>
          <a:xfrm>
            <a:off x="685800" y="1524000"/>
            <a:ext cx="7772400" cy="4267200"/>
          </a:xfrm>
        </p:spPr>
        <p:txBody>
          <a:bodyPr>
            <a:normAutofit fontScale="70000" lnSpcReduction="20000"/>
          </a:bodyPr>
          <a:lstStyle/>
          <a:p>
            <a:pPr marL="57150" indent="0">
              <a:buNone/>
            </a:pPr>
            <a:r>
              <a:rPr lang="en-US" dirty="0" smtClean="0"/>
              <a:t>Client Program Survey:</a:t>
            </a:r>
          </a:p>
          <a:p>
            <a:pPr marL="514350" indent="-457200"/>
            <a:r>
              <a:rPr lang="en-US" dirty="0" smtClean="0"/>
              <a:t>Option A: Our </a:t>
            </a:r>
            <a:r>
              <a:rPr lang="en-US" dirty="0"/>
              <a:t>students should be able to read and understand the results of research </a:t>
            </a:r>
            <a:r>
              <a:rPr lang="en-US" dirty="0" smtClean="0"/>
              <a:t>studies published </a:t>
            </a:r>
            <a:r>
              <a:rPr lang="en-US" dirty="0"/>
              <a:t>in their field. They should be able to work with a statistician to design a </a:t>
            </a:r>
            <a:r>
              <a:rPr lang="en-US" dirty="0" smtClean="0"/>
              <a:t>research study </a:t>
            </a:r>
            <a:r>
              <a:rPr lang="en-US" dirty="0"/>
              <a:t>and to interpret its results. </a:t>
            </a:r>
            <a:endParaRPr lang="en-US" dirty="0" smtClean="0"/>
          </a:p>
          <a:p>
            <a:pPr marL="1314450" lvl="2" indent="-457200"/>
            <a:r>
              <a:rPr lang="en-US" sz="2600" dirty="0" smtClean="0"/>
              <a:t>One-semester course.</a:t>
            </a:r>
            <a:endParaRPr lang="en-US" sz="2600" dirty="0"/>
          </a:p>
          <a:p>
            <a:pPr marL="514350" indent="-457200"/>
            <a:r>
              <a:rPr lang="en-US" dirty="0" smtClean="0"/>
              <a:t>Option B: Our </a:t>
            </a:r>
            <a:r>
              <a:rPr lang="en-US" dirty="0"/>
              <a:t>students should be able to design a simple research study, analyze the study </a:t>
            </a:r>
            <a:r>
              <a:rPr lang="en-US" dirty="0" smtClean="0"/>
              <a:t>data using </a:t>
            </a:r>
            <a:r>
              <a:rPr lang="en-US" dirty="0"/>
              <a:t>statistical software such as SAS or R, and interpret the results, all with minimal </a:t>
            </a:r>
            <a:r>
              <a:rPr lang="en-US" dirty="0" smtClean="0"/>
              <a:t>assistance from </a:t>
            </a:r>
            <a:r>
              <a:rPr lang="en-US" dirty="0"/>
              <a:t>a statistician</a:t>
            </a:r>
            <a:r>
              <a:rPr lang="en-US" dirty="0" smtClean="0"/>
              <a:t>. </a:t>
            </a:r>
          </a:p>
          <a:p>
            <a:pPr marL="1314450" lvl="2" indent="-457200"/>
            <a:r>
              <a:rPr lang="en-US" sz="2600" dirty="0" smtClean="0"/>
              <a:t>Two-semester course sequence.</a:t>
            </a:r>
          </a:p>
          <a:p>
            <a:pPr marL="914400" lvl="1" indent="-457200"/>
            <a:endParaRPr lang="en-US" dirty="0" smtClean="0"/>
          </a:p>
          <a:p>
            <a:pPr marL="57150" indent="0">
              <a:buNone/>
            </a:pPr>
            <a:r>
              <a:rPr lang="en-US" dirty="0" smtClean="0"/>
              <a:t>Most programs wanted both… but given the limited space (time) in their programs, they had to prioritize.</a:t>
            </a:r>
          </a:p>
        </p:txBody>
      </p:sp>
    </p:spTree>
    <p:extLst>
      <p:ext uri="{BB962C8B-B14F-4D97-AF65-F5344CB8AC3E}">
        <p14:creationId xmlns:p14="http://schemas.microsoft.com/office/powerpoint/2010/main" val="1267525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Changes</a:t>
            </a:r>
            <a:endParaRPr lang="en-US" dirty="0"/>
          </a:p>
        </p:txBody>
      </p:sp>
      <p:sp>
        <p:nvSpPr>
          <p:cNvPr id="3" name="Content Placeholder 2"/>
          <p:cNvSpPr>
            <a:spLocks noGrp="1"/>
          </p:cNvSpPr>
          <p:nvPr>
            <p:ph idx="1"/>
          </p:nvPr>
        </p:nvSpPr>
        <p:spPr>
          <a:xfrm>
            <a:off x="685800" y="1371600"/>
            <a:ext cx="7772400" cy="4648200"/>
          </a:xfrm>
        </p:spPr>
        <p:txBody>
          <a:bodyPr>
            <a:normAutofit fontScale="85000" lnSpcReduction="20000"/>
          </a:bodyPr>
          <a:lstStyle/>
          <a:p>
            <a:r>
              <a:rPr lang="en-US" dirty="0" smtClean="0"/>
              <a:t>Refocus </a:t>
            </a:r>
            <a:r>
              <a:rPr lang="en-US" dirty="0" err="1" smtClean="0"/>
              <a:t>PubH</a:t>
            </a:r>
            <a:r>
              <a:rPr lang="en-US" dirty="0" smtClean="0"/>
              <a:t> 6414 on </a:t>
            </a:r>
            <a:r>
              <a:rPr lang="en-US" dirty="0" err="1" smtClean="0"/>
              <a:t>biostatistical</a:t>
            </a:r>
            <a:r>
              <a:rPr lang="en-US" dirty="0" smtClean="0"/>
              <a:t> literacy.</a:t>
            </a:r>
          </a:p>
          <a:p>
            <a:pPr lvl="1"/>
            <a:r>
              <a:rPr lang="en-US" dirty="0" smtClean="0"/>
              <a:t>Include:</a:t>
            </a:r>
          </a:p>
          <a:p>
            <a:pPr lvl="2"/>
            <a:r>
              <a:rPr lang="en-US" dirty="0" smtClean="0"/>
              <a:t>Multiple regression</a:t>
            </a:r>
          </a:p>
          <a:p>
            <a:pPr lvl="2"/>
            <a:r>
              <a:rPr lang="en-US" dirty="0" smtClean="0"/>
              <a:t>Survival analysis</a:t>
            </a:r>
            <a:endParaRPr lang="en-US" dirty="0"/>
          </a:p>
          <a:p>
            <a:pPr lvl="2"/>
            <a:r>
              <a:rPr lang="en-US" dirty="0" smtClean="0"/>
              <a:t>Only </a:t>
            </a:r>
            <a:r>
              <a:rPr lang="en-US" u="sng" dirty="0" smtClean="0"/>
              <a:t>one</a:t>
            </a:r>
            <a:r>
              <a:rPr lang="en-US" dirty="0" smtClean="0"/>
              <a:t> semester!</a:t>
            </a:r>
          </a:p>
          <a:p>
            <a:pPr lvl="1"/>
            <a:r>
              <a:rPr lang="en-US" dirty="0"/>
              <a:t>E</a:t>
            </a:r>
            <a:r>
              <a:rPr lang="en-US" dirty="0" smtClean="0"/>
              <a:t>liminate:</a:t>
            </a:r>
          </a:p>
          <a:p>
            <a:pPr lvl="2"/>
            <a:r>
              <a:rPr lang="en-US" dirty="0"/>
              <a:t>Use of statistical software (R, SAS, …)</a:t>
            </a:r>
          </a:p>
          <a:p>
            <a:pPr lvl="2"/>
            <a:r>
              <a:rPr lang="en-US" dirty="0"/>
              <a:t>Nearly all calculations</a:t>
            </a:r>
          </a:p>
          <a:p>
            <a:pPr lvl="2"/>
            <a:r>
              <a:rPr lang="en-US" dirty="0"/>
              <a:t>Basic descriptive statistics</a:t>
            </a:r>
          </a:p>
          <a:p>
            <a:pPr lvl="3"/>
            <a:r>
              <a:rPr lang="en-US" dirty="0"/>
              <a:t>Students are learning this in elementary school </a:t>
            </a:r>
            <a:r>
              <a:rPr lang="en-US" dirty="0" smtClean="0"/>
              <a:t>now!</a:t>
            </a:r>
          </a:p>
          <a:p>
            <a:r>
              <a:rPr lang="en-US" dirty="0" smtClean="0"/>
              <a:t>Direct students wishing to learn data analysis into the </a:t>
            </a:r>
            <a:r>
              <a:rPr lang="en-US" dirty="0" err="1" smtClean="0"/>
              <a:t>PubH</a:t>
            </a:r>
            <a:r>
              <a:rPr lang="en-US" dirty="0" smtClean="0"/>
              <a:t> 6450-51 sequence. </a:t>
            </a:r>
          </a:p>
          <a:p>
            <a:pPr lvl="2"/>
            <a:r>
              <a:rPr lang="en-US" dirty="0" smtClean="0"/>
              <a:t>Offer it online to remove barrier.</a:t>
            </a:r>
            <a:endParaRPr lang="en-US" dirty="0"/>
          </a:p>
          <a:p>
            <a:pPr lvl="1"/>
            <a:endParaRPr lang="en-US" dirty="0"/>
          </a:p>
        </p:txBody>
      </p:sp>
    </p:spTree>
    <p:extLst>
      <p:ext uri="{BB962C8B-B14F-4D97-AF65-F5344CB8AC3E}">
        <p14:creationId xmlns:p14="http://schemas.microsoft.com/office/powerpoint/2010/main" val="433530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4000" dirty="0" smtClean="0"/>
              <a:t>New Course Description</a:t>
            </a:r>
            <a:endParaRPr lang="en-US" sz="4000" dirty="0"/>
          </a:p>
        </p:txBody>
      </p:sp>
      <p:sp>
        <p:nvSpPr>
          <p:cNvPr id="3" name="Content Placeholder 2"/>
          <p:cNvSpPr>
            <a:spLocks noGrp="1"/>
          </p:cNvSpPr>
          <p:nvPr>
            <p:ph idx="1"/>
          </p:nvPr>
        </p:nvSpPr>
        <p:spPr>
          <a:xfrm>
            <a:off x="685800" y="1295400"/>
            <a:ext cx="7772400" cy="4800600"/>
          </a:xfrm>
        </p:spPr>
        <p:txBody>
          <a:bodyPr>
            <a:normAutofit lnSpcReduction="10000"/>
          </a:bodyPr>
          <a:lstStyle/>
          <a:p>
            <a:pPr marL="0" indent="0">
              <a:buNone/>
            </a:pPr>
            <a:r>
              <a:rPr lang="en-US" sz="2000" i="1" u="sng" dirty="0" err="1" smtClean="0"/>
              <a:t>PubH</a:t>
            </a:r>
            <a:r>
              <a:rPr lang="en-US" sz="2000" i="1" u="sng" dirty="0" smtClean="0"/>
              <a:t> </a:t>
            </a:r>
            <a:r>
              <a:rPr lang="en-US" sz="2000" i="1" u="sng" dirty="0"/>
              <a:t>6414 Biostatistical Literacy </a:t>
            </a:r>
            <a:r>
              <a:rPr lang="en-US" sz="2000" dirty="0"/>
              <a:t>has the primary goal of developing student ability to read and interpret statistical results in the primary literature of their specific scientific field of interest. This course will involve </a:t>
            </a:r>
            <a:r>
              <a:rPr lang="en-US" sz="2000" b="1" dirty="0"/>
              <a:t>minimal calculation</a:t>
            </a:r>
            <a:r>
              <a:rPr lang="en-US" sz="2000" dirty="0"/>
              <a:t> and offer </a:t>
            </a:r>
            <a:r>
              <a:rPr lang="en-US" sz="2000" b="1" dirty="0"/>
              <a:t>no formal training in any statistical programming software</a:t>
            </a:r>
            <a:r>
              <a:rPr lang="en-US" sz="2000" dirty="0"/>
              <a:t>.  Biostatistical Literacy will cover the fundamental concepts of study design, descriptive statistics, hypothesis testing, confidence intervals, odds ratios, relative risks, adjusted models in multiple linear, logistic and Poisson regression, and survival analysis.  The focus will be when to use a given method and how to interpret the results, not the actual computation or computer programming to obtain results from raw data.  </a:t>
            </a:r>
            <a:endParaRPr lang="en-US" sz="2000" dirty="0" smtClean="0"/>
          </a:p>
          <a:p>
            <a:pPr marL="0" indent="0">
              <a:buNone/>
            </a:pPr>
            <a:endParaRPr lang="en-US" sz="2000" dirty="0" smtClean="0"/>
          </a:p>
          <a:p>
            <a:pPr marL="0" indent="0">
              <a:buNone/>
            </a:pPr>
            <a:r>
              <a:rPr lang="en-US" sz="2000" i="1" u="sng" dirty="0" smtClean="0"/>
              <a:t>Textbook</a:t>
            </a:r>
            <a:r>
              <a:rPr lang="en-US" sz="2000" dirty="0" smtClean="0"/>
              <a:t>:  Harvey </a:t>
            </a:r>
            <a:r>
              <a:rPr lang="en-US" sz="2000" dirty="0" err="1" smtClean="0"/>
              <a:t>Motulsky</a:t>
            </a:r>
            <a:r>
              <a:rPr lang="en-US" sz="2000" dirty="0" smtClean="0"/>
              <a:t>, MD</a:t>
            </a:r>
            <a:r>
              <a:rPr lang="en-US" sz="2000" dirty="0"/>
              <a:t>.</a:t>
            </a:r>
            <a:r>
              <a:rPr lang="en-US" sz="2000" dirty="0" smtClean="0"/>
              <a:t> </a:t>
            </a:r>
            <a:r>
              <a:rPr lang="en-US" sz="2000" i="1" dirty="0" smtClean="0"/>
              <a:t>Intuitive </a:t>
            </a:r>
            <a:r>
              <a:rPr lang="en-US" sz="2000" i="1" dirty="0"/>
              <a:t>Biostatistics: A Nonmathematical Guide to Statistical </a:t>
            </a:r>
            <a:r>
              <a:rPr lang="en-US" sz="2000" i="1" dirty="0" smtClean="0"/>
              <a:t>Thinking</a:t>
            </a:r>
            <a:r>
              <a:rPr lang="en-US" sz="2000" dirty="0" smtClean="0"/>
              <a:t>, 2</a:t>
            </a:r>
            <a:r>
              <a:rPr lang="en-US" sz="2000" baseline="30000" dirty="0" smtClean="0"/>
              <a:t>nd</a:t>
            </a:r>
            <a:r>
              <a:rPr lang="en-US" sz="2000" dirty="0" smtClean="0"/>
              <a:t> Edition. Oxford University Press: 2010.</a:t>
            </a:r>
            <a:endParaRPr lang="en-US" sz="2000" dirty="0"/>
          </a:p>
        </p:txBody>
      </p:sp>
    </p:spTree>
    <p:extLst>
      <p:ext uri="{BB962C8B-B14F-4D97-AF65-F5344CB8AC3E}">
        <p14:creationId xmlns:p14="http://schemas.microsoft.com/office/powerpoint/2010/main" val="1968257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Gap in Introductory Biostatistics Education</a:t>
            </a:r>
            <a:endParaRPr lang="en-US" sz="3600" dirty="0"/>
          </a:p>
        </p:txBody>
      </p:sp>
      <p:sp>
        <p:nvSpPr>
          <p:cNvPr id="5" name="Content Placeholder 4"/>
          <p:cNvSpPr>
            <a:spLocks noGrp="1"/>
          </p:cNvSpPr>
          <p:nvPr>
            <p:ph idx="1"/>
          </p:nvPr>
        </p:nvSpPr>
        <p:spPr>
          <a:xfrm>
            <a:off x="685800" y="1447800"/>
            <a:ext cx="7772400" cy="4876800"/>
          </a:xfrm>
        </p:spPr>
        <p:txBody>
          <a:bodyPr>
            <a:normAutofit fontScale="70000" lnSpcReduction="20000"/>
          </a:bodyPr>
          <a:lstStyle/>
          <a:p>
            <a:r>
              <a:rPr lang="en-US" dirty="0" smtClean="0"/>
              <a:t>Standard approach</a:t>
            </a:r>
          </a:p>
          <a:p>
            <a:pPr lvl="1"/>
            <a:r>
              <a:rPr lang="en-US" dirty="0" smtClean="0"/>
              <a:t>Focus on </a:t>
            </a:r>
            <a:r>
              <a:rPr lang="en-US" b="1" dirty="0" smtClean="0"/>
              <a:t>data analysis</a:t>
            </a:r>
          </a:p>
          <a:p>
            <a:pPr lvl="1"/>
            <a:r>
              <a:rPr lang="en-US" dirty="0" smtClean="0"/>
              <a:t>Does not meet </a:t>
            </a:r>
            <a:r>
              <a:rPr lang="en-US" dirty="0"/>
              <a:t>needs of many </a:t>
            </a:r>
            <a:r>
              <a:rPr lang="en-US" dirty="0" smtClean="0"/>
              <a:t>students</a:t>
            </a:r>
          </a:p>
          <a:p>
            <a:pPr lvl="2"/>
            <a:r>
              <a:rPr lang="en-US" dirty="0" smtClean="0"/>
              <a:t>Clinicians, public health professionals vs. researchers, data analysts</a:t>
            </a:r>
          </a:p>
          <a:p>
            <a:r>
              <a:rPr lang="en-US" dirty="0" smtClean="0"/>
              <a:t>A different approach is needed for these students</a:t>
            </a:r>
          </a:p>
          <a:p>
            <a:pPr lvl="1"/>
            <a:r>
              <a:rPr lang="en-US" dirty="0" smtClean="0"/>
              <a:t>Focus on </a:t>
            </a:r>
            <a:r>
              <a:rPr lang="en-US" b="1" dirty="0" smtClean="0"/>
              <a:t>literacy</a:t>
            </a:r>
          </a:p>
          <a:p>
            <a:pPr lvl="2"/>
            <a:r>
              <a:rPr lang="en-US" dirty="0" smtClean="0"/>
              <a:t>Example: </a:t>
            </a:r>
            <a:r>
              <a:rPr lang="en-US" i="1" dirty="0" smtClean="0"/>
              <a:t>Statistical Reasoning in Public Health</a:t>
            </a:r>
            <a:r>
              <a:rPr lang="en-US" dirty="0" smtClean="0"/>
              <a:t> one-semester course at Johns Hopkins (</a:t>
            </a:r>
            <a:r>
              <a:rPr lang="en-US" dirty="0" err="1" smtClean="0"/>
              <a:t>McGready</a:t>
            </a:r>
            <a:r>
              <a:rPr lang="en-US" dirty="0" smtClean="0"/>
              <a:t>, 2013)</a:t>
            </a:r>
          </a:p>
          <a:p>
            <a:pPr lvl="2"/>
            <a:r>
              <a:rPr lang="en-US" dirty="0"/>
              <a:t>“Provides a broad overview of </a:t>
            </a:r>
            <a:r>
              <a:rPr lang="en-US" dirty="0" err="1"/>
              <a:t>biostatistical</a:t>
            </a:r>
            <a:r>
              <a:rPr lang="en-US" dirty="0"/>
              <a:t> methods and concepts used in the public health sciences, emphasizing interpretation and concepts rather than calculations or mathematical details</a:t>
            </a:r>
            <a:r>
              <a:rPr lang="en-US" dirty="0" smtClean="0"/>
              <a:t>.”</a:t>
            </a:r>
          </a:p>
          <a:p>
            <a:r>
              <a:rPr lang="en-US" dirty="0" smtClean="0"/>
              <a:t>Case study: Minnesota’s new one-semester course in </a:t>
            </a:r>
            <a:r>
              <a:rPr lang="en-US" dirty="0" err="1" smtClean="0"/>
              <a:t>biostatistical</a:t>
            </a:r>
            <a:r>
              <a:rPr lang="en-US" dirty="0" smtClean="0"/>
              <a:t> literacy</a:t>
            </a:r>
          </a:p>
          <a:p>
            <a:pPr lvl="1"/>
            <a:r>
              <a:rPr lang="en-US" dirty="0" smtClean="0"/>
              <a:t>Why it </a:t>
            </a:r>
            <a:r>
              <a:rPr lang="en-US" dirty="0"/>
              <a:t>i</a:t>
            </a:r>
            <a:r>
              <a:rPr lang="en-US" dirty="0" smtClean="0"/>
              <a:t>s needed</a:t>
            </a:r>
          </a:p>
          <a:p>
            <a:pPr lvl="1"/>
            <a:r>
              <a:rPr lang="en-US" dirty="0" smtClean="0"/>
              <a:t>What topics it should include and not include</a:t>
            </a:r>
          </a:p>
        </p:txBody>
      </p:sp>
    </p:spTree>
    <p:extLst>
      <p:ext uri="{BB962C8B-B14F-4D97-AF65-F5344CB8AC3E}">
        <p14:creationId xmlns:p14="http://schemas.microsoft.com/office/powerpoint/2010/main" val="165676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Next Steps</a:t>
            </a:r>
            <a:endParaRPr lang="en-US" dirty="0"/>
          </a:p>
        </p:txBody>
      </p:sp>
      <p:sp>
        <p:nvSpPr>
          <p:cNvPr id="3" name="Content Placeholder 2"/>
          <p:cNvSpPr>
            <a:spLocks noGrp="1"/>
          </p:cNvSpPr>
          <p:nvPr>
            <p:ph idx="1"/>
          </p:nvPr>
        </p:nvSpPr>
        <p:spPr>
          <a:xfrm>
            <a:off x="685800" y="1295400"/>
            <a:ext cx="7772400" cy="4800600"/>
          </a:xfrm>
        </p:spPr>
        <p:txBody>
          <a:bodyPr>
            <a:normAutofit fontScale="70000" lnSpcReduction="20000"/>
          </a:bodyPr>
          <a:lstStyle/>
          <a:p>
            <a:r>
              <a:rPr lang="en-US" dirty="0" smtClean="0"/>
              <a:t>Course development began Jan. 2013</a:t>
            </a:r>
          </a:p>
          <a:p>
            <a:r>
              <a:rPr lang="en-US" dirty="0" smtClean="0"/>
              <a:t>Pilot offering: online</a:t>
            </a:r>
            <a:r>
              <a:rPr lang="en-US" dirty="0"/>
              <a:t>, </a:t>
            </a:r>
            <a:r>
              <a:rPr lang="en-US" dirty="0" smtClean="0"/>
              <a:t>fifteen separate weeks from August </a:t>
            </a:r>
            <a:r>
              <a:rPr lang="en-US" dirty="0"/>
              <a:t>2013 – June 2014, N=12 dentistry </a:t>
            </a:r>
            <a:r>
              <a:rPr lang="en-US" dirty="0" smtClean="0"/>
              <a:t>residents</a:t>
            </a:r>
          </a:p>
          <a:p>
            <a:pPr lvl="1"/>
            <a:r>
              <a:rPr lang="en-US" dirty="0" smtClean="0"/>
              <a:t>Three-stranded approach:</a:t>
            </a:r>
          </a:p>
          <a:p>
            <a:pPr lvl="2"/>
            <a:r>
              <a:rPr lang="en-US" sz="2900" dirty="0" smtClean="0"/>
              <a:t>Learn concepts</a:t>
            </a:r>
          </a:p>
          <a:p>
            <a:pPr lvl="3"/>
            <a:r>
              <a:rPr lang="en-US" sz="2600" dirty="0" smtClean="0"/>
              <a:t>Textbook readings and recorded mini-lectures (in advance)</a:t>
            </a:r>
          </a:p>
          <a:p>
            <a:pPr lvl="3"/>
            <a:r>
              <a:rPr lang="en-US" sz="2600" dirty="0" smtClean="0"/>
              <a:t>Individual and collaborative group activities (during the week)</a:t>
            </a:r>
          </a:p>
          <a:p>
            <a:pPr lvl="2"/>
            <a:r>
              <a:rPr lang="en-US" sz="2900" dirty="0" smtClean="0"/>
              <a:t>Read the literature</a:t>
            </a:r>
          </a:p>
          <a:p>
            <a:pPr lvl="3"/>
            <a:r>
              <a:rPr lang="en-US" sz="2600" dirty="0" smtClean="0"/>
              <a:t>Dissect one article each week</a:t>
            </a:r>
          </a:p>
          <a:p>
            <a:pPr lvl="2"/>
            <a:r>
              <a:rPr lang="en-US" sz="2900" dirty="0" smtClean="0"/>
              <a:t>Carry out a research study</a:t>
            </a:r>
          </a:p>
          <a:p>
            <a:pPr lvl="3"/>
            <a:r>
              <a:rPr lang="en-US" sz="2600" dirty="0"/>
              <a:t>T</a:t>
            </a:r>
            <a:r>
              <a:rPr lang="en-US" sz="2600" dirty="0" smtClean="0"/>
              <a:t>he Island (Bulmer, 2011)</a:t>
            </a:r>
          </a:p>
          <a:p>
            <a:r>
              <a:rPr lang="en-US" dirty="0" smtClean="0"/>
              <a:t>Pilot material will be evaluated and improved using a modified Japanese lesson study approach (</a:t>
            </a:r>
            <a:r>
              <a:rPr lang="en-US" dirty="0" err="1" smtClean="0"/>
              <a:t>Roback</a:t>
            </a:r>
            <a:r>
              <a:rPr lang="en-US" dirty="0" smtClean="0"/>
              <a:t>, 2006)</a:t>
            </a:r>
          </a:p>
          <a:p>
            <a:r>
              <a:rPr lang="en-US" dirty="0" smtClean="0"/>
              <a:t>First official offering: online and in person, fall semester 2014</a:t>
            </a:r>
            <a:endParaRPr lang="en-US" dirty="0"/>
          </a:p>
        </p:txBody>
      </p:sp>
    </p:spTree>
    <p:extLst>
      <p:ext uri="{BB962C8B-B14F-4D97-AF65-F5344CB8AC3E}">
        <p14:creationId xmlns:p14="http://schemas.microsoft.com/office/powerpoint/2010/main" val="3159466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PubH</a:t>
            </a:r>
            <a:r>
              <a:rPr lang="en-US" dirty="0" smtClean="0"/>
              <a:t> 6414-15 instructors</a:t>
            </a:r>
          </a:p>
          <a:p>
            <a:pPr lvl="1"/>
            <a:r>
              <a:rPr lang="en-US" dirty="0" smtClean="0"/>
              <a:t>Cindy Davey, my first teaching mentor</a:t>
            </a:r>
          </a:p>
          <a:p>
            <a:pPr lvl="2"/>
            <a:r>
              <a:rPr lang="en-US" dirty="0" smtClean="0"/>
              <a:t>“Prompt. Kind. Correct.” </a:t>
            </a:r>
            <a:r>
              <a:rPr lang="en-US" dirty="0" smtClean="0">
                <a:sym typeface="Wingdings" pitchFamily="2" charset="2"/>
              </a:rPr>
              <a:t></a:t>
            </a:r>
            <a:endParaRPr lang="en-US" dirty="0" smtClean="0"/>
          </a:p>
          <a:p>
            <a:pPr lvl="1"/>
            <a:r>
              <a:rPr lang="en-US" dirty="0" smtClean="0"/>
              <a:t>Susan </a:t>
            </a:r>
            <a:r>
              <a:rPr lang="en-US" dirty="0" err="1" smtClean="0"/>
              <a:t>Telke</a:t>
            </a:r>
            <a:r>
              <a:rPr lang="en-US" dirty="0" smtClean="0"/>
              <a:t>, co-conspirator</a:t>
            </a:r>
          </a:p>
          <a:p>
            <a:pPr lvl="1"/>
            <a:r>
              <a:rPr lang="en-US" dirty="0" smtClean="0"/>
              <a:t>Laura Le, pilot 6414 evaluator</a:t>
            </a:r>
          </a:p>
          <a:p>
            <a:pPr lvl="1"/>
            <a:r>
              <a:rPr lang="en-US" dirty="0" smtClean="0"/>
              <a:t>Rob </a:t>
            </a:r>
            <a:r>
              <a:rPr lang="en-US" dirty="0"/>
              <a:t>Leduc, online </a:t>
            </a:r>
            <a:r>
              <a:rPr lang="en-US" dirty="0" smtClean="0"/>
              <a:t>6450 developer</a:t>
            </a:r>
          </a:p>
          <a:p>
            <a:pPr lvl="1"/>
            <a:r>
              <a:rPr lang="en-US" dirty="0" smtClean="0"/>
              <a:t>Jeremiah </a:t>
            </a:r>
            <a:r>
              <a:rPr lang="en-US" dirty="0" err="1" smtClean="0"/>
              <a:t>Menk</a:t>
            </a:r>
            <a:r>
              <a:rPr lang="en-US" dirty="0" smtClean="0"/>
              <a:t>, online 6451 developer</a:t>
            </a:r>
          </a:p>
          <a:p>
            <a:r>
              <a:rPr lang="en-US" dirty="0" smtClean="0"/>
              <a:t>Sara Hurley &amp; Jim </a:t>
            </a:r>
            <a:r>
              <a:rPr lang="en-US" dirty="0" err="1" smtClean="0"/>
              <a:t>Harpole</a:t>
            </a:r>
            <a:endParaRPr lang="en-US" dirty="0" smtClean="0"/>
          </a:p>
          <a:p>
            <a:pPr lvl="1"/>
            <a:r>
              <a:rPr lang="en-US" dirty="0" smtClean="0"/>
              <a:t>School of Public Health’s Office of E-Learning Services</a:t>
            </a:r>
          </a:p>
          <a:p>
            <a:r>
              <a:rPr lang="en-US" dirty="0" smtClean="0"/>
              <a:t>Michelle Everson &amp; Joan Garfield</a:t>
            </a:r>
          </a:p>
          <a:p>
            <a:pPr lvl="1"/>
            <a:r>
              <a:rPr lang="en-US" dirty="0" smtClean="0"/>
              <a:t>Statistics Education program</a:t>
            </a:r>
          </a:p>
          <a:p>
            <a:r>
              <a:rPr lang="en-US" dirty="0" smtClean="0"/>
              <a:t>John </a:t>
            </a:r>
            <a:r>
              <a:rPr lang="en-US" dirty="0" err="1" smtClean="0"/>
              <a:t>Connett</a:t>
            </a:r>
            <a:r>
              <a:rPr lang="en-US" dirty="0" smtClean="0"/>
              <a:t>, BDAC Director</a:t>
            </a:r>
          </a:p>
          <a:p>
            <a:r>
              <a:rPr lang="en-US" dirty="0" smtClean="0"/>
              <a:t>Brad Carlin, Biostatistics Division Head</a:t>
            </a:r>
            <a:endParaRPr lang="en-US" dirty="0"/>
          </a:p>
        </p:txBody>
      </p:sp>
    </p:spTree>
    <p:extLst>
      <p:ext uri="{BB962C8B-B14F-4D97-AF65-F5344CB8AC3E}">
        <p14:creationId xmlns:p14="http://schemas.microsoft.com/office/powerpoint/2010/main" val="482501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lstStyle/>
          <a:p>
            <a:r>
              <a:rPr lang="en-US" dirty="0" smtClean="0"/>
              <a:t>References</a:t>
            </a:r>
            <a:endParaRPr lang="en-US" dirty="0"/>
          </a:p>
        </p:txBody>
      </p:sp>
      <p:sp>
        <p:nvSpPr>
          <p:cNvPr id="3" name="Content Placeholder 2"/>
          <p:cNvSpPr>
            <a:spLocks noGrp="1"/>
          </p:cNvSpPr>
          <p:nvPr>
            <p:ph idx="1"/>
          </p:nvPr>
        </p:nvSpPr>
        <p:spPr>
          <a:xfrm>
            <a:off x="685800" y="1447800"/>
            <a:ext cx="7772400" cy="4648200"/>
          </a:xfrm>
        </p:spPr>
        <p:txBody>
          <a:bodyPr>
            <a:normAutofit fontScale="55000" lnSpcReduction="20000"/>
          </a:bodyPr>
          <a:lstStyle/>
          <a:p>
            <a:r>
              <a:rPr lang="en-US" dirty="0" err="1" smtClean="0"/>
              <a:t>McGready</a:t>
            </a:r>
            <a:r>
              <a:rPr lang="en-US" dirty="0" smtClean="0"/>
              <a:t>, John and </a:t>
            </a:r>
            <a:r>
              <a:rPr lang="en-US" dirty="0" err="1" smtClean="0"/>
              <a:t>Brookmeyer</a:t>
            </a:r>
            <a:r>
              <a:rPr lang="en-US" dirty="0" smtClean="0"/>
              <a:t>, Ron (2013</a:t>
            </a:r>
            <a:r>
              <a:rPr lang="en-US" dirty="0"/>
              <a:t>). “Evaluation of Student Outcomes in Online vs. Campus Biostatistics Education in a Graduate School of Public Health in </a:t>
            </a:r>
            <a:r>
              <a:rPr lang="en-US" dirty="0" smtClean="0"/>
              <a:t>2005.” </a:t>
            </a:r>
            <a:r>
              <a:rPr lang="en-US" i="1" dirty="0" smtClean="0"/>
              <a:t>Preventive Medicine, </a:t>
            </a:r>
            <a:r>
              <a:rPr lang="en-US" dirty="0" smtClean="0"/>
              <a:t>56(2): 142-144.</a:t>
            </a:r>
            <a:endParaRPr lang="en-US" dirty="0"/>
          </a:p>
          <a:p>
            <a:r>
              <a:rPr lang="en-US" dirty="0" smtClean="0"/>
              <a:t>Switzer, Suzanne S. and Horton, Nicholas J. (2007). “What Your Doctor Should Know About Statistics (But Perhaps Doesn’t).” </a:t>
            </a:r>
            <a:r>
              <a:rPr lang="en-US" i="1" dirty="0" smtClean="0"/>
              <a:t>Chance</a:t>
            </a:r>
            <a:r>
              <a:rPr lang="en-US" dirty="0" smtClean="0"/>
              <a:t>, 20(1): 17-21.</a:t>
            </a:r>
          </a:p>
          <a:p>
            <a:r>
              <a:rPr lang="en-US" dirty="0" smtClean="0"/>
              <a:t>Emerson, J.D. and </a:t>
            </a:r>
            <a:r>
              <a:rPr lang="en-US" dirty="0" err="1" smtClean="0"/>
              <a:t>Colditz</a:t>
            </a:r>
            <a:r>
              <a:rPr lang="en-US" dirty="0" smtClean="0"/>
              <a:t>, G.A. (1983). “Use of Statistical Analysis in The New England Journal of Medicine.” </a:t>
            </a:r>
            <a:r>
              <a:rPr lang="en-US" i="1" dirty="0" smtClean="0"/>
              <a:t>The New England Journal of Medicine</a:t>
            </a:r>
            <a:r>
              <a:rPr lang="en-US" dirty="0" smtClean="0"/>
              <a:t>, 309:709–713.</a:t>
            </a:r>
          </a:p>
          <a:p>
            <a:r>
              <a:rPr lang="en-US" dirty="0" err="1" smtClean="0"/>
              <a:t>Hellems</a:t>
            </a:r>
            <a:r>
              <a:rPr lang="en-US" dirty="0" smtClean="0"/>
              <a:t>, Martha A., </a:t>
            </a:r>
            <a:r>
              <a:rPr lang="en-US" dirty="0" err="1" smtClean="0"/>
              <a:t>Gurka</a:t>
            </a:r>
            <a:r>
              <a:rPr lang="en-US" dirty="0" smtClean="0"/>
              <a:t>, Matthew J. and Hayden, Gregory F. (2007). “Statistical Literacy for Readers of Pediatrics: A Moving Target.” </a:t>
            </a:r>
            <a:r>
              <a:rPr lang="en-US" i="1" dirty="0" smtClean="0"/>
              <a:t>Pediatrics</a:t>
            </a:r>
            <a:r>
              <a:rPr lang="en-US" dirty="0" smtClean="0"/>
              <a:t>, 119(6): 1083-1088.</a:t>
            </a:r>
          </a:p>
          <a:p>
            <a:r>
              <a:rPr lang="en-US" dirty="0" smtClean="0"/>
              <a:t>Bulmer, Michael and </a:t>
            </a:r>
            <a:r>
              <a:rPr lang="en-US" dirty="0" err="1" smtClean="0"/>
              <a:t>Haladyn</a:t>
            </a:r>
            <a:r>
              <a:rPr lang="en-US" dirty="0" smtClean="0"/>
              <a:t>, J. Kimberly (2011). “Life on an Island: a Simulated Population to Support Student Projects in Statistics.” </a:t>
            </a:r>
            <a:r>
              <a:rPr lang="en-US" i="1" dirty="0" smtClean="0"/>
              <a:t>Technology Innovations in Statistics Education</a:t>
            </a:r>
            <a:r>
              <a:rPr lang="en-US" dirty="0" smtClean="0"/>
              <a:t>, 5(1). </a:t>
            </a:r>
          </a:p>
          <a:p>
            <a:r>
              <a:rPr lang="en-US" dirty="0" err="1" smtClean="0"/>
              <a:t>Roback</a:t>
            </a:r>
            <a:r>
              <a:rPr lang="en-US" dirty="0" smtClean="0"/>
              <a:t>, Paul,  Chance, Beth,  </a:t>
            </a:r>
            <a:r>
              <a:rPr lang="en-US" dirty="0" err="1" smtClean="0"/>
              <a:t>Legler</a:t>
            </a:r>
            <a:r>
              <a:rPr lang="en-US" dirty="0" smtClean="0"/>
              <a:t>, Julie and Moore, Tom (2006). “Applying Japanese Lesson Study Principles to an Upper-level Undergraduate Statistics Course.” </a:t>
            </a:r>
            <a:r>
              <a:rPr lang="en-US" i="1" dirty="0" smtClean="0"/>
              <a:t>Journal of Statistics Education</a:t>
            </a:r>
            <a:r>
              <a:rPr lang="en-US" dirty="0" smtClean="0"/>
              <a:t>, 14(2).</a:t>
            </a:r>
          </a:p>
        </p:txBody>
      </p:sp>
    </p:spTree>
    <p:extLst>
      <p:ext uri="{BB962C8B-B14F-4D97-AF65-F5344CB8AC3E}">
        <p14:creationId xmlns:p14="http://schemas.microsoft.com/office/powerpoint/2010/main" val="555744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normAutofit fontScale="90000"/>
          </a:bodyPr>
          <a:lstStyle/>
          <a:p>
            <a:r>
              <a:rPr lang="en-US" sz="3600" dirty="0" smtClean="0"/>
              <a:t>Current Introductory Biostatistics Courses</a:t>
            </a:r>
            <a:endParaRPr lang="en-US" sz="3600"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r>
              <a:rPr lang="en-US" sz="2800" b="1" dirty="0" err="1" smtClean="0"/>
              <a:t>PubH</a:t>
            </a:r>
            <a:r>
              <a:rPr lang="en-US" sz="2800" b="1" dirty="0" smtClean="0"/>
              <a:t> 6414-6415</a:t>
            </a:r>
            <a:r>
              <a:rPr lang="en-US" sz="2800" dirty="0" smtClean="0"/>
              <a:t>  (</a:t>
            </a:r>
            <a:r>
              <a:rPr lang="en-US" sz="3100" b="1" i="1" u="sng" dirty="0" smtClean="0"/>
              <a:t>online</a:t>
            </a:r>
            <a:r>
              <a:rPr lang="en-US" sz="2800" dirty="0" smtClean="0"/>
              <a:t> and in-person)</a:t>
            </a:r>
          </a:p>
          <a:p>
            <a:pPr lvl="1"/>
            <a:r>
              <a:rPr lang="en-US" sz="2400" dirty="0" smtClean="0"/>
              <a:t>3 credits, college algebra prerequisite</a:t>
            </a:r>
          </a:p>
          <a:p>
            <a:pPr lvl="1"/>
            <a:r>
              <a:rPr lang="en-US" sz="2400" dirty="0" smtClean="0"/>
              <a:t>R Commander and R software</a:t>
            </a:r>
          </a:p>
          <a:p>
            <a:r>
              <a:rPr lang="en-US" sz="2800" dirty="0" err="1" smtClean="0"/>
              <a:t>PubH</a:t>
            </a:r>
            <a:r>
              <a:rPr lang="en-US" sz="2800" dirty="0" smtClean="0"/>
              <a:t> 6450-6451 (in-person only) </a:t>
            </a:r>
          </a:p>
          <a:p>
            <a:pPr lvl="1"/>
            <a:r>
              <a:rPr lang="en-US" sz="2400" dirty="0" smtClean="0"/>
              <a:t>4 credits, college algebra prerequisite; more in-depth.</a:t>
            </a:r>
          </a:p>
          <a:p>
            <a:pPr lvl="1"/>
            <a:r>
              <a:rPr lang="en-US" sz="2400" dirty="0" smtClean="0"/>
              <a:t>R or SAS software</a:t>
            </a:r>
          </a:p>
          <a:p>
            <a:r>
              <a:rPr lang="en-US" sz="2800" dirty="0" err="1" smtClean="0"/>
              <a:t>PubH</a:t>
            </a:r>
            <a:r>
              <a:rPr lang="en-US" sz="2800" dirty="0" smtClean="0"/>
              <a:t> 7401-7402 (in-person only)</a:t>
            </a:r>
          </a:p>
          <a:p>
            <a:pPr lvl="1"/>
            <a:r>
              <a:rPr lang="en-US" sz="2400" dirty="0" smtClean="0"/>
              <a:t>4 credits, calculus prerequisite; more in-depth, additional topics (multinomial models, repeated measures).</a:t>
            </a:r>
          </a:p>
          <a:p>
            <a:pPr lvl="1"/>
            <a:r>
              <a:rPr lang="en-US" sz="2400" dirty="0" smtClean="0"/>
              <a:t>R, SAS or STATA software</a:t>
            </a:r>
          </a:p>
          <a:p>
            <a:r>
              <a:rPr lang="en-US" sz="2200" i="1" dirty="0" smtClean="0"/>
              <a:t>First semester</a:t>
            </a:r>
            <a:r>
              <a:rPr lang="en-US" sz="2200" dirty="0" smtClean="0"/>
              <a:t>: basic distributions, descriptive statistics and graphing, hypothesis testing and confidence intervals for means and proportions, linear regression, analysis of variance.</a:t>
            </a:r>
          </a:p>
          <a:p>
            <a:r>
              <a:rPr lang="en-US" sz="2200" i="1" dirty="0" smtClean="0"/>
              <a:t>Second semester</a:t>
            </a:r>
            <a:r>
              <a:rPr lang="en-US" sz="2200" dirty="0" smtClean="0"/>
              <a:t>: multiple regression, power and sample size, logistic regression, Kaplan-Meier curves and time-to-event models. </a:t>
            </a:r>
          </a:p>
          <a:p>
            <a:pPr marL="0" indent="0">
              <a:buNone/>
            </a:pPr>
            <a:endParaRPr lang="en-US" sz="2200" dirty="0" smtClean="0"/>
          </a:p>
          <a:p>
            <a:pPr marL="0" indent="0">
              <a:buNone/>
            </a:pPr>
            <a:r>
              <a:rPr lang="en-US" sz="2200" dirty="0" smtClean="0"/>
              <a:t>‘Guide to Introductory Courses in Biostatistics’ on division website to help students choose best course.</a:t>
            </a:r>
          </a:p>
          <a:p>
            <a:endParaRPr lang="en-US" dirty="0" smtClean="0"/>
          </a:p>
        </p:txBody>
      </p:sp>
    </p:spTree>
    <p:extLst>
      <p:ext uri="{BB962C8B-B14F-4D97-AF65-F5344CB8AC3E}">
        <p14:creationId xmlns:p14="http://schemas.microsoft.com/office/powerpoint/2010/main" val="3173185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normAutofit/>
          </a:bodyPr>
          <a:lstStyle/>
          <a:p>
            <a:r>
              <a:rPr lang="en-US" sz="4000" dirty="0" smtClean="0"/>
              <a:t>Student Backgrounds</a:t>
            </a:r>
            <a:r>
              <a:rPr lang="en-US" dirty="0" smtClean="0"/>
              <a:t/>
            </a:r>
            <a:br>
              <a:rPr lang="en-US" dirty="0" smtClean="0"/>
            </a:br>
            <a:r>
              <a:rPr lang="en-US" sz="2000" dirty="0" err="1" smtClean="0"/>
              <a:t>PubH</a:t>
            </a:r>
            <a:r>
              <a:rPr lang="en-US" sz="2000" dirty="0" smtClean="0"/>
              <a:t> 6414 Online, Fall 2012</a:t>
            </a:r>
            <a:endParaRPr lang="en-US" sz="2000" dirty="0"/>
          </a:p>
        </p:txBody>
      </p:sp>
      <p:sp>
        <p:nvSpPr>
          <p:cNvPr id="3" name="Content Placeholder 2"/>
          <p:cNvSpPr>
            <a:spLocks noGrp="1"/>
          </p:cNvSpPr>
          <p:nvPr>
            <p:ph idx="1"/>
          </p:nvPr>
        </p:nvSpPr>
        <p:spPr>
          <a:xfrm>
            <a:off x="457200" y="1295400"/>
            <a:ext cx="8229600" cy="4876800"/>
          </a:xfrm>
        </p:spPr>
        <p:txBody>
          <a:bodyPr>
            <a:normAutofit fontScale="62500" lnSpcReduction="20000"/>
          </a:bodyPr>
          <a:lstStyle/>
          <a:p>
            <a:r>
              <a:rPr lang="en-US" dirty="0" smtClean="0"/>
              <a:t>MPH, MS, MHA, MHI programs</a:t>
            </a:r>
          </a:p>
          <a:p>
            <a:pPr lvl="1"/>
            <a:r>
              <a:rPr lang="en-US" dirty="0" smtClean="0"/>
              <a:t>Public Health Practice (9) – mostly DVM, MD, </a:t>
            </a:r>
            <a:r>
              <a:rPr lang="en-US" dirty="0" err="1" smtClean="0"/>
              <a:t>PharmD</a:t>
            </a:r>
            <a:endParaRPr lang="en-US" dirty="0" smtClean="0"/>
          </a:p>
          <a:p>
            <a:pPr lvl="1"/>
            <a:r>
              <a:rPr lang="en-US" dirty="0" smtClean="0"/>
              <a:t>Environmental Health (6) – RNs, MDs, people from industry</a:t>
            </a:r>
          </a:p>
          <a:p>
            <a:pPr lvl="1"/>
            <a:r>
              <a:rPr lang="en-US" dirty="0" smtClean="0"/>
              <a:t>Maternal and Child Health (4) – mostly MDs</a:t>
            </a:r>
          </a:p>
          <a:p>
            <a:pPr lvl="1"/>
            <a:r>
              <a:rPr lang="en-US" dirty="0" smtClean="0"/>
              <a:t>Health </a:t>
            </a:r>
            <a:r>
              <a:rPr lang="en-US" dirty="0"/>
              <a:t>Informatics (4</a:t>
            </a:r>
            <a:r>
              <a:rPr lang="en-US" dirty="0" smtClean="0"/>
              <a:t>)</a:t>
            </a:r>
          </a:p>
          <a:p>
            <a:pPr lvl="1"/>
            <a:r>
              <a:rPr lang="en-US" dirty="0" smtClean="0"/>
              <a:t>Community Health Promotion (3) – one journalist</a:t>
            </a:r>
          </a:p>
          <a:p>
            <a:pPr lvl="1"/>
            <a:r>
              <a:rPr lang="en-US" dirty="0" smtClean="0"/>
              <a:t>Public Health Administration and Policy (3) – one JD/MPH</a:t>
            </a:r>
          </a:p>
          <a:p>
            <a:pPr lvl="1"/>
            <a:r>
              <a:rPr lang="en-US" dirty="0" smtClean="0"/>
              <a:t>Nutrition </a:t>
            </a:r>
            <a:r>
              <a:rPr lang="en-US" dirty="0"/>
              <a:t>(2</a:t>
            </a:r>
            <a:r>
              <a:rPr lang="en-US" dirty="0" smtClean="0"/>
              <a:t>)</a:t>
            </a:r>
          </a:p>
          <a:p>
            <a:pPr lvl="1"/>
            <a:r>
              <a:rPr lang="en-US" dirty="0" smtClean="0"/>
              <a:t>Health-care administration (1)</a:t>
            </a:r>
          </a:p>
          <a:p>
            <a:pPr lvl="1"/>
            <a:r>
              <a:rPr lang="en-US" dirty="0" smtClean="0"/>
              <a:t>Clinical </a:t>
            </a:r>
            <a:r>
              <a:rPr lang="en-US" dirty="0"/>
              <a:t>Research (1</a:t>
            </a:r>
            <a:r>
              <a:rPr lang="en-US" dirty="0" smtClean="0"/>
              <a:t>)</a:t>
            </a:r>
          </a:p>
          <a:p>
            <a:pPr lvl="1"/>
            <a:r>
              <a:rPr lang="en-US" dirty="0" smtClean="0"/>
              <a:t>Kinesiology (1)</a:t>
            </a:r>
          </a:p>
          <a:p>
            <a:pPr lvl="1"/>
            <a:r>
              <a:rPr lang="en-US" dirty="0" smtClean="0"/>
              <a:t>Core Concepts (9)</a:t>
            </a:r>
          </a:p>
          <a:p>
            <a:r>
              <a:rPr lang="en-US" dirty="0" smtClean="0"/>
              <a:t>Dentistry residency (16)</a:t>
            </a:r>
          </a:p>
          <a:p>
            <a:r>
              <a:rPr lang="en-US" dirty="0" smtClean="0"/>
              <a:t>Pharmacy residency (5)</a:t>
            </a:r>
          </a:p>
          <a:p>
            <a:r>
              <a:rPr lang="en-US" dirty="0" smtClean="0"/>
              <a:t>PhD or DNP Nursing  (3)</a:t>
            </a:r>
          </a:p>
          <a:p>
            <a:r>
              <a:rPr lang="en-US" dirty="0" smtClean="0"/>
              <a:t>PhD Computational Biology (1)</a:t>
            </a:r>
          </a:p>
          <a:p>
            <a:r>
              <a:rPr lang="en-US" dirty="0" smtClean="0"/>
              <a:t>Non-degree (9) – MD, RN, dental hygiene</a:t>
            </a:r>
          </a:p>
          <a:p>
            <a:pPr lvl="3"/>
            <a:endParaRPr lang="en-US" dirty="0" smtClean="0"/>
          </a:p>
          <a:p>
            <a:endParaRPr lang="en-US" dirty="0"/>
          </a:p>
        </p:txBody>
      </p:sp>
    </p:spTree>
    <p:extLst>
      <p:ext uri="{BB962C8B-B14F-4D97-AF65-F5344CB8AC3E}">
        <p14:creationId xmlns:p14="http://schemas.microsoft.com/office/powerpoint/2010/main" val="318584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Instructors</a:t>
            </a:r>
            <a:br>
              <a:rPr lang="en-US" dirty="0" smtClean="0"/>
            </a:br>
            <a:r>
              <a:rPr lang="en-US" sz="1800" dirty="0" err="1" smtClean="0"/>
              <a:t>PubH</a:t>
            </a:r>
            <a:r>
              <a:rPr lang="en-US" sz="1800" dirty="0" smtClean="0"/>
              <a:t> 6414 – 6415 sequence</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Six instructors, mostly MS level</a:t>
            </a:r>
          </a:p>
          <a:p>
            <a:r>
              <a:rPr lang="en-US" dirty="0"/>
              <a:t>Consultant / teachers: we </a:t>
            </a:r>
            <a:r>
              <a:rPr lang="en-US" dirty="0" smtClean="0"/>
              <a:t>consult with the </a:t>
            </a:r>
            <a:r>
              <a:rPr lang="en-US" dirty="0"/>
              <a:t>same population that we </a:t>
            </a:r>
            <a:r>
              <a:rPr lang="en-US" dirty="0" smtClean="0"/>
              <a:t>teach.</a:t>
            </a:r>
            <a:endParaRPr lang="en-US" dirty="0"/>
          </a:p>
          <a:p>
            <a:r>
              <a:rPr lang="en-US" dirty="0" smtClean="0"/>
              <a:t>Non-traditional </a:t>
            </a:r>
            <a:r>
              <a:rPr lang="en-US" dirty="0"/>
              <a:t>backgrounds: chemistry, art, math, civil engineering, nutrition, </a:t>
            </a:r>
            <a:r>
              <a:rPr lang="en-US" dirty="0" smtClean="0"/>
              <a:t>statistics</a:t>
            </a:r>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3810000" cy="253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48200" y="4648200"/>
            <a:ext cx="1462132" cy="338554"/>
          </a:xfrm>
          <a:prstGeom prst="rect">
            <a:avLst/>
          </a:prstGeom>
        </p:spPr>
        <p:txBody>
          <a:bodyPr wrap="none">
            <a:spAutoFit/>
          </a:bodyPr>
          <a:lstStyle/>
          <a:p>
            <a:r>
              <a:rPr lang="en-US" sz="1600" i="1" dirty="0"/>
              <a:t>www.k-pac.at </a:t>
            </a:r>
          </a:p>
        </p:txBody>
      </p:sp>
    </p:spTree>
    <p:extLst>
      <p:ext uri="{BB962C8B-B14F-4D97-AF65-F5344CB8AC3E}">
        <p14:creationId xmlns:p14="http://schemas.microsoft.com/office/powerpoint/2010/main" val="1415222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Motivations for Change</a:t>
            </a:r>
            <a:endParaRPr lang="en-US" dirty="0"/>
          </a:p>
        </p:txBody>
      </p:sp>
      <p:sp>
        <p:nvSpPr>
          <p:cNvPr id="3" name="Content Placeholder 2"/>
          <p:cNvSpPr>
            <a:spLocks noGrp="1"/>
          </p:cNvSpPr>
          <p:nvPr>
            <p:ph idx="1"/>
          </p:nvPr>
        </p:nvSpPr>
        <p:spPr>
          <a:xfrm>
            <a:off x="685800" y="1219200"/>
            <a:ext cx="7772400" cy="4800600"/>
          </a:xfrm>
        </p:spPr>
        <p:txBody>
          <a:bodyPr>
            <a:normAutofit fontScale="85000" lnSpcReduction="20000"/>
          </a:bodyPr>
          <a:lstStyle/>
          <a:p>
            <a:r>
              <a:rPr lang="en-US" dirty="0" smtClean="0"/>
              <a:t>Most </a:t>
            </a:r>
            <a:r>
              <a:rPr lang="en-US" dirty="0" err="1" smtClean="0"/>
              <a:t>PubH</a:t>
            </a:r>
            <a:r>
              <a:rPr lang="en-US" dirty="0" smtClean="0"/>
              <a:t> 6414-15 students take only one semester of the two-semester sequence.</a:t>
            </a:r>
            <a:endParaRPr lang="en-US" dirty="0"/>
          </a:p>
          <a:p>
            <a:pPr lvl="1"/>
            <a:r>
              <a:rPr lang="en-US" dirty="0" smtClean="0"/>
              <a:t>Insufficient preparation</a:t>
            </a:r>
            <a:endParaRPr lang="en-US" dirty="0"/>
          </a:p>
          <a:p>
            <a:r>
              <a:rPr lang="en-US" dirty="0" smtClean="0"/>
              <a:t>Some students take </a:t>
            </a:r>
            <a:r>
              <a:rPr lang="en-US" dirty="0" err="1" smtClean="0"/>
              <a:t>PubH</a:t>
            </a:r>
            <a:r>
              <a:rPr lang="en-US" dirty="0" smtClean="0"/>
              <a:t> 6414-15 solely because it is offered online.</a:t>
            </a:r>
          </a:p>
          <a:p>
            <a:r>
              <a:rPr lang="en-US" dirty="0"/>
              <a:t>The two lower sequences had become increasingly similar</a:t>
            </a:r>
            <a:r>
              <a:rPr lang="en-US" dirty="0" smtClean="0"/>
              <a:t>.</a:t>
            </a:r>
          </a:p>
          <a:p>
            <a:r>
              <a:rPr lang="en-US" dirty="0" smtClean="0"/>
              <a:t>Our students have very </a:t>
            </a:r>
            <a:r>
              <a:rPr lang="en-US" i="1" dirty="0" smtClean="0"/>
              <a:t>different</a:t>
            </a:r>
            <a:r>
              <a:rPr lang="en-US" dirty="0" smtClean="0"/>
              <a:t> objectives:</a:t>
            </a:r>
          </a:p>
          <a:p>
            <a:pPr marL="1314450" lvl="2" indent="-514350">
              <a:buFont typeface="+mj-lt"/>
              <a:buAutoNum type="arabicPeriod"/>
            </a:pPr>
            <a:r>
              <a:rPr lang="en-US" dirty="0" smtClean="0"/>
              <a:t>Understand the medical literature (literacy).</a:t>
            </a:r>
          </a:p>
          <a:p>
            <a:pPr marL="1314450" lvl="2" indent="-514350">
              <a:buFont typeface="+mj-lt"/>
              <a:buAutoNum type="arabicPeriod"/>
            </a:pPr>
            <a:r>
              <a:rPr lang="en-US" dirty="0" smtClean="0"/>
              <a:t>Be able to analyze their own data.</a:t>
            </a:r>
          </a:p>
          <a:p>
            <a:r>
              <a:rPr lang="en-US" dirty="0" smtClean="0"/>
              <a:t>Our existing courses were not meeting the needs of those whose objective is literacy.</a:t>
            </a:r>
          </a:p>
        </p:txBody>
      </p:sp>
    </p:spTree>
    <p:extLst>
      <p:ext uri="{BB962C8B-B14F-4D97-AF65-F5344CB8AC3E}">
        <p14:creationId xmlns:p14="http://schemas.microsoft.com/office/powerpoint/2010/main" val="3691097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sz="half" idx="1"/>
          </p:nvPr>
        </p:nvSpPr>
        <p:spPr>
          <a:xfrm>
            <a:off x="533400" y="1295400"/>
            <a:ext cx="4038600" cy="4267200"/>
          </a:xfrm>
        </p:spPr>
        <p:txBody>
          <a:bodyPr/>
          <a:lstStyle/>
          <a:p>
            <a:r>
              <a:rPr lang="en-US" dirty="0" smtClean="0"/>
              <a:t>Highly nonlinear</a:t>
            </a:r>
          </a:p>
          <a:p>
            <a:pPr lvl="1"/>
            <a:r>
              <a:rPr lang="en-US" dirty="0" smtClean="0"/>
              <a:t>Conversations </a:t>
            </a:r>
            <a:r>
              <a:rPr lang="en-US" dirty="0"/>
              <a:t>with students</a:t>
            </a:r>
          </a:p>
          <a:p>
            <a:pPr lvl="1"/>
            <a:r>
              <a:rPr lang="en-US" dirty="0"/>
              <a:t>External guidance</a:t>
            </a:r>
          </a:p>
          <a:p>
            <a:pPr lvl="1"/>
            <a:r>
              <a:rPr lang="en-US" dirty="0" smtClean="0"/>
              <a:t>Conversations </a:t>
            </a:r>
            <a:r>
              <a:rPr lang="en-US" dirty="0"/>
              <a:t>with faculty</a:t>
            </a:r>
          </a:p>
          <a:p>
            <a:r>
              <a:rPr lang="en-US" dirty="0" smtClean="0"/>
              <a:t>Key question</a:t>
            </a:r>
          </a:p>
          <a:p>
            <a:pPr lvl="1"/>
            <a:r>
              <a:rPr lang="en-US" dirty="0" smtClean="0"/>
              <a:t>What do </a:t>
            </a:r>
            <a:r>
              <a:rPr lang="en-US" u="sng" dirty="0" smtClean="0"/>
              <a:t>our</a:t>
            </a:r>
            <a:r>
              <a:rPr lang="en-US" dirty="0" smtClean="0"/>
              <a:t> students need to know about statistics?</a:t>
            </a:r>
            <a:endParaRPr lang="en-US" dirty="0"/>
          </a:p>
        </p:txBody>
      </p:sp>
      <p:sp>
        <p:nvSpPr>
          <p:cNvPr id="5" name="Content Placeholder 4"/>
          <p:cNvSpPr>
            <a:spLocks noGrp="1"/>
          </p:cNvSpPr>
          <p:nvPr>
            <p:ph sz="half" idx="2"/>
          </p:nvPr>
        </p:nvSpPr>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00200"/>
            <a:ext cx="3840480" cy="384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 y="5810979"/>
            <a:ext cx="3623108" cy="276999"/>
          </a:xfrm>
          <a:prstGeom prst="rect">
            <a:avLst/>
          </a:prstGeom>
          <a:noFill/>
        </p:spPr>
        <p:txBody>
          <a:bodyPr wrap="none" rtlCol="0">
            <a:spAutoFit/>
          </a:bodyPr>
          <a:lstStyle/>
          <a:p>
            <a:r>
              <a:rPr lang="en-US" sz="1200" i="1" dirty="0" smtClean="0"/>
              <a:t>Image: ScottGulbransen.com ‘co-creation process’</a:t>
            </a:r>
            <a:endParaRPr lang="en-US" sz="1200" i="1" dirty="0"/>
          </a:p>
        </p:txBody>
      </p:sp>
    </p:spTree>
    <p:extLst>
      <p:ext uri="{BB962C8B-B14F-4D97-AF65-F5344CB8AC3E}">
        <p14:creationId xmlns:p14="http://schemas.microsoft.com/office/powerpoint/2010/main" val="174501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Conversations with Students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Course </a:t>
            </a:r>
            <a:r>
              <a:rPr lang="en-US" dirty="0"/>
              <a:t>‘suggestion box’ (anonymous</a:t>
            </a:r>
            <a:r>
              <a:rPr lang="en-US" dirty="0" smtClean="0"/>
              <a:t>)</a:t>
            </a:r>
          </a:p>
          <a:p>
            <a:r>
              <a:rPr lang="en-US" dirty="0"/>
              <a:t>Course evaluations (anonymous</a:t>
            </a:r>
            <a:r>
              <a:rPr lang="en-US" dirty="0" smtClean="0"/>
              <a:t>)</a:t>
            </a:r>
          </a:p>
          <a:p>
            <a:pPr lvl="1"/>
            <a:r>
              <a:rPr lang="en-US" dirty="0" smtClean="0"/>
              <a:t>Positive: course is taught well</a:t>
            </a:r>
          </a:p>
          <a:p>
            <a:pPr lvl="1"/>
            <a:r>
              <a:rPr lang="en-US" dirty="0" smtClean="0"/>
              <a:t>…but, for some, it is the wrong course</a:t>
            </a:r>
          </a:p>
          <a:p>
            <a:r>
              <a:rPr lang="en-US" dirty="0"/>
              <a:t>‘Voting with their feet’</a:t>
            </a:r>
          </a:p>
          <a:p>
            <a:r>
              <a:rPr lang="en-US" dirty="0" smtClean="0"/>
              <a:t>Group discussions</a:t>
            </a:r>
          </a:p>
          <a:p>
            <a:pPr lvl="1"/>
            <a:r>
              <a:rPr lang="en-US" dirty="0" smtClean="0"/>
              <a:t>“Which topics should be retained and which topics dropped from this course, in order to best prepare you for your future medical or public health work?”</a:t>
            </a:r>
          </a:p>
        </p:txBody>
      </p:sp>
    </p:spTree>
    <p:extLst>
      <p:ext uri="{BB962C8B-B14F-4D97-AF65-F5344CB8AC3E}">
        <p14:creationId xmlns:p14="http://schemas.microsoft.com/office/powerpoint/2010/main" val="2201334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000" dirty="0" smtClean="0"/>
              <a:t>Conversations with Students</a:t>
            </a:r>
            <a:r>
              <a:rPr lang="en-US" sz="4000" dirty="0" smtClean="0"/>
              <a:t/>
            </a:r>
            <a:br>
              <a:rPr lang="en-US" sz="4000" dirty="0" smtClean="0"/>
            </a:br>
            <a:r>
              <a:rPr lang="en-US" sz="4000" dirty="0" smtClean="0"/>
              <a:t>“What we really need…”</a:t>
            </a:r>
            <a:endParaRPr lang="en-US" sz="4000" dirty="0"/>
          </a:p>
        </p:txBody>
      </p:sp>
      <p:sp>
        <p:nvSpPr>
          <p:cNvPr id="3" name="Content Placeholder 2"/>
          <p:cNvSpPr>
            <a:spLocks noGrp="1"/>
          </p:cNvSpPr>
          <p:nvPr>
            <p:ph idx="1"/>
          </p:nvPr>
        </p:nvSpPr>
        <p:spPr>
          <a:xfrm>
            <a:off x="457200" y="1295400"/>
            <a:ext cx="8229600" cy="5562600"/>
          </a:xfrm>
        </p:spPr>
        <p:txBody>
          <a:bodyPr>
            <a:normAutofit fontScale="55000" lnSpcReduction="20000"/>
          </a:bodyPr>
          <a:lstStyle/>
          <a:p>
            <a:r>
              <a:rPr lang="en-US" sz="3800" dirty="0" smtClean="0"/>
              <a:t>“Better </a:t>
            </a:r>
            <a:r>
              <a:rPr lang="en-US" sz="3800" dirty="0"/>
              <a:t>address the needs of those students who practice (or plan to) as medical or public health professionals who will hire statisticians - not function in that role </a:t>
            </a:r>
            <a:r>
              <a:rPr lang="en-US" sz="3800" dirty="0" smtClean="0"/>
              <a:t>themselves”</a:t>
            </a:r>
            <a:endParaRPr lang="en-US" sz="3800" dirty="0"/>
          </a:p>
          <a:p>
            <a:r>
              <a:rPr lang="en-US" sz="3800" dirty="0" smtClean="0"/>
              <a:t>“More </a:t>
            </a:r>
            <a:r>
              <a:rPr lang="en-US" sz="3800" dirty="0"/>
              <a:t>focus on interpretations and less on </a:t>
            </a:r>
            <a:r>
              <a:rPr lang="en-US" sz="3800" dirty="0" smtClean="0"/>
              <a:t>calculations”</a:t>
            </a:r>
          </a:p>
          <a:p>
            <a:pPr lvl="1"/>
            <a:r>
              <a:rPr lang="en-US" sz="3400" dirty="0" smtClean="0"/>
              <a:t>“Learning </a:t>
            </a:r>
            <a:r>
              <a:rPr lang="en-US" sz="3400" dirty="0"/>
              <a:t>how to interpret results, rather than performing the tests </a:t>
            </a:r>
            <a:r>
              <a:rPr lang="en-US" sz="3400" dirty="0" smtClean="0"/>
              <a:t>ourselves”</a:t>
            </a:r>
            <a:endParaRPr lang="en-US" sz="3400" dirty="0"/>
          </a:p>
          <a:p>
            <a:pPr lvl="1"/>
            <a:r>
              <a:rPr lang="en-US" sz="3400" dirty="0" smtClean="0"/>
              <a:t>“</a:t>
            </a:r>
            <a:r>
              <a:rPr lang="en-US" sz="3400" dirty="0"/>
              <a:t>A</a:t>
            </a:r>
            <a:r>
              <a:rPr lang="en-US" sz="3400" dirty="0" smtClean="0"/>
              <a:t>dd </a:t>
            </a:r>
            <a:r>
              <a:rPr lang="en-US" sz="3400" dirty="0"/>
              <a:t>more conceptual </a:t>
            </a:r>
            <a:r>
              <a:rPr lang="en-US" sz="3400" dirty="0" smtClean="0"/>
              <a:t>questions”</a:t>
            </a:r>
            <a:endParaRPr lang="en-US" sz="3400" dirty="0"/>
          </a:p>
          <a:p>
            <a:pPr lvl="1"/>
            <a:r>
              <a:rPr lang="en-US" sz="3400" dirty="0" smtClean="0"/>
              <a:t>“</a:t>
            </a:r>
            <a:r>
              <a:rPr lang="en-US" sz="3400" dirty="0"/>
              <a:t>F</a:t>
            </a:r>
            <a:r>
              <a:rPr lang="en-US" sz="3400" dirty="0" smtClean="0"/>
              <a:t>ocus </a:t>
            </a:r>
            <a:r>
              <a:rPr lang="en-US" sz="3400" dirty="0"/>
              <a:t>on application of concepts and less </a:t>
            </a:r>
            <a:r>
              <a:rPr lang="en-US" sz="3400" dirty="0" smtClean="0"/>
              <a:t>quantitative </a:t>
            </a:r>
            <a:r>
              <a:rPr lang="en-US" sz="3400" dirty="0"/>
              <a:t>problem </a:t>
            </a:r>
            <a:r>
              <a:rPr lang="en-US" sz="3400" dirty="0" smtClean="0"/>
              <a:t>solving” </a:t>
            </a:r>
          </a:p>
          <a:p>
            <a:r>
              <a:rPr lang="en-US" sz="3800" dirty="0" smtClean="0"/>
              <a:t>Reduce or eliminate software</a:t>
            </a:r>
          </a:p>
          <a:p>
            <a:pPr lvl="1"/>
            <a:r>
              <a:rPr lang="en-US" sz="3400" dirty="0" smtClean="0"/>
              <a:t>“</a:t>
            </a:r>
            <a:r>
              <a:rPr lang="en-US" sz="3400" dirty="0"/>
              <a:t>I</a:t>
            </a:r>
            <a:r>
              <a:rPr lang="en-US" sz="3400" dirty="0" smtClean="0"/>
              <a:t>t took a long time trying to understand the software which added little to understanding of the course material”</a:t>
            </a:r>
          </a:p>
          <a:p>
            <a:r>
              <a:rPr lang="en-US" sz="3800" dirty="0" smtClean="0"/>
              <a:t>More “reading </a:t>
            </a:r>
            <a:r>
              <a:rPr lang="en-US" sz="3800" dirty="0"/>
              <a:t>and understanding statistical data presented in </a:t>
            </a:r>
            <a:r>
              <a:rPr lang="en-US" sz="3800" dirty="0" smtClean="0"/>
              <a:t>research”</a:t>
            </a:r>
            <a:endParaRPr lang="en-US" sz="3800" dirty="0"/>
          </a:p>
          <a:p>
            <a:pPr lvl="1"/>
            <a:r>
              <a:rPr lang="en-US" sz="3400" dirty="0"/>
              <a:t>M</a:t>
            </a:r>
            <a:r>
              <a:rPr lang="en-US" sz="3400" dirty="0" smtClean="0"/>
              <a:t>ore “reading and interpreting journal articles”</a:t>
            </a:r>
          </a:p>
          <a:p>
            <a:pPr lvl="1"/>
            <a:r>
              <a:rPr lang="en-US" sz="3400" dirty="0"/>
              <a:t>M</a:t>
            </a:r>
            <a:r>
              <a:rPr lang="en-US" sz="3400" dirty="0" smtClean="0"/>
              <a:t>ore “real-life </a:t>
            </a:r>
            <a:r>
              <a:rPr lang="en-US" sz="3400" dirty="0"/>
              <a:t>analysis exercises through journal </a:t>
            </a:r>
            <a:r>
              <a:rPr lang="en-US" sz="3400" dirty="0" smtClean="0"/>
              <a:t>reviews”</a:t>
            </a:r>
            <a:endParaRPr lang="en-US" sz="3400" dirty="0"/>
          </a:p>
          <a:p>
            <a:pPr lvl="1"/>
            <a:r>
              <a:rPr lang="en-US" sz="3400" dirty="0" smtClean="0"/>
              <a:t>“</a:t>
            </a:r>
            <a:r>
              <a:rPr lang="en-US" sz="3400" dirty="0"/>
              <a:t>F</a:t>
            </a:r>
            <a:r>
              <a:rPr lang="en-US" sz="3400" dirty="0" smtClean="0"/>
              <a:t>ocus </a:t>
            </a:r>
            <a:r>
              <a:rPr lang="en-US" sz="3400" dirty="0"/>
              <a:t>on how to </a:t>
            </a:r>
            <a:r>
              <a:rPr lang="en-US" sz="3400" dirty="0" smtClean="0"/>
              <a:t>‘dissect </a:t>
            </a:r>
            <a:r>
              <a:rPr lang="en-US" sz="3400" dirty="0"/>
              <a:t>a research </a:t>
            </a:r>
            <a:r>
              <a:rPr lang="en-US" sz="3400" dirty="0" smtClean="0"/>
              <a:t>paper’ ”</a:t>
            </a:r>
            <a:endParaRPr lang="en-US" dirty="0"/>
          </a:p>
        </p:txBody>
      </p:sp>
    </p:spTree>
    <p:extLst>
      <p:ext uri="{BB962C8B-B14F-4D97-AF65-F5344CB8AC3E}">
        <p14:creationId xmlns:p14="http://schemas.microsoft.com/office/powerpoint/2010/main" val="33265606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 Defense of Art Appreciation: &amp;#x0D;&amp;#x0A;What Your Doctor Does NOT Need to Know About Biostatistics&amp;quot;&quot;/&gt;&lt;property id=&quot;20307&quot; value=&quot;256&quot;/&gt;&lt;/object&gt;&lt;object type=&quot;3&quot; unique_id=&quot;10053&quot;&gt;&lt;property id=&quot;20148&quot; value=&quot;5&quot;/&gt;&lt;property id=&quot;20300&quot; value=&quot;Slide 8 - &amp;quot;Conversations with Students&amp;quot;&quot;/&gt;&lt;property id=&quot;20307&quot; value=&quot;260&quot;/&gt;&lt;/object&gt;&lt;object type=&quot;3&quot; unique_id=&quot;10151&quot;&gt;&lt;property id=&quot;20148&quot; value=&quot;5&quot;/&gt;&lt;property id=&quot;20300&quot; value=&quot;Slide 3 - &amp;quot;Current Introductory Biostatistics Courses&amp;quot;&quot;/&gt;&lt;property id=&quot;20307&quot; value=&quot;264&quot;/&gt;&lt;/object&gt;&lt;object type=&quot;3&quot; unique_id=&quot;10192&quot;&gt;&lt;property id=&quot;20148&quot; value=&quot;5&quot;/&gt;&lt;property id=&quot;20300&quot; value=&quot;Slide 9 - &amp;quot;Conversations with Students&amp;#x0D;&amp;#x0A;“What we really need…”&amp;quot;&quot;/&gt;&lt;property id=&quot;20307&quot; value=&quot;267&quot;/&gt;&lt;/object&gt;&lt;object type=&quot;3&quot; unique_id=&quot;10322&quot;&gt;&lt;property id=&quot;20148&quot; value=&quot;5&quot;/&gt;&lt;property id=&quot;20300&quot; value=&quot;Slide 19 - &amp;quot;New Course Description&amp;quot;&quot;/&gt;&lt;property id=&quot;20307&quot; value=&quot;271&quot;/&gt;&lt;/object&gt;&lt;object type=&quot;3&quot; unique_id=&quot;10341&quot;&gt;&lt;property id=&quot;20148&quot; value=&quot;5&quot;/&gt;&lt;property id=&quot;20300&quot; value=&quot;Slide 4 - &amp;quot;Student Backgrounds&amp;#x0D;&amp;#x0A;PubH 6414 Online, Fall 2012&amp;quot;&quot;/&gt;&lt;property id=&quot;20307&quot; value=&quot;273&quot;/&gt;&lt;/object&gt;&lt;object type=&quot;3&quot; unique_id=&quot;10905&quot;&gt;&lt;property id=&quot;20148&quot; value=&quot;5&quot;/&gt;&lt;property id=&quot;20300&quot; value=&quot;Slide 15 - &amp;quot;Conversations with Faculty&amp;quot;&quot;/&gt;&lt;property id=&quot;20307&quot; value=&quot;275&quot;/&gt;&lt;/object&gt;&lt;object type=&quot;3&quot; unique_id=&quot;10906&quot;&gt;&lt;property id=&quot;20148&quot; value=&quot;5&quot;/&gt;&lt;property id=&quot;20300&quot; value=&quot;Slide 14 - &amp;quot;External Guidance&amp;#x0D;&amp;#x0A;Board Exams&amp;#x0D;&amp;#x0A;(one example)&amp;quot;&quot;/&gt;&lt;property id=&quot;20307&quot; value=&quot;276&quot;/&gt;&lt;/object&gt;&lt;object type=&quot;3&quot; unique_id=&quot;10983&quot;&gt;&lt;property id=&quot;20148&quot; value=&quot;5&quot;/&gt;&lt;property id=&quot;20300&quot; value=&quot;Slide 12 - &amp;quot;External Guidance&amp;#x0D;&amp;#x0A;New MCAT2015 Exam&amp;quot;&quot;/&gt;&lt;property id=&quot;20307&quot; value=&quot;277&quot;/&gt;&lt;/object&gt;&lt;object type=&quot;3&quot; unique_id=&quot;10984&quot;&gt;&lt;property id=&quot;20148&quot; value=&quot;5&quot;/&gt;&lt;property id=&quot;20300&quot; value=&quot;Slide 13 - &amp;quot; &amp;quot;&quot;/&gt;&lt;property id=&quot;20307&quot; value=&quot;278&quot;/&gt;&lt;/object&gt;&lt;object type=&quot;3&quot; unique_id=&quot;11025&quot;&gt;&lt;property id=&quot;20148&quot; value=&quot;5&quot;/&gt;&lt;property id=&quot;20300&quot; value=&quot;Slide 6 - &amp;quot;Motivations for Change&amp;quot;&quot;/&gt;&lt;property id=&quot;20307&quot; value=&quot;279&quot;/&gt;&lt;/object&gt;&lt;object type=&quot;3&quot; unique_id=&quot;11882&quot;&gt;&lt;property id=&quot;20148&quot; value=&quot;5&quot;/&gt;&lt;property id=&quot;20300&quot; value=&quot;Slide 20 - &amp;quot;Next Steps&amp;quot;&quot;/&gt;&lt;property id=&quot;20307&quot; value=&quot;292&quot;/&gt;&lt;/object&gt;&lt;object type=&quot;3&quot; unique_id=&quot;11884&quot;&gt;&lt;property id=&quot;20148&quot; value=&quot;5&quot;/&gt;&lt;property id=&quot;20300&quot; value=&quot;Slide 21 - &amp;quot;Acknowledgements&amp;quot;&quot;/&gt;&lt;property id=&quot;20307&quot; value=&quot;291&quot;/&gt;&lt;/object&gt;&lt;object type=&quot;3&quot; unique_id=&quot;12025&quot;&gt;&lt;property id=&quot;20148&quot; value=&quot;5&quot;/&gt;&lt;property id=&quot;20300&quot; value=&quot;Slide 5 - &amp;quot;The Instructors&amp;#x0D;&amp;#x0A;PubH 6414 – 6415 sequence&amp;quot;&quot;/&gt;&lt;property id=&quot;20307&quot; value=&quot;293&quot;/&gt;&lt;/object&gt;&lt;object type=&quot;3&quot; unique_id=&quot;12027&quot;&gt;&lt;property id=&quot;20148&quot; value=&quot;5&quot;/&gt;&lt;property id=&quot;20300&quot; value=&quot;Slide 17 - &amp;quot;Conversations with Faculty&amp;#x0D;&amp;#x0A;Limited Time Requires Choices&amp;quot;&quot;/&gt;&lt;property id=&quot;20307&quot; value=&quot;294&quot;/&gt;&lt;/object&gt;&lt;object type=&quot;3&quot; unique_id=&quot;12323&quot;&gt;&lt;property id=&quot;20148&quot; value=&quot;5&quot;/&gt;&lt;property id=&quot;20300&quot; value=&quot;Slide 22 - &amp;quot;References&amp;quot;&quot;/&gt;&lt;property id=&quot;20307&quot; value=&quot;299&quot;/&gt;&lt;/object&gt;&lt;object type=&quot;3&quot; unique_id=&quot;12755&quot;&gt;&lt;property id=&quot;20148&quot; value=&quot;5&quot;/&gt;&lt;property id=&quot;20300&quot; value=&quot;Slide 10 - &amp;quot;External Guidance&amp;#x0D;&amp;#x0A;Statistical Content of NEJM Articles&amp;quot;&quot;/&gt;&lt;property id=&quot;20307&quot; value=&quot;300&quot;/&gt;&lt;/object&gt;&lt;object type=&quot;3&quot; unique_id=&quot;13200&quot;&gt;&lt;property id=&quot;20148&quot; value=&quot;5&quot;/&gt;&lt;property id=&quot;20300&quot; value=&quot;Slide 11 - &amp;quot;External Guidance&amp;#x0D;&amp;#x0A;Statistical Content of Pediatrics Articles&amp;quot;&quot;/&gt;&lt;property id=&quot;20307&quot; value=&quot;301&quot;/&gt;&lt;/object&gt;&lt;object type=&quot;3&quot; unique_id=&quot;13224&quot;&gt;&lt;property id=&quot;20148&quot; value=&quot;5&quot;/&gt;&lt;property id=&quot;20300&quot; value=&quot;Slide 18 - &amp;quot;Planned Changes&amp;quot;&quot;/&gt;&lt;property id=&quot;20307&quot; value=&quot;302&quot;/&gt;&lt;/object&gt;&lt;object type=&quot;3&quot; unique_id=&quot;13321&quot;&gt;&lt;property id=&quot;20148&quot; value=&quot;5&quot;/&gt;&lt;property id=&quot;20300&quot; value=&quot;Slide 7 - &amp;quot;Process&amp;quot;&quot;/&gt;&lt;property id=&quot;20307&quot; value=&quot;303&quot;/&gt;&lt;/object&gt;&lt;object type=&quot;3&quot; unique_id=&quot;13668&quot;&gt;&lt;property id=&quot;20148&quot; value=&quot;5&quot;/&gt;&lt;property id=&quot;20300&quot; value=&quot;Slide 2 - &amp;quot;Gap in Introductory Biostatistics Education&amp;quot;&quot;/&gt;&lt;property id=&quot;20307&quot; value=&quot;305&quot;/&gt;&lt;/object&gt;&lt;object type=&quot;3&quot; unique_id=&quot;13861&quot;&gt;&lt;property id=&quot;20148&quot; value=&quot;5&quot;/&gt;&lt;property id=&quot;20300&quot; value=&quot;Slide 16 - &amp;quot;Conversations with Faculty&amp;#x0D;&amp;#x0A;Common Misconceptions&amp;quot;&quot;/&gt;&lt;property id=&quot;20307&quot; value=&quot;306&quot;/&gt;&lt;/object&gt;&lt;/object&gt;&lt;/object&gt;&lt;/database&gt;"/>
  <p:tag name="SECTOMILLISECCONVERTED" val="1"/>
</p:tagLst>
</file>

<file path=ppt/theme/theme1.xml><?xml version="1.0" encoding="utf-8"?>
<a:theme xmlns:a="http://schemas.openxmlformats.org/drawingml/2006/main" name="D2D-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D2D-1</Template>
  <TotalTime>1518</TotalTime>
  <Words>1995</Words>
  <Application>Microsoft Office PowerPoint</Application>
  <PresentationFormat>On-screen Show (4:3)</PresentationFormat>
  <Paragraphs>217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D2D-1</vt:lpstr>
      <vt:lpstr>In Defense of Art Appreciation:  What Your Doctor Does NOT Need to Know About Biostatistics</vt:lpstr>
      <vt:lpstr>Gap in Introductory Biostatistics Education</vt:lpstr>
      <vt:lpstr>Current Introductory Biostatistics Courses</vt:lpstr>
      <vt:lpstr>Student Backgrounds PubH 6414 Online, Fall 2012</vt:lpstr>
      <vt:lpstr>The Instructors PubH 6414 – 6415 sequence</vt:lpstr>
      <vt:lpstr>Motivations for Change</vt:lpstr>
      <vt:lpstr>Process</vt:lpstr>
      <vt:lpstr>Conversations with Students</vt:lpstr>
      <vt:lpstr>Conversations with Students “What we really need…”</vt:lpstr>
      <vt:lpstr>External Guidance Statistical Content of NEJM Articles</vt:lpstr>
      <vt:lpstr>External Guidance Statistical Content of Pediatrics Articles</vt:lpstr>
      <vt:lpstr>External Guidance New MCAT2015 Exam</vt:lpstr>
      <vt:lpstr> </vt:lpstr>
      <vt:lpstr>External Guidance Board Exams (one example)</vt:lpstr>
      <vt:lpstr>Conversations with Faculty</vt:lpstr>
      <vt:lpstr>Conversations with Faculty Common Misconceptions</vt:lpstr>
      <vt:lpstr>Conversations with Faculty Limited Time Requires Choices</vt:lpstr>
      <vt:lpstr>Planned Changes</vt:lpstr>
      <vt:lpstr>New Course Description</vt:lpstr>
      <vt:lpstr>Next Steps</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Defense of Art Appreciation: What your doctor does NOT need to know about statistics</dc:title>
  <dc:creator>Ann Brearley</dc:creator>
  <cp:lastModifiedBy>Ann Brearley(2)</cp:lastModifiedBy>
  <cp:revision>149</cp:revision>
  <cp:lastPrinted>2013-08-02T16:19:19Z</cp:lastPrinted>
  <dcterms:created xsi:type="dcterms:W3CDTF">2013-01-24T14:06:57Z</dcterms:created>
  <dcterms:modified xsi:type="dcterms:W3CDTF">2013-08-02T17:00:00Z</dcterms:modified>
</cp:coreProperties>
</file>