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91" r:id="rId2"/>
    <p:sldId id="577" r:id="rId3"/>
    <p:sldId id="575" r:id="rId4"/>
    <p:sldId id="579" r:id="rId5"/>
    <p:sldId id="580" r:id="rId6"/>
    <p:sldId id="581" r:id="rId7"/>
    <p:sldId id="582" r:id="rId8"/>
    <p:sldId id="586" r:id="rId9"/>
    <p:sldId id="587" r:id="rId10"/>
    <p:sldId id="588" r:id="rId11"/>
    <p:sldId id="583" r:id="rId12"/>
    <p:sldId id="584" r:id="rId13"/>
    <p:sldId id="531" r:id="rId14"/>
    <p:sldId id="585" r:id="rId15"/>
    <p:sldId id="589" r:id="rId16"/>
    <p:sldId id="279" r:id="rId17"/>
    <p:sldId id="576" r:id="rId18"/>
    <p:sldId id="578" r:id="rId19"/>
  </p:sldIdLst>
  <p:sldSz cx="12192000" cy="6858000"/>
  <p:notesSz cx="6858000" cy="9144000"/>
  <p:defaultTextStyle>
    <a:defPPr>
      <a:defRPr lang="en-GB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40C3F"/>
    <a:srgbClr val="720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 autoAdjust="0"/>
    <p:restoredTop sz="90929"/>
  </p:normalViewPr>
  <p:slideViewPr>
    <p:cSldViewPr>
      <p:cViewPr varScale="1">
        <p:scale>
          <a:sx n="100" d="100"/>
          <a:sy n="100" d="100"/>
        </p:scale>
        <p:origin x="20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19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d39c22c0-0d5a-4269-9719-f756ff115e3f" providerId="ADAL" clId="{88632F64-F66F-43C7-9D56-699946A94D9A}"/>
    <pc:docChg chg="undo custSel modSld">
      <pc:chgData name="ANDREW" userId="d39c22c0-0d5a-4269-9719-f756ff115e3f" providerId="ADAL" clId="{88632F64-F66F-43C7-9D56-699946A94D9A}" dt="2020-08-22T10:17:21.558" v="1" actId="14734"/>
      <pc:docMkLst>
        <pc:docMk/>
      </pc:docMkLst>
      <pc:sldChg chg="modSp mod">
        <pc:chgData name="ANDREW" userId="d39c22c0-0d5a-4269-9719-f756ff115e3f" providerId="ADAL" clId="{88632F64-F66F-43C7-9D56-699946A94D9A}" dt="2020-08-22T10:17:21.558" v="1" actId="14734"/>
        <pc:sldMkLst>
          <pc:docMk/>
          <pc:sldMk cId="457970714" sldId="581"/>
        </pc:sldMkLst>
        <pc:graphicFrameChg chg="modGraphic">
          <ac:chgData name="ANDREW" userId="d39c22c0-0d5a-4269-9719-f756ff115e3f" providerId="ADAL" clId="{88632F64-F66F-43C7-9D56-699946A94D9A}" dt="2020-08-22T10:17:21.558" v="1" actId="14734"/>
          <ac:graphicFrameMkLst>
            <pc:docMk/>
            <pc:sldMk cId="457970714" sldId="581"/>
            <ac:graphicFrameMk id="4" creationId="{30042493-7AEB-4619-9A99-0FB549A9438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image" Target="../media/image4.jp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10A4B-6F6D-4AAB-A9C4-939C91C7346F}" type="doc">
      <dgm:prSet loTypeId="urn:microsoft.com/office/officeart/2008/layout/PictureStrips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8ABE5B-92F4-48FA-9F1F-D86725B48C48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kumimoji="1" lang="en-GB" sz="1800" b="0" dirty="0">
              <a:solidFill>
                <a:srgbClr val="000066"/>
              </a:solidFill>
            </a:rPr>
            <a:t>Dr Hisham Al-Assam</a:t>
          </a:r>
          <a:endParaRPr lang="en-GB" sz="1800" b="0" dirty="0">
            <a:solidFill>
              <a:srgbClr val="000066"/>
            </a:solidFill>
          </a:endParaRPr>
        </a:p>
      </dgm:t>
    </dgm:pt>
    <dgm:pt modelId="{B1724612-25D8-4A17-81D4-11B041462149}" type="parTrans" cxnId="{764255C5-4102-4062-B4BE-9FD61828010C}">
      <dgm:prSet/>
      <dgm:spPr/>
      <dgm:t>
        <a:bodyPr/>
        <a:lstStyle/>
        <a:p>
          <a:endParaRPr lang="en-GB" sz="1800"/>
        </a:p>
      </dgm:t>
    </dgm:pt>
    <dgm:pt modelId="{295BA1FC-D8F0-466C-9E96-03E28AD71D09}" type="sibTrans" cxnId="{764255C5-4102-4062-B4BE-9FD61828010C}">
      <dgm:prSet/>
      <dgm:spPr/>
      <dgm:t>
        <a:bodyPr/>
        <a:lstStyle/>
        <a:p>
          <a:endParaRPr lang="en-GB" sz="1800"/>
        </a:p>
      </dgm:t>
    </dgm:pt>
    <dgm:pt modelId="{0DA3FC4E-76D8-4B2A-8EAF-12E0C5246DCF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kumimoji="1" lang="en-GB" sz="1800" b="0" dirty="0">
              <a:solidFill>
                <a:srgbClr val="000066"/>
              </a:solidFill>
            </a:rPr>
            <a:t>Dr Mohammad Athar Ali</a:t>
          </a:r>
        </a:p>
      </dgm:t>
    </dgm:pt>
    <dgm:pt modelId="{2831E78F-AAFB-4088-A9EC-F74EC020E88E}" type="parTrans" cxnId="{0E6558D7-67F3-41EB-972A-63971C39C3BB}">
      <dgm:prSet/>
      <dgm:spPr/>
      <dgm:t>
        <a:bodyPr/>
        <a:lstStyle/>
        <a:p>
          <a:endParaRPr lang="en-US" sz="1200"/>
        </a:p>
      </dgm:t>
    </dgm:pt>
    <dgm:pt modelId="{45446B0D-9C87-4D0F-B909-1FB48B27E1D6}" type="sibTrans" cxnId="{0E6558D7-67F3-41EB-972A-63971C39C3BB}">
      <dgm:prSet/>
      <dgm:spPr/>
      <dgm:t>
        <a:bodyPr/>
        <a:lstStyle/>
        <a:p>
          <a:endParaRPr lang="en-US" sz="1200"/>
        </a:p>
      </dgm:t>
    </dgm:pt>
    <dgm:pt modelId="{BF461D5B-F335-4370-8BA3-438233A54D32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kumimoji="1" lang="en-GB" sz="1800" b="0" dirty="0">
              <a:solidFill>
                <a:srgbClr val="000066"/>
              </a:solidFill>
            </a:rPr>
            <a:t>Hongbo Du</a:t>
          </a:r>
        </a:p>
      </dgm:t>
    </dgm:pt>
    <dgm:pt modelId="{9EC3F290-523D-41B2-80DA-67AEAE040994}" type="parTrans" cxnId="{8AB0E162-C45E-49E0-98D6-9C3EE651A6E7}">
      <dgm:prSet/>
      <dgm:spPr/>
      <dgm:t>
        <a:bodyPr/>
        <a:lstStyle/>
        <a:p>
          <a:endParaRPr lang="en-US" sz="1200"/>
        </a:p>
      </dgm:t>
    </dgm:pt>
    <dgm:pt modelId="{30CC6A34-148F-42EA-954D-84663262CCAA}" type="sibTrans" cxnId="{8AB0E162-C45E-49E0-98D6-9C3EE651A6E7}">
      <dgm:prSet/>
      <dgm:spPr/>
      <dgm:t>
        <a:bodyPr/>
        <a:lstStyle/>
        <a:p>
          <a:endParaRPr lang="en-US" sz="1200"/>
        </a:p>
      </dgm:t>
    </dgm:pt>
    <dgm:pt modelId="{14D8E993-FECC-4188-8C18-43F196450CA0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lang="en-GB" sz="1800" b="0" dirty="0">
              <a:solidFill>
                <a:srgbClr val="000066"/>
              </a:solidFill>
            </a:rPr>
            <a:t>Dr Harin Sellahewa</a:t>
          </a:r>
        </a:p>
      </dgm:t>
    </dgm:pt>
    <dgm:pt modelId="{C90C8972-CA80-4407-9358-7112D76DDCA3}" type="parTrans" cxnId="{37D3D9F3-4AB2-4FD2-B497-BCA209567324}">
      <dgm:prSet/>
      <dgm:spPr/>
      <dgm:t>
        <a:bodyPr/>
        <a:lstStyle/>
        <a:p>
          <a:endParaRPr lang="en-US" sz="1200"/>
        </a:p>
      </dgm:t>
    </dgm:pt>
    <dgm:pt modelId="{A2678FDC-E1B2-47A9-9632-57967F0A51AD}" type="sibTrans" cxnId="{37D3D9F3-4AB2-4FD2-B497-BCA209567324}">
      <dgm:prSet/>
      <dgm:spPr/>
      <dgm:t>
        <a:bodyPr/>
        <a:lstStyle/>
        <a:p>
          <a:endParaRPr lang="en-US" sz="1200"/>
        </a:p>
      </dgm:t>
    </dgm:pt>
    <dgm:pt modelId="{A78FADC4-2AB7-460E-AD95-B8DB13B2888F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kumimoji="1" lang="en-GB" sz="1800" b="0" dirty="0">
              <a:solidFill>
                <a:srgbClr val="000066"/>
              </a:solidFill>
            </a:rPr>
            <a:t>Dr Tuan Nguyen</a:t>
          </a:r>
        </a:p>
      </dgm:t>
    </dgm:pt>
    <dgm:pt modelId="{DECAD612-E6F1-4A8C-B1EC-0B913E75B585}" type="parTrans" cxnId="{2A0CA22C-D299-49CA-8680-6A6D19CD1A0C}">
      <dgm:prSet/>
      <dgm:spPr/>
      <dgm:t>
        <a:bodyPr/>
        <a:lstStyle/>
        <a:p>
          <a:endParaRPr lang="en-US" sz="1200"/>
        </a:p>
      </dgm:t>
    </dgm:pt>
    <dgm:pt modelId="{1825C56E-97BD-4B16-B7BE-3A85EE9C60C8}" type="sibTrans" cxnId="{2A0CA22C-D299-49CA-8680-6A6D19CD1A0C}">
      <dgm:prSet/>
      <dgm:spPr/>
      <dgm:t>
        <a:bodyPr/>
        <a:lstStyle/>
        <a:p>
          <a:endParaRPr lang="en-US" sz="1200"/>
        </a:p>
      </dgm:t>
    </dgm:pt>
    <dgm:pt modelId="{99518489-CFA6-46B9-B1A2-6E922782206D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kumimoji="1" lang="en-GB" sz="1800" b="0" dirty="0">
              <a:solidFill>
                <a:srgbClr val="000066"/>
              </a:solidFill>
            </a:rPr>
            <a:t>Dr Alaa AlZoubi</a:t>
          </a:r>
        </a:p>
      </dgm:t>
    </dgm:pt>
    <dgm:pt modelId="{91560DFC-0307-45F2-94E6-728B94F6E0B5}" type="parTrans" cxnId="{15B07424-D44B-447B-98C9-299F82E642E2}">
      <dgm:prSet/>
      <dgm:spPr/>
      <dgm:t>
        <a:bodyPr/>
        <a:lstStyle/>
        <a:p>
          <a:endParaRPr lang="en-GB"/>
        </a:p>
      </dgm:t>
    </dgm:pt>
    <dgm:pt modelId="{60876850-4FCF-4FCC-8A19-A68C2616798A}" type="sibTrans" cxnId="{15B07424-D44B-447B-98C9-299F82E642E2}">
      <dgm:prSet/>
      <dgm:spPr/>
      <dgm:t>
        <a:bodyPr/>
        <a:lstStyle/>
        <a:p>
          <a:endParaRPr lang="en-GB"/>
        </a:p>
      </dgm:t>
    </dgm:pt>
    <dgm:pt modelId="{A29A9442-9D9F-41A3-80FD-A4FC3575AB9E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kumimoji="1" lang="en-GB" sz="1800" b="0" dirty="0">
              <a:solidFill>
                <a:srgbClr val="000066"/>
              </a:solidFill>
            </a:rPr>
            <a:t>Dr Maysson Al-haj Ibrahim</a:t>
          </a:r>
        </a:p>
      </dgm:t>
    </dgm:pt>
    <dgm:pt modelId="{0AE4896A-AC51-4F84-A8A7-70F3CD4E72F1}" type="parTrans" cxnId="{79880C8D-FDE0-4DF0-B846-DC9DF38C0139}">
      <dgm:prSet/>
      <dgm:spPr/>
      <dgm:t>
        <a:bodyPr/>
        <a:lstStyle/>
        <a:p>
          <a:endParaRPr lang="en-GB"/>
        </a:p>
      </dgm:t>
    </dgm:pt>
    <dgm:pt modelId="{5D55A28E-1585-4BD7-B81E-B3A2B3322CCE}" type="sibTrans" cxnId="{79880C8D-FDE0-4DF0-B846-DC9DF38C0139}">
      <dgm:prSet/>
      <dgm:spPr/>
      <dgm:t>
        <a:bodyPr/>
        <a:lstStyle/>
        <a:p>
          <a:endParaRPr lang="en-GB"/>
        </a:p>
      </dgm:t>
    </dgm:pt>
    <dgm:pt modelId="{E8062254-705F-440E-AC9D-79130493BF08}">
      <dgm:prSet custT="1"/>
      <dgm:spPr>
        <a:solidFill>
          <a:srgbClr val="FFFFFF">
            <a:alpha val="40000"/>
          </a:srgbClr>
        </a:solidFill>
        <a:ln w="12700">
          <a:solidFill>
            <a:srgbClr val="00005C"/>
          </a:solidFill>
        </a:ln>
      </dgm:spPr>
      <dgm:t>
        <a:bodyPr/>
        <a:lstStyle/>
        <a:p>
          <a:pPr rtl="0"/>
          <a:r>
            <a:rPr kumimoji="1" lang="en-GB" sz="1800" b="0" dirty="0">
              <a:solidFill>
                <a:srgbClr val="000066"/>
              </a:solidFill>
            </a:rPr>
            <a:t>Dr Naseer Al-Jawad</a:t>
          </a:r>
        </a:p>
      </dgm:t>
    </dgm:pt>
    <dgm:pt modelId="{1577258F-D3AE-4C33-9CBF-066F301FC3DC}" type="parTrans" cxnId="{B544DE43-001A-4882-BE05-C83055E95784}">
      <dgm:prSet/>
      <dgm:spPr/>
      <dgm:t>
        <a:bodyPr/>
        <a:lstStyle/>
        <a:p>
          <a:endParaRPr lang="en-GB"/>
        </a:p>
      </dgm:t>
    </dgm:pt>
    <dgm:pt modelId="{FE4C0FD0-EC61-44ED-A44B-5D392FCE06CD}" type="sibTrans" cxnId="{B544DE43-001A-4882-BE05-C83055E95784}">
      <dgm:prSet/>
      <dgm:spPr/>
      <dgm:t>
        <a:bodyPr/>
        <a:lstStyle/>
        <a:p>
          <a:endParaRPr lang="en-GB"/>
        </a:p>
      </dgm:t>
    </dgm:pt>
    <dgm:pt modelId="{236CF035-E4C1-4482-B9E2-12D4FFA11B74}" type="pres">
      <dgm:prSet presAssocID="{B1510A4B-6F6D-4AAB-A9C4-939C91C7346F}" presName="Name0" presStyleCnt="0">
        <dgm:presLayoutVars>
          <dgm:dir/>
          <dgm:resizeHandles val="exact"/>
        </dgm:presLayoutVars>
      </dgm:prSet>
      <dgm:spPr/>
    </dgm:pt>
    <dgm:pt modelId="{52C76193-80AC-4E7F-9C5C-54F57DE894EC}" type="pres">
      <dgm:prSet presAssocID="{0DA3FC4E-76D8-4B2A-8EAF-12E0C5246DCF}" presName="composite" presStyleCnt="0"/>
      <dgm:spPr/>
    </dgm:pt>
    <dgm:pt modelId="{437A6EDD-41C9-4EFE-B325-431436204082}" type="pres">
      <dgm:prSet presAssocID="{0DA3FC4E-76D8-4B2A-8EAF-12E0C5246DCF}" presName="rect1" presStyleLbl="trAlignAcc1" presStyleIdx="0" presStyleCnt="8">
        <dgm:presLayoutVars>
          <dgm:bulletEnabled val="1"/>
        </dgm:presLayoutVars>
      </dgm:prSet>
      <dgm:spPr/>
    </dgm:pt>
    <dgm:pt modelId="{DD500B2A-804F-46A3-B27F-A62B2D3E9232}" type="pres">
      <dgm:prSet presAssocID="{0DA3FC4E-76D8-4B2A-8EAF-12E0C5246DCF}" presName="rect2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2054DFC-1CAD-4A6C-B497-29B3225FA118}" type="pres">
      <dgm:prSet presAssocID="{45446B0D-9C87-4D0F-B909-1FB48B27E1D6}" presName="sibTrans" presStyleCnt="0"/>
      <dgm:spPr/>
    </dgm:pt>
    <dgm:pt modelId="{9344B560-6570-4DA6-BF26-138E764879B0}" type="pres">
      <dgm:prSet presAssocID="{7A8ABE5B-92F4-48FA-9F1F-D86725B48C48}" presName="composite" presStyleCnt="0"/>
      <dgm:spPr/>
    </dgm:pt>
    <dgm:pt modelId="{C66B2690-E0C7-4086-BD7A-BEAD32636F1C}" type="pres">
      <dgm:prSet presAssocID="{7A8ABE5B-92F4-48FA-9F1F-D86725B48C48}" presName="rect1" presStyleLbl="trAlignAcc1" presStyleIdx="1" presStyleCnt="8" custScaleX="93165" custScaleY="86426">
        <dgm:presLayoutVars>
          <dgm:bulletEnabled val="1"/>
        </dgm:presLayoutVars>
      </dgm:prSet>
      <dgm:spPr/>
    </dgm:pt>
    <dgm:pt modelId="{0974980B-B9F3-436C-AB77-EC2F61D145CB}" type="pres">
      <dgm:prSet presAssocID="{7A8ABE5B-92F4-48FA-9F1F-D86725B48C48}" presName="rect2" presStyleLbl="fgImgPlace1" presStyleIdx="1" presStyleCnt="8" custScaleX="116211" custScaleY="121761" custLinFactNeighborX="-1619" custLinFactNeighborY="-423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gm:spPr>
    </dgm:pt>
    <dgm:pt modelId="{089FCF1E-A342-45F5-802E-9E2E4CD21CE2}" type="pres">
      <dgm:prSet presAssocID="{295BA1FC-D8F0-466C-9E96-03E28AD71D09}" presName="sibTrans" presStyleCnt="0"/>
      <dgm:spPr/>
    </dgm:pt>
    <dgm:pt modelId="{EEC2A11C-5E38-4473-9CB1-8B4CBF7A6F3C}" type="pres">
      <dgm:prSet presAssocID="{E8062254-705F-440E-AC9D-79130493BF08}" presName="composite" presStyleCnt="0"/>
      <dgm:spPr/>
    </dgm:pt>
    <dgm:pt modelId="{2DD4F3BE-4660-4F4D-9F1E-BB99B4956F44}" type="pres">
      <dgm:prSet presAssocID="{E8062254-705F-440E-AC9D-79130493BF08}" presName="rect1" presStyleLbl="trAlignAcc1" presStyleIdx="2" presStyleCnt="8">
        <dgm:presLayoutVars>
          <dgm:bulletEnabled val="1"/>
        </dgm:presLayoutVars>
      </dgm:prSet>
      <dgm:spPr/>
    </dgm:pt>
    <dgm:pt modelId="{F9CFBE5E-5F6E-4843-92FF-E3297A8EED26}" type="pres">
      <dgm:prSet presAssocID="{E8062254-705F-440E-AC9D-79130493BF08}" presName="rect2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B0E07EA-DF70-46D6-8BB6-31BA2151DF75}" type="pres">
      <dgm:prSet presAssocID="{FE4C0FD0-EC61-44ED-A44B-5D392FCE06CD}" presName="sibTrans" presStyleCnt="0"/>
      <dgm:spPr/>
    </dgm:pt>
    <dgm:pt modelId="{880B59FD-B06A-4210-B1BD-BAE834A64AD6}" type="pres">
      <dgm:prSet presAssocID="{99518489-CFA6-46B9-B1A2-6E922782206D}" presName="composite" presStyleCnt="0"/>
      <dgm:spPr/>
    </dgm:pt>
    <dgm:pt modelId="{A0E51F49-601F-471C-93F4-2130D47430A5}" type="pres">
      <dgm:prSet presAssocID="{99518489-CFA6-46B9-B1A2-6E922782206D}" presName="rect1" presStyleLbl="trAlignAcc1" presStyleIdx="3" presStyleCnt="8">
        <dgm:presLayoutVars>
          <dgm:bulletEnabled val="1"/>
        </dgm:presLayoutVars>
      </dgm:prSet>
      <dgm:spPr/>
    </dgm:pt>
    <dgm:pt modelId="{51A1441D-5301-4521-9051-018C699697A0}" type="pres">
      <dgm:prSet presAssocID="{99518489-CFA6-46B9-B1A2-6E922782206D}" presName="rect2" presStyleLbl="fg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684C77F-3FE5-4FA5-82A5-D1DBEC2A0A02}" type="pres">
      <dgm:prSet presAssocID="{60876850-4FCF-4FCC-8A19-A68C2616798A}" presName="sibTrans" presStyleCnt="0"/>
      <dgm:spPr/>
    </dgm:pt>
    <dgm:pt modelId="{186E4E2C-FA27-49F7-B4BF-D987D50DB731}" type="pres">
      <dgm:prSet presAssocID="{A29A9442-9D9F-41A3-80FD-A4FC3575AB9E}" presName="composite" presStyleCnt="0"/>
      <dgm:spPr/>
    </dgm:pt>
    <dgm:pt modelId="{AF91892E-2F43-49BE-9ACB-83C221B60218}" type="pres">
      <dgm:prSet presAssocID="{A29A9442-9D9F-41A3-80FD-A4FC3575AB9E}" presName="rect1" presStyleLbl="trAlignAcc1" presStyleIdx="4" presStyleCnt="8">
        <dgm:presLayoutVars>
          <dgm:bulletEnabled val="1"/>
        </dgm:presLayoutVars>
      </dgm:prSet>
      <dgm:spPr/>
    </dgm:pt>
    <dgm:pt modelId="{79C55798-29C3-4740-8854-7E8E0A5AE27A}" type="pres">
      <dgm:prSet presAssocID="{A29A9442-9D9F-41A3-80FD-A4FC3575AB9E}" presName="rect2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B4C269CE-A998-42A3-957E-15E3A3203C07}" type="pres">
      <dgm:prSet presAssocID="{5D55A28E-1585-4BD7-B81E-B3A2B3322CCE}" presName="sibTrans" presStyleCnt="0"/>
      <dgm:spPr/>
    </dgm:pt>
    <dgm:pt modelId="{9053106D-FDC2-40E2-A395-29246A03930B}" type="pres">
      <dgm:prSet presAssocID="{BF461D5B-F335-4370-8BA3-438233A54D32}" presName="composite" presStyleCnt="0"/>
      <dgm:spPr/>
    </dgm:pt>
    <dgm:pt modelId="{7E12C277-F7F6-4F1B-8A35-20A6105EECA5}" type="pres">
      <dgm:prSet presAssocID="{BF461D5B-F335-4370-8BA3-438233A54D32}" presName="rect1" presStyleLbl="trAlignAcc1" presStyleIdx="5" presStyleCnt="8">
        <dgm:presLayoutVars>
          <dgm:bulletEnabled val="1"/>
        </dgm:presLayoutVars>
      </dgm:prSet>
      <dgm:spPr/>
    </dgm:pt>
    <dgm:pt modelId="{31737BD9-751F-4C72-9174-4D9E129B0B5E}" type="pres">
      <dgm:prSet presAssocID="{BF461D5B-F335-4370-8BA3-438233A54D32}" presName="rect2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B2A4C4-ECB2-45FF-83BD-7878A2FFC3D5}" type="pres">
      <dgm:prSet presAssocID="{30CC6A34-148F-42EA-954D-84663262CCAA}" presName="sibTrans" presStyleCnt="0"/>
      <dgm:spPr/>
    </dgm:pt>
    <dgm:pt modelId="{0AC35AC6-430B-4150-A503-539B18E2B37D}" type="pres">
      <dgm:prSet presAssocID="{A78FADC4-2AB7-460E-AD95-B8DB13B2888F}" presName="composite" presStyleCnt="0"/>
      <dgm:spPr/>
    </dgm:pt>
    <dgm:pt modelId="{30928438-A30B-4F4E-B683-E7ED85E4EFAE}" type="pres">
      <dgm:prSet presAssocID="{A78FADC4-2AB7-460E-AD95-B8DB13B2888F}" presName="rect1" presStyleLbl="trAlignAcc1" presStyleIdx="6" presStyleCnt="8">
        <dgm:presLayoutVars>
          <dgm:bulletEnabled val="1"/>
        </dgm:presLayoutVars>
      </dgm:prSet>
      <dgm:spPr/>
    </dgm:pt>
    <dgm:pt modelId="{F5781CB4-1D4B-4BF2-8739-2F7C11589041}" type="pres">
      <dgm:prSet presAssocID="{A78FADC4-2AB7-460E-AD95-B8DB13B2888F}" presName="rect2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B5AB147E-E32F-4EF6-982A-FBE2490FE19D}" type="pres">
      <dgm:prSet presAssocID="{1825C56E-97BD-4B16-B7BE-3A85EE9C60C8}" presName="sibTrans" presStyleCnt="0"/>
      <dgm:spPr/>
    </dgm:pt>
    <dgm:pt modelId="{A0401810-875E-41EB-94F7-7A3D15190C64}" type="pres">
      <dgm:prSet presAssocID="{14D8E993-FECC-4188-8C18-43F196450CA0}" presName="composite" presStyleCnt="0"/>
      <dgm:spPr/>
    </dgm:pt>
    <dgm:pt modelId="{E50C2D5E-A47C-43A2-ABFD-B0014D19E726}" type="pres">
      <dgm:prSet presAssocID="{14D8E993-FECC-4188-8C18-43F196450CA0}" presName="rect1" presStyleLbl="trAlignAcc1" presStyleIdx="7" presStyleCnt="8">
        <dgm:presLayoutVars>
          <dgm:bulletEnabled val="1"/>
        </dgm:presLayoutVars>
      </dgm:prSet>
      <dgm:spPr/>
    </dgm:pt>
    <dgm:pt modelId="{229393C7-1E8A-451A-96EB-BDF51C5729F9}" type="pres">
      <dgm:prSet presAssocID="{14D8E993-FECC-4188-8C18-43F196450CA0}" presName="rect2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5B07424-D44B-447B-98C9-299F82E642E2}" srcId="{B1510A4B-6F6D-4AAB-A9C4-939C91C7346F}" destId="{99518489-CFA6-46B9-B1A2-6E922782206D}" srcOrd="3" destOrd="0" parTransId="{91560DFC-0307-45F2-94E6-728B94F6E0B5}" sibTransId="{60876850-4FCF-4FCC-8A19-A68C2616798A}"/>
    <dgm:cxn modelId="{2A0CA22C-D299-49CA-8680-6A6D19CD1A0C}" srcId="{B1510A4B-6F6D-4AAB-A9C4-939C91C7346F}" destId="{A78FADC4-2AB7-460E-AD95-B8DB13B2888F}" srcOrd="6" destOrd="0" parTransId="{DECAD612-E6F1-4A8C-B1EC-0B913E75B585}" sibTransId="{1825C56E-97BD-4B16-B7BE-3A85EE9C60C8}"/>
    <dgm:cxn modelId="{DC7B3731-C2C9-4867-9553-5A25B563A0DF}" type="presOf" srcId="{B1510A4B-6F6D-4AAB-A9C4-939C91C7346F}" destId="{236CF035-E4C1-4482-B9E2-12D4FFA11B74}" srcOrd="0" destOrd="0" presId="urn:microsoft.com/office/officeart/2008/layout/PictureStrips"/>
    <dgm:cxn modelId="{8AB0E162-C45E-49E0-98D6-9C3EE651A6E7}" srcId="{B1510A4B-6F6D-4AAB-A9C4-939C91C7346F}" destId="{BF461D5B-F335-4370-8BA3-438233A54D32}" srcOrd="5" destOrd="0" parTransId="{9EC3F290-523D-41B2-80DA-67AEAE040994}" sibTransId="{30CC6A34-148F-42EA-954D-84663262CCAA}"/>
    <dgm:cxn modelId="{B544DE43-001A-4882-BE05-C83055E95784}" srcId="{B1510A4B-6F6D-4AAB-A9C4-939C91C7346F}" destId="{E8062254-705F-440E-AC9D-79130493BF08}" srcOrd="2" destOrd="0" parTransId="{1577258F-D3AE-4C33-9CBF-066F301FC3DC}" sibTransId="{FE4C0FD0-EC61-44ED-A44B-5D392FCE06CD}"/>
    <dgm:cxn modelId="{410D596E-43EE-4B8B-B2DE-2FCDE80A818A}" type="presOf" srcId="{A78FADC4-2AB7-460E-AD95-B8DB13B2888F}" destId="{30928438-A30B-4F4E-B683-E7ED85E4EFAE}" srcOrd="0" destOrd="0" presId="urn:microsoft.com/office/officeart/2008/layout/PictureStrips"/>
    <dgm:cxn modelId="{62A4EA70-55C6-4EA1-8AF3-21BDF5F700C7}" type="presOf" srcId="{7A8ABE5B-92F4-48FA-9F1F-D86725B48C48}" destId="{C66B2690-E0C7-4086-BD7A-BEAD32636F1C}" srcOrd="0" destOrd="0" presId="urn:microsoft.com/office/officeart/2008/layout/PictureStrips"/>
    <dgm:cxn modelId="{79BB097A-0F65-4699-B75A-38583B0227BD}" type="presOf" srcId="{99518489-CFA6-46B9-B1A2-6E922782206D}" destId="{A0E51F49-601F-471C-93F4-2130D47430A5}" srcOrd="0" destOrd="0" presId="urn:microsoft.com/office/officeart/2008/layout/PictureStrips"/>
    <dgm:cxn modelId="{79880C8D-FDE0-4DF0-B846-DC9DF38C0139}" srcId="{B1510A4B-6F6D-4AAB-A9C4-939C91C7346F}" destId="{A29A9442-9D9F-41A3-80FD-A4FC3575AB9E}" srcOrd="4" destOrd="0" parTransId="{0AE4896A-AC51-4F84-A8A7-70F3CD4E72F1}" sibTransId="{5D55A28E-1585-4BD7-B81E-B3A2B3322CCE}"/>
    <dgm:cxn modelId="{7C3188A6-2E3E-4EDA-98B7-A8B3D35F1C39}" type="presOf" srcId="{BF461D5B-F335-4370-8BA3-438233A54D32}" destId="{7E12C277-F7F6-4F1B-8A35-20A6105EECA5}" srcOrd="0" destOrd="0" presId="urn:microsoft.com/office/officeart/2008/layout/PictureStrips"/>
    <dgm:cxn modelId="{760970B4-89DE-4EC4-B685-A5F10E60F3A5}" type="presOf" srcId="{A29A9442-9D9F-41A3-80FD-A4FC3575AB9E}" destId="{AF91892E-2F43-49BE-9ACB-83C221B60218}" srcOrd="0" destOrd="0" presId="urn:microsoft.com/office/officeart/2008/layout/PictureStrips"/>
    <dgm:cxn modelId="{3F80A5C3-93EF-4BDC-A2EF-2B9A24D0E3C4}" type="presOf" srcId="{0DA3FC4E-76D8-4B2A-8EAF-12E0C5246DCF}" destId="{437A6EDD-41C9-4EFE-B325-431436204082}" srcOrd="0" destOrd="0" presId="urn:microsoft.com/office/officeart/2008/layout/PictureStrips"/>
    <dgm:cxn modelId="{764255C5-4102-4062-B4BE-9FD61828010C}" srcId="{B1510A4B-6F6D-4AAB-A9C4-939C91C7346F}" destId="{7A8ABE5B-92F4-48FA-9F1F-D86725B48C48}" srcOrd="1" destOrd="0" parTransId="{B1724612-25D8-4A17-81D4-11B041462149}" sibTransId="{295BA1FC-D8F0-466C-9E96-03E28AD71D09}"/>
    <dgm:cxn modelId="{5A7F13C8-488A-498A-B19E-315B832308FD}" type="presOf" srcId="{E8062254-705F-440E-AC9D-79130493BF08}" destId="{2DD4F3BE-4660-4F4D-9F1E-BB99B4956F44}" srcOrd="0" destOrd="0" presId="urn:microsoft.com/office/officeart/2008/layout/PictureStrips"/>
    <dgm:cxn modelId="{0E6558D7-67F3-41EB-972A-63971C39C3BB}" srcId="{B1510A4B-6F6D-4AAB-A9C4-939C91C7346F}" destId="{0DA3FC4E-76D8-4B2A-8EAF-12E0C5246DCF}" srcOrd="0" destOrd="0" parTransId="{2831E78F-AAFB-4088-A9EC-F74EC020E88E}" sibTransId="{45446B0D-9C87-4D0F-B909-1FB48B27E1D6}"/>
    <dgm:cxn modelId="{9C6248D9-A71A-491E-A2FA-731BAB397A23}" type="presOf" srcId="{14D8E993-FECC-4188-8C18-43F196450CA0}" destId="{E50C2D5E-A47C-43A2-ABFD-B0014D19E726}" srcOrd="0" destOrd="0" presId="urn:microsoft.com/office/officeart/2008/layout/PictureStrips"/>
    <dgm:cxn modelId="{37D3D9F3-4AB2-4FD2-B497-BCA209567324}" srcId="{B1510A4B-6F6D-4AAB-A9C4-939C91C7346F}" destId="{14D8E993-FECC-4188-8C18-43F196450CA0}" srcOrd="7" destOrd="0" parTransId="{C90C8972-CA80-4407-9358-7112D76DDCA3}" sibTransId="{A2678FDC-E1B2-47A9-9632-57967F0A51AD}"/>
    <dgm:cxn modelId="{FE4A87C6-8F0F-406A-8B6E-1D57726DAC60}" type="presParOf" srcId="{236CF035-E4C1-4482-B9E2-12D4FFA11B74}" destId="{52C76193-80AC-4E7F-9C5C-54F57DE894EC}" srcOrd="0" destOrd="0" presId="urn:microsoft.com/office/officeart/2008/layout/PictureStrips"/>
    <dgm:cxn modelId="{C6B99D34-9F84-4808-96D0-F19DBEE1687F}" type="presParOf" srcId="{52C76193-80AC-4E7F-9C5C-54F57DE894EC}" destId="{437A6EDD-41C9-4EFE-B325-431436204082}" srcOrd="0" destOrd="0" presId="urn:microsoft.com/office/officeart/2008/layout/PictureStrips"/>
    <dgm:cxn modelId="{E696F0BE-2320-41DE-B11E-15794B6AA9A2}" type="presParOf" srcId="{52C76193-80AC-4E7F-9C5C-54F57DE894EC}" destId="{DD500B2A-804F-46A3-B27F-A62B2D3E9232}" srcOrd="1" destOrd="0" presId="urn:microsoft.com/office/officeart/2008/layout/PictureStrips"/>
    <dgm:cxn modelId="{896FD96C-6DDB-4E13-986C-35C533B46720}" type="presParOf" srcId="{236CF035-E4C1-4482-B9E2-12D4FFA11B74}" destId="{C2054DFC-1CAD-4A6C-B497-29B3225FA118}" srcOrd="1" destOrd="0" presId="urn:microsoft.com/office/officeart/2008/layout/PictureStrips"/>
    <dgm:cxn modelId="{BC77FBD7-1C22-456A-A6DF-0A4018DD0B64}" type="presParOf" srcId="{236CF035-E4C1-4482-B9E2-12D4FFA11B74}" destId="{9344B560-6570-4DA6-BF26-138E764879B0}" srcOrd="2" destOrd="0" presId="urn:microsoft.com/office/officeart/2008/layout/PictureStrips"/>
    <dgm:cxn modelId="{02A85788-AE8D-47A1-B51C-D0FFF1B98879}" type="presParOf" srcId="{9344B560-6570-4DA6-BF26-138E764879B0}" destId="{C66B2690-E0C7-4086-BD7A-BEAD32636F1C}" srcOrd="0" destOrd="0" presId="urn:microsoft.com/office/officeart/2008/layout/PictureStrips"/>
    <dgm:cxn modelId="{4B0F69D6-1F5E-4C2B-A210-2C6E4227637A}" type="presParOf" srcId="{9344B560-6570-4DA6-BF26-138E764879B0}" destId="{0974980B-B9F3-436C-AB77-EC2F61D145CB}" srcOrd="1" destOrd="0" presId="urn:microsoft.com/office/officeart/2008/layout/PictureStrips"/>
    <dgm:cxn modelId="{E7366893-B73C-4E37-82B0-8DF96356F725}" type="presParOf" srcId="{236CF035-E4C1-4482-B9E2-12D4FFA11B74}" destId="{089FCF1E-A342-45F5-802E-9E2E4CD21CE2}" srcOrd="3" destOrd="0" presId="urn:microsoft.com/office/officeart/2008/layout/PictureStrips"/>
    <dgm:cxn modelId="{B357276B-8882-449D-81FB-5AD2D8E209C2}" type="presParOf" srcId="{236CF035-E4C1-4482-B9E2-12D4FFA11B74}" destId="{EEC2A11C-5E38-4473-9CB1-8B4CBF7A6F3C}" srcOrd="4" destOrd="0" presId="urn:microsoft.com/office/officeart/2008/layout/PictureStrips"/>
    <dgm:cxn modelId="{F04DF48D-0913-4E74-8852-04C4D7F87B5F}" type="presParOf" srcId="{EEC2A11C-5E38-4473-9CB1-8B4CBF7A6F3C}" destId="{2DD4F3BE-4660-4F4D-9F1E-BB99B4956F44}" srcOrd="0" destOrd="0" presId="urn:microsoft.com/office/officeart/2008/layout/PictureStrips"/>
    <dgm:cxn modelId="{070BC0EE-A93E-4951-8BED-D21B5D594E38}" type="presParOf" srcId="{EEC2A11C-5E38-4473-9CB1-8B4CBF7A6F3C}" destId="{F9CFBE5E-5F6E-4843-92FF-E3297A8EED26}" srcOrd="1" destOrd="0" presId="urn:microsoft.com/office/officeart/2008/layout/PictureStrips"/>
    <dgm:cxn modelId="{A516EB89-0DF6-4E2A-AE7D-50AC2C3594A2}" type="presParOf" srcId="{236CF035-E4C1-4482-B9E2-12D4FFA11B74}" destId="{2B0E07EA-DF70-46D6-8BB6-31BA2151DF75}" srcOrd="5" destOrd="0" presId="urn:microsoft.com/office/officeart/2008/layout/PictureStrips"/>
    <dgm:cxn modelId="{B249D2A2-D9E3-4CD8-A851-600CCD96BF36}" type="presParOf" srcId="{236CF035-E4C1-4482-B9E2-12D4FFA11B74}" destId="{880B59FD-B06A-4210-B1BD-BAE834A64AD6}" srcOrd="6" destOrd="0" presId="urn:microsoft.com/office/officeart/2008/layout/PictureStrips"/>
    <dgm:cxn modelId="{A62CA3B6-7C01-4799-896D-4C3538E424CC}" type="presParOf" srcId="{880B59FD-B06A-4210-B1BD-BAE834A64AD6}" destId="{A0E51F49-601F-471C-93F4-2130D47430A5}" srcOrd="0" destOrd="0" presId="urn:microsoft.com/office/officeart/2008/layout/PictureStrips"/>
    <dgm:cxn modelId="{5B854AF5-A5E0-4DD9-B42C-FD37A61B3EA4}" type="presParOf" srcId="{880B59FD-B06A-4210-B1BD-BAE834A64AD6}" destId="{51A1441D-5301-4521-9051-018C699697A0}" srcOrd="1" destOrd="0" presId="urn:microsoft.com/office/officeart/2008/layout/PictureStrips"/>
    <dgm:cxn modelId="{B3EC6AE8-ACAC-4349-AF11-7B20F43CA3A5}" type="presParOf" srcId="{236CF035-E4C1-4482-B9E2-12D4FFA11B74}" destId="{9684C77F-3FE5-4FA5-82A5-D1DBEC2A0A02}" srcOrd="7" destOrd="0" presId="urn:microsoft.com/office/officeart/2008/layout/PictureStrips"/>
    <dgm:cxn modelId="{0E45B484-1B79-4A9C-A011-7A1F7FAD3A1C}" type="presParOf" srcId="{236CF035-E4C1-4482-B9E2-12D4FFA11B74}" destId="{186E4E2C-FA27-49F7-B4BF-D987D50DB731}" srcOrd="8" destOrd="0" presId="urn:microsoft.com/office/officeart/2008/layout/PictureStrips"/>
    <dgm:cxn modelId="{775D5B0E-7B05-4744-A783-AFEBB52F80AE}" type="presParOf" srcId="{186E4E2C-FA27-49F7-B4BF-D987D50DB731}" destId="{AF91892E-2F43-49BE-9ACB-83C221B60218}" srcOrd="0" destOrd="0" presId="urn:microsoft.com/office/officeart/2008/layout/PictureStrips"/>
    <dgm:cxn modelId="{47766E25-2E7E-4A88-916E-B10C34E9D9AD}" type="presParOf" srcId="{186E4E2C-FA27-49F7-B4BF-D987D50DB731}" destId="{79C55798-29C3-4740-8854-7E8E0A5AE27A}" srcOrd="1" destOrd="0" presId="urn:microsoft.com/office/officeart/2008/layout/PictureStrips"/>
    <dgm:cxn modelId="{00443C29-7456-4051-A1A6-FF70F8CD78ED}" type="presParOf" srcId="{236CF035-E4C1-4482-B9E2-12D4FFA11B74}" destId="{B4C269CE-A998-42A3-957E-15E3A3203C07}" srcOrd="9" destOrd="0" presId="urn:microsoft.com/office/officeart/2008/layout/PictureStrips"/>
    <dgm:cxn modelId="{EEA18ADA-5676-47D3-B6CB-8868EF4174C8}" type="presParOf" srcId="{236CF035-E4C1-4482-B9E2-12D4FFA11B74}" destId="{9053106D-FDC2-40E2-A395-29246A03930B}" srcOrd="10" destOrd="0" presId="urn:microsoft.com/office/officeart/2008/layout/PictureStrips"/>
    <dgm:cxn modelId="{0FDABEBC-D71F-4162-884A-2EFEBD841494}" type="presParOf" srcId="{9053106D-FDC2-40E2-A395-29246A03930B}" destId="{7E12C277-F7F6-4F1B-8A35-20A6105EECA5}" srcOrd="0" destOrd="0" presId="urn:microsoft.com/office/officeart/2008/layout/PictureStrips"/>
    <dgm:cxn modelId="{A4785353-1E54-4009-822B-7A2F1B3C61A3}" type="presParOf" srcId="{9053106D-FDC2-40E2-A395-29246A03930B}" destId="{31737BD9-751F-4C72-9174-4D9E129B0B5E}" srcOrd="1" destOrd="0" presId="urn:microsoft.com/office/officeart/2008/layout/PictureStrips"/>
    <dgm:cxn modelId="{70D7AF94-B0BE-44BE-8DD1-A481903A9706}" type="presParOf" srcId="{236CF035-E4C1-4482-B9E2-12D4FFA11B74}" destId="{04B2A4C4-ECB2-45FF-83BD-7878A2FFC3D5}" srcOrd="11" destOrd="0" presId="urn:microsoft.com/office/officeart/2008/layout/PictureStrips"/>
    <dgm:cxn modelId="{65059AF8-60C7-432D-A6BF-407E711A3D0F}" type="presParOf" srcId="{236CF035-E4C1-4482-B9E2-12D4FFA11B74}" destId="{0AC35AC6-430B-4150-A503-539B18E2B37D}" srcOrd="12" destOrd="0" presId="urn:microsoft.com/office/officeart/2008/layout/PictureStrips"/>
    <dgm:cxn modelId="{13857775-DE93-47C9-9ABC-D5445BD3F025}" type="presParOf" srcId="{0AC35AC6-430B-4150-A503-539B18E2B37D}" destId="{30928438-A30B-4F4E-B683-E7ED85E4EFAE}" srcOrd="0" destOrd="0" presId="urn:microsoft.com/office/officeart/2008/layout/PictureStrips"/>
    <dgm:cxn modelId="{ED91BFE4-D19C-4601-A870-5B499108DB33}" type="presParOf" srcId="{0AC35AC6-430B-4150-A503-539B18E2B37D}" destId="{F5781CB4-1D4B-4BF2-8739-2F7C11589041}" srcOrd="1" destOrd="0" presId="urn:microsoft.com/office/officeart/2008/layout/PictureStrips"/>
    <dgm:cxn modelId="{CFA885BB-2FF5-431C-B2C2-D74E05912F36}" type="presParOf" srcId="{236CF035-E4C1-4482-B9E2-12D4FFA11B74}" destId="{B5AB147E-E32F-4EF6-982A-FBE2490FE19D}" srcOrd="13" destOrd="0" presId="urn:microsoft.com/office/officeart/2008/layout/PictureStrips"/>
    <dgm:cxn modelId="{FBD3D8AB-1747-4E7E-8532-B8198CE90E80}" type="presParOf" srcId="{236CF035-E4C1-4482-B9E2-12D4FFA11B74}" destId="{A0401810-875E-41EB-94F7-7A3D15190C64}" srcOrd="14" destOrd="0" presId="urn:microsoft.com/office/officeart/2008/layout/PictureStrips"/>
    <dgm:cxn modelId="{1A00EA91-A550-4B14-99D3-0FE396A55F42}" type="presParOf" srcId="{A0401810-875E-41EB-94F7-7A3D15190C64}" destId="{E50C2D5E-A47C-43A2-ABFD-B0014D19E726}" srcOrd="0" destOrd="0" presId="urn:microsoft.com/office/officeart/2008/layout/PictureStrips"/>
    <dgm:cxn modelId="{C4C20768-523C-4A9A-AB68-00F313CF555F}" type="presParOf" srcId="{A0401810-875E-41EB-94F7-7A3D15190C64}" destId="{229393C7-1E8A-451A-96EB-BDF51C5729F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A6EDD-41C9-4EFE-B325-431436204082}">
      <dsp:nvSpPr>
        <dsp:cNvPr id="0" name=""/>
        <dsp:cNvSpPr/>
      </dsp:nvSpPr>
      <dsp:spPr>
        <a:xfrm>
          <a:off x="194992" y="880122"/>
          <a:ext cx="3490921" cy="109091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GB" sz="1800" b="0" kern="1200" dirty="0">
              <a:solidFill>
                <a:srgbClr val="000066"/>
              </a:solidFill>
            </a:rPr>
            <a:t>Dr Mohammad Athar Ali</a:t>
          </a:r>
        </a:p>
      </dsp:txBody>
      <dsp:txXfrm>
        <a:off x="194992" y="880122"/>
        <a:ext cx="3490921" cy="1090913"/>
      </dsp:txXfrm>
    </dsp:sp>
    <dsp:sp modelId="{DD500B2A-804F-46A3-B27F-A62B2D3E9232}">
      <dsp:nvSpPr>
        <dsp:cNvPr id="0" name=""/>
        <dsp:cNvSpPr/>
      </dsp:nvSpPr>
      <dsp:spPr>
        <a:xfrm>
          <a:off x="49537" y="722546"/>
          <a:ext cx="763639" cy="11454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6B2690-E0C7-4086-BD7A-BEAD32636F1C}">
      <dsp:nvSpPr>
        <dsp:cNvPr id="0" name=""/>
        <dsp:cNvSpPr/>
      </dsp:nvSpPr>
      <dsp:spPr>
        <a:xfrm>
          <a:off x="4187623" y="1005677"/>
          <a:ext cx="3252317" cy="942832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GB" sz="1800" b="0" kern="1200" dirty="0">
              <a:solidFill>
                <a:srgbClr val="000066"/>
              </a:solidFill>
            </a:rPr>
            <a:t>Dr Hisham Al-Assam</a:t>
          </a:r>
          <a:endParaRPr lang="en-GB" sz="1800" b="0" kern="1200" dirty="0">
            <a:solidFill>
              <a:srgbClr val="000066"/>
            </a:solidFill>
          </a:endParaRPr>
        </a:p>
      </dsp:txBody>
      <dsp:txXfrm>
        <a:off x="4187623" y="1005677"/>
        <a:ext cx="3252317" cy="942832"/>
      </dsp:txXfrm>
    </dsp:sp>
    <dsp:sp modelId="{0974980B-B9F3-436C-AB77-EC2F61D145CB}">
      <dsp:nvSpPr>
        <dsp:cNvPr id="0" name=""/>
        <dsp:cNvSpPr/>
      </dsp:nvSpPr>
      <dsp:spPr>
        <a:xfrm>
          <a:off x="3848606" y="600896"/>
          <a:ext cx="887432" cy="139472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D4F3BE-4660-4F4D-9F1E-BB99B4956F44}">
      <dsp:nvSpPr>
        <dsp:cNvPr id="0" name=""/>
        <dsp:cNvSpPr/>
      </dsp:nvSpPr>
      <dsp:spPr>
        <a:xfrm>
          <a:off x="7760450" y="880122"/>
          <a:ext cx="3490921" cy="109091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GB" sz="1800" b="0" kern="1200" dirty="0">
              <a:solidFill>
                <a:srgbClr val="000066"/>
              </a:solidFill>
            </a:rPr>
            <a:t>Dr Naseer Al-Jawad</a:t>
          </a:r>
        </a:p>
      </dsp:txBody>
      <dsp:txXfrm>
        <a:off x="7760450" y="880122"/>
        <a:ext cx="3490921" cy="1090913"/>
      </dsp:txXfrm>
    </dsp:sp>
    <dsp:sp modelId="{F9CFBE5E-5F6E-4843-92FF-E3297A8EED26}">
      <dsp:nvSpPr>
        <dsp:cNvPr id="0" name=""/>
        <dsp:cNvSpPr/>
      </dsp:nvSpPr>
      <dsp:spPr>
        <a:xfrm>
          <a:off x="7614995" y="722546"/>
          <a:ext cx="763639" cy="114545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0E51F49-601F-471C-93F4-2130D47430A5}">
      <dsp:nvSpPr>
        <dsp:cNvPr id="0" name=""/>
        <dsp:cNvSpPr/>
      </dsp:nvSpPr>
      <dsp:spPr>
        <a:xfrm>
          <a:off x="166289" y="2326576"/>
          <a:ext cx="3490921" cy="109091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GB" sz="1800" b="0" kern="1200" dirty="0">
              <a:solidFill>
                <a:srgbClr val="000066"/>
              </a:solidFill>
            </a:rPr>
            <a:t>Dr Alaa AlZoubi</a:t>
          </a:r>
        </a:p>
      </dsp:txBody>
      <dsp:txXfrm>
        <a:off x="166289" y="2326576"/>
        <a:ext cx="3490921" cy="1090913"/>
      </dsp:txXfrm>
    </dsp:sp>
    <dsp:sp modelId="{51A1441D-5301-4521-9051-018C699697A0}">
      <dsp:nvSpPr>
        <dsp:cNvPr id="0" name=""/>
        <dsp:cNvSpPr/>
      </dsp:nvSpPr>
      <dsp:spPr>
        <a:xfrm>
          <a:off x="20834" y="2169000"/>
          <a:ext cx="763639" cy="114545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91892E-2F43-49BE-9ACB-83C221B60218}">
      <dsp:nvSpPr>
        <dsp:cNvPr id="0" name=""/>
        <dsp:cNvSpPr/>
      </dsp:nvSpPr>
      <dsp:spPr>
        <a:xfrm>
          <a:off x="3977721" y="2326576"/>
          <a:ext cx="3490921" cy="109091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GB" sz="1800" b="0" kern="1200" dirty="0">
              <a:solidFill>
                <a:srgbClr val="000066"/>
              </a:solidFill>
            </a:rPr>
            <a:t>Dr Maysson Al-haj Ibrahim</a:t>
          </a:r>
        </a:p>
      </dsp:txBody>
      <dsp:txXfrm>
        <a:off x="3977721" y="2326576"/>
        <a:ext cx="3490921" cy="1090913"/>
      </dsp:txXfrm>
    </dsp:sp>
    <dsp:sp modelId="{79C55798-29C3-4740-8854-7E8E0A5AE27A}">
      <dsp:nvSpPr>
        <dsp:cNvPr id="0" name=""/>
        <dsp:cNvSpPr/>
      </dsp:nvSpPr>
      <dsp:spPr>
        <a:xfrm>
          <a:off x="3832266" y="2169000"/>
          <a:ext cx="763639" cy="114545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12C277-F7F6-4F1B-8A35-20A6105EECA5}">
      <dsp:nvSpPr>
        <dsp:cNvPr id="0" name=""/>
        <dsp:cNvSpPr/>
      </dsp:nvSpPr>
      <dsp:spPr>
        <a:xfrm>
          <a:off x="7789153" y="2326576"/>
          <a:ext cx="3490921" cy="109091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GB" sz="1800" b="0" kern="1200" dirty="0">
              <a:solidFill>
                <a:srgbClr val="000066"/>
              </a:solidFill>
            </a:rPr>
            <a:t>Hongbo Du</a:t>
          </a:r>
        </a:p>
      </dsp:txBody>
      <dsp:txXfrm>
        <a:off x="7789153" y="2326576"/>
        <a:ext cx="3490921" cy="1090913"/>
      </dsp:txXfrm>
    </dsp:sp>
    <dsp:sp modelId="{31737BD9-751F-4C72-9174-4D9E129B0B5E}">
      <dsp:nvSpPr>
        <dsp:cNvPr id="0" name=""/>
        <dsp:cNvSpPr/>
      </dsp:nvSpPr>
      <dsp:spPr>
        <a:xfrm>
          <a:off x="7643698" y="2169000"/>
          <a:ext cx="763639" cy="1145458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928438-A30B-4F4E-B683-E7ED85E4EFAE}">
      <dsp:nvSpPr>
        <dsp:cNvPr id="0" name=""/>
        <dsp:cNvSpPr/>
      </dsp:nvSpPr>
      <dsp:spPr>
        <a:xfrm>
          <a:off x="2072005" y="3699915"/>
          <a:ext cx="3490921" cy="109091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GB" sz="1800" b="0" kern="1200" dirty="0">
              <a:solidFill>
                <a:srgbClr val="000066"/>
              </a:solidFill>
            </a:rPr>
            <a:t>Dr Tuan Nguyen</a:t>
          </a:r>
        </a:p>
      </dsp:txBody>
      <dsp:txXfrm>
        <a:off x="2072005" y="3699915"/>
        <a:ext cx="3490921" cy="1090913"/>
      </dsp:txXfrm>
    </dsp:sp>
    <dsp:sp modelId="{F5781CB4-1D4B-4BF2-8739-2F7C11589041}">
      <dsp:nvSpPr>
        <dsp:cNvPr id="0" name=""/>
        <dsp:cNvSpPr/>
      </dsp:nvSpPr>
      <dsp:spPr>
        <a:xfrm>
          <a:off x="1926550" y="3542338"/>
          <a:ext cx="763639" cy="114545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50C2D5E-A47C-43A2-ABFD-B0014D19E726}">
      <dsp:nvSpPr>
        <dsp:cNvPr id="0" name=""/>
        <dsp:cNvSpPr/>
      </dsp:nvSpPr>
      <dsp:spPr>
        <a:xfrm>
          <a:off x="5883437" y="3699915"/>
          <a:ext cx="3490921" cy="109091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solidFill>
            <a:srgbClr val="00005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912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>
              <a:solidFill>
                <a:srgbClr val="000066"/>
              </a:solidFill>
            </a:rPr>
            <a:t>Dr Harin Sellahewa</a:t>
          </a:r>
        </a:p>
      </dsp:txBody>
      <dsp:txXfrm>
        <a:off x="5883437" y="3699915"/>
        <a:ext cx="3490921" cy="1090913"/>
      </dsp:txXfrm>
    </dsp:sp>
    <dsp:sp modelId="{229393C7-1E8A-451A-96EB-BDF51C5729F9}">
      <dsp:nvSpPr>
        <dsp:cNvPr id="0" name=""/>
        <dsp:cNvSpPr/>
      </dsp:nvSpPr>
      <dsp:spPr>
        <a:xfrm>
          <a:off x="5737982" y="3542338"/>
          <a:ext cx="763639" cy="1145458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GB"/>
              <a:t>Introduction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GB"/>
              <a:t>Introduction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3C057-C522-4191-8668-C1A1D83EC7E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08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GB"/>
              <a:t>Introduction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GB"/>
              <a:t>Introduction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482350-7690-47EE-911F-EB4D3C0E8F1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60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82350-7690-47EE-911F-EB4D3C0E8F1C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16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9688"/>
            <a:ext cx="12285133" cy="6897688"/>
          </a:xfrm>
          <a:prstGeom prst="rect">
            <a:avLst/>
          </a:prstGeom>
          <a:noFill/>
        </p:spPr>
      </p:pic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-2117" y="898526"/>
            <a:ext cx="12194117" cy="1368425"/>
            <a:chOff x="-1" y="1729"/>
            <a:chExt cx="5761" cy="862"/>
          </a:xfrm>
        </p:grpSpPr>
        <p:pic>
          <p:nvPicPr>
            <p:cNvPr id="410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" y="1729"/>
              <a:ext cx="5761" cy="862"/>
            </a:xfrm>
            <a:prstGeom prst="rect">
              <a:avLst/>
            </a:prstGeom>
            <a:noFill/>
          </p:spPr>
        </p:pic>
        <p:sp>
          <p:nvSpPr>
            <p:cNvPr id="4101" name="Line 5"/>
            <p:cNvSpPr>
              <a:spLocks noChangeShapeType="1"/>
            </p:cNvSpPr>
            <p:nvPr userDrawn="1"/>
          </p:nvSpPr>
          <p:spPr bwMode="auto">
            <a:xfrm>
              <a:off x="0" y="2591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2400"/>
            </a:p>
          </p:txBody>
        </p:sp>
        <p:sp>
          <p:nvSpPr>
            <p:cNvPr id="4102" name="Line 6"/>
            <p:cNvSpPr>
              <a:spLocks noChangeShapeType="1"/>
            </p:cNvSpPr>
            <p:nvPr userDrawn="1"/>
          </p:nvSpPr>
          <p:spPr bwMode="auto">
            <a:xfrm>
              <a:off x="-1" y="1729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sz="2400"/>
            </a:p>
          </p:txBody>
        </p: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25C89-5F3B-4B85-A249-486C4C61AB27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D7B5-343D-4F59-9367-19EA590A28B0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B9A78-D1F0-495B-98A5-D4D6DC88B105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02B28-C0CA-4125-9CD9-892387E52DD1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5E259-8C24-403F-994F-2A0C50DCFAC4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66B17-37DE-4205-A1FE-217780FBD4D4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8AD93-F346-41A6-82FB-251670E32407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0CE3B-6598-41AC-BF65-5AD2B30C3C96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122DE-C8C3-40B9-AA93-5A5C6E50AC9A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0AEF8-477A-475E-8A5A-9D2B7EA76666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9600"/>
            <a:ext cx="719667" cy="719138"/>
          </a:xfrm>
          <a:prstGeom prst="rect">
            <a:avLst/>
          </a:prstGeom>
          <a:solidFill>
            <a:srgbClr val="FB18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11200" y="609600"/>
            <a:ext cx="11480800" cy="719138"/>
          </a:xfrm>
          <a:prstGeom prst="rect">
            <a:avLst/>
          </a:prstGeom>
          <a:solidFill>
            <a:srgbClr val="10097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44552" y="609601"/>
            <a:ext cx="10128249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914452" y="6324601"/>
            <a:ext cx="2158896" cy="333375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2</a:t>
            </a:r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3844AF5-07E8-4E89-BD14-183F6D63107E}" type="slidenum">
              <a:rPr lang="en-GB"/>
              <a:pPr/>
              <a:t>‹#›</a:t>
            </a:fld>
            <a:r>
              <a:rPr lang="en-GB"/>
              <a:t> of 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188913" indent="-188913" algn="l" rtl="0" fontAlgn="base">
        <a:spcBef>
          <a:spcPct val="20000"/>
        </a:spcBef>
        <a:spcAft>
          <a:spcPct val="0"/>
        </a:spcAft>
        <a:buClr>
          <a:srgbClr val="FB1821"/>
        </a:buClr>
        <a:buFont typeface="Times" pitchFamily="18" charset="0"/>
        <a:buChar char="•"/>
        <a:defRPr sz="2400">
          <a:solidFill>
            <a:srgbClr val="100971"/>
          </a:solidFill>
          <a:latin typeface="+mn-lt"/>
          <a:ea typeface="+mn-ea"/>
          <a:cs typeface="+mn-cs"/>
        </a:defRPr>
      </a:lvl1pPr>
      <a:lvl2pPr marL="854075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273175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92275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11137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6857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302577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8297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940175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ituteforapprenticeships.org/media/1966/st0482_digital-technology-solutions-specialist_l7_ap-final-for-publishing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harin.sellahewa@Buckingham.ac.uk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811524" y="2924944"/>
            <a:ext cx="8568952" cy="13681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4800" dirty="0"/>
              <a:t>Work-based Dissertation &amp; Degree Apprenticeship Project</a:t>
            </a:r>
            <a:endParaRPr lang="en-GB" sz="4000" dirty="0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83632" y="4797152"/>
            <a:ext cx="6480000" cy="15121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None/>
            </a:pPr>
            <a:r>
              <a:rPr lang="fi-FI" sz="2800" dirty="0">
                <a:solidFill>
                  <a:schemeClr val="bg1"/>
                </a:solidFill>
              </a:rPr>
              <a:t>Harin Sellahewa</a:t>
            </a:r>
          </a:p>
          <a:p>
            <a:pPr marL="0" indent="0" algn="ctr">
              <a:buNone/>
            </a:pPr>
            <a:r>
              <a:rPr lang="fi-FI" sz="2000" dirty="0">
                <a:solidFill>
                  <a:schemeClr val="bg1"/>
                </a:solidFill>
              </a:rPr>
              <a:t>(Dean of Computing)</a:t>
            </a:r>
          </a:p>
          <a:p>
            <a:pPr marL="0" indent="0" algn="ctr">
              <a:buNone/>
            </a:pPr>
            <a:r>
              <a:rPr lang="fi-FI" sz="1800" dirty="0">
                <a:solidFill>
                  <a:schemeClr val="bg1"/>
                </a:solidFill>
              </a:rPr>
              <a:t>@UB_Computing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E467-86EC-4FCD-BB5A-AF25E332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Knowledge, Skills and Behaviours (KSBs)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BBCC-5015-4AE3-89C0-867B08A5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Core Skills, Core Knowledge and Core Behaviours</a:t>
            </a:r>
          </a:p>
          <a:p>
            <a:pPr lvl="1"/>
            <a:r>
              <a:rPr lang="en-GB" dirty="0"/>
              <a:t>Business and change management</a:t>
            </a:r>
          </a:p>
          <a:p>
            <a:pPr lvl="1"/>
            <a:r>
              <a:rPr lang="en-GB" dirty="0"/>
              <a:t>Professional competencies</a:t>
            </a:r>
          </a:p>
          <a:p>
            <a:pPr lvl="1"/>
            <a:endParaRPr lang="en-GB" dirty="0"/>
          </a:p>
          <a:p>
            <a:r>
              <a:rPr lang="en-GB" dirty="0"/>
              <a:t>Data Analytics Specialist Skills</a:t>
            </a:r>
          </a:p>
          <a:p>
            <a:r>
              <a:rPr lang="en-GB" dirty="0"/>
              <a:t>Data Analytics Specialist Knowledge</a:t>
            </a:r>
          </a:p>
          <a:p>
            <a:endParaRPr lang="en-GB" dirty="0"/>
          </a:p>
          <a:p>
            <a:r>
              <a:rPr lang="en-GB" dirty="0"/>
              <a:t>Full details are her:</a:t>
            </a:r>
          </a:p>
          <a:p>
            <a:pPr lvl="1"/>
            <a:r>
              <a:rPr lang="en-GB" dirty="0">
                <a:hlinkClick r:id="rId3"/>
              </a:rPr>
              <a:t>Digital and technology solution specialist assessment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8881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CB38-2200-490E-A2FE-B6B83251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7620-1173-4B70-A5FC-5682FAC8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Supervision of your project (and the dissertation) is a </a:t>
            </a:r>
            <a:r>
              <a:rPr lang="en-GB" dirty="0">
                <a:solidFill>
                  <a:srgbClr val="FF0000"/>
                </a:solidFill>
              </a:rPr>
              <a:t>collective effort </a:t>
            </a:r>
            <a:r>
              <a:rPr lang="en-GB" dirty="0"/>
              <a:t>by an academic from the University of Buckingham, the employer and the Learning Development Coach.</a:t>
            </a:r>
          </a:p>
          <a:p>
            <a:r>
              <a:rPr lang="en-GB" dirty="0"/>
              <a:t>Supervisors will </a:t>
            </a:r>
            <a:r>
              <a:rPr lang="en-GB" dirty="0">
                <a:solidFill>
                  <a:srgbClr val="FF0000"/>
                </a:solidFill>
              </a:rPr>
              <a:t>guide you </a:t>
            </a:r>
            <a:r>
              <a:rPr lang="en-GB" dirty="0"/>
              <a:t>in the right direction and prevent you from going a wrong way. </a:t>
            </a:r>
          </a:p>
          <a:p>
            <a:r>
              <a:rPr lang="en-GB" dirty="0"/>
              <a:t>Supervisors check and document your progress regularly. They can also be a source for ideas. </a:t>
            </a:r>
          </a:p>
          <a:p>
            <a:r>
              <a:rPr lang="en-GB" dirty="0"/>
              <a:t>You </a:t>
            </a:r>
            <a:r>
              <a:rPr lang="en-GB" dirty="0">
                <a:solidFill>
                  <a:srgbClr val="FF0000"/>
                </a:solidFill>
              </a:rPr>
              <a:t>should not expect your supervisors to work out a solution for you</a:t>
            </a:r>
            <a:r>
              <a:rPr lang="en-GB" dirty="0"/>
              <a:t>. </a:t>
            </a:r>
            <a:r>
              <a:rPr lang="en-GB" b="1" dirty="0">
                <a:solidFill>
                  <a:srgbClr val="FF0000"/>
                </a:solidFill>
              </a:rPr>
              <a:t>You</a:t>
            </a:r>
            <a:r>
              <a:rPr lang="en-GB" dirty="0"/>
              <a:t>, not your supervisors, are the one who must do the actual work. </a:t>
            </a:r>
          </a:p>
          <a:p>
            <a:r>
              <a:rPr lang="en-GB" dirty="0"/>
              <a:t>You can discuss with your supervisors any problems encountered during your project, but you are expected to solve these problems.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72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DF8C-F3C1-4F53-8E8E-0FFEE5D9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F898-B346-4B96-AA8A-97825685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Supervision meetings with academic supervisor will be online (Teams, Skype, Zoom)</a:t>
            </a:r>
          </a:p>
          <a:p>
            <a:r>
              <a:rPr lang="en-GB" dirty="0"/>
              <a:t>Meetings have to be scheduled in advance</a:t>
            </a:r>
          </a:p>
          <a:p>
            <a:pPr lvl="1"/>
            <a:r>
              <a:rPr lang="en-GB" dirty="0"/>
              <a:t>It would be difficult for supervisors to schedule all supervision meetings on Fridays</a:t>
            </a:r>
          </a:p>
          <a:p>
            <a:r>
              <a:rPr lang="en-GB" dirty="0"/>
              <a:t>Meetings will take up to 30 minutes</a:t>
            </a:r>
          </a:p>
          <a:p>
            <a:r>
              <a:rPr lang="en-GB" dirty="0"/>
              <a:t>It is not necessary for all meetings to include both the academic supervisor and the work-place supervisor.</a:t>
            </a:r>
          </a:p>
          <a:p>
            <a:r>
              <a:rPr lang="en-GB" dirty="0"/>
              <a:t>Be prepared for the meeting</a:t>
            </a:r>
          </a:p>
          <a:p>
            <a:pPr lvl="1"/>
            <a:r>
              <a:rPr lang="en-GB" dirty="0"/>
              <a:t>Prepare a list of items for discussion/reporting</a:t>
            </a:r>
          </a:p>
        </p:txBody>
      </p:sp>
    </p:spTree>
    <p:extLst>
      <p:ext uri="{BB962C8B-B14F-4D97-AF65-F5344CB8AC3E}">
        <p14:creationId xmlns:p14="http://schemas.microsoft.com/office/powerpoint/2010/main" val="36281975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0519913"/>
              </p:ext>
            </p:extLst>
          </p:nvPr>
        </p:nvGraphicFramePr>
        <p:xfrm>
          <a:off x="771754" y="1328353"/>
          <a:ext cx="11300910" cy="5440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327AB0A-9337-4E8F-9652-6C203400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 supervisors</a:t>
            </a:r>
          </a:p>
        </p:txBody>
      </p:sp>
    </p:spTree>
    <p:extLst>
      <p:ext uri="{BB962C8B-B14F-4D97-AF65-F5344CB8AC3E}">
        <p14:creationId xmlns:p14="http://schemas.microsoft.com/office/powerpoint/2010/main" val="23004696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979F-F3E9-49D4-A436-22620036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DDD7-37F5-4047-8C4B-B565499D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Moodle course page: </a:t>
            </a:r>
            <a:r>
              <a:rPr lang="en-GB" dirty="0">
                <a:solidFill>
                  <a:srgbClr val="FF0000"/>
                </a:solidFill>
              </a:rPr>
              <a:t>2019/20 Apprenticeship – Work-based Dissertation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Slides with audio recordings are available on Moodle</a:t>
            </a:r>
          </a:p>
          <a:p>
            <a:pPr lvl="1"/>
            <a:r>
              <a:rPr lang="en-GB" dirty="0"/>
              <a:t>Overview of Library Services</a:t>
            </a:r>
          </a:p>
          <a:p>
            <a:pPr lvl="1"/>
            <a:r>
              <a:rPr lang="en-GB" dirty="0"/>
              <a:t>VLE eBooks and Print books</a:t>
            </a:r>
          </a:p>
          <a:p>
            <a:pPr lvl="1"/>
            <a:r>
              <a:rPr lang="en-GB" dirty="0"/>
              <a:t>IEEE Xplore for Postgraduates</a:t>
            </a:r>
          </a:p>
          <a:p>
            <a:pPr lvl="1"/>
            <a:r>
              <a:rPr lang="en-GB" dirty="0"/>
              <a:t>Introduction to Zotero</a:t>
            </a:r>
          </a:p>
          <a:p>
            <a:r>
              <a:rPr lang="en-GB" dirty="0"/>
              <a:t>Slides on plagiarism and how to avoid it are on Moodle</a:t>
            </a:r>
          </a:p>
        </p:txBody>
      </p:sp>
    </p:spTree>
    <p:extLst>
      <p:ext uri="{BB962C8B-B14F-4D97-AF65-F5344CB8AC3E}">
        <p14:creationId xmlns:p14="http://schemas.microsoft.com/office/powerpoint/2010/main" val="10018950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3878-EC8B-473E-8BC4-C7438A3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5BF-F25A-4371-AABC-BFB24F5B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Finalise your project idea</a:t>
            </a:r>
          </a:p>
          <a:p>
            <a:r>
              <a:rPr lang="en-GB" dirty="0"/>
              <a:t>Draft the TOR</a:t>
            </a:r>
          </a:p>
          <a:p>
            <a:r>
              <a:rPr lang="en-GB" dirty="0"/>
              <a:t>Assign a supervisor (UoB)</a:t>
            </a:r>
          </a:p>
          <a:p>
            <a:r>
              <a:rPr lang="en-GB" dirty="0"/>
              <a:t>Arrange supervision sessions</a:t>
            </a:r>
          </a:p>
          <a:p>
            <a:r>
              <a:rPr lang="en-GB" dirty="0"/>
              <a:t>Start working on the project …</a:t>
            </a:r>
          </a:p>
        </p:txBody>
      </p:sp>
    </p:spTree>
    <p:extLst>
      <p:ext uri="{BB962C8B-B14F-4D97-AF65-F5344CB8AC3E}">
        <p14:creationId xmlns:p14="http://schemas.microsoft.com/office/powerpoint/2010/main" val="27766558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2852936"/>
            <a:ext cx="7772400" cy="165618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dirty="0"/>
              <a:t>Thank you for your attention.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harin.sellahewa@Buckingham.ac.uk</a:t>
            </a:r>
            <a:br>
              <a:rPr lang="en-GB" dirty="0"/>
            </a:br>
            <a:r>
              <a:rPr lang="en-GB" dirty="0"/>
              <a:t>@</a:t>
            </a:r>
            <a:r>
              <a:rPr lang="en-GB" dirty="0" err="1"/>
              <a:t>UB_Computing</a:t>
            </a:r>
            <a:endParaRPr lang="en-GB" sz="4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F836-8D53-48CF-B2D1-FEF1F4FB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Dissertation -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1250-2813-4ECE-812C-80554EF8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Presentation + Viva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Dissertation</a:t>
            </a:r>
          </a:p>
        </p:txBody>
      </p:sp>
    </p:spTree>
    <p:extLst>
      <p:ext uri="{BB962C8B-B14F-4D97-AF65-F5344CB8AC3E}">
        <p14:creationId xmlns:p14="http://schemas.microsoft.com/office/powerpoint/2010/main" val="13212047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F836-8D53-48CF-B2D1-FEF1F4FB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-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1250-2813-4ECE-812C-80554EF8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Project Terms of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Progress Report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Poster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Practical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Report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E-Portfolio – selection of the appropriate on line portal where the key deliverables will be uploaded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8571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C60-B754-46D6-B458-22131CEE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Dissertation -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11A-477E-4BC0-866F-FF7B5536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Demonstrate the learner </a:t>
            </a:r>
            <a:r>
              <a:rPr lang="en-GB" dirty="0">
                <a:solidFill>
                  <a:srgbClr val="FF0000"/>
                </a:solidFill>
              </a:rPr>
              <a:t>investigating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identifying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implementing</a:t>
            </a:r>
            <a:r>
              <a:rPr lang="en-GB" dirty="0"/>
              <a:t> technological </a:t>
            </a:r>
            <a:r>
              <a:rPr lang="en-GB" dirty="0">
                <a:solidFill>
                  <a:srgbClr val="FF0000"/>
                </a:solidFill>
              </a:rPr>
              <a:t>strategic solutions</a:t>
            </a:r>
            <a:r>
              <a:rPr lang="en-GB" dirty="0"/>
              <a:t>. </a:t>
            </a:r>
          </a:p>
          <a:p>
            <a:r>
              <a:rPr lang="en-GB" dirty="0"/>
              <a:t>Research organisation </a:t>
            </a:r>
            <a:r>
              <a:rPr lang="en-GB" dirty="0">
                <a:solidFill>
                  <a:srgbClr val="FF0000"/>
                </a:solidFill>
              </a:rPr>
              <a:t>goals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strategies</a:t>
            </a:r>
            <a:r>
              <a:rPr lang="en-GB" dirty="0"/>
              <a:t>, and </a:t>
            </a:r>
            <a:r>
              <a:rPr lang="en-GB" dirty="0">
                <a:solidFill>
                  <a:srgbClr val="FF0000"/>
                </a:solidFill>
              </a:rPr>
              <a:t>practices</a:t>
            </a:r>
            <a:r>
              <a:rPr lang="en-GB" dirty="0"/>
              <a:t> and produce a </a:t>
            </a:r>
            <a:r>
              <a:rPr lang="en-GB" dirty="0">
                <a:solidFill>
                  <a:srgbClr val="FF0000"/>
                </a:solidFill>
              </a:rPr>
              <a:t>business strategy </a:t>
            </a:r>
            <a:r>
              <a:rPr lang="en-GB" dirty="0"/>
              <a:t>for implementing practices in data science. </a:t>
            </a:r>
          </a:p>
          <a:p>
            <a:r>
              <a:rPr lang="en-GB" dirty="0"/>
              <a:t>Identify a relevant </a:t>
            </a:r>
            <a:r>
              <a:rPr lang="en-GB" dirty="0">
                <a:solidFill>
                  <a:srgbClr val="FF0000"/>
                </a:solidFill>
              </a:rPr>
              <a:t>business related task </a:t>
            </a:r>
            <a:r>
              <a:rPr lang="en-GB" dirty="0"/>
              <a:t>and conduct a detailed research into the subject</a:t>
            </a:r>
          </a:p>
          <a:p>
            <a:r>
              <a:rPr lang="en-GB" dirty="0"/>
              <a:t>Develop a </a:t>
            </a:r>
            <a:r>
              <a:rPr lang="en-GB" dirty="0">
                <a:solidFill>
                  <a:srgbClr val="FF0000"/>
                </a:solidFill>
              </a:rPr>
              <a:t>sound understanding </a:t>
            </a:r>
            <a:r>
              <a:rPr lang="en-GB" dirty="0"/>
              <a:t>on the </a:t>
            </a:r>
            <a:r>
              <a:rPr lang="en-GB" dirty="0">
                <a:solidFill>
                  <a:srgbClr val="FF0000"/>
                </a:solidFill>
              </a:rPr>
              <a:t>organisation’s objectives</a:t>
            </a:r>
          </a:p>
          <a:p>
            <a:r>
              <a:rPr lang="en-GB" dirty="0"/>
              <a:t>Present the finding in the form of a comprehensive dissertation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3137048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C60-B754-46D6-B458-22131CEE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-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11A-477E-4BC0-866F-FF7B5536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the learners with an opportunity to obtain </a:t>
            </a:r>
            <a:r>
              <a:rPr lang="en-GB" dirty="0">
                <a:solidFill>
                  <a:srgbClr val="FF0000"/>
                </a:solidFill>
              </a:rPr>
              <a:t>in-depth understanding </a:t>
            </a:r>
            <a:r>
              <a:rPr lang="en-GB" dirty="0"/>
              <a:t>of a </a:t>
            </a:r>
            <a:r>
              <a:rPr lang="en-GB" dirty="0">
                <a:solidFill>
                  <a:srgbClr val="FF0000"/>
                </a:solidFill>
              </a:rPr>
              <a:t>specific area relating to data science</a:t>
            </a:r>
          </a:p>
          <a:p>
            <a:r>
              <a:rPr lang="en-GB" dirty="0">
                <a:solidFill>
                  <a:srgbClr val="FF0000"/>
                </a:solidFill>
              </a:rPr>
              <a:t>Apply knowledge </a:t>
            </a:r>
            <a:r>
              <a:rPr lang="en-GB" dirty="0"/>
              <a:t>acquired from taught modules and </a:t>
            </a:r>
            <a:r>
              <a:rPr lang="en-GB" dirty="0">
                <a:solidFill>
                  <a:srgbClr val="FF0000"/>
                </a:solidFill>
              </a:rPr>
              <a:t>exercise judgement </a:t>
            </a:r>
            <a:r>
              <a:rPr lang="en-GB" dirty="0"/>
              <a:t>in </a:t>
            </a:r>
            <a:r>
              <a:rPr lang="en-GB" dirty="0">
                <a:solidFill>
                  <a:srgbClr val="FF0000"/>
                </a:solidFill>
              </a:rPr>
              <a:t>solving a practical problem </a:t>
            </a:r>
            <a:r>
              <a:rPr lang="en-GB" dirty="0"/>
              <a:t>of a substantial size and complexity. </a:t>
            </a:r>
          </a:p>
          <a:p>
            <a:r>
              <a:rPr lang="en-GB" dirty="0"/>
              <a:t>Bridge the gap between the learner’s academic knowledge and understanding of data science, and real life problem solving in order to fulfil the competencies of the apprenticeship.</a:t>
            </a:r>
          </a:p>
        </p:txBody>
      </p:sp>
    </p:spTree>
    <p:extLst>
      <p:ext uri="{BB962C8B-B14F-4D97-AF65-F5344CB8AC3E}">
        <p14:creationId xmlns:p14="http://schemas.microsoft.com/office/powerpoint/2010/main" val="1096805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CB7F-7EDA-467F-BE3B-CFF92F5D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Dissertation -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FCE2-6BFE-40C4-8978-6A8B3455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81200"/>
            <a:ext cx="10611792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Investigate, evaluate and plan the implementation of technology based business change programmes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Collect reading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If needed, conduct field study and meet relevant stakeholders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Evaluate the significance of human factors to leadership in the effective implementation and management of technology enabled business processes relating to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Set objectives, priorities and responsibilities with others for data science strategies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Organise the dissertation structure and develop a consistent and sound line of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Write the dissertation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Develop and deliver management level presentations which resonate with senior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15535260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CB7F-7EDA-467F-BE3B-CFF92F5D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-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FCE2-6BFE-40C4-8978-6A8B3455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81200"/>
            <a:ext cx="10899824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Work on a project proposal and obtain ethical approval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Define the project aim and objectives and conduct background investigation into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Review literature and conduct a critical evaluation of possible technological solutions to the problem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Specify the project main tasks and provide a project plan to carry out them within a specific time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Develop and prototype solutions to solve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Implement the solutions to suit the scope of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Conduct critical evaluations of the solutions against the original aim and objectives outlined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Produce required project documentations on time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Present project outcomes to both technical and non-technical audiences</a:t>
            </a:r>
          </a:p>
        </p:txBody>
      </p:sp>
    </p:spTree>
    <p:extLst>
      <p:ext uri="{BB962C8B-B14F-4D97-AF65-F5344CB8AC3E}">
        <p14:creationId xmlns:p14="http://schemas.microsoft.com/office/powerpoint/2010/main" val="26448301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426F-20A9-4805-9D8E-4BD17F5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 &amp; Assessment 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042493-7AEB-4619-9A99-0FB549A94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897985"/>
              </p:ext>
            </p:extLst>
          </p:nvPr>
        </p:nvGraphicFramePr>
        <p:xfrm>
          <a:off x="786486" y="3404768"/>
          <a:ext cx="10710113" cy="278987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151986">
                  <a:extLst>
                    <a:ext uri="{9D8B030D-6E8A-4147-A177-3AD203B41FA5}">
                      <a16:colId xmlns:a16="http://schemas.microsoft.com/office/drawing/2014/main" val="3382831767"/>
                    </a:ext>
                  </a:extLst>
                </a:gridCol>
                <a:gridCol w="1973873">
                  <a:extLst>
                    <a:ext uri="{9D8B030D-6E8A-4147-A177-3AD203B41FA5}">
                      <a16:colId xmlns:a16="http://schemas.microsoft.com/office/drawing/2014/main" val="2995812133"/>
                    </a:ext>
                  </a:extLst>
                </a:gridCol>
                <a:gridCol w="2110964">
                  <a:extLst>
                    <a:ext uri="{9D8B030D-6E8A-4147-A177-3AD203B41FA5}">
                      <a16:colId xmlns:a16="http://schemas.microsoft.com/office/drawing/2014/main" val="1301551572"/>
                    </a:ext>
                  </a:extLst>
                </a:gridCol>
                <a:gridCol w="1532616">
                  <a:extLst>
                    <a:ext uri="{9D8B030D-6E8A-4147-A177-3AD203B41FA5}">
                      <a16:colId xmlns:a16="http://schemas.microsoft.com/office/drawing/2014/main" val="71181116"/>
                    </a:ext>
                  </a:extLst>
                </a:gridCol>
                <a:gridCol w="1940674">
                  <a:extLst>
                    <a:ext uri="{9D8B030D-6E8A-4147-A177-3AD203B41FA5}">
                      <a16:colId xmlns:a16="http://schemas.microsoft.com/office/drawing/2014/main" val="3394286277"/>
                    </a:ext>
                  </a:extLst>
                </a:gridCol>
              </a:tblGrid>
              <a:tr h="203455">
                <a:tc gridSpan="5">
                  <a:txBody>
                    <a:bodyPr/>
                    <a:lstStyle/>
                    <a:p>
                      <a:pPr algn="ctr"/>
                      <a:r>
                        <a:rPr lang="en-GB" sz="2000" u="sng" dirty="0">
                          <a:effectLst/>
                        </a:rPr>
                        <a:t>Project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28796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Type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Number required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Duration/Words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Weighting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Timing/</a:t>
                      </a:r>
                      <a:endParaRPr lang="en-GB" sz="2000">
                        <a:effectLst/>
                      </a:endParaRPr>
                    </a:p>
                    <a:p>
                      <a:pPr algn="ctr"/>
                      <a:r>
                        <a:rPr lang="en-GB" sz="1400">
                          <a:effectLst/>
                        </a:rPr>
                        <a:t>Submission Deadline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113371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Project Terms of Reference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500 words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5%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21 September 2020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694554"/>
                  </a:ext>
                </a:extLst>
              </a:tr>
              <a:tr h="310634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Project Progress Report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2000 words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10%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16 November 2020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50290"/>
                  </a:ext>
                </a:extLst>
              </a:tr>
              <a:tr h="310634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Project Poster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N/A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10%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December 2020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618486"/>
                  </a:ext>
                </a:extLst>
              </a:tr>
              <a:tr h="310634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Individual Project Report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10000 words +/- 10%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40%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22 March 2021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022064"/>
                  </a:ext>
                </a:extLst>
              </a:tr>
              <a:tr h="310634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Project Practical Work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N/A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30%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22 March 2021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234336"/>
                  </a:ext>
                </a:extLst>
              </a:tr>
              <a:tr h="310634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E-Portfolio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N/A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5%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At Project Viva / EPA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118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C0B9CB-F55F-48D1-86B2-C10AE498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51075"/>
              </p:ext>
            </p:extLst>
          </p:nvPr>
        </p:nvGraphicFramePr>
        <p:xfrm>
          <a:off x="786486" y="1628800"/>
          <a:ext cx="10710113" cy="1381877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3151986">
                  <a:extLst>
                    <a:ext uri="{9D8B030D-6E8A-4147-A177-3AD203B41FA5}">
                      <a16:colId xmlns:a16="http://schemas.microsoft.com/office/drawing/2014/main" val="2206042666"/>
                    </a:ext>
                  </a:extLst>
                </a:gridCol>
                <a:gridCol w="1973874">
                  <a:extLst>
                    <a:ext uri="{9D8B030D-6E8A-4147-A177-3AD203B41FA5}">
                      <a16:colId xmlns:a16="http://schemas.microsoft.com/office/drawing/2014/main" val="538645427"/>
                    </a:ext>
                  </a:extLst>
                </a:gridCol>
                <a:gridCol w="2110963">
                  <a:extLst>
                    <a:ext uri="{9D8B030D-6E8A-4147-A177-3AD203B41FA5}">
                      <a16:colId xmlns:a16="http://schemas.microsoft.com/office/drawing/2014/main" val="2680786615"/>
                    </a:ext>
                  </a:extLst>
                </a:gridCol>
                <a:gridCol w="1532617">
                  <a:extLst>
                    <a:ext uri="{9D8B030D-6E8A-4147-A177-3AD203B41FA5}">
                      <a16:colId xmlns:a16="http://schemas.microsoft.com/office/drawing/2014/main" val="47765296"/>
                    </a:ext>
                  </a:extLst>
                </a:gridCol>
                <a:gridCol w="1940673">
                  <a:extLst>
                    <a:ext uri="{9D8B030D-6E8A-4147-A177-3AD203B41FA5}">
                      <a16:colId xmlns:a16="http://schemas.microsoft.com/office/drawing/2014/main" val="2985249146"/>
                    </a:ext>
                  </a:extLst>
                </a:gridCol>
              </a:tblGrid>
              <a:tr h="318386">
                <a:tc gridSpan="5">
                  <a:txBody>
                    <a:bodyPr/>
                    <a:lstStyle/>
                    <a:p>
                      <a:pPr algn="ctr"/>
                      <a:r>
                        <a:rPr lang="en-GB" sz="2000" u="sng" dirty="0">
                          <a:effectLst/>
                        </a:rPr>
                        <a:t>Dissertation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36969"/>
                  </a:ext>
                </a:extLst>
              </a:tr>
              <a:tr h="636771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Type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Number required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Duration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Weighting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Timing/</a:t>
                      </a:r>
                      <a:endParaRPr lang="en-GB" sz="2000">
                        <a:effectLst/>
                      </a:endParaRPr>
                    </a:p>
                    <a:p>
                      <a:pPr algn="ctr"/>
                      <a:r>
                        <a:rPr lang="en-GB" sz="1400">
                          <a:effectLst/>
                        </a:rPr>
                        <a:t>Submission Deadline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5780584"/>
                  </a:ext>
                </a:extLst>
              </a:tr>
              <a:tr h="212257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Presentation + Viva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45 minutes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40%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December 2020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403030"/>
                  </a:ext>
                </a:extLst>
              </a:tr>
              <a:tr h="212257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Dissertation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1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4000 words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60%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December 2020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709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70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BA98-3D26-45EB-8E55-C899321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431E-1EA7-4A3A-9D1C-CC81A4DA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81200"/>
            <a:ext cx="10323760" cy="4114800"/>
          </a:xfrm>
        </p:spPr>
        <p:txBody>
          <a:bodyPr/>
          <a:lstStyle/>
          <a:p>
            <a:r>
              <a:rPr lang="en-GB" dirty="0"/>
              <a:t>A range of potential topics can be considered for the project work</a:t>
            </a:r>
          </a:p>
          <a:p>
            <a:r>
              <a:rPr lang="en-GB" dirty="0"/>
              <a:t>Whatever you intend to do, the project work must involve a substantial amount of </a:t>
            </a:r>
            <a:r>
              <a:rPr lang="en-GB" dirty="0">
                <a:solidFill>
                  <a:srgbClr val="FF0000"/>
                </a:solidFill>
              </a:rPr>
              <a:t>practical</a:t>
            </a:r>
            <a:r>
              <a:rPr lang="en-GB" dirty="0"/>
              <a:t> (Project) as well as </a:t>
            </a:r>
            <a:r>
              <a:rPr lang="en-GB" dirty="0">
                <a:solidFill>
                  <a:srgbClr val="FF0000"/>
                </a:solidFill>
              </a:rPr>
              <a:t>theoretical</a:t>
            </a:r>
            <a:r>
              <a:rPr lang="en-GB" dirty="0"/>
              <a:t> (Dissertation) work</a:t>
            </a:r>
          </a:p>
          <a:p>
            <a:r>
              <a:rPr lang="en-GB" dirty="0"/>
              <a:t>Ideally, your project should be </a:t>
            </a:r>
            <a:r>
              <a:rPr lang="en-GB" dirty="0">
                <a:solidFill>
                  <a:srgbClr val="FF0000"/>
                </a:solidFill>
              </a:rPr>
              <a:t>relevant to your work</a:t>
            </a:r>
            <a:r>
              <a:rPr lang="en-GB" dirty="0"/>
              <a:t>, therefore you should discuss project ideas with your line manager/employer.</a:t>
            </a:r>
          </a:p>
          <a:p>
            <a:r>
              <a:rPr lang="en-GB" dirty="0"/>
              <a:t>Once the title of the project has been agreed between the HEI, employer, and the learner, then the project </a:t>
            </a:r>
            <a:r>
              <a:rPr lang="en-GB" dirty="0">
                <a:solidFill>
                  <a:srgbClr val="FF0000"/>
                </a:solidFill>
              </a:rPr>
              <a:t>terms of reference (</a:t>
            </a:r>
            <a:r>
              <a:rPr lang="en-GB" dirty="0" err="1">
                <a:solidFill>
                  <a:srgbClr val="FF0000"/>
                </a:solidFill>
              </a:rPr>
              <a:t>ToR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are signed by each of these stakeholders. </a:t>
            </a:r>
          </a:p>
          <a:p>
            <a:r>
              <a:rPr lang="en-GB" dirty="0"/>
              <a:t>The project </a:t>
            </a:r>
            <a:r>
              <a:rPr lang="en-GB" dirty="0" err="1"/>
              <a:t>ToR</a:t>
            </a:r>
            <a:r>
              <a:rPr lang="en-GB" dirty="0"/>
              <a:t> must accompany a filled </a:t>
            </a:r>
            <a:r>
              <a:rPr lang="en-GB" dirty="0">
                <a:solidFill>
                  <a:srgbClr val="FF0000"/>
                </a:solidFill>
              </a:rPr>
              <a:t>ethical approval form </a:t>
            </a:r>
            <a:r>
              <a:rPr lang="en-GB" dirty="0"/>
              <a:t>(EAF). The project proposal must be checked and approved by the School’s Research &amp; Ethics Committee before it starts officially. </a:t>
            </a:r>
          </a:p>
        </p:txBody>
      </p:sp>
    </p:spTree>
    <p:extLst>
      <p:ext uri="{BB962C8B-B14F-4D97-AF65-F5344CB8AC3E}">
        <p14:creationId xmlns:p14="http://schemas.microsoft.com/office/powerpoint/2010/main" val="1060177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1E55-7739-4995-85C1-5FA9008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Terms of Reference (</a:t>
            </a:r>
            <a:r>
              <a:rPr lang="en-GB" dirty="0" err="1"/>
              <a:t>ToR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BF43-421D-418D-8549-2406A495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Header:</a:t>
            </a:r>
          </a:p>
          <a:p>
            <a:pPr lvl="1"/>
            <a:r>
              <a:rPr lang="en-GB" dirty="0"/>
              <a:t>Learner name and ID</a:t>
            </a:r>
          </a:p>
          <a:p>
            <a:pPr lvl="1"/>
            <a:r>
              <a:rPr lang="en-GB" dirty="0"/>
              <a:t>Programme start date</a:t>
            </a:r>
          </a:p>
          <a:p>
            <a:pPr lvl="1"/>
            <a:r>
              <a:rPr lang="en-GB" dirty="0"/>
              <a:t>Project title</a:t>
            </a:r>
          </a:p>
          <a:p>
            <a:pPr lvl="1"/>
            <a:r>
              <a:rPr lang="en-GB" dirty="0"/>
              <a:t>Academic supervisor (to be assigned)</a:t>
            </a:r>
          </a:p>
          <a:p>
            <a:pPr lvl="1"/>
            <a:r>
              <a:rPr lang="en-GB" dirty="0"/>
              <a:t>Work-place supervisor</a:t>
            </a:r>
          </a:p>
          <a:p>
            <a:r>
              <a:rPr lang="en-GB" dirty="0"/>
              <a:t>Aims and Objectives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Resources (e.g. access to servers)</a:t>
            </a:r>
          </a:p>
          <a:p>
            <a:r>
              <a:rPr lang="en-GB" dirty="0"/>
              <a:t>Constraints (e.g. NDA, Data)</a:t>
            </a:r>
          </a:p>
        </p:txBody>
      </p:sp>
    </p:spTree>
    <p:extLst>
      <p:ext uri="{BB962C8B-B14F-4D97-AF65-F5344CB8AC3E}">
        <p14:creationId xmlns:p14="http://schemas.microsoft.com/office/powerpoint/2010/main" val="12194693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F991-A0E4-41D8-9963-491A261E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typical 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3E9A-C08B-460A-BCEE-E622169E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Executive summary</a:t>
            </a:r>
          </a:p>
          <a:p>
            <a:r>
              <a:rPr lang="en-GB" dirty="0">
                <a:solidFill>
                  <a:srgbClr val="FF0000"/>
                </a:solidFill>
              </a:rPr>
              <a:t>Introduction</a:t>
            </a:r>
          </a:p>
          <a:p>
            <a:r>
              <a:rPr lang="en-GB" dirty="0">
                <a:solidFill>
                  <a:srgbClr val="FF0000"/>
                </a:solidFill>
              </a:rPr>
              <a:t>Background</a:t>
            </a:r>
          </a:p>
          <a:p>
            <a:r>
              <a:rPr lang="en-GB" dirty="0"/>
              <a:t>Work undertaken</a:t>
            </a:r>
          </a:p>
          <a:p>
            <a:pPr lvl="1"/>
            <a:r>
              <a:rPr lang="en-GB" dirty="0"/>
              <a:t>Several chapters describing the work that has been undertaken</a:t>
            </a:r>
          </a:p>
          <a:p>
            <a:r>
              <a:rPr lang="en-GB" dirty="0"/>
              <a:t>Outputs </a:t>
            </a:r>
          </a:p>
          <a:p>
            <a:r>
              <a:rPr lang="en-GB" dirty="0"/>
              <a:t>Further work</a:t>
            </a:r>
          </a:p>
          <a:p>
            <a:r>
              <a:rPr lang="en-GB" dirty="0"/>
              <a:t>Conclusions</a:t>
            </a:r>
          </a:p>
          <a:p>
            <a:r>
              <a:rPr lang="en-GB" dirty="0"/>
              <a:t>References, annex and appendices</a:t>
            </a:r>
          </a:p>
        </p:txBody>
      </p:sp>
    </p:spTree>
    <p:extLst>
      <p:ext uri="{BB962C8B-B14F-4D97-AF65-F5344CB8AC3E}">
        <p14:creationId xmlns:p14="http://schemas.microsoft.com/office/powerpoint/2010/main" val="41789396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uckingham Presentation">
  <a:themeElements>
    <a:clrScheme name="Buckingham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ckingham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ckingham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ckingham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ckingham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ckingham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ckingham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ckingham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ckingham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ckingham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ckingham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ckingham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ckingham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ckingham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1083</Words>
  <Application>Microsoft Office PowerPoint</Application>
  <PresentationFormat>Widescreen</PresentationFormat>
  <Paragraphs>176</Paragraphs>
  <Slides>18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</vt:lpstr>
      <vt:lpstr>Times New Roman</vt:lpstr>
      <vt:lpstr>Buckingham Presentation</vt:lpstr>
      <vt:lpstr>Work-based Dissertation &amp; Degree Apprenticeship Project</vt:lpstr>
      <vt:lpstr>Dissertation - Aims</vt:lpstr>
      <vt:lpstr>Project - Aims</vt:lpstr>
      <vt:lpstr>Dissertation - tasks</vt:lpstr>
      <vt:lpstr>Project - tasks</vt:lpstr>
      <vt:lpstr>Deliverables &amp; Assessment method</vt:lpstr>
      <vt:lpstr>Selecting a project</vt:lpstr>
      <vt:lpstr>Project Terms of Reference (ToR)</vt:lpstr>
      <vt:lpstr>A typical Project Report</vt:lpstr>
      <vt:lpstr>Knowledge, Skills and Behaviours (KSBs)</vt:lpstr>
      <vt:lpstr>Supervisors</vt:lpstr>
      <vt:lpstr>Supervision meetings</vt:lpstr>
      <vt:lpstr>Academic supervisors</vt:lpstr>
      <vt:lpstr>Research Methods</vt:lpstr>
      <vt:lpstr>Next steps</vt:lpstr>
      <vt:lpstr>Thank you for your attention.   Questions?   harin.sellahewa@Buckingham.ac.uk @UB_Computing</vt:lpstr>
      <vt:lpstr>Dissertation - deliverables</vt:lpstr>
      <vt:lpstr>Project -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Artificial Intelligence</dc:title>
  <dc:creator>Harin Sellahewa</dc:creator>
  <cp:lastModifiedBy>Andy Brown</cp:lastModifiedBy>
  <cp:revision>41</cp:revision>
  <dcterms:created xsi:type="dcterms:W3CDTF">2019-10-19T09:20:46Z</dcterms:created>
  <dcterms:modified xsi:type="dcterms:W3CDTF">2020-08-22T10:44:57Z</dcterms:modified>
</cp:coreProperties>
</file>